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Lst>
  <p:notesMasterIdLst>
    <p:notesMasterId r:id="rId23"/>
  </p:notesMasterIdLst>
  <p:sldIdLst>
    <p:sldId id="257" r:id="rId6"/>
    <p:sldId id="441" r:id="rId7"/>
    <p:sldId id="436" r:id="rId8"/>
    <p:sldId id="443" r:id="rId9"/>
    <p:sldId id="442" r:id="rId10"/>
    <p:sldId id="455" r:id="rId11"/>
    <p:sldId id="444" r:id="rId12"/>
    <p:sldId id="445" r:id="rId13"/>
    <p:sldId id="446" r:id="rId14"/>
    <p:sldId id="454" r:id="rId15"/>
    <p:sldId id="449" r:id="rId16"/>
    <p:sldId id="451" r:id="rId17"/>
    <p:sldId id="453" r:id="rId18"/>
    <p:sldId id="450" r:id="rId19"/>
    <p:sldId id="452" r:id="rId20"/>
    <p:sldId id="447" r:id="rId21"/>
    <p:sldId id="448"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ADA"/>
    <a:srgbClr val="FFFF00"/>
    <a:srgbClr val="A9D18E"/>
    <a:srgbClr val="FF9999"/>
    <a:srgbClr val="FFE699"/>
    <a:srgbClr val="FFFF99"/>
    <a:srgbClr val="FFFF8F"/>
    <a:srgbClr val="C6E6A2"/>
    <a:srgbClr val="00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AEDFB-2941-8B29-8CD8-BBFD0E8E793E}" v="10" dt="2022-08-31T13:45:13.090"/>
    <p1510:client id="{187106F6-7600-50D2-BE7D-189717947BAE}" v="49" dt="2022-06-14T23:21:59.658"/>
    <p1510:client id="{2F4A5BCB-3126-B95A-85C5-7D74CA7327A7}" v="76" dt="2022-08-30T14:25:36.836"/>
    <p1510:client id="{7E8F110A-268F-7A26-AFCA-FC6978A0DAEE}" v="370" dt="2022-06-14T19:00:12.084"/>
    <p1510:client id="{8410C94B-E592-BF31-C571-581CC74959AC}" v="8" dt="2023-08-31T17:06:31.890"/>
    <p1510:client id="{92709770-049A-CE9C-38BA-26D167EC0419}" v="10" dt="2023-08-31T11:38:44.158"/>
    <p1510:client id="{AFF05A74-93F4-5A0A-33C4-0D22F334357F}" v="105" dt="2023-08-24T14:43:49.365"/>
    <p1510:client id="{C33B07B1-D050-9867-4AC3-11E003409C9C}" v="84" dt="2022-06-17T15:21:34.584"/>
    <p1510:client id="{C8B57747-3970-792D-4F05-A0A9020585F9}" v="89" dt="2022-06-14T22:44:40.001"/>
    <p1510:client id="{E15D56A0-FF22-2212-48EF-632EE6FFF57C}" v="2" dt="2022-08-29T13:22:41.197"/>
    <p1510:client id="{F3D815E4-9FC3-FA91-C890-E7704B002D2E}" v="43" dt="2022-06-17T15:16:36.050"/>
    <p1510:client id="{F5E6C599-3A1E-9A07-1533-F783E9DD06F2}" v="115" dt="2022-06-17T17:26:50.71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99C1B-48BD-4D16-B46F-3E85AD5854FB}" type="datetimeFigureOut">
              <a:rPr lang="fr-CA" smtClean="0"/>
              <a:t>2024-05-07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187DB-C721-47B5-BEEB-80645FB5062A}" type="slidenum">
              <a:rPr lang="fr-CA" smtClean="0"/>
              <a:t>‹N°›</a:t>
            </a:fld>
            <a:endParaRPr lang="fr-CA"/>
          </a:p>
        </p:txBody>
      </p:sp>
    </p:spTree>
    <p:extLst>
      <p:ext uri="{BB962C8B-B14F-4D97-AF65-F5344CB8AC3E}">
        <p14:creationId xmlns:p14="http://schemas.microsoft.com/office/powerpoint/2010/main" val="228701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pied de page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Titre du document, de la section, etc.</a:t>
            </a: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57B799-4AC9-8E44-80D1-05CDA431C7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6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11</a:t>
            </a:fld>
            <a:endParaRPr lang="fr-FR"/>
          </a:p>
        </p:txBody>
      </p:sp>
    </p:spTree>
    <p:extLst>
      <p:ext uri="{BB962C8B-B14F-4D97-AF65-F5344CB8AC3E}">
        <p14:creationId xmlns:p14="http://schemas.microsoft.com/office/powerpoint/2010/main" val="2444507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12</a:t>
            </a:fld>
            <a:endParaRPr lang="fr-FR"/>
          </a:p>
        </p:txBody>
      </p:sp>
    </p:spTree>
    <p:extLst>
      <p:ext uri="{BB962C8B-B14F-4D97-AF65-F5344CB8AC3E}">
        <p14:creationId xmlns:p14="http://schemas.microsoft.com/office/powerpoint/2010/main" val="30720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13</a:t>
            </a:fld>
            <a:endParaRPr lang="fr-FR"/>
          </a:p>
        </p:txBody>
      </p:sp>
    </p:spTree>
    <p:extLst>
      <p:ext uri="{BB962C8B-B14F-4D97-AF65-F5344CB8AC3E}">
        <p14:creationId xmlns:p14="http://schemas.microsoft.com/office/powerpoint/2010/main" val="192258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14</a:t>
            </a:fld>
            <a:endParaRPr lang="fr-FR"/>
          </a:p>
        </p:txBody>
      </p:sp>
    </p:spTree>
    <p:extLst>
      <p:ext uri="{BB962C8B-B14F-4D97-AF65-F5344CB8AC3E}">
        <p14:creationId xmlns:p14="http://schemas.microsoft.com/office/powerpoint/2010/main" val="1881133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15</a:t>
            </a:fld>
            <a:endParaRPr lang="fr-FR"/>
          </a:p>
        </p:txBody>
      </p:sp>
    </p:spTree>
    <p:extLst>
      <p:ext uri="{BB962C8B-B14F-4D97-AF65-F5344CB8AC3E}">
        <p14:creationId xmlns:p14="http://schemas.microsoft.com/office/powerpoint/2010/main" val="1484778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16</a:t>
            </a:fld>
            <a:endParaRPr lang="fr-FR"/>
          </a:p>
        </p:txBody>
      </p:sp>
    </p:spTree>
    <p:extLst>
      <p:ext uri="{BB962C8B-B14F-4D97-AF65-F5344CB8AC3E}">
        <p14:creationId xmlns:p14="http://schemas.microsoft.com/office/powerpoint/2010/main" val="2954370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17</a:t>
            </a:fld>
            <a:endParaRPr lang="fr-FR"/>
          </a:p>
        </p:txBody>
      </p:sp>
    </p:spTree>
    <p:extLst>
      <p:ext uri="{BB962C8B-B14F-4D97-AF65-F5344CB8AC3E}">
        <p14:creationId xmlns:p14="http://schemas.microsoft.com/office/powerpoint/2010/main" val="102565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3</a:t>
            </a:fld>
            <a:endParaRPr lang="fr-FR"/>
          </a:p>
        </p:txBody>
      </p:sp>
    </p:spTree>
    <p:extLst>
      <p:ext uri="{BB962C8B-B14F-4D97-AF65-F5344CB8AC3E}">
        <p14:creationId xmlns:p14="http://schemas.microsoft.com/office/powerpoint/2010/main" val="392115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4</a:t>
            </a:fld>
            <a:endParaRPr lang="fr-FR"/>
          </a:p>
        </p:txBody>
      </p:sp>
    </p:spTree>
    <p:extLst>
      <p:ext uri="{BB962C8B-B14F-4D97-AF65-F5344CB8AC3E}">
        <p14:creationId xmlns:p14="http://schemas.microsoft.com/office/powerpoint/2010/main" val="369976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5</a:t>
            </a:fld>
            <a:endParaRPr lang="fr-FR"/>
          </a:p>
        </p:txBody>
      </p:sp>
    </p:spTree>
    <p:extLst>
      <p:ext uri="{BB962C8B-B14F-4D97-AF65-F5344CB8AC3E}">
        <p14:creationId xmlns:p14="http://schemas.microsoft.com/office/powerpoint/2010/main" val="52766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pied de page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Titre du document, de la section, etc.</a:t>
            </a: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57B799-4AC9-8E44-80D1-05CDA431C7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16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Titre du document, de la section, etc.</a:t>
            </a: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57B799-4AC9-8E44-80D1-05CDA431C7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693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8</a:t>
            </a:fld>
            <a:endParaRPr lang="fr-FR"/>
          </a:p>
        </p:txBody>
      </p:sp>
    </p:spTree>
    <p:extLst>
      <p:ext uri="{BB962C8B-B14F-4D97-AF65-F5344CB8AC3E}">
        <p14:creationId xmlns:p14="http://schemas.microsoft.com/office/powerpoint/2010/main" val="149859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9</a:t>
            </a:fld>
            <a:endParaRPr lang="fr-FR"/>
          </a:p>
        </p:txBody>
      </p:sp>
    </p:spTree>
    <p:extLst>
      <p:ext uri="{BB962C8B-B14F-4D97-AF65-F5344CB8AC3E}">
        <p14:creationId xmlns:p14="http://schemas.microsoft.com/office/powerpoint/2010/main" val="13183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10</a:t>
            </a:fld>
            <a:endParaRPr lang="fr-FR"/>
          </a:p>
        </p:txBody>
      </p:sp>
    </p:spTree>
    <p:extLst>
      <p:ext uri="{BB962C8B-B14F-4D97-AF65-F5344CB8AC3E}">
        <p14:creationId xmlns:p14="http://schemas.microsoft.com/office/powerpoint/2010/main" val="67022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9C98ADA-B5BE-D245-9406-48D81CCBCE15}"/>
              </a:ext>
            </a:extLst>
          </p:cNvPr>
          <p:cNvPicPr>
            <a:picLocks noChangeAspect="1"/>
          </p:cNvPicPr>
          <p:nvPr userDrawn="1"/>
        </p:nvPicPr>
        <p:blipFill>
          <a:blip r:embed="rId2"/>
          <a:stretch>
            <a:fillRect/>
          </a:stretch>
        </p:blipFill>
        <p:spPr>
          <a:xfrm>
            <a:off x="11443" y="0"/>
            <a:ext cx="12169113" cy="6858000"/>
          </a:xfrm>
          <a:prstGeom prst="rect">
            <a:avLst/>
          </a:prstGeom>
        </p:spPr>
      </p:pic>
      <p:sp>
        <p:nvSpPr>
          <p:cNvPr id="2" name="Titre 1">
            <a:extLst>
              <a:ext uri="{FF2B5EF4-FFF2-40B4-BE49-F238E27FC236}">
                <a16:creationId xmlns:a16="http://schemas.microsoft.com/office/drawing/2014/main" id="{1CD9D74C-1A60-B747-9BDB-3115029FA7A5}"/>
              </a:ext>
            </a:extLst>
          </p:cNvPr>
          <p:cNvSpPr>
            <a:spLocks noGrp="1"/>
          </p:cNvSpPr>
          <p:nvPr>
            <p:ph type="ctrTitle"/>
          </p:nvPr>
        </p:nvSpPr>
        <p:spPr>
          <a:xfrm>
            <a:off x="2830882" y="1122363"/>
            <a:ext cx="8805796" cy="2387600"/>
          </a:xfrm>
        </p:spPr>
        <p:txBody>
          <a:bodyPr anchor="b"/>
          <a:lstStyle>
            <a:lvl1pPr algn="l">
              <a:defRPr sz="6000"/>
            </a:lvl1pPr>
          </a:lstStyle>
          <a:p>
            <a:r>
              <a:rPr lang="fr-FR"/>
              <a:t>Modifiez le style du titre</a:t>
            </a:r>
          </a:p>
        </p:txBody>
      </p:sp>
      <p:sp>
        <p:nvSpPr>
          <p:cNvPr id="3" name="Sous-titre 2">
            <a:extLst>
              <a:ext uri="{FF2B5EF4-FFF2-40B4-BE49-F238E27FC236}">
                <a16:creationId xmlns:a16="http://schemas.microsoft.com/office/drawing/2014/main" id="{B1117758-405D-9B43-ACBC-47E3B9DAEE33}"/>
              </a:ext>
            </a:extLst>
          </p:cNvPr>
          <p:cNvSpPr>
            <a:spLocks noGrp="1"/>
          </p:cNvSpPr>
          <p:nvPr>
            <p:ph type="subTitle" idx="1"/>
          </p:nvPr>
        </p:nvSpPr>
        <p:spPr>
          <a:xfrm>
            <a:off x="2830882" y="3602038"/>
            <a:ext cx="8805796" cy="137226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pied de page 4" title="Services pédagogiques&#10;Services pédagogiques&#10;">
            <a:extLst>
              <a:ext uri="{FF2B5EF4-FFF2-40B4-BE49-F238E27FC236}">
                <a16:creationId xmlns:a16="http://schemas.microsoft.com/office/drawing/2014/main" id="{687E2862-B1AE-F540-91B2-365B40D25C23}"/>
              </a:ext>
            </a:extLst>
          </p:cNvPr>
          <p:cNvSpPr>
            <a:spLocks noGrp="1"/>
          </p:cNvSpPr>
          <p:nvPr>
            <p:ph type="ftr" sz="quarter" idx="11"/>
          </p:nvPr>
        </p:nvSpPr>
        <p:spPr>
          <a:xfrm>
            <a:off x="4796503" y="5924810"/>
            <a:ext cx="3458149" cy="540000"/>
          </a:xfrm>
        </p:spPr>
        <p:txBody>
          <a:bodyPr/>
          <a:lstStyle>
            <a:lvl1pPr algn="l">
              <a:defRPr>
                <a:solidFill>
                  <a:schemeClr val="tx1"/>
                </a:solidFill>
              </a:defRPr>
            </a:lvl1pPr>
          </a:lstStyle>
          <a:p>
            <a:r>
              <a:rPr lang="fr-FR"/>
              <a:t>Titre du document, de la section, etc.</a:t>
            </a:r>
          </a:p>
        </p:txBody>
      </p:sp>
      <p:pic>
        <p:nvPicPr>
          <p:cNvPr id="8" name="Image 7">
            <a:extLst>
              <a:ext uri="{FF2B5EF4-FFF2-40B4-BE49-F238E27FC236}">
                <a16:creationId xmlns:a16="http://schemas.microsoft.com/office/drawing/2014/main" id="{656F3847-03D1-0A45-9146-F912153FEF31}"/>
              </a:ext>
            </a:extLst>
          </p:cNvPr>
          <p:cNvPicPr>
            <a:picLocks noChangeAspect="1"/>
          </p:cNvPicPr>
          <p:nvPr userDrawn="1"/>
        </p:nvPicPr>
        <p:blipFill>
          <a:blip r:embed="rId3"/>
          <a:stretch>
            <a:fillRect/>
          </a:stretch>
        </p:blipFill>
        <p:spPr>
          <a:xfrm>
            <a:off x="8805638" y="5243052"/>
            <a:ext cx="3149600" cy="1346200"/>
          </a:xfrm>
          <a:prstGeom prst="rect">
            <a:avLst/>
          </a:prstGeom>
        </p:spPr>
      </p:pic>
    </p:spTree>
    <p:extLst>
      <p:ext uri="{BB962C8B-B14F-4D97-AF65-F5344CB8AC3E}">
        <p14:creationId xmlns:p14="http://schemas.microsoft.com/office/powerpoint/2010/main" val="297385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5/7/2024</a:t>
            </a:fld>
            <a:endParaRPr lang="en-US"/>
          </a:p>
        </p:txBody>
      </p:sp>
      <p:sp>
        <p:nvSpPr>
          <p:cNvPr id="6" name="Footer Placeholder 5"/>
          <p:cNvSpPr>
            <a:spLocks noGrp="1"/>
          </p:cNvSpPr>
          <p:nvPr>
            <p:ph type="ftr" sz="quarter" idx="11"/>
          </p:nvPr>
        </p:nvSpPr>
        <p:spPr/>
        <p:txBody>
          <a:bodyPr/>
          <a:lstStyle/>
          <a:p>
            <a:r>
              <a:rPr lang="fr-FR"/>
              <a:t>Titre du document, de la section, etc.</a:t>
            </a:r>
          </a:p>
        </p:txBody>
      </p:sp>
      <p:sp>
        <p:nvSpPr>
          <p:cNvPr id="7" name="Slide Number Placeholder 6"/>
          <p:cNvSpPr>
            <a:spLocks noGrp="1"/>
          </p:cNvSpPr>
          <p:nvPr>
            <p:ph type="sldNum" sz="quarter" idx="12"/>
          </p:nvPr>
        </p:nvSpPr>
        <p:spPr/>
        <p:txBody>
          <a:bodyPr/>
          <a:lstStyle/>
          <a:p>
            <a:fld id="{34FF8D3F-28FD-D740-AC5E-55BA3FA8C3DC}" type="slidenum">
              <a:rPr lang="fr-FR" smtClean="0"/>
              <a:t>‹N°›</a:t>
            </a:fld>
            <a:endParaRPr lang="fr-FR"/>
          </a:p>
        </p:txBody>
      </p:sp>
    </p:spTree>
    <p:extLst>
      <p:ext uri="{BB962C8B-B14F-4D97-AF65-F5344CB8AC3E}">
        <p14:creationId xmlns:p14="http://schemas.microsoft.com/office/powerpoint/2010/main" val="187142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5/7/2024</a:t>
            </a:fld>
            <a:endParaRPr lang="en-US"/>
          </a:p>
        </p:txBody>
      </p:sp>
      <p:sp>
        <p:nvSpPr>
          <p:cNvPr id="8" name="Footer Placeholder 7"/>
          <p:cNvSpPr>
            <a:spLocks noGrp="1"/>
          </p:cNvSpPr>
          <p:nvPr>
            <p:ph type="ftr" sz="quarter" idx="11"/>
          </p:nvPr>
        </p:nvSpPr>
        <p:spPr/>
        <p:txBody>
          <a:bodyPr/>
          <a:lstStyle/>
          <a:p>
            <a:r>
              <a:rPr lang="fr-FR"/>
              <a:t>Titre du document, de la section, etc.</a:t>
            </a:r>
          </a:p>
        </p:txBody>
      </p:sp>
      <p:sp>
        <p:nvSpPr>
          <p:cNvPr id="9" name="Slide Number Placeholder 8"/>
          <p:cNvSpPr>
            <a:spLocks noGrp="1"/>
          </p:cNvSpPr>
          <p:nvPr>
            <p:ph type="sldNum" sz="quarter" idx="12"/>
          </p:nvPr>
        </p:nvSpPr>
        <p:spPr/>
        <p:txBody>
          <a:bodyPr/>
          <a:lstStyle/>
          <a:p>
            <a:fld id="{34FF8D3F-28FD-D740-AC5E-55BA3FA8C3DC}" type="slidenum">
              <a:rPr lang="fr-FR" smtClean="0"/>
              <a:pPr/>
              <a:t>‹N°›</a:t>
            </a:fld>
            <a:endParaRPr lang="fr-FR"/>
          </a:p>
        </p:txBody>
      </p:sp>
    </p:spTree>
    <p:extLst>
      <p:ext uri="{BB962C8B-B14F-4D97-AF65-F5344CB8AC3E}">
        <p14:creationId xmlns:p14="http://schemas.microsoft.com/office/powerpoint/2010/main" val="132323729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5/7/2024</a:t>
            </a:fld>
            <a:endParaRPr lang="en-US"/>
          </a:p>
        </p:txBody>
      </p:sp>
      <p:sp>
        <p:nvSpPr>
          <p:cNvPr id="4" name="Footer Placeholder 3"/>
          <p:cNvSpPr>
            <a:spLocks noGrp="1"/>
          </p:cNvSpPr>
          <p:nvPr>
            <p:ph type="ftr" sz="quarter" idx="11"/>
          </p:nvPr>
        </p:nvSpPr>
        <p:spPr/>
        <p:txBody>
          <a:bodyPr/>
          <a:lstStyle/>
          <a:p>
            <a:r>
              <a:rPr lang="fr-FR"/>
              <a:t>Titre du document, de la section, etc.</a:t>
            </a:r>
          </a:p>
        </p:txBody>
      </p:sp>
      <p:sp>
        <p:nvSpPr>
          <p:cNvPr id="5" name="Slide Number Placeholder 4"/>
          <p:cNvSpPr>
            <a:spLocks noGrp="1"/>
          </p:cNvSpPr>
          <p:nvPr>
            <p:ph type="sldNum" sz="quarter" idx="12"/>
          </p:nvPr>
        </p:nvSpPr>
        <p:spPr/>
        <p:txBody>
          <a:bodyPr/>
          <a:lstStyle/>
          <a:p>
            <a:fld id="{34FF8D3F-28FD-D740-AC5E-55BA3FA8C3DC}" type="slidenum">
              <a:rPr lang="fr-FR" smtClean="0"/>
              <a:t>‹N°›</a:t>
            </a:fld>
            <a:endParaRPr lang="fr-FR"/>
          </a:p>
        </p:txBody>
      </p:sp>
    </p:spTree>
    <p:extLst>
      <p:ext uri="{BB962C8B-B14F-4D97-AF65-F5344CB8AC3E}">
        <p14:creationId xmlns:p14="http://schemas.microsoft.com/office/powerpoint/2010/main" val="832445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5/7/2024</a:t>
            </a:fld>
            <a:endParaRPr lang="en-US"/>
          </a:p>
        </p:txBody>
      </p:sp>
      <p:sp>
        <p:nvSpPr>
          <p:cNvPr id="3" name="Footer Placeholder 2"/>
          <p:cNvSpPr>
            <a:spLocks noGrp="1"/>
          </p:cNvSpPr>
          <p:nvPr>
            <p:ph type="ftr" sz="quarter" idx="11"/>
          </p:nvPr>
        </p:nvSpPr>
        <p:spPr/>
        <p:txBody>
          <a:bodyPr/>
          <a:lstStyle/>
          <a:p>
            <a:r>
              <a:rPr lang="fr-FR"/>
              <a:t>Titre du document, de la section, etc.</a:t>
            </a:r>
          </a:p>
        </p:txBody>
      </p:sp>
      <p:sp>
        <p:nvSpPr>
          <p:cNvPr id="4" name="Slide Number Placeholder 3"/>
          <p:cNvSpPr>
            <a:spLocks noGrp="1"/>
          </p:cNvSpPr>
          <p:nvPr>
            <p:ph type="sldNum" sz="quarter" idx="12"/>
          </p:nvPr>
        </p:nvSpPr>
        <p:spPr/>
        <p:txBody>
          <a:bodyPr/>
          <a:lstStyle/>
          <a:p>
            <a:fld id="{34FF8D3F-28FD-D740-AC5E-55BA3FA8C3DC}" type="slidenum">
              <a:rPr lang="fr-FR" smtClean="0"/>
              <a:t>‹N°›</a:t>
            </a:fld>
            <a:endParaRPr lang="fr-FR"/>
          </a:p>
        </p:txBody>
      </p:sp>
    </p:spTree>
    <p:extLst>
      <p:ext uri="{BB962C8B-B14F-4D97-AF65-F5344CB8AC3E}">
        <p14:creationId xmlns:p14="http://schemas.microsoft.com/office/powerpoint/2010/main" val="3818195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5/7/2024</a:t>
            </a:fld>
            <a:endParaRPr lang="en-US"/>
          </a:p>
        </p:txBody>
      </p:sp>
      <p:sp>
        <p:nvSpPr>
          <p:cNvPr id="6" name="Footer Placeholder 5"/>
          <p:cNvSpPr>
            <a:spLocks noGrp="1"/>
          </p:cNvSpPr>
          <p:nvPr>
            <p:ph type="ftr" sz="quarter" idx="11"/>
          </p:nvPr>
        </p:nvSpPr>
        <p:spPr/>
        <p:txBody>
          <a:bodyPr/>
          <a:lstStyle/>
          <a:p>
            <a:r>
              <a:rPr lang="fr-FR"/>
              <a:t>Titre du document, de la section, etc.</a:t>
            </a:r>
          </a:p>
        </p:txBody>
      </p:sp>
      <p:sp>
        <p:nvSpPr>
          <p:cNvPr id="7" name="Slide Number Placeholder 6"/>
          <p:cNvSpPr>
            <a:spLocks noGrp="1"/>
          </p:cNvSpPr>
          <p:nvPr>
            <p:ph type="sldNum" sz="quarter" idx="12"/>
          </p:nvPr>
        </p:nvSpPr>
        <p:spPr/>
        <p:txBody>
          <a:bodyPr/>
          <a:lstStyle/>
          <a:p>
            <a:fld id="{34FF8D3F-28FD-D740-AC5E-55BA3FA8C3DC}" type="slidenum">
              <a:rPr lang="fr-FR" smtClean="0"/>
              <a:pPr/>
              <a:t>‹N°›</a:t>
            </a:fld>
            <a:endParaRPr lang="fr-FR"/>
          </a:p>
        </p:txBody>
      </p:sp>
    </p:spTree>
    <p:extLst>
      <p:ext uri="{BB962C8B-B14F-4D97-AF65-F5344CB8AC3E}">
        <p14:creationId xmlns:p14="http://schemas.microsoft.com/office/powerpoint/2010/main" val="43699664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5/7/2024</a:t>
            </a:fld>
            <a:endParaRPr lang="en-US"/>
          </a:p>
        </p:txBody>
      </p:sp>
      <p:sp>
        <p:nvSpPr>
          <p:cNvPr id="6" name="Footer Placeholder 5"/>
          <p:cNvSpPr>
            <a:spLocks noGrp="1"/>
          </p:cNvSpPr>
          <p:nvPr>
            <p:ph type="ftr" sz="quarter" idx="11"/>
          </p:nvPr>
        </p:nvSpPr>
        <p:spPr/>
        <p:txBody>
          <a:bodyPr/>
          <a:lstStyle/>
          <a:p>
            <a:r>
              <a:rPr lang="fr-FR"/>
              <a:t>Titre du document, de la section, etc.</a:t>
            </a:r>
          </a:p>
        </p:txBody>
      </p:sp>
      <p:sp>
        <p:nvSpPr>
          <p:cNvPr id="7" name="Slide Number Placeholder 6"/>
          <p:cNvSpPr>
            <a:spLocks noGrp="1"/>
          </p:cNvSpPr>
          <p:nvPr>
            <p:ph type="sldNum" sz="quarter" idx="12"/>
          </p:nvPr>
        </p:nvSpPr>
        <p:spPr/>
        <p:txBody>
          <a:bodyPr/>
          <a:lstStyle/>
          <a:p>
            <a:fld id="{34FF8D3F-28FD-D740-AC5E-55BA3FA8C3DC}" type="slidenum">
              <a:rPr lang="fr-FR" smtClean="0"/>
              <a:t>‹N°›</a:t>
            </a:fld>
            <a:endParaRPr lang="fr-FR"/>
          </a:p>
        </p:txBody>
      </p:sp>
    </p:spTree>
    <p:extLst>
      <p:ext uri="{BB962C8B-B14F-4D97-AF65-F5344CB8AC3E}">
        <p14:creationId xmlns:p14="http://schemas.microsoft.com/office/powerpoint/2010/main" val="2730054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5/7/2024</a:t>
            </a:fld>
            <a:endParaRPr lang="en-US"/>
          </a:p>
        </p:txBody>
      </p:sp>
      <p:sp>
        <p:nvSpPr>
          <p:cNvPr id="5" name="Footer Placeholder 4"/>
          <p:cNvSpPr>
            <a:spLocks noGrp="1"/>
          </p:cNvSpPr>
          <p:nvPr>
            <p:ph type="ftr" sz="quarter" idx="11"/>
          </p:nvPr>
        </p:nvSpPr>
        <p:spPr/>
        <p:txBody>
          <a:bodyPr/>
          <a:lstStyle/>
          <a:p>
            <a:r>
              <a:rPr lang="fr-FR"/>
              <a:t>Titre du document, de la section, etc.</a:t>
            </a:r>
          </a:p>
        </p:txBody>
      </p:sp>
      <p:sp>
        <p:nvSpPr>
          <p:cNvPr id="6" name="Slide Number Placeholder 5"/>
          <p:cNvSpPr>
            <a:spLocks noGrp="1"/>
          </p:cNvSpPr>
          <p:nvPr>
            <p:ph type="sldNum" sz="quarter" idx="12"/>
          </p:nvPr>
        </p:nvSpPr>
        <p:spPr/>
        <p:txBody>
          <a:bodyPr/>
          <a:lstStyle/>
          <a:p>
            <a:fld id="{34FF8D3F-28FD-D740-AC5E-55BA3FA8C3DC}" type="slidenum">
              <a:rPr lang="fr-FR" smtClean="0"/>
              <a:pPr/>
              <a:t>‹N°›</a:t>
            </a:fld>
            <a:endParaRPr lang="fr-FR"/>
          </a:p>
        </p:txBody>
      </p:sp>
    </p:spTree>
    <p:extLst>
      <p:ext uri="{BB962C8B-B14F-4D97-AF65-F5344CB8AC3E}">
        <p14:creationId xmlns:p14="http://schemas.microsoft.com/office/powerpoint/2010/main" val="284444980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5/7/2024</a:t>
            </a:fld>
            <a:endParaRPr lang="en-US"/>
          </a:p>
        </p:txBody>
      </p:sp>
      <p:sp>
        <p:nvSpPr>
          <p:cNvPr id="5" name="Footer Placeholder 4"/>
          <p:cNvSpPr>
            <a:spLocks noGrp="1"/>
          </p:cNvSpPr>
          <p:nvPr>
            <p:ph type="ftr" sz="quarter" idx="11"/>
          </p:nvPr>
        </p:nvSpPr>
        <p:spPr/>
        <p:txBody>
          <a:bodyPr/>
          <a:lstStyle/>
          <a:p>
            <a:r>
              <a:rPr lang="fr-FR"/>
              <a:t>Titre du document, de la section, etc.</a:t>
            </a:r>
          </a:p>
        </p:txBody>
      </p:sp>
      <p:sp>
        <p:nvSpPr>
          <p:cNvPr id="6" name="Slide Number Placeholder 5"/>
          <p:cNvSpPr>
            <a:spLocks noGrp="1"/>
          </p:cNvSpPr>
          <p:nvPr>
            <p:ph type="sldNum" sz="quarter" idx="12"/>
          </p:nvPr>
        </p:nvSpPr>
        <p:spPr/>
        <p:txBody>
          <a:bodyPr/>
          <a:lstStyle/>
          <a:p>
            <a:fld id="{34FF8D3F-28FD-D740-AC5E-55BA3FA8C3DC}" type="slidenum">
              <a:rPr lang="fr-FR" smtClean="0"/>
              <a:pPr/>
              <a:t>‹N°›</a:t>
            </a:fld>
            <a:endParaRPr lang="fr-FR"/>
          </a:p>
        </p:txBody>
      </p:sp>
    </p:spTree>
    <p:extLst>
      <p:ext uri="{BB962C8B-B14F-4D97-AF65-F5344CB8AC3E}">
        <p14:creationId xmlns:p14="http://schemas.microsoft.com/office/powerpoint/2010/main" val="376416734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a:t>BASIC LAYOUT</a:t>
            </a:r>
          </a:p>
        </p:txBody>
      </p:sp>
    </p:spTree>
    <p:extLst>
      <p:ext uri="{BB962C8B-B14F-4D97-AF65-F5344CB8AC3E}">
        <p14:creationId xmlns:p14="http://schemas.microsoft.com/office/powerpoint/2010/main" val="395942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30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3189B-1F6F-F04C-A08B-5A46FFEEEB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8ACE96E-FEFE-4240-8606-C9569DC9A135}"/>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5" name="Espace réservé du pied de page 4">
            <a:extLst>
              <a:ext uri="{FF2B5EF4-FFF2-40B4-BE49-F238E27FC236}">
                <a16:creationId xmlns:a16="http://schemas.microsoft.com/office/drawing/2014/main" id="{D6E1C515-855E-4049-85C3-7E8CAEB9301B}"/>
              </a:ext>
            </a:extLst>
          </p:cNvPr>
          <p:cNvSpPr>
            <a:spLocks noGrp="1"/>
          </p:cNvSpPr>
          <p:nvPr>
            <p:ph type="ftr" sz="quarter" idx="11"/>
          </p:nvPr>
        </p:nvSpPr>
        <p:spPr/>
        <p:txBody>
          <a:bodyPr/>
          <a:lstStyle/>
          <a:p>
            <a:r>
              <a:rPr lang="fr-FR"/>
              <a:t>Titre du document, de la section, etc.</a:t>
            </a:r>
          </a:p>
        </p:txBody>
      </p:sp>
      <p:sp>
        <p:nvSpPr>
          <p:cNvPr id="6" name="Espace réservé du numéro de diapositive 5">
            <a:extLst>
              <a:ext uri="{FF2B5EF4-FFF2-40B4-BE49-F238E27FC236}">
                <a16:creationId xmlns:a16="http://schemas.microsoft.com/office/drawing/2014/main" id="{F89103A3-5B81-F745-9687-349217B710EB}"/>
              </a:ext>
            </a:extLst>
          </p:cNvPr>
          <p:cNvSpPr>
            <a:spLocks noGrp="1"/>
          </p:cNvSpPr>
          <p:nvPr>
            <p:ph type="sldNum" sz="quarter" idx="12"/>
          </p:nvPr>
        </p:nvSpPr>
        <p:spPr/>
        <p:txBody>
          <a:bodyPr/>
          <a:lstStyle/>
          <a:p>
            <a:fld id="{34FF8D3F-28FD-D740-AC5E-55BA3FA8C3DC}" type="slidenum">
              <a:rPr lang="fr-FR" smtClean="0"/>
              <a:t>‹N°›</a:t>
            </a:fld>
            <a:endParaRPr lang="fr-FR"/>
          </a:p>
        </p:txBody>
      </p:sp>
    </p:spTree>
    <p:extLst>
      <p:ext uri="{BB962C8B-B14F-4D97-AF65-F5344CB8AC3E}">
        <p14:creationId xmlns:p14="http://schemas.microsoft.com/office/powerpoint/2010/main" val="194321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AD9488-D348-E04D-8C5A-2CC5E5DCB67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5C2CC5D-00DD-914E-AD12-31962CD32DE6}"/>
              </a:ext>
            </a:extLst>
          </p:cNvPr>
          <p:cNvSpPr>
            <a:spLocks noGrp="1"/>
          </p:cNvSpPr>
          <p:nvPr>
            <p:ph sz="half" idx="1"/>
          </p:nvPr>
        </p:nvSpPr>
        <p:spPr>
          <a:xfrm>
            <a:off x="1916482" y="1825625"/>
            <a:ext cx="4103318"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F815423-886E-564E-8D30-7AC9A077A69D}"/>
              </a:ext>
            </a:extLst>
          </p:cNvPr>
          <p:cNvSpPr>
            <a:spLocks noGrp="1"/>
          </p:cNvSpPr>
          <p:nvPr>
            <p:ph sz="half" idx="2"/>
          </p:nvPr>
        </p:nvSpPr>
        <p:spPr>
          <a:xfrm>
            <a:off x="6172200" y="1825625"/>
            <a:ext cx="4086616" cy="4351338"/>
          </a:xfrm>
        </p:spPr>
        <p:txBody>
          <a:bodyPr/>
          <a:lstStyle/>
          <a:p>
            <a:r>
              <a:rPr lang="fr-FR"/>
              <a:t>Modifier les styles du texte du masque
Deuxième niveau
Troisième niveau
Quatrième niveau
Cinquième niveau</a:t>
            </a:r>
          </a:p>
        </p:txBody>
      </p:sp>
      <p:sp>
        <p:nvSpPr>
          <p:cNvPr id="6" name="Espace réservé du pied de page 5">
            <a:extLst>
              <a:ext uri="{FF2B5EF4-FFF2-40B4-BE49-F238E27FC236}">
                <a16:creationId xmlns:a16="http://schemas.microsoft.com/office/drawing/2014/main" id="{423D9CF7-CAB9-3B45-85DF-CB347FD25804}"/>
              </a:ext>
            </a:extLst>
          </p:cNvPr>
          <p:cNvSpPr>
            <a:spLocks noGrp="1"/>
          </p:cNvSpPr>
          <p:nvPr>
            <p:ph type="ftr" sz="quarter" idx="11"/>
          </p:nvPr>
        </p:nvSpPr>
        <p:spPr/>
        <p:txBody>
          <a:bodyPr/>
          <a:lstStyle/>
          <a:p>
            <a:r>
              <a:rPr lang="fr-FR"/>
              <a:t>Titre du document, de la section, etc.</a:t>
            </a:r>
          </a:p>
        </p:txBody>
      </p:sp>
      <p:sp>
        <p:nvSpPr>
          <p:cNvPr id="7" name="Espace réservé du numéro de diapositive 6">
            <a:extLst>
              <a:ext uri="{FF2B5EF4-FFF2-40B4-BE49-F238E27FC236}">
                <a16:creationId xmlns:a16="http://schemas.microsoft.com/office/drawing/2014/main" id="{8AA22B05-AA8A-BC4E-9CA1-6E082ABDEE54}"/>
              </a:ext>
            </a:extLst>
          </p:cNvPr>
          <p:cNvSpPr>
            <a:spLocks noGrp="1"/>
          </p:cNvSpPr>
          <p:nvPr>
            <p:ph type="sldNum" sz="quarter" idx="12"/>
          </p:nvPr>
        </p:nvSpPr>
        <p:spPr/>
        <p:txBody>
          <a:bodyPr/>
          <a:lstStyle/>
          <a:p>
            <a:fld id="{34FF8D3F-28FD-D740-AC5E-55BA3FA8C3DC}" type="slidenum">
              <a:rPr lang="fr-FR" smtClean="0"/>
              <a:t>‹N°›</a:t>
            </a:fld>
            <a:endParaRPr lang="fr-FR"/>
          </a:p>
        </p:txBody>
      </p:sp>
    </p:spTree>
    <p:extLst>
      <p:ext uri="{BB962C8B-B14F-4D97-AF65-F5344CB8AC3E}">
        <p14:creationId xmlns:p14="http://schemas.microsoft.com/office/powerpoint/2010/main" val="269887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6DDD51-3402-3D4B-9929-14CF40AEA3D6}"/>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C6F7502E-523A-BC44-BD6C-1334F89368D7}"/>
              </a:ext>
            </a:extLst>
          </p:cNvPr>
          <p:cNvSpPr>
            <a:spLocks noGrp="1"/>
          </p:cNvSpPr>
          <p:nvPr>
            <p:ph type="ftr" sz="quarter" idx="11"/>
          </p:nvPr>
        </p:nvSpPr>
        <p:spPr/>
        <p:txBody>
          <a:bodyPr/>
          <a:lstStyle/>
          <a:p>
            <a:r>
              <a:rPr lang="fr-FR"/>
              <a:t>Titre du document, de la section, etc.</a:t>
            </a:r>
          </a:p>
        </p:txBody>
      </p:sp>
      <p:sp>
        <p:nvSpPr>
          <p:cNvPr id="5" name="Espace réservé du numéro de diapositive 4">
            <a:extLst>
              <a:ext uri="{FF2B5EF4-FFF2-40B4-BE49-F238E27FC236}">
                <a16:creationId xmlns:a16="http://schemas.microsoft.com/office/drawing/2014/main" id="{5A132237-2FDC-AA47-B237-38FC590F99B5}"/>
              </a:ext>
            </a:extLst>
          </p:cNvPr>
          <p:cNvSpPr>
            <a:spLocks noGrp="1"/>
          </p:cNvSpPr>
          <p:nvPr>
            <p:ph type="sldNum" sz="quarter" idx="12"/>
          </p:nvPr>
        </p:nvSpPr>
        <p:spPr>
          <a:xfrm>
            <a:off x="838200" y="6356350"/>
            <a:ext cx="627345" cy="365125"/>
          </a:xfrm>
        </p:spPr>
        <p:txBody>
          <a:bodyPr/>
          <a:lstStyle/>
          <a:p>
            <a:fld id="{34FF8D3F-28FD-D740-AC5E-55BA3FA8C3DC}" type="slidenum">
              <a:rPr lang="fr-FR" smtClean="0"/>
              <a:t>‹N°›</a:t>
            </a:fld>
            <a:endParaRPr lang="fr-FR"/>
          </a:p>
        </p:txBody>
      </p:sp>
    </p:spTree>
    <p:extLst>
      <p:ext uri="{BB962C8B-B14F-4D97-AF65-F5344CB8AC3E}">
        <p14:creationId xmlns:p14="http://schemas.microsoft.com/office/powerpoint/2010/main" val="157894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FA2A77D-5FD1-4A4F-9998-E5156073097B}"/>
              </a:ext>
            </a:extLst>
          </p:cNvPr>
          <p:cNvSpPr>
            <a:spLocks noGrp="1"/>
          </p:cNvSpPr>
          <p:nvPr>
            <p:ph type="ftr" sz="quarter" idx="11"/>
          </p:nvPr>
        </p:nvSpPr>
        <p:spPr/>
        <p:txBody>
          <a:bodyPr/>
          <a:lstStyle/>
          <a:p>
            <a:r>
              <a:rPr lang="fr-FR"/>
              <a:t>Titre du document, de la section, etc.</a:t>
            </a:r>
          </a:p>
        </p:txBody>
      </p:sp>
      <p:sp>
        <p:nvSpPr>
          <p:cNvPr id="4" name="Espace réservé du numéro de diapositive 3">
            <a:extLst>
              <a:ext uri="{FF2B5EF4-FFF2-40B4-BE49-F238E27FC236}">
                <a16:creationId xmlns:a16="http://schemas.microsoft.com/office/drawing/2014/main" id="{7732FA68-4BB6-BB40-A534-35787ABDA796}"/>
              </a:ext>
            </a:extLst>
          </p:cNvPr>
          <p:cNvSpPr>
            <a:spLocks noGrp="1"/>
          </p:cNvSpPr>
          <p:nvPr>
            <p:ph type="sldNum" sz="quarter" idx="12"/>
          </p:nvPr>
        </p:nvSpPr>
        <p:spPr/>
        <p:txBody>
          <a:bodyPr/>
          <a:lstStyle/>
          <a:p>
            <a:fld id="{34FF8D3F-28FD-D740-AC5E-55BA3FA8C3DC}" type="slidenum">
              <a:rPr lang="fr-FR" smtClean="0"/>
              <a:t>‹N°›</a:t>
            </a:fld>
            <a:endParaRPr lang="fr-FR"/>
          </a:p>
        </p:txBody>
      </p:sp>
    </p:spTree>
    <p:extLst>
      <p:ext uri="{BB962C8B-B14F-4D97-AF65-F5344CB8AC3E}">
        <p14:creationId xmlns:p14="http://schemas.microsoft.com/office/powerpoint/2010/main" val="119717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89F46-26DA-064E-8410-F291BFBAF9FF}"/>
              </a:ext>
            </a:extLst>
          </p:cNvPr>
          <p:cNvSpPr>
            <a:spLocks noGrp="1"/>
          </p:cNvSpPr>
          <p:nvPr>
            <p:ph type="title"/>
          </p:nvPr>
        </p:nvSpPr>
        <p:spPr>
          <a:xfrm>
            <a:off x="1916482" y="457200"/>
            <a:ext cx="3807913"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DBB606D-B527-A041-A7A1-6D7246B9A8B2}"/>
              </a:ext>
            </a:extLst>
          </p:cNvPr>
          <p:cNvSpPr>
            <a:spLocks noGrp="1"/>
          </p:cNvSpPr>
          <p:nvPr>
            <p:ph type="pic" idx="1"/>
          </p:nvPr>
        </p:nvSpPr>
        <p:spPr>
          <a:xfrm>
            <a:off x="6450904" y="987425"/>
            <a:ext cx="3807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AF92359-E9E0-FD4E-874D-9B8F990CE99D}"/>
              </a:ext>
            </a:extLst>
          </p:cNvPr>
          <p:cNvSpPr>
            <a:spLocks noGrp="1"/>
          </p:cNvSpPr>
          <p:nvPr>
            <p:ph type="body" sz="half" idx="2"/>
          </p:nvPr>
        </p:nvSpPr>
        <p:spPr>
          <a:xfrm>
            <a:off x="1916482" y="2057400"/>
            <a:ext cx="38079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6" name="Espace réservé du pied de page 5">
            <a:extLst>
              <a:ext uri="{FF2B5EF4-FFF2-40B4-BE49-F238E27FC236}">
                <a16:creationId xmlns:a16="http://schemas.microsoft.com/office/drawing/2014/main" id="{7AC9893F-0431-0B4B-85F3-03C68D573DAC}"/>
              </a:ext>
            </a:extLst>
          </p:cNvPr>
          <p:cNvSpPr>
            <a:spLocks noGrp="1"/>
          </p:cNvSpPr>
          <p:nvPr>
            <p:ph type="ftr" sz="quarter" idx="11"/>
          </p:nvPr>
        </p:nvSpPr>
        <p:spPr/>
        <p:txBody>
          <a:bodyPr/>
          <a:lstStyle/>
          <a:p>
            <a:r>
              <a:rPr lang="fr-FR"/>
              <a:t>Titre du document, de la section, etc.</a:t>
            </a:r>
          </a:p>
        </p:txBody>
      </p:sp>
      <p:sp>
        <p:nvSpPr>
          <p:cNvPr id="7" name="Espace réservé du numéro de diapositive 6">
            <a:extLst>
              <a:ext uri="{FF2B5EF4-FFF2-40B4-BE49-F238E27FC236}">
                <a16:creationId xmlns:a16="http://schemas.microsoft.com/office/drawing/2014/main" id="{245C1E85-D501-FF46-86DA-8D5844859074}"/>
              </a:ext>
            </a:extLst>
          </p:cNvPr>
          <p:cNvSpPr>
            <a:spLocks noGrp="1"/>
          </p:cNvSpPr>
          <p:nvPr>
            <p:ph type="sldNum" sz="quarter" idx="12"/>
          </p:nvPr>
        </p:nvSpPr>
        <p:spPr/>
        <p:txBody>
          <a:bodyPr/>
          <a:lstStyle/>
          <a:p>
            <a:fld id="{34FF8D3F-28FD-D740-AC5E-55BA3FA8C3DC}" type="slidenum">
              <a:rPr lang="fr-FR" smtClean="0"/>
              <a:t>‹N°›</a:t>
            </a:fld>
            <a:endParaRPr lang="fr-FR"/>
          </a:p>
        </p:txBody>
      </p:sp>
    </p:spTree>
    <p:extLst>
      <p:ext uri="{BB962C8B-B14F-4D97-AF65-F5344CB8AC3E}">
        <p14:creationId xmlns:p14="http://schemas.microsoft.com/office/powerpoint/2010/main" val="405175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5/7/2024</a:t>
            </a:fld>
            <a:endParaRPr lang="en-US"/>
          </a:p>
        </p:txBody>
      </p:sp>
      <p:sp>
        <p:nvSpPr>
          <p:cNvPr id="5" name="Footer Placeholder 4"/>
          <p:cNvSpPr>
            <a:spLocks noGrp="1"/>
          </p:cNvSpPr>
          <p:nvPr>
            <p:ph type="ftr" sz="quarter" idx="11"/>
          </p:nvPr>
        </p:nvSpPr>
        <p:spPr/>
        <p:txBody>
          <a:bodyPr/>
          <a:lstStyle/>
          <a:p>
            <a:r>
              <a:rPr lang="fr-FR"/>
              <a:t>Titre du document, de la section, etc.</a:t>
            </a:r>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pic>
        <p:nvPicPr>
          <p:cNvPr id="7" name="Image 6">
            <a:extLst>
              <a:ext uri="{FF2B5EF4-FFF2-40B4-BE49-F238E27FC236}">
                <a16:creationId xmlns:a16="http://schemas.microsoft.com/office/drawing/2014/main" id="{18E67505-FA4B-4A14-BEC0-DB4270CF7305}"/>
              </a:ext>
            </a:extLst>
          </p:cNvPr>
          <p:cNvPicPr>
            <a:picLocks noChangeAspect="1"/>
          </p:cNvPicPr>
          <p:nvPr userDrawn="1"/>
        </p:nvPicPr>
        <p:blipFill>
          <a:blip r:embed="rId2"/>
          <a:stretch>
            <a:fillRect/>
          </a:stretch>
        </p:blipFill>
        <p:spPr>
          <a:xfrm>
            <a:off x="11443" y="0"/>
            <a:ext cx="12169113" cy="6858000"/>
          </a:xfrm>
          <a:prstGeom prst="rect">
            <a:avLst/>
          </a:prstGeom>
        </p:spPr>
      </p:pic>
      <p:pic>
        <p:nvPicPr>
          <p:cNvPr id="8" name="Image 7">
            <a:extLst>
              <a:ext uri="{FF2B5EF4-FFF2-40B4-BE49-F238E27FC236}">
                <a16:creationId xmlns:a16="http://schemas.microsoft.com/office/drawing/2014/main" id="{80D47890-E267-4AA1-9397-451FFF9470E7}"/>
              </a:ext>
            </a:extLst>
          </p:cNvPr>
          <p:cNvPicPr>
            <a:picLocks noChangeAspect="1"/>
          </p:cNvPicPr>
          <p:nvPr userDrawn="1"/>
        </p:nvPicPr>
        <p:blipFill>
          <a:blip r:embed="rId3"/>
          <a:stretch>
            <a:fillRect/>
          </a:stretch>
        </p:blipFill>
        <p:spPr>
          <a:xfrm>
            <a:off x="8805638" y="5243052"/>
            <a:ext cx="3149600" cy="1346200"/>
          </a:xfrm>
          <a:prstGeom prst="rect">
            <a:avLst/>
          </a:prstGeom>
        </p:spPr>
      </p:pic>
    </p:spTree>
    <p:extLst>
      <p:ext uri="{BB962C8B-B14F-4D97-AF65-F5344CB8AC3E}">
        <p14:creationId xmlns:p14="http://schemas.microsoft.com/office/powerpoint/2010/main" val="74390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5/7/2024</a:t>
            </a:fld>
            <a:endParaRPr lang="en-US"/>
          </a:p>
        </p:txBody>
      </p:sp>
      <p:sp>
        <p:nvSpPr>
          <p:cNvPr id="5" name="Footer Placeholder 4"/>
          <p:cNvSpPr>
            <a:spLocks noGrp="1"/>
          </p:cNvSpPr>
          <p:nvPr>
            <p:ph type="ftr" sz="quarter" idx="11"/>
          </p:nvPr>
        </p:nvSpPr>
        <p:spPr/>
        <p:txBody>
          <a:bodyPr/>
          <a:lstStyle/>
          <a:p>
            <a:r>
              <a:rPr lang="fr-FR"/>
              <a:t>Titre du document, de la section, etc.</a:t>
            </a:r>
          </a:p>
        </p:txBody>
      </p:sp>
      <p:sp>
        <p:nvSpPr>
          <p:cNvPr id="6" name="Slide Number Placeholder 5"/>
          <p:cNvSpPr>
            <a:spLocks noGrp="1"/>
          </p:cNvSpPr>
          <p:nvPr>
            <p:ph type="sldNum" sz="quarter" idx="12"/>
          </p:nvPr>
        </p:nvSpPr>
        <p:spPr/>
        <p:txBody>
          <a:bodyPr/>
          <a:lstStyle/>
          <a:p>
            <a:fld id="{34FF8D3F-28FD-D740-AC5E-55BA3FA8C3DC}" type="slidenum">
              <a:rPr lang="fr-FR" smtClean="0"/>
              <a:t>‹N°›</a:t>
            </a:fld>
            <a:endParaRPr lang="fr-FR"/>
          </a:p>
        </p:txBody>
      </p:sp>
    </p:spTree>
    <p:extLst>
      <p:ext uri="{BB962C8B-B14F-4D97-AF65-F5344CB8AC3E}">
        <p14:creationId xmlns:p14="http://schemas.microsoft.com/office/powerpoint/2010/main" val="161412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dirty="0"/>
              <a:t>5/7/2024</a:t>
            </a:fld>
            <a:endParaRPr lang="en-US"/>
          </a:p>
        </p:txBody>
      </p:sp>
      <p:sp>
        <p:nvSpPr>
          <p:cNvPr id="5" name="Footer Placeholder 4"/>
          <p:cNvSpPr>
            <a:spLocks noGrp="1"/>
          </p:cNvSpPr>
          <p:nvPr>
            <p:ph type="ftr" sz="quarter" idx="11"/>
          </p:nvPr>
        </p:nvSpPr>
        <p:spPr/>
        <p:txBody>
          <a:bodyPr/>
          <a:lstStyle/>
          <a:p>
            <a:r>
              <a:rPr lang="fr-FR"/>
              <a:t>Titre du document, de la section, etc.</a:t>
            </a:r>
          </a:p>
        </p:txBody>
      </p:sp>
      <p:sp>
        <p:nvSpPr>
          <p:cNvPr id="6" name="Slide Number Placeholder 5"/>
          <p:cNvSpPr>
            <a:spLocks noGrp="1"/>
          </p:cNvSpPr>
          <p:nvPr>
            <p:ph type="sldNum" sz="quarter" idx="12"/>
          </p:nvPr>
        </p:nvSpPr>
        <p:spPr/>
        <p:txBody>
          <a:bodyPr/>
          <a:lstStyle/>
          <a:p>
            <a:fld id="{34FF8D3F-28FD-D740-AC5E-55BA3FA8C3DC}" type="slidenum">
              <a:rPr lang="fr-FR" smtClean="0"/>
              <a:pPr/>
              <a:t>‹N°›</a:t>
            </a:fld>
            <a:endParaRPr lang="fr-FR"/>
          </a:p>
        </p:txBody>
      </p:sp>
    </p:spTree>
    <p:extLst>
      <p:ext uri="{BB962C8B-B14F-4D97-AF65-F5344CB8AC3E}">
        <p14:creationId xmlns:p14="http://schemas.microsoft.com/office/powerpoint/2010/main" val="255437365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3A0FC5F-5557-9643-96D4-58D7AABC91D3}"/>
              </a:ext>
            </a:extLst>
          </p:cNvPr>
          <p:cNvPicPr>
            <a:picLocks noChangeAspect="1"/>
          </p:cNvPicPr>
          <p:nvPr userDrawn="1"/>
        </p:nvPicPr>
        <p:blipFill>
          <a:blip r:embed="rId8"/>
          <a:stretch>
            <a:fillRect/>
          </a:stretch>
        </p:blipFill>
        <p:spPr>
          <a:xfrm>
            <a:off x="11443" y="0"/>
            <a:ext cx="12169113" cy="6858000"/>
          </a:xfrm>
          <a:prstGeom prst="rect">
            <a:avLst/>
          </a:prstGeom>
        </p:spPr>
      </p:pic>
      <p:sp>
        <p:nvSpPr>
          <p:cNvPr id="2" name="Espace réservé du titre 1">
            <a:extLst>
              <a:ext uri="{FF2B5EF4-FFF2-40B4-BE49-F238E27FC236}">
                <a16:creationId xmlns:a16="http://schemas.microsoft.com/office/drawing/2014/main" id="{70AD7DCA-5204-244C-AE7F-3597FCC13D06}"/>
              </a:ext>
            </a:extLst>
          </p:cNvPr>
          <p:cNvSpPr>
            <a:spLocks noGrp="1"/>
          </p:cNvSpPr>
          <p:nvPr>
            <p:ph type="title"/>
          </p:nvPr>
        </p:nvSpPr>
        <p:spPr>
          <a:xfrm>
            <a:off x="1916482" y="365125"/>
            <a:ext cx="8342334"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F4BBF5-BBB9-2247-A815-96FC37386FA2}"/>
              </a:ext>
            </a:extLst>
          </p:cNvPr>
          <p:cNvSpPr>
            <a:spLocks noGrp="1"/>
          </p:cNvSpPr>
          <p:nvPr>
            <p:ph type="body" idx="1"/>
          </p:nvPr>
        </p:nvSpPr>
        <p:spPr>
          <a:xfrm>
            <a:off x="1916482" y="1825625"/>
            <a:ext cx="8342334"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5" name="Espace réservé du pied de page 4">
            <a:extLst>
              <a:ext uri="{FF2B5EF4-FFF2-40B4-BE49-F238E27FC236}">
                <a16:creationId xmlns:a16="http://schemas.microsoft.com/office/drawing/2014/main" id="{724070A9-4ADD-D64F-B6E3-D7B552566140}"/>
              </a:ext>
            </a:extLst>
          </p:cNvPr>
          <p:cNvSpPr>
            <a:spLocks noGrp="1"/>
          </p:cNvSpPr>
          <p:nvPr>
            <p:ph type="ftr" sz="quarter" idx="3"/>
          </p:nvPr>
        </p:nvSpPr>
        <p:spPr>
          <a:xfrm>
            <a:off x="1916482" y="6356350"/>
            <a:ext cx="6236918" cy="365125"/>
          </a:xfrm>
          <a:prstGeom prst="rect">
            <a:avLst/>
          </a:prstGeom>
        </p:spPr>
        <p:txBody>
          <a:bodyPr vert="horz" lIns="91440" tIns="45720" rIns="91440" bIns="45720" rtlCol="0" anchor="ctr"/>
          <a:lstStyle>
            <a:lvl1pPr algn="l">
              <a:defRPr sz="1200">
                <a:solidFill>
                  <a:schemeClr val="tx1"/>
                </a:solidFill>
              </a:defRPr>
            </a:lvl1pPr>
          </a:lstStyle>
          <a:p>
            <a:r>
              <a:rPr lang="fr-FR"/>
              <a:t>Titre du document, de la section, etc.</a:t>
            </a:r>
          </a:p>
        </p:txBody>
      </p:sp>
      <p:sp>
        <p:nvSpPr>
          <p:cNvPr id="6" name="Espace réservé du numéro de diapositive 5">
            <a:extLst>
              <a:ext uri="{FF2B5EF4-FFF2-40B4-BE49-F238E27FC236}">
                <a16:creationId xmlns:a16="http://schemas.microsoft.com/office/drawing/2014/main" id="{0E55BC71-24A8-E14C-B6BC-BC4DD021B925}"/>
              </a:ext>
            </a:extLst>
          </p:cNvPr>
          <p:cNvSpPr>
            <a:spLocks noGrp="1"/>
          </p:cNvSpPr>
          <p:nvPr>
            <p:ph type="sldNum" sz="quarter" idx="4"/>
          </p:nvPr>
        </p:nvSpPr>
        <p:spPr>
          <a:xfrm>
            <a:off x="838200" y="6356350"/>
            <a:ext cx="627345" cy="365125"/>
          </a:xfrm>
          <a:prstGeom prst="rect">
            <a:avLst/>
          </a:prstGeom>
        </p:spPr>
        <p:txBody>
          <a:bodyPr vert="horz" lIns="91440" tIns="45720" rIns="91440" bIns="45720" rtlCol="0" anchor="ctr"/>
          <a:lstStyle>
            <a:lvl1pPr algn="l">
              <a:defRPr sz="1200">
                <a:solidFill>
                  <a:schemeClr val="tx1"/>
                </a:solidFill>
              </a:defRPr>
            </a:lvl1pPr>
          </a:lstStyle>
          <a:p>
            <a:fld id="{34FF8D3F-28FD-D740-AC5E-55BA3FA8C3DC}" type="slidenum">
              <a:rPr lang="fr-FR" smtClean="0"/>
              <a:pPr/>
              <a:t>‹N°›</a:t>
            </a:fld>
            <a:endParaRPr lang="fr-FR"/>
          </a:p>
        </p:txBody>
      </p:sp>
      <p:pic>
        <p:nvPicPr>
          <p:cNvPr id="8" name="Image 7">
            <a:extLst>
              <a:ext uri="{FF2B5EF4-FFF2-40B4-BE49-F238E27FC236}">
                <a16:creationId xmlns:a16="http://schemas.microsoft.com/office/drawing/2014/main" id="{71C35AFD-1E4D-DF4B-83DA-62BEF56EDB7F}"/>
              </a:ext>
            </a:extLst>
          </p:cNvPr>
          <p:cNvPicPr>
            <a:picLocks noChangeAspect="1"/>
          </p:cNvPicPr>
          <p:nvPr userDrawn="1"/>
        </p:nvPicPr>
        <p:blipFill>
          <a:blip r:embed="rId9"/>
          <a:stretch>
            <a:fillRect/>
          </a:stretch>
        </p:blipFill>
        <p:spPr>
          <a:xfrm>
            <a:off x="10571077" y="6036500"/>
            <a:ext cx="1574800" cy="673100"/>
          </a:xfrm>
          <a:prstGeom prst="rect">
            <a:avLst/>
          </a:prstGeom>
        </p:spPr>
      </p:pic>
    </p:spTree>
    <p:extLst>
      <p:ext uri="{BB962C8B-B14F-4D97-AF65-F5344CB8AC3E}">
        <p14:creationId xmlns:p14="http://schemas.microsoft.com/office/powerpoint/2010/main" val="2200793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Titre du document, de la section, etc.</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F8D3F-28FD-D740-AC5E-55BA3FA8C3DC}" type="slidenum">
              <a:rPr lang="fr-FR" smtClean="0"/>
              <a:pPr/>
              <a:t>‹N°›</a:t>
            </a:fld>
            <a:endParaRPr lang="fr-FR"/>
          </a:p>
        </p:txBody>
      </p:sp>
      <p:pic>
        <p:nvPicPr>
          <p:cNvPr id="7" name="Image 6">
            <a:extLst>
              <a:ext uri="{FF2B5EF4-FFF2-40B4-BE49-F238E27FC236}">
                <a16:creationId xmlns:a16="http://schemas.microsoft.com/office/drawing/2014/main" id="{3EB92EF4-7B96-403A-960A-C6EED5332B8E}"/>
              </a:ext>
            </a:extLst>
          </p:cNvPr>
          <p:cNvPicPr>
            <a:picLocks noChangeAspect="1"/>
          </p:cNvPicPr>
          <p:nvPr userDrawn="1"/>
        </p:nvPicPr>
        <p:blipFill>
          <a:blip r:embed="rId15"/>
          <a:stretch>
            <a:fillRect/>
          </a:stretch>
        </p:blipFill>
        <p:spPr>
          <a:xfrm>
            <a:off x="11443" y="0"/>
            <a:ext cx="12169113" cy="6858000"/>
          </a:xfrm>
          <a:prstGeom prst="rect">
            <a:avLst/>
          </a:prstGeom>
        </p:spPr>
      </p:pic>
      <p:pic>
        <p:nvPicPr>
          <p:cNvPr id="8" name="Image 7">
            <a:extLst>
              <a:ext uri="{FF2B5EF4-FFF2-40B4-BE49-F238E27FC236}">
                <a16:creationId xmlns:a16="http://schemas.microsoft.com/office/drawing/2014/main" id="{1768D2ED-16A8-4C66-8BE8-E5E039C9EF93}"/>
              </a:ext>
            </a:extLst>
          </p:cNvPr>
          <p:cNvPicPr>
            <a:picLocks noChangeAspect="1"/>
          </p:cNvPicPr>
          <p:nvPr userDrawn="1"/>
        </p:nvPicPr>
        <p:blipFill>
          <a:blip r:embed="rId16"/>
          <a:stretch>
            <a:fillRect/>
          </a:stretch>
        </p:blipFill>
        <p:spPr>
          <a:xfrm>
            <a:off x="10571077" y="6036500"/>
            <a:ext cx="1574800" cy="673100"/>
          </a:xfrm>
          <a:prstGeom prst="rect">
            <a:avLst/>
          </a:prstGeom>
        </p:spPr>
      </p:pic>
    </p:spTree>
    <p:extLst>
      <p:ext uri="{BB962C8B-B14F-4D97-AF65-F5344CB8AC3E}">
        <p14:creationId xmlns:p14="http://schemas.microsoft.com/office/powerpoint/2010/main" val="264269082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xml"/><Relationship Id="rId7" Type="http://schemas.openxmlformats.org/officeDocument/2006/relationships/image" Target="../media/image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3914FA-1816-481E-BDB8-E5586F0B5761}"/>
              </a:ext>
            </a:extLst>
          </p:cNvPr>
          <p:cNvSpPr/>
          <p:nvPr/>
        </p:nvSpPr>
        <p:spPr>
          <a:xfrm>
            <a:off x="8816829" y="5226341"/>
            <a:ext cx="3375171" cy="1526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2" name="Image 11">
            <a:extLst>
              <a:ext uri="{FF2B5EF4-FFF2-40B4-BE49-F238E27FC236}">
                <a16:creationId xmlns:a16="http://schemas.microsoft.com/office/drawing/2014/main" id="{07082B76-7125-43B0-AE2E-BC761F621244}"/>
              </a:ext>
            </a:extLst>
          </p:cNvPr>
          <p:cNvPicPr>
            <a:picLocks noChangeAspect="1"/>
          </p:cNvPicPr>
          <p:nvPr/>
        </p:nvPicPr>
        <p:blipFill>
          <a:blip r:embed="rId2">
            <a:duotone>
              <a:schemeClr val="accent1">
                <a:shade val="45000"/>
                <a:satMod val="135000"/>
              </a:schemeClr>
              <a:prstClr val="white"/>
            </a:duotone>
          </a:blip>
          <a:stretch>
            <a:fillRect/>
          </a:stretch>
        </p:blipFill>
        <p:spPr>
          <a:xfrm>
            <a:off x="10292601" y="-218114"/>
            <a:ext cx="2073991" cy="7076114"/>
          </a:xfrm>
          <a:prstGeom prst="rect">
            <a:avLst/>
          </a:prstGeom>
        </p:spPr>
      </p:pic>
      <p:sp>
        <p:nvSpPr>
          <p:cNvPr id="7" name="Rectangle 6">
            <a:extLst>
              <a:ext uri="{FF2B5EF4-FFF2-40B4-BE49-F238E27FC236}">
                <a16:creationId xmlns:a16="http://schemas.microsoft.com/office/drawing/2014/main" id="{A67C64F1-EFF9-4CDE-B6C3-7B30DDA45204}"/>
              </a:ext>
            </a:extLst>
          </p:cNvPr>
          <p:cNvSpPr/>
          <p:nvPr/>
        </p:nvSpPr>
        <p:spPr>
          <a:xfrm>
            <a:off x="3751011" y="373466"/>
            <a:ext cx="5470963" cy="1415772"/>
          </a:xfrm>
          <a:prstGeom prst="rect">
            <a:avLst/>
          </a:prstGeom>
        </p:spPr>
        <p:txBody>
          <a:bodyPr wrap="square">
            <a:spAutoFit/>
          </a:bodyPr>
          <a:lstStyle/>
          <a:p>
            <a:r>
              <a:rPr lang="fr-FR" sz="5400" b="1" dirty="0">
                <a:solidFill>
                  <a:srgbClr val="046090"/>
                </a:solidFill>
                <a:latin typeface="Calibri Light" panose="020F0302020204030204"/>
                <a:ea typeface="+mj-ea"/>
                <a:cs typeface="+mj-cs"/>
              </a:rPr>
              <a:t>Formation mentor</a:t>
            </a:r>
          </a:p>
          <a:p>
            <a:pPr algn="ctr"/>
            <a:r>
              <a:rPr lang="fr-FR" sz="3200" b="1" dirty="0">
                <a:solidFill>
                  <a:srgbClr val="046090"/>
                </a:solidFill>
                <a:latin typeface="Calibri Light" panose="020F0302020204030204"/>
                <a:ea typeface="+mj-ea"/>
                <a:cs typeface="+mj-cs"/>
              </a:rPr>
              <a:t>IPE-FP</a:t>
            </a:r>
            <a:endParaRPr lang="fr-CA" sz="3200" dirty="0"/>
          </a:p>
        </p:txBody>
      </p:sp>
      <p:sp>
        <p:nvSpPr>
          <p:cNvPr id="10" name="Rectangle 9">
            <a:extLst>
              <a:ext uri="{FF2B5EF4-FFF2-40B4-BE49-F238E27FC236}">
                <a16:creationId xmlns:a16="http://schemas.microsoft.com/office/drawing/2014/main" id="{EBC0942A-D5D4-44D0-BCA6-2C5CE6C44A79}"/>
              </a:ext>
            </a:extLst>
          </p:cNvPr>
          <p:cNvSpPr/>
          <p:nvPr/>
        </p:nvSpPr>
        <p:spPr>
          <a:xfrm>
            <a:off x="4024407" y="2376181"/>
            <a:ext cx="4966282" cy="2105637"/>
          </a:xfrm>
          <a:prstGeom prst="rect">
            <a:avLst/>
          </a:prstGeom>
          <a:ln w="38100">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ZoneTexte 16">
            <a:extLst>
              <a:ext uri="{FF2B5EF4-FFF2-40B4-BE49-F238E27FC236}">
                <a16:creationId xmlns:a16="http://schemas.microsoft.com/office/drawing/2014/main" id="{E85A97E1-16B0-495F-BEA8-6AA19A11EDEF}"/>
              </a:ext>
            </a:extLst>
          </p:cNvPr>
          <p:cNvSpPr txBox="1"/>
          <p:nvPr/>
        </p:nvSpPr>
        <p:spPr>
          <a:xfrm>
            <a:off x="4071277" y="3054349"/>
            <a:ext cx="4935035" cy="646331"/>
          </a:xfrm>
          <a:prstGeom prst="rect">
            <a:avLst/>
          </a:prstGeom>
          <a:noFill/>
        </p:spPr>
        <p:txBody>
          <a:bodyPr wrap="square" rtlCol="0">
            <a:spAutoFit/>
          </a:bodyPr>
          <a:lstStyle/>
          <a:p>
            <a:pPr algn="ctr"/>
            <a:r>
              <a:rPr lang="fr-CA" sz="3600" b="1">
                <a:solidFill>
                  <a:schemeClr val="bg1"/>
                </a:solidFill>
                <a:latin typeface="+mj-lt"/>
                <a:cs typeface="Times New Roman" panose="02020603050405020304" pitchFamily="18" charset="0"/>
              </a:rPr>
              <a:t>CAHIER DU PARTICIPANT</a:t>
            </a:r>
          </a:p>
        </p:txBody>
      </p:sp>
      <p:pic>
        <p:nvPicPr>
          <p:cNvPr id="1026" name="Picture 2">
            <a:extLst>
              <a:ext uri="{FF2B5EF4-FFF2-40B4-BE49-F238E27FC236}">
                <a16:creationId xmlns:a16="http://schemas.microsoft.com/office/drawing/2014/main" id="{230A76D2-B945-4EB5-9F0C-72CF41F16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4199" y="6062547"/>
            <a:ext cx="1335947" cy="575839"/>
          </a:xfrm>
          <a:prstGeom prst="rect">
            <a:avLst/>
          </a:prstGeom>
          <a:noFill/>
          <a:extLst>
            <a:ext uri="{909E8E84-426E-40DD-AFC4-6F175D3DCCD1}">
              <a14:hiddenFill xmlns:a14="http://schemas.microsoft.com/office/drawing/2010/main">
                <a:solidFill>
                  <a:srgbClr val="FFFFFF"/>
                </a:solidFill>
              </a14:hiddenFill>
            </a:ext>
          </a:extLst>
        </p:spPr>
      </p:pic>
      <p:sp>
        <p:nvSpPr>
          <p:cNvPr id="25" name="Ellipse 24">
            <a:extLst>
              <a:ext uri="{FF2B5EF4-FFF2-40B4-BE49-F238E27FC236}">
                <a16:creationId xmlns:a16="http://schemas.microsoft.com/office/drawing/2014/main" id="{CE1CB728-1FA8-4FB7-B720-8CC641D148AE}"/>
              </a:ext>
            </a:extLst>
          </p:cNvPr>
          <p:cNvSpPr/>
          <p:nvPr/>
        </p:nvSpPr>
        <p:spPr>
          <a:xfrm>
            <a:off x="633717" y="3255962"/>
            <a:ext cx="1793289" cy="1761212"/>
          </a:xfrm>
          <a:prstGeom prst="ellipse">
            <a:avLst/>
          </a:prstGeom>
          <a:solidFill>
            <a:srgbClr val="002060">
              <a:alpha val="67000"/>
            </a:srgbClr>
          </a:solidFill>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ZoneTexte 25">
            <a:extLst>
              <a:ext uri="{FF2B5EF4-FFF2-40B4-BE49-F238E27FC236}">
                <a16:creationId xmlns:a16="http://schemas.microsoft.com/office/drawing/2014/main" id="{1BEE40C7-9869-4A57-B84D-4291AD6E2BF8}"/>
              </a:ext>
            </a:extLst>
          </p:cNvPr>
          <p:cNvSpPr txBox="1"/>
          <p:nvPr/>
        </p:nvSpPr>
        <p:spPr>
          <a:xfrm>
            <a:off x="923500" y="3450656"/>
            <a:ext cx="1589102" cy="1323439"/>
          </a:xfrm>
          <a:prstGeom prst="rect">
            <a:avLst/>
          </a:prstGeom>
          <a:noFill/>
        </p:spPr>
        <p:txBody>
          <a:bodyPr wrap="square" rtlCol="0">
            <a:spAutoFit/>
          </a:bodyPr>
          <a:lstStyle/>
          <a:p>
            <a:r>
              <a:rPr lang="fr-CA" sz="1600">
                <a:solidFill>
                  <a:schemeClr val="bg1"/>
                </a:solidFill>
              </a:rPr>
              <a:t>Bureau de </a:t>
            </a:r>
          </a:p>
          <a:p>
            <a:r>
              <a:rPr lang="fr-CA" sz="1600">
                <a:solidFill>
                  <a:schemeClr val="bg1"/>
                </a:solidFill>
              </a:rPr>
              <a:t>l’expertise aux parcours</a:t>
            </a:r>
          </a:p>
          <a:p>
            <a:r>
              <a:rPr lang="fr-CA" sz="1600">
                <a:solidFill>
                  <a:schemeClr val="bg1"/>
                </a:solidFill>
              </a:rPr>
              <a:t>généraux et professionnels</a:t>
            </a:r>
          </a:p>
        </p:txBody>
      </p:sp>
      <p:sp>
        <p:nvSpPr>
          <p:cNvPr id="27" name="ZoneTexte 26">
            <a:extLst>
              <a:ext uri="{FF2B5EF4-FFF2-40B4-BE49-F238E27FC236}">
                <a16:creationId xmlns:a16="http://schemas.microsoft.com/office/drawing/2014/main" id="{E5798392-C123-4B9D-8A4F-EC949224DD1B}"/>
              </a:ext>
            </a:extLst>
          </p:cNvPr>
          <p:cNvSpPr txBox="1"/>
          <p:nvPr/>
        </p:nvSpPr>
        <p:spPr>
          <a:xfrm>
            <a:off x="1160956" y="4989333"/>
            <a:ext cx="1519427" cy="615553"/>
          </a:xfrm>
          <a:prstGeom prst="rect">
            <a:avLst/>
          </a:prstGeom>
          <a:noFill/>
        </p:spPr>
        <p:txBody>
          <a:bodyPr wrap="square" rtlCol="0">
            <a:spAutoFit/>
          </a:bodyPr>
          <a:lstStyle/>
          <a:p>
            <a:r>
              <a:rPr lang="fr-CA"/>
              <a:t> </a:t>
            </a:r>
            <a:r>
              <a:rPr lang="fr-CA" sz="1600">
                <a:solidFill>
                  <a:schemeClr val="bg1"/>
                </a:solidFill>
              </a:rPr>
              <a:t>des services pédagogiques</a:t>
            </a:r>
          </a:p>
        </p:txBody>
      </p:sp>
      <p:sp>
        <p:nvSpPr>
          <p:cNvPr id="28" name="Rectangle 27">
            <a:extLst>
              <a:ext uri="{FF2B5EF4-FFF2-40B4-BE49-F238E27FC236}">
                <a16:creationId xmlns:a16="http://schemas.microsoft.com/office/drawing/2014/main" id="{482C0BBF-4470-4EA9-ABB8-B4860E0445CD}"/>
              </a:ext>
            </a:extLst>
          </p:cNvPr>
          <p:cNvSpPr/>
          <p:nvPr/>
        </p:nvSpPr>
        <p:spPr>
          <a:xfrm>
            <a:off x="4893639" y="5831714"/>
            <a:ext cx="3923190" cy="461665"/>
          </a:xfrm>
          <a:prstGeom prst="rect">
            <a:avLst/>
          </a:prstGeom>
        </p:spPr>
        <p:txBody>
          <a:bodyPr wrap="none">
            <a:spAutoFit/>
          </a:bodyPr>
          <a:lstStyle/>
          <a:p>
            <a:r>
              <a:rPr lang="fr-CA" sz="2400">
                <a:solidFill>
                  <a:srgbClr val="0070C0"/>
                </a:solidFill>
              </a:rPr>
              <a:t>C’est ensemble qu’on réussit !</a:t>
            </a:r>
          </a:p>
        </p:txBody>
      </p:sp>
    </p:spTree>
    <p:extLst>
      <p:ext uri="{BB962C8B-B14F-4D97-AF65-F5344CB8AC3E}">
        <p14:creationId xmlns:p14="http://schemas.microsoft.com/office/powerpoint/2010/main" val="2229711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20F435B-C70F-407C-9CED-458C438EBFD6}"/>
              </a:ext>
            </a:extLst>
          </p:cNvPr>
          <p:cNvSpPr>
            <a:spLocks noGrp="1"/>
          </p:cNvSpPr>
          <p:nvPr>
            <p:ph type="sldNum" sz="quarter" idx="12"/>
          </p:nvPr>
        </p:nvSpPr>
        <p:spPr/>
        <p:txBody>
          <a:bodyPr/>
          <a:lstStyle/>
          <a:p>
            <a:fld id="{34FF8D3F-28FD-D740-AC5E-55BA3FA8C3DC}" type="slidenum">
              <a:rPr lang="fr-FR" smtClean="0"/>
              <a:t>10</a:t>
            </a:fld>
            <a:endParaRPr lang="fr-FR"/>
          </a:p>
        </p:txBody>
      </p:sp>
      <p:sp>
        <p:nvSpPr>
          <p:cNvPr id="4" name="ZoneTexte 3">
            <a:extLst>
              <a:ext uri="{FF2B5EF4-FFF2-40B4-BE49-F238E27FC236}">
                <a16:creationId xmlns:a16="http://schemas.microsoft.com/office/drawing/2014/main" id="{7119B881-3099-3C3A-4CE4-BF8626E5F547}"/>
              </a:ext>
            </a:extLst>
          </p:cNvPr>
          <p:cNvSpPr txBox="1"/>
          <p:nvPr/>
        </p:nvSpPr>
        <p:spPr>
          <a:xfrm>
            <a:off x="4785063" y="2121685"/>
            <a:ext cx="5424256" cy="317313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CA" sz="1600" b="1" cap="smal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6384D3FB-7762-43E3-95FE-8D8FE9B022F3}"/>
              </a:ext>
            </a:extLst>
          </p:cNvPr>
          <p:cNvSpPr/>
          <p:nvPr/>
        </p:nvSpPr>
        <p:spPr>
          <a:xfrm>
            <a:off x="-66761" y="2253921"/>
            <a:ext cx="1762021" cy="2123658"/>
          </a:xfrm>
          <a:prstGeom prst="rect">
            <a:avLst/>
          </a:prstGeom>
        </p:spPr>
        <p:txBody>
          <a:bodyPr wrap="none">
            <a:spAutoFit/>
          </a:bodyPr>
          <a:lstStyle/>
          <a:p>
            <a:r>
              <a:rPr lang="fr-CA" sz="4400" b="1" dirty="0">
                <a:latin typeface="Calibri Light" panose="020F0302020204030204" pitchFamily="34" charset="0"/>
                <a:ea typeface="+mj-ea"/>
                <a:cs typeface="+mj-cs"/>
              </a:rPr>
              <a:t>Équipe</a:t>
            </a:r>
          </a:p>
          <a:p>
            <a:r>
              <a:rPr lang="fr-CA" sz="4400" b="1" dirty="0">
                <a:latin typeface="Calibri Light" panose="020F0302020204030204" pitchFamily="34" charset="0"/>
                <a:ea typeface="+mj-ea"/>
                <a:cs typeface="+mj-cs"/>
              </a:rPr>
              <a:t> des</a:t>
            </a:r>
          </a:p>
          <a:p>
            <a:r>
              <a:rPr lang="fr-CA" sz="4400" b="1" dirty="0">
                <a:solidFill>
                  <a:srgbClr val="0070C0"/>
                </a:solidFill>
                <a:latin typeface="Calibri Light" panose="020F0302020204030204" pitchFamily="34" charset="0"/>
                <a:ea typeface="+mj-ea"/>
                <a:cs typeface="+mj-cs"/>
              </a:rPr>
              <a:t> </a:t>
            </a:r>
            <a:r>
              <a:rPr lang="fr-CA" sz="4400" b="1" dirty="0">
                <a:solidFill>
                  <a:srgbClr val="00B050"/>
                </a:solidFill>
                <a:latin typeface="Calibri Light" panose="020F0302020204030204" pitchFamily="34" charset="0"/>
                <a:ea typeface="+mj-ea"/>
                <a:cs typeface="+mj-cs"/>
              </a:rPr>
              <a:t>verts</a:t>
            </a:r>
            <a:endParaRPr lang="fr-CA" dirty="0">
              <a:solidFill>
                <a:srgbClr val="00B050"/>
              </a:solidFill>
            </a:endParaRPr>
          </a:p>
        </p:txBody>
      </p:sp>
      <p:sp>
        <p:nvSpPr>
          <p:cNvPr id="9" name="Rectangle 8">
            <a:extLst>
              <a:ext uri="{FF2B5EF4-FFF2-40B4-BE49-F238E27FC236}">
                <a16:creationId xmlns:a16="http://schemas.microsoft.com/office/drawing/2014/main" id="{75B7AF8F-F4C9-4771-9995-48A8CCBF1B8B}"/>
              </a:ext>
            </a:extLst>
          </p:cNvPr>
          <p:cNvSpPr/>
          <p:nvPr/>
        </p:nvSpPr>
        <p:spPr>
          <a:xfrm>
            <a:off x="2320030" y="130075"/>
            <a:ext cx="7889289" cy="646331"/>
          </a:xfrm>
          <a:prstGeom prst="rect">
            <a:avLst/>
          </a:prstGeom>
        </p:spPr>
        <p:txBody>
          <a:bodyPr wrap="square" lIns="91440" tIns="45720" rIns="91440" bIns="45720" anchor="t">
            <a:spAutoFit/>
          </a:bodyPr>
          <a:lstStyle/>
          <a:p>
            <a:pPr>
              <a:lnSpc>
                <a:spcPct val="90000"/>
              </a:lnSpc>
              <a:spcBef>
                <a:spcPct val="0"/>
              </a:spcBef>
            </a:pPr>
            <a:r>
              <a:rPr lang="fr-CA" sz="4000" b="1" dirty="0">
                <a:solidFill>
                  <a:srgbClr val="046090"/>
                </a:solidFill>
                <a:latin typeface="+mj-lt"/>
                <a:ea typeface="+mj-ea"/>
                <a:cs typeface="Calibri Light"/>
              </a:rPr>
              <a:t>Comment pouvez-vous l’aider?</a:t>
            </a:r>
          </a:p>
        </p:txBody>
      </p:sp>
      <p:sp>
        <p:nvSpPr>
          <p:cNvPr id="10" name="Nuage 9">
            <a:extLst>
              <a:ext uri="{FF2B5EF4-FFF2-40B4-BE49-F238E27FC236}">
                <a16:creationId xmlns:a16="http://schemas.microsoft.com/office/drawing/2014/main" id="{B62D7744-5FFC-44EE-96A6-0E222AE46787}"/>
              </a:ext>
            </a:extLst>
          </p:cNvPr>
          <p:cNvSpPr/>
          <p:nvPr/>
        </p:nvSpPr>
        <p:spPr>
          <a:xfrm>
            <a:off x="-2" y="210866"/>
            <a:ext cx="1628501" cy="1234057"/>
          </a:xfrm>
          <a:prstGeom prst="cloud">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300" b="1" dirty="0">
                <a:solidFill>
                  <a:schemeClr val="tx1"/>
                </a:solidFill>
                <a:cs typeface="Calibri"/>
              </a:rPr>
              <a:t>Jeu de rôle</a:t>
            </a:r>
          </a:p>
        </p:txBody>
      </p:sp>
      <p:sp>
        <p:nvSpPr>
          <p:cNvPr id="8" name="ZoneTexte 7">
            <a:extLst>
              <a:ext uri="{FF2B5EF4-FFF2-40B4-BE49-F238E27FC236}">
                <a16:creationId xmlns:a16="http://schemas.microsoft.com/office/drawing/2014/main" id="{E5870E17-24FB-4369-90C8-0B2B389CC478}"/>
              </a:ext>
            </a:extLst>
          </p:cNvPr>
          <p:cNvSpPr txBox="1"/>
          <p:nvPr/>
        </p:nvSpPr>
        <p:spPr>
          <a:xfrm>
            <a:off x="1876148" y="1313340"/>
            <a:ext cx="2700000" cy="4789829"/>
          </a:xfrm>
          <a:prstGeom prst="rect">
            <a:avLst/>
          </a:prstGeom>
          <a:solidFill>
            <a:srgbClr val="A9D18E"/>
          </a:solidFill>
          <a:ln w="28575">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CA" sz="1600" b="1" cap="small" dirty="0">
                <a:solidFill>
                  <a:prstClr val="black"/>
                </a:solidFill>
                <a:latin typeface="Calibri" panose="020F0502020204030204"/>
                <a:cs typeface="Calibri"/>
              </a:rPr>
              <a:t>Mise en situation</a:t>
            </a:r>
          </a:p>
          <a:p>
            <a:endParaRPr lang="fr-CA" sz="1600" b="1" cap="small" dirty="0">
              <a:solidFill>
                <a:prstClr val="black"/>
              </a:solidFill>
              <a:latin typeface="Calibri" panose="020F0502020204030204"/>
              <a:cs typeface="Calibri"/>
            </a:endParaRPr>
          </a:p>
          <a:p>
            <a:r>
              <a:rPr lang="fr-FR" sz="1400" dirty="0">
                <a:solidFill>
                  <a:schemeClr val="tx1"/>
                </a:solidFill>
                <a:cs typeface="Calibri" panose="020F0502020204030204"/>
              </a:rPr>
              <a:t>Zineb votre mentorée, vient de recevoir une demande de rencontre de la part de la direction en lien avec des plaintes des élèves. Il n’y a aucun commentaire explicatif des échecs. Les élèves demandent de réviser les notes. </a:t>
            </a:r>
            <a:br>
              <a:rPr lang="fr-FR" sz="1400" dirty="0">
                <a:solidFill>
                  <a:schemeClr val="tx1"/>
                </a:solidFill>
                <a:cs typeface="Calibri" panose="020F0502020204030204"/>
              </a:rPr>
            </a:br>
            <a:r>
              <a:rPr lang="fr-FR" sz="1400" dirty="0">
                <a:solidFill>
                  <a:schemeClr val="tx1"/>
                </a:solidFill>
                <a:cs typeface="Calibri" panose="020F0502020204030204"/>
              </a:rPr>
              <a:t>Elle est très nerveuse et vous demande de l’aide pour se préparer à cette rencontre.</a:t>
            </a:r>
          </a:p>
          <a:p>
            <a:endParaRPr lang="fr-FR" sz="1400" dirty="0">
              <a:cs typeface="Calibri"/>
            </a:endParaRPr>
          </a:p>
          <a:p>
            <a:r>
              <a:rPr lang="fr-FR" sz="1400" b="1" i="1" dirty="0">
                <a:solidFill>
                  <a:schemeClr val="tx1"/>
                </a:solidFill>
                <a:cs typeface="Calibri" panose="020F0502020204030204"/>
              </a:rPr>
              <a:t>Comment pouvez-vous l’aider? Que faites-vous?</a:t>
            </a:r>
          </a:p>
          <a:p>
            <a:endParaRPr lang="fr-CA" sz="1600" b="1" cap="small" dirty="0">
              <a:solidFill>
                <a:prstClr val="black"/>
              </a:solidFill>
              <a:latin typeface="Calibri" panose="020F0502020204030204"/>
              <a:cs typeface="Calibri"/>
            </a:endParaRPr>
          </a:p>
        </p:txBody>
      </p:sp>
      <p:sp>
        <p:nvSpPr>
          <p:cNvPr id="3" name="ZoneTexte 2">
            <a:extLst>
              <a:ext uri="{FF2B5EF4-FFF2-40B4-BE49-F238E27FC236}">
                <a16:creationId xmlns:a16="http://schemas.microsoft.com/office/drawing/2014/main" id="{8BAC2CDA-4194-750D-11A5-893514C74A06}"/>
              </a:ext>
            </a:extLst>
          </p:cNvPr>
          <p:cNvSpPr txBox="1"/>
          <p:nvPr/>
        </p:nvSpPr>
        <p:spPr>
          <a:xfrm>
            <a:off x="4720036" y="179478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cap="small" dirty="0"/>
              <a:t>observations:</a:t>
            </a:r>
            <a:endParaRPr lang="fr-FR" dirty="0"/>
          </a:p>
        </p:txBody>
      </p:sp>
    </p:spTree>
    <p:extLst>
      <p:ext uri="{BB962C8B-B14F-4D97-AF65-F5344CB8AC3E}">
        <p14:creationId xmlns:p14="http://schemas.microsoft.com/office/powerpoint/2010/main" val="243752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20F435B-C70F-407C-9CED-458C438EBFD6}"/>
              </a:ext>
            </a:extLst>
          </p:cNvPr>
          <p:cNvSpPr>
            <a:spLocks noGrp="1"/>
          </p:cNvSpPr>
          <p:nvPr>
            <p:ph type="sldNum" sz="quarter" idx="12"/>
          </p:nvPr>
        </p:nvSpPr>
        <p:spPr/>
        <p:txBody>
          <a:bodyPr/>
          <a:lstStyle/>
          <a:p>
            <a:fld id="{34FF8D3F-28FD-D740-AC5E-55BA3FA8C3DC}" type="slidenum">
              <a:rPr lang="fr-FR" smtClean="0"/>
              <a:t>11</a:t>
            </a:fld>
            <a:endParaRPr lang="fr-FR"/>
          </a:p>
        </p:txBody>
      </p:sp>
      <p:sp>
        <p:nvSpPr>
          <p:cNvPr id="4" name="ZoneTexte 3">
            <a:extLst>
              <a:ext uri="{FF2B5EF4-FFF2-40B4-BE49-F238E27FC236}">
                <a16:creationId xmlns:a16="http://schemas.microsoft.com/office/drawing/2014/main" id="{7119B881-3099-3C3A-4CE4-BF8626E5F547}"/>
              </a:ext>
            </a:extLst>
          </p:cNvPr>
          <p:cNvSpPr txBox="1"/>
          <p:nvPr/>
        </p:nvSpPr>
        <p:spPr>
          <a:xfrm>
            <a:off x="4637844" y="2215608"/>
            <a:ext cx="5344356" cy="317313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CA" sz="1600" b="1" cap="smal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Nuage 18">
            <a:extLst>
              <a:ext uri="{FF2B5EF4-FFF2-40B4-BE49-F238E27FC236}">
                <a16:creationId xmlns:a16="http://schemas.microsoft.com/office/drawing/2014/main" id="{F29D4D26-7C0E-46CD-B10E-5D66138A0847}"/>
              </a:ext>
            </a:extLst>
          </p:cNvPr>
          <p:cNvSpPr/>
          <p:nvPr/>
        </p:nvSpPr>
        <p:spPr>
          <a:xfrm>
            <a:off x="0" y="113212"/>
            <a:ext cx="1628501" cy="1234057"/>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300" b="1" dirty="0">
                <a:solidFill>
                  <a:schemeClr val="tx1"/>
                </a:solidFill>
                <a:cs typeface="Calibri"/>
              </a:rPr>
              <a:t>Jeu de rôle</a:t>
            </a:r>
          </a:p>
        </p:txBody>
      </p:sp>
      <p:sp>
        <p:nvSpPr>
          <p:cNvPr id="22" name="Rectangle 21">
            <a:extLst>
              <a:ext uri="{FF2B5EF4-FFF2-40B4-BE49-F238E27FC236}">
                <a16:creationId xmlns:a16="http://schemas.microsoft.com/office/drawing/2014/main" id="{6384D3FB-7762-43E3-95FE-8D8FE9B022F3}"/>
              </a:ext>
            </a:extLst>
          </p:cNvPr>
          <p:cNvSpPr/>
          <p:nvPr/>
        </p:nvSpPr>
        <p:spPr>
          <a:xfrm>
            <a:off x="-95743" y="2298576"/>
            <a:ext cx="1762021" cy="2123658"/>
          </a:xfrm>
          <a:prstGeom prst="rect">
            <a:avLst/>
          </a:prstGeom>
        </p:spPr>
        <p:txBody>
          <a:bodyPr wrap="none">
            <a:spAutoFit/>
          </a:bodyPr>
          <a:lstStyle/>
          <a:p>
            <a:r>
              <a:rPr lang="fr-CA" sz="4400" b="1" dirty="0">
                <a:latin typeface="Calibri Light" panose="020F0302020204030204" pitchFamily="34" charset="0"/>
                <a:ea typeface="+mj-ea"/>
                <a:cs typeface="+mj-cs"/>
              </a:rPr>
              <a:t>Équipe</a:t>
            </a:r>
          </a:p>
          <a:p>
            <a:r>
              <a:rPr lang="fr-CA" sz="4400" b="1" dirty="0">
                <a:latin typeface="Calibri Light" panose="020F0302020204030204" pitchFamily="34" charset="0"/>
                <a:ea typeface="+mj-ea"/>
                <a:cs typeface="+mj-cs"/>
              </a:rPr>
              <a:t> des</a:t>
            </a:r>
          </a:p>
          <a:p>
            <a:r>
              <a:rPr lang="fr-CA" sz="4400" b="1" dirty="0">
                <a:latin typeface="Calibri Light" panose="020F0302020204030204" pitchFamily="34" charset="0"/>
                <a:ea typeface="+mj-ea"/>
                <a:cs typeface="+mj-cs"/>
              </a:rPr>
              <a:t> </a:t>
            </a:r>
            <a:r>
              <a:rPr lang="fr-CA" sz="4400" b="1" dirty="0">
                <a:solidFill>
                  <a:srgbClr val="FFFF00"/>
                </a:solidFill>
                <a:latin typeface="Calibri Light" panose="020F0302020204030204" pitchFamily="34" charset="0"/>
                <a:ea typeface="+mj-ea"/>
                <a:cs typeface="+mj-cs"/>
              </a:rPr>
              <a:t>jaunes</a:t>
            </a:r>
            <a:endParaRPr lang="fr-CA" dirty="0">
              <a:solidFill>
                <a:srgbClr val="FFFF00"/>
              </a:solidFill>
            </a:endParaRPr>
          </a:p>
        </p:txBody>
      </p:sp>
      <p:sp>
        <p:nvSpPr>
          <p:cNvPr id="9" name="Rectangle 8">
            <a:extLst>
              <a:ext uri="{FF2B5EF4-FFF2-40B4-BE49-F238E27FC236}">
                <a16:creationId xmlns:a16="http://schemas.microsoft.com/office/drawing/2014/main" id="{75B7AF8F-F4C9-4771-9995-48A8CCBF1B8B}"/>
              </a:ext>
            </a:extLst>
          </p:cNvPr>
          <p:cNvSpPr/>
          <p:nvPr/>
        </p:nvSpPr>
        <p:spPr>
          <a:xfrm>
            <a:off x="2320030" y="130075"/>
            <a:ext cx="7889289" cy="646331"/>
          </a:xfrm>
          <a:prstGeom prst="rect">
            <a:avLst/>
          </a:prstGeom>
        </p:spPr>
        <p:txBody>
          <a:bodyPr wrap="square">
            <a:spAutoFit/>
          </a:bodyPr>
          <a:lstStyle/>
          <a:p>
            <a:pPr>
              <a:lnSpc>
                <a:spcPct val="90000"/>
              </a:lnSpc>
              <a:spcBef>
                <a:spcPct val="0"/>
              </a:spcBef>
            </a:pPr>
            <a:r>
              <a:rPr lang="fr-CA" sz="4000" b="1" dirty="0">
                <a:solidFill>
                  <a:srgbClr val="046090"/>
                </a:solidFill>
                <a:latin typeface="+mj-lt"/>
                <a:ea typeface="+mj-ea"/>
                <a:cs typeface="Calibri Light"/>
              </a:rPr>
              <a:t>Comment pouvez-vous l’aider? </a:t>
            </a:r>
          </a:p>
        </p:txBody>
      </p:sp>
      <p:sp>
        <p:nvSpPr>
          <p:cNvPr id="8" name="ZoneTexte 7">
            <a:extLst>
              <a:ext uri="{FF2B5EF4-FFF2-40B4-BE49-F238E27FC236}">
                <a16:creationId xmlns:a16="http://schemas.microsoft.com/office/drawing/2014/main" id="{0256617C-1E37-4B18-802F-D8175EFCA8A7}"/>
              </a:ext>
            </a:extLst>
          </p:cNvPr>
          <p:cNvSpPr txBox="1"/>
          <p:nvPr/>
        </p:nvSpPr>
        <p:spPr>
          <a:xfrm>
            <a:off x="1666278" y="1264677"/>
            <a:ext cx="2700000" cy="4743816"/>
          </a:xfrm>
          <a:prstGeom prst="rect">
            <a:avLst/>
          </a:prstGeom>
          <a:solidFill>
            <a:schemeClr val="accent4">
              <a:lumMod val="40000"/>
              <a:lumOff val="60000"/>
            </a:schemeClr>
          </a:solidFill>
          <a:ln w="38100">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r>
              <a:rPr lang="fr-CA" sz="1600" b="1" cap="small" dirty="0">
                <a:solidFill>
                  <a:schemeClr val="tx1"/>
                </a:solidFill>
                <a:cs typeface="Calibri"/>
              </a:rPr>
              <a:t>Mise en situation</a:t>
            </a:r>
          </a:p>
          <a:p>
            <a:pPr algn="just"/>
            <a:endParaRPr lang="fr-CA" sz="1600" b="1" cap="small" dirty="0">
              <a:solidFill>
                <a:schemeClr val="tx1"/>
              </a:solidFill>
              <a:cs typeface="Calibri"/>
            </a:endParaRPr>
          </a:p>
          <a:p>
            <a:pPr algn="just"/>
            <a:r>
              <a:rPr lang="fr-CA" sz="1400" dirty="0">
                <a:solidFill>
                  <a:schemeClr val="tx1"/>
                </a:solidFill>
                <a:cs typeface="Calibri" panose="020F0502020204030204"/>
              </a:rPr>
              <a:t>Myriam vient de vivre un cours difficile, par son manque de préparation à son cours. Les élèves se sont désorganisés et n’écoutaient pas. Elle n’a pas réussi à donner sa matière, sa crédibilité en a pris un coup.</a:t>
            </a:r>
          </a:p>
          <a:p>
            <a:pPr algn="just"/>
            <a:endParaRPr lang="fr-CA" sz="1200" cap="small" dirty="0">
              <a:solidFill>
                <a:schemeClr val="tx1"/>
              </a:solidFill>
              <a:cs typeface="Calibri"/>
            </a:endParaRPr>
          </a:p>
          <a:p>
            <a:pPr algn="just"/>
            <a:r>
              <a:rPr lang="fr-FR" sz="1400" b="1" i="1" dirty="0">
                <a:solidFill>
                  <a:schemeClr val="tx1"/>
                </a:solidFill>
                <a:cs typeface="Calibri" panose="020F0502020204030204"/>
              </a:rPr>
              <a:t>Comment pouvez-vous l’aider? Quelles questions poserez-vous?</a:t>
            </a:r>
          </a:p>
          <a:p>
            <a:pPr algn="just"/>
            <a:endParaRPr lang="fr-CA" sz="1200" cap="small" dirty="0">
              <a:solidFill>
                <a:schemeClr val="tx1"/>
              </a:solidFill>
              <a:cs typeface="Calibri"/>
            </a:endParaRPr>
          </a:p>
          <a:p>
            <a:pPr algn="just"/>
            <a:endParaRPr lang="fr-CA" sz="1600" b="1" cap="small" dirty="0">
              <a:solidFill>
                <a:schemeClr val="tx1"/>
              </a:solidFill>
            </a:endParaRPr>
          </a:p>
          <a:p>
            <a:pPr algn="just"/>
            <a:endParaRPr lang="fr-CA" sz="1600" b="1" cap="small" dirty="0">
              <a:solidFill>
                <a:schemeClr val="tx1"/>
              </a:solidFill>
            </a:endParaRPr>
          </a:p>
          <a:p>
            <a:pPr algn="just"/>
            <a:endParaRPr lang="fr-CA" sz="1600" b="1" cap="small" dirty="0">
              <a:solidFill>
                <a:schemeClr val="tx1"/>
              </a:solidFill>
            </a:endParaRPr>
          </a:p>
          <a:p>
            <a:pPr algn="just"/>
            <a:endParaRPr lang="fr-CA" sz="1600" b="1" cap="small" dirty="0">
              <a:solidFill>
                <a:schemeClr val="tx1"/>
              </a:solidFill>
            </a:endParaRPr>
          </a:p>
        </p:txBody>
      </p:sp>
      <p:sp>
        <p:nvSpPr>
          <p:cNvPr id="3" name="ZoneTexte 2">
            <a:extLst>
              <a:ext uri="{FF2B5EF4-FFF2-40B4-BE49-F238E27FC236}">
                <a16:creationId xmlns:a16="http://schemas.microsoft.com/office/drawing/2014/main" id="{B59DF5D8-9F2F-B73E-D210-0FBBCC9FC66B}"/>
              </a:ext>
            </a:extLst>
          </p:cNvPr>
          <p:cNvSpPr txBox="1"/>
          <p:nvPr/>
        </p:nvSpPr>
        <p:spPr>
          <a:xfrm>
            <a:off x="4593036" y="182200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cap="small" dirty="0"/>
              <a:t>observations:</a:t>
            </a:r>
            <a:endParaRPr lang="fr-FR" dirty="0"/>
          </a:p>
        </p:txBody>
      </p:sp>
    </p:spTree>
    <p:extLst>
      <p:ext uri="{BB962C8B-B14F-4D97-AF65-F5344CB8AC3E}">
        <p14:creationId xmlns:p14="http://schemas.microsoft.com/office/powerpoint/2010/main" val="24033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20F435B-C70F-407C-9CED-458C438EBFD6}"/>
              </a:ext>
            </a:extLst>
          </p:cNvPr>
          <p:cNvSpPr>
            <a:spLocks noGrp="1"/>
          </p:cNvSpPr>
          <p:nvPr>
            <p:ph type="sldNum" sz="quarter" idx="12"/>
          </p:nvPr>
        </p:nvSpPr>
        <p:spPr/>
        <p:txBody>
          <a:bodyPr/>
          <a:lstStyle/>
          <a:p>
            <a:fld id="{34FF8D3F-28FD-D740-AC5E-55BA3FA8C3DC}" type="slidenum">
              <a:rPr lang="fr-FR" smtClean="0"/>
              <a:t>12</a:t>
            </a:fld>
            <a:endParaRPr lang="fr-FR"/>
          </a:p>
        </p:txBody>
      </p:sp>
      <p:sp>
        <p:nvSpPr>
          <p:cNvPr id="4" name="ZoneTexte 3">
            <a:extLst>
              <a:ext uri="{FF2B5EF4-FFF2-40B4-BE49-F238E27FC236}">
                <a16:creationId xmlns:a16="http://schemas.microsoft.com/office/drawing/2014/main" id="{7119B881-3099-3C3A-4CE4-BF8626E5F547}"/>
              </a:ext>
            </a:extLst>
          </p:cNvPr>
          <p:cNvSpPr txBox="1"/>
          <p:nvPr/>
        </p:nvSpPr>
        <p:spPr>
          <a:xfrm>
            <a:off x="4659937" y="2145207"/>
            <a:ext cx="5655914" cy="317313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CA" sz="1600" b="1" cap="smal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6384D3FB-7762-43E3-95FE-8D8FE9B022F3}"/>
              </a:ext>
            </a:extLst>
          </p:cNvPr>
          <p:cNvSpPr/>
          <p:nvPr/>
        </p:nvSpPr>
        <p:spPr>
          <a:xfrm>
            <a:off x="-66761" y="2253921"/>
            <a:ext cx="1762021" cy="2123658"/>
          </a:xfrm>
          <a:prstGeom prst="rect">
            <a:avLst/>
          </a:prstGeom>
        </p:spPr>
        <p:txBody>
          <a:bodyPr wrap="none">
            <a:spAutoFit/>
          </a:bodyPr>
          <a:lstStyle/>
          <a:p>
            <a:r>
              <a:rPr lang="fr-CA" sz="4400" b="1" dirty="0">
                <a:latin typeface="Calibri Light" panose="020F0302020204030204" pitchFamily="34" charset="0"/>
                <a:ea typeface="+mj-ea"/>
                <a:cs typeface="+mj-cs"/>
              </a:rPr>
              <a:t>Équipe</a:t>
            </a:r>
          </a:p>
          <a:p>
            <a:r>
              <a:rPr lang="fr-CA" sz="4400" b="1" dirty="0">
                <a:latin typeface="Calibri Light" panose="020F0302020204030204" pitchFamily="34" charset="0"/>
                <a:ea typeface="+mj-ea"/>
                <a:cs typeface="+mj-cs"/>
              </a:rPr>
              <a:t> des</a:t>
            </a:r>
          </a:p>
          <a:p>
            <a:r>
              <a:rPr lang="fr-CA" sz="4400" b="1" dirty="0">
                <a:latin typeface="Calibri Light" panose="020F0302020204030204" pitchFamily="34" charset="0"/>
                <a:ea typeface="+mj-ea"/>
                <a:cs typeface="+mj-cs"/>
              </a:rPr>
              <a:t> </a:t>
            </a:r>
            <a:r>
              <a:rPr lang="fr-CA" sz="4400" b="1" dirty="0">
                <a:solidFill>
                  <a:srgbClr val="FFFF00"/>
                </a:solidFill>
                <a:latin typeface="Calibri Light" panose="020F0302020204030204" pitchFamily="34" charset="0"/>
                <a:ea typeface="+mj-ea"/>
                <a:cs typeface="+mj-cs"/>
              </a:rPr>
              <a:t>jaunes</a:t>
            </a:r>
            <a:endParaRPr lang="fr-CA" dirty="0">
              <a:solidFill>
                <a:srgbClr val="FFFF00"/>
              </a:solidFill>
            </a:endParaRPr>
          </a:p>
        </p:txBody>
      </p:sp>
      <p:sp>
        <p:nvSpPr>
          <p:cNvPr id="9" name="Rectangle 8">
            <a:extLst>
              <a:ext uri="{FF2B5EF4-FFF2-40B4-BE49-F238E27FC236}">
                <a16:creationId xmlns:a16="http://schemas.microsoft.com/office/drawing/2014/main" id="{75B7AF8F-F4C9-4771-9995-48A8CCBF1B8B}"/>
              </a:ext>
            </a:extLst>
          </p:cNvPr>
          <p:cNvSpPr/>
          <p:nvPr/>
        </p:nvSpPr>
        <p:spPr>
          <a:xfrm>
            <a:off x="2320030" y="130075"/>
            <a:ext cx="7889289" cy="646331"/>
          </a:xfrm>
          <a:prstGeom prst="rect">
            <a:avLst/>
          </a:prstGeom>
        </p:spPr>
        <p:txBody>
          <a:bodyPr wrap="square" lIns="91440" tIns="45720" rIns="91440" bIns="45720" anchor="t">
            <a:spAutoFit/>
          </a:bodyPr>
          <a:lstStyle/>
          <a:p>
            <a:pPr>
              <a:lnSpc>
                <a:spcPct val="90000"/>
              </a:lnSpc>
              <a:spcBef>
                <a:spcPct val="0"/>
              </a:spcBef>
            </a:pPr>
            <a:r>
              <a:rPr lang="fr-CA" sz="4000" b="1" dirty="0">
                <a:solidFill>
                  <a:srgbClr val="046090"/>
                </a:solidFill>
                <a:latin typeface="+mj-lt"/>
                <a:ea typeface="+mj-ea"/>
                <a:cs typeface="Calibri Light"/>
              </a:rPr>
              <a:t>Comment pouvez-vous l’aider?</a:t>
            </a:r>
          </a:p>
        </p:txBody>
      </p:sp>
      <p:sp>
        <p:nvSpPr>
          <p:cNvPr id="8" name="Nuage 7">
            <a:extLst>
              <a:ext uri="{FF2B5EF4-FFF2-40B4-BE49-F238E27FC236}">
                <a16:creationId xmlns:a16="http://schemas.microsoft.com/office/drawing/2014/main" id="{423E89FE-136C-4B23-87C5-98EC6D6DF597}"/>
              </a:ext>
            </a:extLst>
          </p:cNvPr>
          <p:cNvSpPr/>
          <p:nvPr/>
        </p:nvSpPr>
        <p:spPr>
          <a:xfrm>
            <a:off x="0" y="220874"/>
            <a:ext cx="1628501" cy="1234057"/>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300" b="1" dirty="0">
                <a:solidFill>
                  <a:schemeClr val="tx1"/>
                </a:solidFill>
                <a:cs typeface="Calibri"/>
              </a:rPr>
              <a:t>Jeu de rôle</a:t>
            </a:r>
          </a:p>
        </p:txBody>
      </p:sp>
      <p:sp>
        <p:nvSpPr>
          <p:cNvPr id="10" name="ZoneTexte 9">
            <a:extLst>
              <a:ext uri="{FF2B5EF4-FFF2-40B4-BE49-F238E27FC236}">
                <a16:creationId xmlns:a16="http://schemas.microsoft.com/office/drawing/2014/main" id="{A668AFB2-7704-4F39-A3AF-71BD30E2149C}"/>
              </a:ext>
            </a:extLst>
          </p:cNvPr>
          <p:cNvSpPr txBox="1"/>
          <p:nvPr/>
        </p:nvSpPr>
        <p:spPr>
          <a:xfrm>
            <a:off x="1758709" y="1553607"/>
            <a:ext cx="2700000" cy="4802743"/>
          </a:xfrm>
          <a:prstGeom prst="rect">
            <a:avLst/>
          </a:prstGeom>
          <a:solidFill>
            <a:schemeClr val="accent4">
              <a:lumMod val="40000"/>
              <a:lumOff val="60000"/>
            </a:schemeClr>
          </a:solidFill>
          <a:ln w="28575">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600" b="1" cap="small" dirty="0">
                <a:solidFill>
                  <a:prstClr val="black"/>
                </a:solidFill>
                <a:latin typeface="Calibri" panose="020F0502020204030204"/>
                <a:cs typeface="Calibri"/>
              </a:rPr>
              <a:t>Mise en situation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600" b="1" cap="small" dirty="0">
              <a:solidFill>
                <a:schemeClr val="tx1"/>
              </a:solidFill>
              <a:latin typeface="Calibri" panose="020F0502020204030204"/>
              <a:cs typeface="Calibri"/>
            </a:endParaRPr>
          </a:p>
          <a:p>
            <a:r>
              <a:rPr lang="fr-FR" sz="1400" dirty="0">
                <a:solidFill>
                  <a:schemeClr val="tx1"/>
                </a:solidFill>
                <a:cs typeface="Calibri" panose="020F0502020204030204"/>
              </a:rPr>
              <a:t>Vous accompagnez Jérôme, un nouvel enseignant qui vit des difficultés professionnelles et qui semble bien intéressé par tout ce que vous lui proposez depuis le début de l'année pour améliorer sa situation. Chaque fois que vous lui suggérez quelque chose, il est bien d'accord avec vous. Par contre, vous n'êtes pas certain que ce qui est proposé est appliqué et la situation stagne.</a:t>
            </a:r>
          </a:p>
          <a:p>
            <a:endParaRPr lang="fr-FR" sz="1400" dirty="0">
              <a:cs typeface="Calibri"/>
            </a:endParaRPr>
          </a:p>
          <a:p>
            <a:r>
              <a:rPr lang="fr-FR" sz="1400" b="1" i="1" dirty="0">
                <a:solidFill>
                  <a:schemeClr val="tx1"/>
                </a:solidFill>
                <a:cs typeface="Calibri" panose="020F0502020204030204"/>
              </a:rPr>
              <a:t>Que comptez-vous faire dans le cadre de votre rôle de mentor?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600" b="1" cap="small" dirty="0">
              <a:solidFill>
                <a:prstClr val="black"/>
              </a:solidFill>
              <a:latin typeface="Calibri" panose="020F0502020204030204"/>
              <a:cs typeface="Calibri"/>
            </a:endParaRPr>
          </a:p>
        </p:txBody>
      </p:sp>
      <p:sp>
        <p:nvSpPr>
          <p:cNvPr id="3" name="ZoneTexte 2">
            <a:extLst>
              <a:ext uri="{FF2B5EF4-FFF2-40B4-BE49-F238E27FC236}">
                <a16:creationId xmlns:a16="http://schemas.microsoft.com/office/drawing/2014/main" id="{B8AEFB10-4921-4EC3-6D81-27A0E81FE2D7}"/>
              </a:ext>
            </a:extLst>
          </p:cNvPr>
          <p:cNvSpPr txBox="1"/>
          <p:nvPr/>
        </p:nvSpPr>
        <p:spPr>
          <a:xfrm>
            <a:off x="4593036" y="182200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cap="small" dirty="0"/>
              <a:t>observations:</a:t>
            </a:r>
            <a:endParaRPr lang="fr-FR" dirty="0"/>
          </a:p>
        </p:txBody>
      </p:sp>
    </p:spTree>
    <p:extLst>
      <p:ext uri="{BB962C8B-B14F-4D97-AF65-F5344CB8AC3E}">
        <p14:creationId xmlns:p14="http://schemas.microsoft.com/office/powerpoint/2010/main" val="405322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20F435B-C70F-407C-9CED-458C438EBFD6}"/>
              </a:ext>
            </a:extLst>
          </p:cNvPr>
          <p:cNvSpPr>
            <a:spLocks noGrp="1"/>
          </p:cNvSpPr>
          <p:nvPr>
            <p:ph type="sldNum" sz="quarter" idx="12"/>
          </p:nvPr>
        </p:nvSpPr>
        <p:spPr/>
        <p:txBody>
          <a:bodyPr/>
          <a:lstStyle/>
          <a:p>
            <a:fld id="{34FF8D3F-28FD-D740-AC5E-55BA3FA8C3DC}" type="slidenum">
              <a:rPr lang="fr-FR" smtClean="0"/>
              <a:t>13</a:t>
            </a:fld>
            <a:endParaRPr lang="fr-FR"/>
          </a:p>
        </p:txBody>
      </p:sp>
      <p:sp>
        <p:nvSpPr>
          <p:cNvPr id="4" name="ZoneTexte 3">
            <a:extLst>
              <a:ext uri="{FF2B5EF4-FFF2-40B4-BE49-F238E27FC236}">
                <a16:creationId xmlns:a16="http://schemas.microsoft.com/office/drawing/2014/main" id="{7119B881-3099-3C3A-4CE4-BF8626E5F547}"/>
              </a:ext>
            </a:extLst>
          </p:cNvPr>
          <p:cNvSpPr txBox="1"/>
          <p:nvPr/>
        </p:nvSpPr>
        <p:spPr>
          <a:xfrm>
            <a:off x="4785063" y="2121685"/>
            <a:ext cx="5424256" cy="317313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CA" sz="1600" b="1" cap="small" dirty="0">
              <a:solidFill>
                <a:schemeClr val="tx1"/>
              </a:solidFill>
              <a:latin typeface="Calibri"/>
              <a:ea typeface="Calibri" panose="020F0502020204030204" pitchFamily="34" charset="0"/>
              <a:cs typeface="Times New Roman"/>
            </a:endParaRPr>
          </a:p>
        </p:txBody>
      </p:sp>
      <p:sp>
        <p:nvSpPr>
          <p:cNvPr id="22" name="Rectangle 21">
            <a:extLst>
              <a:ext uri="{FF2B5EF4-FFF2-40B4-BE49-F238E27FC236}">
                <a16:creationId xmlns:a16="http://schemas.microsoft.com/office/drawing/2014/main" id="{6384D3FB-7762-43E3-95FE-8D8FE9B022F3}"/>
              </a:ext>
            </a:extLst>
          </p:cNvPr>
          <p:cNvSpPr/>
          <p:nvPr/>
        </p:nvSpPr>
        <p:spPr>
          <a:xfrm>
            <a:off x="-133522" y="2253921"/>
            <a:ext cx="1762021" cy="2123658"/>
          </a:xfrm>
          <a:prstGeom prst="rect">
            <a:avLst/>
          </a:prstGeom>
        </p:spPr>
        <p:txBody>
          <a:bodyPr wrap="none">
            <a:spAutoFit/>
          </a:bodyPr>
          <a:lstStyle/>
          <a:p>
            <a:r>
              <a:rPr lang="fr-CA" sz="4400" b="1" dirty="0">
                <a:latin typeface="Calibri Light" panose="020F0302020204030204" pitchFamily="34" charset="0"/>
                <a:ea typeface="+mj-ea"/>
                <a:cs typeface="+mj-cs"/>
              </a:rPr>
              <a:t>Équipe</a:t>
            </a:r>
          </a:p>
          <a:p>
            <a:r>
              <a:rPr lang="fr-CA" sz="4400" b="1" dirty="0">
                <a:latin typeface="Calibri Light" panose="020F0302020204030204" pitchFamily="34" charset="0"/>
                <a:ea typeface="+mj-ea"/>
                <a:cs typeface="+mj-cs"/>
              </a:rPr>
              <a:t> des</a:t>
            </a:r>
          </a:p>
          <a:p>
            <a:r>
              <a:rPr lang="fr-CA" sz="4400" b="1" dirty="0">
                <a:solidFill>
                  <a:srgbClr val="0070C0"/>
                </a:solidFill>
                <a:latin typeface="Calibri Light" panose="020F0302020204030204" pitchFamily="34" charset="0"/>
                <a:ea typeface="+mj-ea"/>
                <a:cs typeface="+mj-cs"/>
              </a:rPr>
              <a:t> </a:t>
            </a:r>
            <a:r>
              <a:rPr lang="fr-CA" sz="4400" b="1" dirty="0">
                <a:solidFill>
                  <a:srgbClr val="FFFF00"/>
                </a:solidFill>
                <a:latin typeface="Calibri Light" panose="020F0302020204030204" pitchFamily="34" charset="0"/>
                <a:ea typeface="+mj-ea"/>
                <a:cs typeface="+mj-cs"/>
              </a:rPr>
              <a:t>jaunes</a:t>
            </a:r>
            <a:endParaRPr lang="fr-CA" dirty="0">
              <a:solidFill>
                <a:srgbClr val="FFFF00"/>
              </a:solidFill>
            </a:endParaRPr>
          </a:p>
        </p:txBody>
      </p:sp>
      <p:sp>
        <p:nvSpPr>
          <p:cNvPr id="9" name="Rectangle 8">
            <a:extLst>
              <a:ext uri="{FF2B5EF4-FFF2-40B4-BE49-F238E27FC236}">
                <a16:creationId xmlns:a16="http://schemas.microsoft.com/office/drawing/2014/main" id="{75B7AF8F-F4C9-4771-9995-48A8CCBF1B8B}"/>
              </a:ext>
            </a:extLst>
          </p:cNvPr>
          <p:cNvSpPr/>
          <p:nvPr/>
        </p:nvSpPr>
        <p:spPr>
          <a:xfrm>
            <a:off x="2320030" y="130075"/>
            <a:ext cx="7889289" cy="646331"/>
          </a:xfrm>
          <a:prstGeom prst="rect">
            <a:avLst/>
          </a:prstGeom>
        </p:spPr>
        <p:txBody>
          <a:bodyPr wrap="square" lIns="91440" tIns="45720" rIns="91440" bIns="45720" anchor="t">
            <a:spAutoFit/>
          </a:bodyPr>
          <a:lstStyle/>
          <a:p>
            <a:pPr>
              <a:lnSpc>
                <a:spcPct val="90000"/>
              </a:lnSpc>
              <a:spcBef>
                <a:spcPct val="0"/>
              </a:spcBef>
            </a:pPr>
            <a:r>
              <a:rPr lang="fr-CA" sz="4000" b="1" dirty="0">
                <a:solidFill>
                  <a:srgbClr val="046090"/>
                </a:solidFill>
                <a:latin typeface="+mj-lt"/>
                <a:ea typeface="+mj-ea"/>
                <a:cs typeface="Calibri Light"/>
              </a:rPr>
              <a:t>Comment pouvez-vous l’aider?</a:t>
            </a:r>
          </a:p>
        </p:txBody>
      </p:sp>
      <p:sp>
        <p:nvSpPr>
          <p:cNvPr id="10" name="Nuage 9">
            <a:extLst>
              <a:ext uri="{FF2B5EF4-FFF2-40B4-BE49-F238E27FC236}">
                <a16:creationId xmlns:a16="http://schemas.microsoft.com/office/drawing/2014/main" id="{B62D7744-5FFC-44EE-96A6-0E222AE46787}"/>
              </a:ext>
            </a:extLst>
          </p:cNvPr>
          <p:cNvSpPr/>
          <p:nvPr/>
        </p:nvSpPr>
        <p:spPr>
          <a:xfrm>
            <a:off x="-2" y="210866"/>
            <a:ext cx="1628501" cy="1234057"/>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300" b="1" dirty="0">
                <a:solidFill>
                  <a:schemeClr val="tx1"/>
                </a:solidFill>
                <a:cs typeface="Calibri"/>
              </a:rPr>
              <a:t>Jeu de rôle</a:t>
            </a:r>
          </a:p>
        </p:txBody>
      </p:sp>
      <p:sp>
        <p:nvSpPr>
          <p:cNvPr id="8" name="ZoneTexte 7">
            <a:extLst>
              <a:ext uri="{FF2B5EF4-FFF2-40B4-BE49-F238E27FC236}">
                <a16:creationId xmlns:a16="http://schemas.microsoft.com/office/drawing/2014/main" id="{E5870E17-24FB-4369-90C8-0B2B389CC478}"/>
              </a:ext>
            </a:extLst>
          </p:cNvPr>
          <p:cNvSpPr txBox="1"/>
          <p:nvPr/>
        </p:nvSpPr>
        <p:spPr>
          <a:xfrm>
            <a:off x="1876148" y="1313340"/>
            <a:ext cx="2700000" cy="4789829"/>
          </a:xfrm>
          <a:prstGeom prst="rect">
            <a:avLst/>
          </a:prstGeom>
          <a:solidFill>
            <a:schemeClr val="accent4">
              <a:lumMod val="40000"/>
              <a:lumOff val="60000"/>
            </a:schemeClr>
          </a:solidFill>
          <a:ln w="28575">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CA" sz="1600" b="1" cap="small" dirty="0">
                <a:solidFill>
                  <a:prstClr val="black"/>
                </a:solidFill>
                <a:latin typeface="Calibri" panose="020F0502020204030204"/>
                <a:cs typeface="Calibri"/>
              </a:rPr>
              <a:t>Mise en situation</a:t>
            </a:r>
          </a:p>
          <a:p>
            <a:endParaRPr lang="fr-CA" sz="1600" b="1" cap="small" dirty="0">
              <a:solidFill>
                <a:prstClr val="black"/>
              </a:solidFill>
              <a:latin typeface="Calibri" panose="020F0502020204030204"/>
              <a:cs typeface="Calibri"/>
            </a:endParaRPr>
          </a:p>
          <a:p>
            <a:r>
              <a:rPr lang="fr-FR" sz="1400" dirty="0">
                <a:solidFill>
                  <a:schemeClr val="tx1"/>
                </a:solidFill>
                <a:cs typeface="Calibri" panose="020F0502020204030204"/>
              </a:rPr>
              <a:t>Zineb votre mentorée, vient de recevoir une demande de rencontre de la part de la direction en lien avec des plaintes des élèves. Il n’y a aucun commentaire explicatif des échecs. Les élèves demandent de réviser les notes. </a:t>
            </a:r>
            <a:br>
              <a:rPr lang="fr-FR" sz="1400" dirty="0">
                <a:solidFill>
                  <a:schemeClr val="tx1"/>
                </a:solidFill>
                <a:cs typeface="Calibri" panose="020F0502020204030204"/>
              </a:rPr>
            </a:br>
            <a:r>
              <a:rPr lang="fr-FR" sz="1400" dirty="0">
                <a:solidFill>
                  <a:schemeClr val="tx1"/>
                </a:solidFill>
                <a:cs typeface="Calibri" panose="020F0502020204030204"/>
              </a:rPr>
              <a:t>Elle est très nerveuse et vous demande de l’aide pour se préparer à cette rencontre.</a:t>
            </a:r>
          </a:p>
          <a:p>
            <a:endParaRPr lang="fr-FR" sz="1400" dirty="0">
              <a:cs typeface="Calibri"/>
            </a:endParaRPr>
          </a:p>
          <a:p>
            <a:r>
              <a:rPr lang="fr-FR" sz="1400" b="1" i="1" dirty="0">
                <a:solidFill>
                  <a:schemeClr val="tx1"/>
                </a:solidFill>
                <a:cs typeface="Calibri" panose="020F0502020204030204"/>
              </a:rPr>
              <a:t>Comment pouvez-vous l’aider? Que faites-vous?</a:t>
            </a:r>
          </a:p>
          <a:p>
            <a:endParaRPr lang="fr-CA" sz="1600" b="1" cap="small" dirty="0">
              <a:solidFill>
                <a:prstClr val="black"/>
              </a:solidFill>
              <a:latin typeface="Calibri" panose="020F0502020204030204"/>
              <a:cs typeface="Calibri"/>
            </a:endParaRPr>
          </a:p>
        </p:txBody>
      </p:sp>
      <p:sp>
        <p:nvSpPr>
          <p:cNvPr id="3" name="ZoneTexte 2">
            <a:extLst>
              <a:ext uri="{FF2B5EF4-FFF2-40B4-BE49-F238E27FC236}">
                <a16:creationId xmlns:a16="http://schemas.microsoft.com/office/drawing/2014/main" id="{C56C1E03-D726-2109-3411-013A8F424BCE}"/>
              </a:ext>
            </a:extLst>
          </p:cNvPr>
          <p:cNvSpPr txBox="1"/>
          <p:nvPr/>
        </p:nvSpPr>
        <p:spPr>
          <a:xfrm>
            <a:off x="4720036" y="181293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cap="small" dirty="0"/>
              <a:t>observations:</a:t>
            </a:r>
            <a:endParaRPr lang="fr-FR" dirty="0"/>
          </a:p>
        </p:txBody>
      </p:sp>
    </p:spTree>
    <p:extLst>
      <p:ext uri="{BB962C8B-B14F-4D97-AF65-F5344CB8AC3E}">
        <p14:creationId xmlns:p14="http://schemas.microsoft.com/office/powerpoint/2010/main" val="2446536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20F435B-C70F-407C-9CED-458C438EBFD6}"/>
              </a:ext>
            </a:extLst>
          </p:cNvPr>
          <p:cNvSpPr>
            <a:spLocks noGrp="1"/>
          </p:cNvSpPr>
          <p:nvPr>
            <p:ph type="sldNum" sz="quarter" idx="12"/>
          </p:nvPr>
        </p:nvSpPr>
        <p:spPr/>
        <p:txBody>
          <a:bodyPr/>
          <a:lstStyle/>
          <a:p>
            <a:fld id="{34FF8D3F-28FD-D740-AC5E-55BA3FA8C3DC}" type="slidenum">
              <a:rPr lang="fr-FR" smtClean="0"/>
              <a:t>14</a:t>
            </a:fld>
            <a:endParaRPr lang="fr-FR"/>
          </a:p>
        </p:txBody>
      </p:sp>
      <p:sp>
        <p:nvSpPr>
          <p:cNvPr id="4" name="ZoneTexte 3">
            <a:extLst>
              <a:ext uri="{FF2B5EF4-FFF2-40B4-BE49-F238E27FC236}">
                <a16:creationId xmlns:a16="http://schemas.microsoft.com/office/drawing/2014/main" id="{7119B881-3099-3C3A-4CE4-BF8626E5F547}"/>
              </a:ext>
            </a:extLst>
          </p:cNvPr>
          <p:cNvSpPr txBox="1"/>
          <p:nvPr/>
        </p:nvSpPr>
        <p:spPr>
          <a:xfrm>
            <a:off x="4637844" y="2215608"/>
            <a:ext cx="5344356" cy="317313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CA" sz="1600" b="1" cap="small" dirty="0">
              <a:solidFill>
                <a:schemeClr val="tx1"/>
              </a:solidFill>
              <a:latin typeface="Calibri"/>
              <a:ea typeface="Calibri" panose="020F0502020204030204" pitchFamily="34" charset="0"/>
              <a:cs typeface="Times New Roman"/>
            </a:endParaRPr>
          </a:p>
        </p:txBody>
      </p:sp>
      <p:sp>
        <p:nvSpPr>
          <p:cNvPr id="19" name="Nuage 18">
            <a:extLst>
              <a:ext uri="{FF2B5EF4-FFF2-40B4-BE49-F238E27FC236}">
                <a16:creationId xmlns:a16="http://schemas.microsoft.com/office/drawing/2014/main" id="{F29D4D26-7C0E-46CD-B10E-5D66138A0847}"/>
              </a:ext>
            </a:extLst>
          </p:cNvPr>
          <p:cNvSpPr/>
          <p:nvPr/>
        </p:nvSpPr>
        <p:spPr>
          <a:xfrm>
            <a:off x="0" y="113212"/>
            <a:ext cx="1628501" cy="1234057"/>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300" b="1" dirty="0">
                <a:solidFill>
                  <a:schemeClr val="tx1"/>
                </a:solidFill>
                <a:cs typeface="Calibri"/>
              </a:rPr>
              <a:t>Jeu de rôle</a:t>
            </a:r>
          </a:p>
        </p:txBody>
      </p:sp>
      <p:sp>
        <p:nvSpPr>
          <p:cNvPr id="22" name="Rectangle 21">
            <a:extLst>
              <a:ext uri="{FF2B5EF4-FFF2-40B4-BE49-F238E27FC236}">
                <a16:creationId xmlns:a16="http://schemas.microsoft.com/office/drawing/2014/main" id="{6384D3FB-7762-43E3-95FE-8D8FE9B022F3}"/>
              </a:ext>
            </a:extLst>
          </p:cNvPr>
          <p:cNvSpPr/>
          <p:nvPr/>
        </p:nvSpPr>
        <p:spPr>
          <a:xfrm>
            <a:off x="-37778" y="2289432"/>
            <a:ext cx="1704056" cy="2123658"/>
          </a:xfrm>
          <a:prstGeom prst="rect">
            <a:avLst/>
          </a:prstGeom>
        </p:spPr>
        <p:txBody>
          <a:bodyPr wrap="none">
            <a:spAutoFit/>
          </a:bodyPr>
          <a:lstStyle/>
          <a:p>
            <a:r>
              <a:rPr lang="fr-CA" sz="4400" b="1" dirty="0">
                <a:latin typeface="Calibri Light" panose="020F0302020204030204" pitchFamily="34" charset="0"/>
                <a:ea typeface="+mj-ea"/>
                <a:cs typeface="+mj-cs"/>
              </a:rPr>
              <a:t>Équipe</a:t>
            </a:r>
          </a:p>
          <a:p>
            <a:r>
              <a:rPr lang="fr-CA" sz="4400" b="1" dirty="0">
                <a:latin typeface="Calibri Light" panose="020F0302020204030204" pitchFamily="34" charset="0"/>
                <a:ea typeface="+mj-ea"/>
                <a:cs typeface="+mj-cs"/>
              </a:rPr>
              <a:t> des</a:t>
            </a:r>
          </a:p>
          <a:p>
            <a:r>
              <a:rPr lang="fr-CA" sz="4400" b="1" dirty="0">
                <a:latin typeface="Calibri Light" panose="020F0302020204030204" pitchFamily="34" charset="0"/>
                <a:ea typeface="+mj-ea"/>
                <a:cs typeface="+mj-cs"/>
              </a:rPr>
              <a:t> </a:t>
            </a:r>
            <a:r>
              <a:rPr lang="fr-CA" sz="4400" b="1" dirty="0">
                <a:solidFill>
                  <a:srgbClr val="0070C0"/>
                </a:solidFill>
                <a:latin typeface="Calibri Light" panose="020F0302020204030204" pitchFamily="34" charset="0"/>
                <a:ea typeface="+mj-ea"/>
                <a:cs typeface="+mj-cs"/>
              </a:rPr>
              <a:t>bleus</a:t>
            </a:r>
            <a:endParaRPr lang="fr-CA" dirty="0">
              <a:solidFill>
                <a:srgbClr val="0070C0"/>
              </a:solidFill>
            </a:endParaRPr>
          </a:p>
        </p:txBody>
      </p:sp>
      <p:sp>
        <p:nvSpPr>
          <p:cNvPr id="9" name="Rectangle 8">
            <a:extLst>
              <a:ext uri="{FF2B5EF4-FFF2-40B4-BE49-F238E27FC236}">
                <a16:creationId xmlns:a16="http://schemas.microsoft.com/office/drawing/2014/main" id="{75B7AF8F-F4C9-4771-9995-48A8CCBF1B8B}"/>
              </a:ext>
            </a:extLst>
          </p:cNvPr>
          <p:cNvSpPr/>
          <p:nvPr/>
        </p:nvSpPr>
        <p:spPr>
          <a:xfrm>
            <a:off x="2320030" y="130075"/>
            <a:ext cx="7889289" cy="646331"/>
          </a:xfrm>
          <a:prstGeom prst="rect">
            <a:avLst/>
          </a:prstGeom>
        </p:spPr>
        <p:txBody>
          <a:bodyPr wrap="square">
            <a:spAutoFit/>
          </a:bodyPr>
          <a:lstStyle/>
          <a:p>
            <a:pPr>
              <a:lnSpc>
                <a:spcPct val="90000"/>
              </a:lnSpc>
              <a:spcBef>
                <a:spcPct val="0"/>
              </a:spcBef>
            </a:pPr>
            <a:r>
              <a:rPr lang="fr-CA" sz="4000" b="1" dirty="0">
                <a:solidFill>
                  <a:srgbClr val="046090"/>
                </a:solidFill>
                <a:latin typeface="+mj-lt"/>
                <a:ea typeface="+mj-ea"/>
                <a:cs typeface="Calibri Light"/>
              </a:rPr>
              <a:t>Comment pouvez-vous l’aider? </a:t>
            </a:r>
          </a:p>
        </p:txBody>
      </p:sp>
      <p:sp>
        <p:nvSpPr>
          <p:cNvPr id="8" name="ZoneTexte 7">
            <a:extLst>
              <a:ext uri="{FF2B5EF4-FFF2-40B4-BE49-F238E27FC236}">
                <a16:creationId xmlns:a16="http://schemas.microsoft.com/office/drawing/2014/main" id="{0256617C-1E37-4B18-802F-D8175EFCA8A7}"/>
              </a:ext>
            </a:extLst>
          </p:cNvPr>
          <p:cNvSpPr txBox="1"/>
          <p:nvPr/>
        </p:nvSpPr>
        <p:spPr>
          <a:xfrm>
            <a:off x="1666278" y="1264677"/>
            <a:ext cx="2700000" cy="4743816"/>
          </a:xfrm>
          <a:prstGeom prst="rect">
            <a:avLst/>
          </a:prstGeom>
          <a:solidFill>
            <a:schemeClr val="accent1">
              <a:lumMod val="20000"/>
              <a:lumOff val="80000"/>
            </a:schemeClr>
          </a:solidFill>
          <a:ln w="38100">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r>
              <a:rPr lang="fr-CA" sz="1600" b="1" cap="small" dirty="0">
                <a:solidFill>
                  <a:schemeClr val="tx1"/>
                </a:solidFill>
                <a:cs typeface="Calibri"/>
              </a:rPr>
              <a:t>Mise en situation</a:t>
            </a:r>
          </a:p>
          <a:p>
            <a:pPr algn="just"/>
            <a:endParaRPr lang="fr-CA" sz="1600" b="1" cap="small" dirty="0">
              <a:solidFill>
                <a:schemeClr val="tx1"/>
              </a:solidFill>
              <a:cs typeface="Calibri"/>
            </a:endParaRPr>
          </a:p>
          <a:p>
            <a:pPr algn="just"/>
            <a:r>
              <a:rPr lang="fr-CA" sz="1400" dirty="0">
                <a:solidFill>
                  <a:schemeClr val="tx1"/>
                </a:solidFill>
                <a:cs typeface="Calibri" panose="020F0502020204030204"/>
              </a:rPr>
              <a:t>Myriam vient de vivre un cours difficile, par son manque de préparation à son cours. Les élèves se sont désorganisés et n’écoutaient pas. Elle n’a pas réussi à donner sa matière, sa crédibilité en a pris un coup.</a:t>
            </a:r>
          </a:p>
          <a:p>
            <a:pPr algn="just"/>
            <a:endParaRPr lang="fr-CA" sz="1200" cap="small" dirty="0">
              <a:solidFill>
                <a:schemeClr val="tx1"/>
              </a:solidFill>
              <a:cs typeface="Calibri"/>
            </a:endParaRPr>
          </a:p>
          <a:p>
            <a:pPr algn="just"/>
            <a:r>
              <a:rPr lang="fr-FR" sz="1400" b="1" i="1" dirty="0">
                <a:solidFill>
                  <a:schemeClr val="tx1"/>
                </a:solidFill>
                <a:cs typeface="Calibri" panose="020F0502020204030204"/>
              </a:rPr>
              <a:t>Comment pouvez-vous l’aider? Quelles questions poserez-vous?</a:t>
            </a:r>
          </a:p>
          <a:p>
            <a:pPr algn="just"/>
            <a:endParaRPr lang="fr-CA" sz="1200" cap="small" dirty="0">
              <a:solidFill>
                <a:schemeClr val="tx1"/>
              </a:solidFill>
              <a:cs typeface="Calibri"/>
            </a:endParaRPr>
          </a:p>
          <a:p>
            <a:pPr algn="just"/>
            <a:endParaRPr lang="fr-CA" sz="1600" b="1" cap="small" dirty="0">
              <a:solidFill>
                <a:schemeClr val="tx1"/>
              </a:solidFill>
            </a:endParaRPr>
          </a:p>
          <a:p>
            <a:pPr algn="just"/>
            <a:endParaRPr lang="fr-CA" sz="1600" b="1" cap="small" dirty="0">
              <a:solidFill>
                <a:schemeClr val="tx1"/>
              </a:solidFill>
            </a:endParaRPr>
          </a:p>
          <a:p>
            <a:pPr algn="just"/>
            <a:endParaRPr lang="fr-CA" sz="1600" b="1" cap="small" dirty="0">
              <a:solidFill>
                <a:schemeClr val="tx1"/>
              </a:solidFill>
            </a:endParaRPr>
          </a:p>
          <a:p>
            <a:pPr algn="just"/>
            <a:endParaRPr lang="fr-CA" sz="1600" b="1" cap="small" dirty="0">
              <a:solidFill>
                <a:schemeClr val="tx1"/>
              </a:solidFill>
            </a:endParaRPr>
          </a:p>
        </p:txBody>
      </p:sp>
      <p:sp>
        <p:nvSpPr>
          <p:cNvPr id="3" name="ZoneTexte 2">
            <a:extLst>
              <a:ext uri="{FF2B5EF4-FFF2-40B4-BE49-F238E27FC236}">
                <a16:creationId xmlns:a16="http://schemas.microsoft.com/office/drawing/2014/main" id="{5AE7098B-6BB9-DA6E-0360-FB0E76E92240}"/>
              </a:ext>
            </a:extLst>
          </p:cNvPr>
          <p:cNvSpPr txBox="1"/>
          <p:nvPr/>
        </p:nvSpPr>
        <p:spPr>
          <a:xfrm>
            <a:off x="4593036" y="187643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cap="small" dirty="0"/>
              <a:t>observations:</a:t>
            </a:r>
            <a:endParaRPr lang="fr-FR" dirty="0"/>
          </a:p>
        </p:txBody>
      </p:sp>
    </p:spTree>
    <p:extLst>
      <p:ext uri="{BB962C8B-B14F-4D97-AF65-F5344CB8AC3E}">
        <p14:creationId xmlns:p14="http://schemas.microsoft.com/office/powerpoint/2010/main" val="58402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20F435B-C70F-407C-9CED-458C438EBFD6}"/>
              </a:ext>
            </a:extLst>
          </p:cNvPr>
          <p:cNvSpPr>
            <a:spLocks noGrp="1"/>
          </p:cNvSpPr>
          <p:nvPr>
            <p:ph type="sldNum" sz="quarter" idx="12"/>
          </p:nvPr>
        </p:nvSpPr>
        <p:spPr/>
        <p:txBody>
          <a:bodyPr/>
          <a:lstStyle/>
          <a:p>
            <a:fld id="{34FF8D3F-28FD-D740-AC5E-55BA3FA8C3DC}" type="slidenum">
              <a:rPr lang="fr-FR" smtClean="0"/>
              <a:t>15</a:t>
            </a:fld>
            <a:endParaRPr lang="fr-FR"/>
          </a:p>
        </p:txBody>
      </p:sp>
      <p:sp>
        <p:nvSpPr>
          <p:cNvPr id="4" name="ZoneTexte 3">
            <a:extLst>
              <a:ext uri="{FF2B5EF4-FFF2-40B4-BE49-F238E27FC236}">
                <a16:creationId xmlns:a16="http://schemas.microsoft.com/office/drawing/2014/main" id="{7119B881-3099-3C3A-4CE4-BF8626E5F547}"/>
              </a:ext>
            </a:extLst>
          </p:cNvPr>
          <p:cNvSpPr txBox="1"/>
          <p:nvPr/>
        </p:nvSpPr>
        <p:spPr>
          <a:xfrm>
            <a:off x="4659937" y="2145207"/>
            <a:ext cx="5655914" cy="317313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CA" sz="1600" b="1" cap="small" dirty="0">
              <a:solidFill>
                <a:schemeClr val="tx1"/>
              </a:solidFill>
              <a:latin typeface="Calibri"/>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6384D3FB-7762-43E3-95FE-8D8FE9B022F3}"/>
              </a:ext>
            </a:extLst>
          </p:cNvPr>
          <p:cNvSpPr/>
          <p:nvPr/>
        </p:nvSpPr>
        <p:spPr>
          <a:xfrm>
            <a:off x="-66761" y="2253921"/>
            <a:ext cx="1762021" cy="2123658"/>
          </a:xfrm>
          <a:prstGeom prst="rect">
            <a:avLst/>
          </a:prstGeom>
        </p:spPr>
        <p:txBody>
          <a:bodyPr wrap="none">
            <a:spAutoFit/>
          </a:bodyPr>
          <a:lstStyle/>
          <a:p>
            <a:r>
              <a:rPr lang="fr-CA" sz="4400" b="1" dirty="0">
                <a:latin typeface="Calibri Light" panose="020F0302020204030204" pitchFamily="34" charset="0"/>
                <a:ea typeface="+mj-ea"/>
                <a:cs typeface="+mj-cs"/>
              </a:rPr>
              <a:t>Équipe</a:t>
            </a:r>
          </a:p>
          <a:p>
            <a:r>
              <a:rPr lang="fr-CA" sz="4400" b="1" dirty="0">
                <a:latin typeface="Calibri Light" panose="020F0302020204030204" pitchFamily="34" charset="0"/>
                <a:ea typeface="+mj-ea"/>
                <a:cs typeface="+mj-cs"/>
              </a:rPr>
              <a:t> des</a:t>
            </a:r>
          </a:p>
          <a:p>
            <a:r>
              <a:rPr lang="fr-CA" sz="4400" b="1" dirty="0">
                <a:latin typeface="Calibri Light" panose="020F0302020204030204" pitchFamily="34" charset="0"/>
                <a:ea typeface="+mj-ea"/>
                <a:cs typeface="+mj-cs"/>
              </a:rPr>
              <a:t> </a:t>
            </a:r>
            <a:r>
              <a:rPr lang="fr-CA" sz="4400" b="1" dirty="0">
                <a:solidFill>
                  <a:srgbClr val="0070C0"/>
                </a:solidFill>
                <a:latin typeface="Calibri Light" panose="020F0302020204030204" pitchFamily="34" charset="0"/>
                <a:ea typeface="+mj-ea"/>
                <a:cs typeface="+mj-cs"/>
              </a:rPr>
              <a:t>bleus</a:t>
            </a:r>
            <a:endParaRPr lang="fr-CA" dirty="0">
              <a:solidFill>
                <a:srgbClr val="0070C0"/>
              </a:solidFill>
            </a:endParaRPr>
          </a:p>
        </p:txBody>
      </p:sp>
      <p:sp>
        <p:nvSpPr>
          <p:cNvPr id="9" name="Rectangle 8">
            <a:extLst>
              <a:ext uri="{FF2B5EF4-FFF2-40B4-BE49-F238E27FC236}">
                <a16:creationId xmlns:a16="http://schemas.microsoft.com/office/drawing/2014/main" id="{75B7AF8F-F4C9-4771-9995-48A8CCBF1B8B}"/>
              </a:ext>
            </a:extLst>
          </p:cNvPr>
          <p:cNvSpPr/>
          <p:nvPr/>
        </p:nvSpPr>
        <p:spPr>
          <a:xfrm>
            <a:off x="2320030" y="130075"/>
            <a:ext cx="7889289" cy="646331"/>
          </a:xfrm>
          <a:prstGeom prst="rect">
            <a:avLst/>
          </a:prstGeom>
        </p:spPr>
        <p:txBody>
          <a:bodyPr wrap="square" lIns="91440" tIns="45720" rIns="91440" bIns="45720" anchor="t">
            <a:spAutoFit/>
          </a:bodyPr>
          <a:lstStyle/>
          <a:p>
            <a:pPr>
              <a:lnSpc>
                <a:spcPct val="90000"/>
              </a:lnSpc>
              <a:spcBef>
                <a:spcPct val="0"/>
              </a:spcBef>
            </a:pPr>
            <a:r>
              <a:rPr lang="fr-CA" sz="4000" b="1" dirty="0">
                <a:solidFill>
                  <a:srgbClr val="046090"/>
                </a:solidFill>
                <a:latin typeface="+mj-lt"/>
                <a:ea typeface="+mj-ea"/>
                <a:cs typeface="Calibri Light"/>
              </a:rPr>
              <a:t>Comment pouvez-vous l’aider?</a:t>
            </a:r>
          </a:p>
        </p:txBody>
      </p:sp>
      <p:sp>
        <p:nvSpPr>
          <p:cNvPr id="8" name="Nuage 7">
            <a:extLst>
              <a:ext uri="{FF2B5EF4-FFF2-40B4-BE49-F238E27FC236}">
                <a16:creationId xmlns:a16="http://schemas.microsoft.com/office/drawing/2014/main" id="{423E89FE-136C-4B23-87C5-98EC6D6DF597}"/>
              </a:ext>
            </a:extLst>
          </p:cNvPr>
          <p:cNvSpPr/>
          <p:nvPr/>
        </p:nvSpPr>
        <p:spPr>
          <a:xfrm>
            <a:off x="0" y="220874"/>
            <a:ext cx="1628501" cy="1234057"/>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300" b="1" dirty="0">
                <a:solidFill>
                  <a:schemeClr val="tx1"/>
                </a:solidFill>
                <a:cs typeface="Calibri"/>
              </a:rPr>
              <a:t>Jeu de rôle</a:t>
            </a:r>
          </a:p>
        </p:txBody>
      </p:sp>
      <p:sp>
        <p:nvSpPr>
          <p:cNvPr id="10" name="ZoneTexte 9">
            <a:extLst>
              <a:ext uri="{FF2B5EF4-FFF2-40B4-BE49-F238E27FC236}">
                <a16:creationId xmlns:a16="http://schemas.microsoft.com/office/drawing/2014/main" id="{A668AFB2-7704-4F39-A3AF-71BD30E2149C}"/>
              </a:ext>
            </a:extLst>
          </p:cNvPr>
          <p:cNvSpPr txBox="1"/>
          <p:nvPr/>
        </p:nvSpPr>
        <p:spPr>
          <a:xfrm>
            <a:off x="1758709" y="1553607"/>
            <a:ext cx="2700000" cy="4802743"/>
          </a:xfrm>
          <a:prstGeom prst="rect">
            <a:avLst/>
          </a:prstGeom>
          <a:solidFill>
            <a:schemeClr val="accent1">
              <a:lumMod val="20000"/>
              <a:lumOff val="80000"/>
            </a:schemeClr>
          </a:solidFill>
          <a:ln w="28575">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600" b="1" cap="small" dirty="0">
                <a:solidFill>
                  <a:prstClr val="black"/>
                </a:solidFill>
                <a:latin typeface="Calibri" panose="020F0502020204030204"/>
                <a:cs typeface="Calibri"/>
              </a:rPr>
              <a:t>Mise en situation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600" b="1" cap="small" dirty="0">
              <a:solidFill>
                <a:schemeClr val="tx1"/>
              </a:solidFill>
              <a:latin typeface="Calibri" panose="020F0502020204030204"/>
              <a:cs typeface="Calibri"/>
            </a:endParaRPr>
          </a:p>
          <a:p>
            <a:r>
              <a:rPr lang="fr-FR" sz="1400" dirty="0">
                <a:solidFill>
                  <a:schemeClr val="tx1"/>
                </a:solidFill>
                <a:cs typeface="Calibri" panose="020F0502020204030204"/>
              </a:rPr>
              <a:t>Vous accompagnez Jérôme, un nouvel enseignant qui vit des difficultés professionnelles et qui semble bien intéressé par tout ce que vous lui proposez depuis le début de l'année pour améliorer sa situation. Chaque fois que vous lui suggérez quelque chose, il est bien d'accord avec vous. Par contre, vous n'êtes pas certain que ce qui est proposé est appliqué et la situation stagne.</a:t>
            </a:r>
          </a:p>
          <a:p>
            <a:endParaRPr lang="fr-FR" sz="1400" dirty="0">
              <a:cs typeface="Calibri"/>
            </a:endParaRPr>
          </a:p>
          <a:p>
            <a:r>
              <a:rPr lang="fr-FR" sz="1400" b="1" i="1" dirty="0">
                <a:solidFill>
                  <a:schemeClr val="tx1"/>
                </a:solidFill>
                <a:cs typeface="Calibri" panose="020F0502020204030204"/>
              </a:rPr>
              <a:t>Que comptez-vous faire dans le cadre de votre rôle de mentor?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600" b="1" cap="small" dirty="0">
              <a:solidFill>
                <a:prstClr val="black"/>
              </a:solidFill>
              <a:latin typeface="Calibri" panose="020F0502020204030204"/>
              <a:cs typeface="Calibri"/>
            </a:endParaRPr>
          </a:p>
        </p:txBody>
      </p:sp>
      <p:sp>
        <p:nvSpPr>
          <p:cNvPr id="3" name="ZoneTexte 2">
            <a:extLst>
              <a:ext uri="{FF2B5EF4-FFF2-40B4-BE49-F238E27FC236}">
                <a16:creationId xmlns:a16="http://schemas.microsoft.com/office/drawing/2014/main" id="{0A6AE96B-A8A8-5081-960B-69CA2566EDDC}"/>
              </a:ext>
            </a:extLst>
          </p:cNvPr>
          <p:cNvSpPr txBox="1"/>
          <p:nvPr/>
        </p:nvSpPr>
        <p:spPr>
          <a:xfrm>
            <a:off x="4593036" y="182200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cap="small" dirty="0"/>
              <a:t>observations:</a:t>
            </a:r>
            <a:endParaRPr lang="fr-FR" dirty="0"/>
          </a:p>
        </p:txBody>
      </p:sp>
    </p:spTree>
    <p:extLst>
      <p:ext uri="{BB962C8B-B14F-4D97-AF65-F5344CB8AC3E}">
        <p14:creationId xmlns:p14="http://schemas.microsoft.com/office/powerpoint/2010/main" val="2181736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20F435B-C70F-407C-9CED-458C438EBFD6}"/>
              </a:ext>
            </a:extLst>
          </p:cNvPr>
          <p:cNvSpPr>
            <a:spLocks noGrp="1"/>
          </p:cNvSpPr>
          <p:nvPr>
            <p:ph type="sldNum" sz="quarter" idx="12"/>
          </p:nvPr>
        </p:nvSpPr>
        <p:spPr/>
        <p:txBody>
          <a:bodyPr/>
          <a:lstStyle/>
          <a:p>
            <a:fld id="{34FF8D3F-28FD-D740-AC5E-55BA3FA8C3DC}" type="slidenum">
              <a:rPr lang="fr-FR" smtClean="0"/>
              <a:t>16</a:t>
            </a:fld>
            <a:endParaRPr lang="fr-FR"/>
          </a:p>
        </p:txBody>
      </p:sp>
      <p:sp>
        <p:nvSpPr>
          <p:cNvPr id="4" name="ZoneTexte 3">
            <a:extLst>
              <a:ext uri="{FF2B5EF4-FFF2-40B4-BE49-F238E27FC236}">
                <a16:creationId xmlns:a16="http://schemas.microsoft.com/office/drawing/2014/main" id="{7119B881-3099-3C3A-4CE4-BF8626E5F547}"/>
              </a:ext>
            </a:extLst>
          </p:cNvPr>
          <p:cNvSpPr txBox="1"/>
          <p:nvPr/>
        </p:nvSpPr>
        <p:spPr>
          <a:xfrm>
            <a:off x="4785063" y="2121685"/>
            <a:ext cx="5424256" cy="317313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CA" sz="1600" b="1" cap="small" dirty="0">
              <a:solidFill>
                <a:schemeClr val="tx1"/>
              </a:solidFill>
              <a:latin typeface="Calibri"/>
              <a:ea typeface="Calibri" panose="020F0502020204030204" pitchFamily="34" charset="0"/>
              <a:cs typeface="Times New Roman"/>
            </a:endParaRPr>
          </a:p>
        </p:txBody>
      </p:sp>
      <p:sp>
        <p:nvSpPr>
          <p:cNvPr id="22" name="Rectangle 21">
            <a:extLst>
              <a:ext uri="{FF2B5EF4-FFF2-40B4-BE49-F238E27FC236}">
                <a16:creationId xmlns:a16="http://schemas.microsoft.com/office/drawing/2014/main" id="{6384D3FB-7762-43E3-95FE-8D8FE9B022F3}"/>
              </a:ext>
            </a:extLst>
          </p:cNvPr>
          <p:cNvSpPr/>
          <p:nvPr/>
        </p:nvSpPr>
        <p:spPr>
          <a:xfrm>
            <a:off x="-66761" y="2253921"/>
            <a:ext cx="1762021" cy="2123658"/>
          </a:xfrm>
          <a:prstGeom prst="rect">
            <a:avLst/>
          </a:prstGeom>
        </p:spPr>
        <p:txBody>
          <a:bodyPr wrap="none">
            <a:spAutoFit/>
          </a:bodyPr>
          <a:lstStyle/>
          <a:p>
            <a:r>
              <a:rPr lang="fr-CA" sz="4400" b="1" dirty="0">
                <a:latin typeface="Calibri Light" panose="020F0302020204030204" pitchFamily="34" charset="0"/>
                <a:ea typeface="+mj-ea"/>
                <a:cs typeface="+mj-cs"/>
              </a:rPr>
              <a:t>Équipe</a:t>
            </a:r>
          </a:p>
          <a:p>
            <a:r>
              <a:rPr lang="fr-CA" sz="4400" b="1" dirty="0">
                <a:latin typeface="Calibri Light" panose="020F0302020204030204" pitchFamily="34" charset="0"/>
                <a:ea typeface="+mj-ea"/>
                <a:cs typeface="+mj-cs"/>
              </a:rPr>
              <a:t> des</a:t>
            </a:r>
          </a:p>
          <a:p>
            <a:r>
              <a:rPr lang="fr-CA" sz="4400" b="1" dirty="0">
                <a:solidFill>
                  <a:srgbClr val="0070C0"/>
                </a:solidFill>
                <a:latin typeface="Calibri Light" panose="020F0302020204030204" pitchFamily="34" charset="0"/>
                <a:ea typeface="+mj-ea"/>
                <a:cs typeface="+mj-cs"/>
              </a:rPr>
              <a:t> bleus</a:t>
            </a:r>
            <a:endParaRPr lang="fr-CA" dirty="0">
              <a:solidFill>
                <a:srgbClr val="0070C0"/>
              </a:solidFill>
            </a:endParaRPr>
          </a:p>
        </p:txBody>
      </p:sp>
      <p:sp>
        <p:nvSpPr>
          <p:cNvPr id="9" name="Rectangle 8">
            <a:extLst>
              <a:ext uri="{FF2B5EF4-FFF2-40B4-BE49-F238E27FC236}">
                <a16:creationId xmlns:a16="http://schemas.microsoft.com/office/drawing/2014/main" id="{75B7AF8F-F4C9-4771-9995-48A8CCBF1B8B}"/>
              </a:ext>
            </a:extLst>
          </p:cNvPr>
          <p:cNvSpPr/>
          <p:nvPr/>
        </p:nvSpPr>
        <p:spPr>
          <a:xfrm>
            <a:off x="2320030" y="130075"/>
            <a:ext cx="7889289" cy="646331"/>
          </a:xfrm>
          <a:prstGeom prst="rect">
            <a:avLst/>
          </a:prstGeom>
        </p:spPr>
        <p:txBody>
          <a:bodyPr wrap="square" lIns="91440" tIns="45720" rIns="91440" bIns="45720" anchor="t">
            <a:spAutoFit/>
          </a:bodyPr>
          <a:lstStyle/>
          <a:p>
            <a:pPr>
              <a:lnSpc>
                <a:spcPct val="90000"/>
              </a:lnSpc>
              <a:spcBef>
                <a:spcPct val="0"/>
              </a:spcBef>
            </a:pPr>
            <a:r>
              <a:rPr lang="fr-CA" sz="4000" b="1" dirty="0">
                <a:solidFill>
                  <a:srgbClr val="046090"/>
                </a:solidFill>
                <a:latin typeface="+mj-lt"/>
                <a:ea typeface="+mj-ea"/>
                <a:cs typeface="Calibri Light"/>
              </a:rPr>
              <a:t>Comment pouvez-vous l’aider?</a:t>
            </a:r>
          </a:p>
        </p:txBody>
      </p:sp>
      <p:sp>
        <p:nvSpPr>
          <p:cNvPr id="10" name="Nuage 9">
            <a:extLst>
              <a:ext uri="{FF2B5EF4-FFF2-40B4-BE49-F238E27FC236}">
                <a16:creationId xmlns:a16="http://schemas.microsoft.com/office/drawing/2014/main" id="{B62D7744-5FFC-44EE-96A6-0E222AE46787}"/>
              </a:ext>
            </a:extLst>
          </p:cNvPr>
          <p:cNvSpPr/>
          <p:nvPr/>
        </p:nvSpPr>
        <p:spPr>
          <a:xfrm>
            <a:off x="-2" y="210866"/>
            <a:ext cx="1628501" cy="1234057"/>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300" b="1" dirty="0">
                <a:solidFill>
                  <a:schemeClr val="tx1"/>
                </a:solidFill>
                <a:cs typeface="Calibri"/>
              </a:rPr>
              <a:t>Jeu de rôle</a:t>
            </a:r>
          </a:p>
        </p:txBody>
      </p:sp>
      <p:sp>
        <p:nvSpPr>
          <p:cNvPr id="8" name="ZoneTexte 7">
            <a:extLst>
              <a:ext uri="{FF2B5EF4-FFF2-40B4-BE49-F238E27FC236}">
                <a16:creationId xmlns:a16="http://schemas.microsoft.com/office/drawing/2014/main" id="{E5870E17-24FB-4369-90C8-0B2B389CC478}"/>
              </a:ext>
            </a:extLst>
          </p:cNvPr>
          <p:cNvSpPr txBox="1"/>
          <p:nvPr/>
        </p:nvSpPr>
        <p:spPr>
          <a:xfrm>
            <a:off x="1876148" y="1313340"/>
            <a:ext cx="2700000" cy="4789829"/>
          </a:xfrm>
          <a:prstGeom prst="rect">
            <a:avLst/>
          </a:prstGeom>
          <a:solidFill>
            <a:schemeClr val="accent1">
              <a:lumMod val="20000"/>
              <a:lumOff val="80000"/>
            </a:schemeClr>
          </a:solidFill>
          <a:ln w="28575">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CA" sz="1600" b="1" cap="small" dirty="0">
                <a:solidFill>
                  <a:prstClr val="black"/>
                </a:solidFill>
                <a:latin typeface="Calibri" panose="020F0502020204030204"/>
                <a:cs typeface="Calibri"/>
              </a:rPr>
              <a:t>Mise en situation</a:t>
            </a:r>
          </a:p>
          <a:p>
            <a:endParaRPr lang="fr-CA" sz="1600" b="1" cap="small" dirty="0">
              <a:solidFill>
                <a:prstClr val="black"/>
              </a:solidFill>
              <a:latin typeface="Calibri" panose="020F0502020204030204"/>
              <a:cs typeface="Calibri"/>
            </a:endParaRPr>
          </a:p>
          <a:p>
            <a:r>
              <a:rPr lang="fr-FR" sz="1400" dirty="0">
                <a:solidFill>
                  <a:schemeClr val="tx1"/>
                </a:solidFill>
                <a:cs typeface="Calibri" panose="020F0502020204030204"/>
              </a:rPr>
              <a:t>Zineb votre mentorée, vient de recevoir une demande de rencontre de la part de la direction en lien avec des plaintes des élèves. Il n’y a aucun commentaire explicatif des échecs. Les élèves demandent de réviser les notes. </a:t>
            </a:r>
            <a:br>
              <a:rPr lang="fr-FR" sz="1400" dirty="0">
                <a:solidFill>
                  <a:schemeClr val="tx1"/>
                </a:solidFill>
                <a:cs typeface="Calibri" panose="020F0502020204030204"/>
              </a:rPr>
            </a:br>
            <a:r>
              <a:rPr lang="fr-FR" sz="1400" dirty="0">
                <a:solidFill>
                  <a:schemeClr val="tx1"/>
                </a:solidFill>
                <a:cs typeface="Calibri" panose="020F0502020204030204"/>
              </a:rPr>
              <a:t>Elle est très nerveuse et vous demande de l’aide pour se préparer à cette rencontre.</a:t>
            </a:r>
          </a:p>
          <a:p>
            <a:endParaRPr lang="fr-FR" sz="1400" dirty="0">
              <a:cs typeface="Calibri"/>
            </a:endParaRPr>
          </a:p>
          <a:p>
            <a:r>
              <a:rPr lang="fr-FR" sz="1400" b="1" i="1" dirty="0">
                <a:solidFill>
                  <a:schemeClr val="tx1"/>
                </a:solidFill>
                <a:cs typeface="Calibri" panose="020F0502020204030204"/>
              </a:rPr>
              <a:t>Comment pouvez-vous l’aider? Que faites-vous?</a:t>
            </a:r>
          </a:p>
          <a:p>
            <a:endParaRPr lang="fr-CA" sz="1600" b="1" cap="small" dirty="0">
              <a:solidFill>
                <a:prstClr val="black"/>
              </a:solidFill>
              <a:latin typeface="Calibri" panose="020F0502020204030204"/>
              <a:cs typeface="Calibri"/>
            </a:endParaRPr>
          </a:p>
        </p:txBody>
      </p:sp>
      <p:sp>
        <p:nvSpPr>
          <p:cNvPr id="3" name="ZoneTexte 2">
            <a:extLst>
              <a:ext uri="{FF2B5EF4-FFF2-40B4-BE49-F238E27FC236}">
                <a16:creationId xmlns:a16="http://schemas.microsoft.com/office/drawing/2014/main" id="{29D6E0BF-1A7F-BD5E-6FF4-7A3E35BE082A}"/>
              </a:ext>
            </a:extLst>
          </p:cNvPr>
          <p:cNvSpPr txBox="1"/>
          <p:nvPr/>
        </p:nvSpPr>
        <p:spPr>
          <a:xfrm>
            <a:off x="4683750" y="181293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cap="small" dirty="0"/>
              <a:t>observations:</a:t>
            </a:r>
            <a:endParaRPr lang="fr-FR" dirty="0"/>
          </a:p>
        </p:txBody>
      </p:sp>
    </p:spTree>
    <p:extLst>
      <p:ext uri="{BB962C8B-B14F-4D97-AF65-F5344CB8AC3E}">
        <p14:creationId xmlns:p14="http://schemas.microsoft.com/office/powerpoint/2010/main" val="212884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20F435B-C70F-407C-9CED-458C438EBFD6}"/>
              </a:ext>
            </a:extLst>
          </p:cNvPr>
          <p:cNvSpPr>
            <a:spLocks noGrp="1"/>
          </p:cNvSpPr>
          <p:nvPr>
            <p:ph type="sldNum" sz="quarter" idx="12"/>
          </p:nvPr>
        </p:nvSpPr>
        <p:spPr/>
        <p:txBody>
          <a:bodyPr/>
          <a:lstStyle/>
          <a:p>
            <a:fld id="{34FF8D3F-28FD-D740-AC5E-55BA3FA8C3DC}" type="slidenum">
              <a:rPr lang="fr-FR" smtClean="0"/>
              <a:t>17</a:t>
            </a:fld>
            <a:endParaRPr lang="fr-FR"/>
          </a:p>
        </p:txBody>
      </p:sp>
      <p:sp>
        <p:nvSpPr>
          <p:cNvPr id="4" name="ZoneTexte 3">
            <a:extLst>
              <a:ext uri="{FF2B5EF4-FFF2-40B4-BE49-F238E27FC236}">
                <a16:creationId xmlns:a16="http://schemas.microsoft.com/office/drawing/2014/main" id="{7119B881-3099-3C3A-4CE4-BF8626E5F547}"/>
              </a:ext>
            </a:extLst>
          </p:cNvPr>
          <p:cNvSpPr txBox="1"/>
          <p:nvPr/>
        </p:nvSpPr>
        <p:spPr>
          <a:xfrm>
            <a:off x="4785063" y="2121685"/>
            <a:ext cx="5424256" cy="3173137"/>
          </a:xfrm>
          <a:prstGeom prst="rect">
            <a:avLst/>
          </a:prstGeom>
          <a:solidFill>
            <a:srgbClr val="FF9999"/>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CA" sz="1600" b="1" cap="smal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6384D3FB-7762-43E3-95FE-8D8FE9B022F3}"/>
              </a:ext>
            </a:extLst>
          </p:cNvPr>
          <p:cNvSpPr/>
          <p:nvPr/>
        </p:nvSpPr>
        <p:spPr>
          <a:xfrm>
            <a:off x="-90455" y="2253921"/>
            <a:ext cx="1809406" cy="2123658"/>
          </a:xfrm>
          <a:prstGeom prst="rect">
            <a:avLst/>
          </a:prstGeom>
        </p:spPr>
        <p:txBody>
          <a:bodyPr wrap="none">
            <a:spAutoFit/>
          </a:bodyPr>
          <a:lstStyle/>
          <a:p>
            <a:r>
              <a:rPr lang="fr-CA" sz="4400" b="1" dirty="0">
                <a:latin typeface="Calibri Light" panose="020F0302020204030204" pitchFamily="34" charset="0"/>
                <a:ea typeface="+mj-ea"/>
                <a:cs typeface="+mj-cs"/>
              </a:rPr>
              <a:t>Équipe</a:t>
            </a:r>
          </a:p>
          <a:p>
            <a:r>
              <a:rPr lang="fr-CA" sz="4400" b="1" dirty="0">
                <a:latin typeface="Calibri Light" panose="020F0302020204030204" pitchFamily="34" charset="0"/>
                <a:ea typeface="+mj-ea"/>
                <a:cs typeface="+mj-cs"/>
              </a:rPr>
              <a:t> des</a:t>
            </a:r>
          </a:p>
          <a:p>
            <a:r>
              <a:rPr lang="fr-CA" sz="4400" b="1" dirty="0">
                <a:solidFill>
                  <a:srgbClr val="0070C0"/>
                </a:solidFill>
                <a:latin typeface="Calibri Light" panose="020F0302020204030204" pitchFamily="34" charset="0"/>
                <a:ea typeface="+mj-ea"/>
                <a:cs typeface="+mj-cs"/>
              </a:rPr>
              <a:t> </a:t>
            </a:r>
            <a:r>
              <a:rPr lang="fr-CA" sz="4400" b="1" dirty="0">
                <a:solidFill>
                  <a:srgbClr val="FF0000"/>
                </a:solidFill>
                <a:latin typeface="Calibri Light" panose="020F0302020204030204" pitchFamily="34" charset="0"/>
                <a:ea typeface="+mj-ea"/>
                <a:cs typeface="+mj-cs"/>
              </a:rPr>
              <a:t>rouges</a:t>
            </a:r>
            <a:endParaRPr lang="fr-CA" dirty="0">
              <a:solidFill>
                <a:srgbClr val="FF0000"/>
              </a:solidFill>
            </a:endParaRPr>
          </a:p>
        </p:txBody>
      </p:sp>
      <p:sp>
        <p:nvSpPr>
          <p:cNvPr id="9" name="Rectangle 8">
            <a:extLst>
              <a:ext uri="{FF2B5EF4-FFF2-40B4-BE49-F238E27FC236}">
                <a16:creationId xmlns:a16="http://schemas.microsoft.com/office/drawing/2014/main" id="{75B7AF8F-F4C9-4771-9995-48A8CCBF1B8B}"/>
              </a:ext>
            </a:extLst>
          </p:cNvPr>
          <p:cNvSpPr/>
          <p:nvPr/>
        </p:nvSpPr>
        <p:spPr>
          <a:xfrm>
            <a:off x="2320030" y="130075"/>
            <a:ext cx="7889289" cy="646331"/>
          </a:xfrm>
          <a:prstGeom prst="rect">
            <a:avLst/>
          </a:prstGeom>
        </p:spPr>
        <p:txBody>
          <a:bodyPr wrap="square" lIns="91440" tIns="45720" rIns="91440" bIns="45720" anchor="t">
            <a:spAutoFit/>
          </a:bodyPr>
          <a:lstStyle/>
          <a:p>
            <a:pPr>
              <a:lnSpc>
                <a:spcPct val="90000"/>
              </a:lnSpc>
              <a:spcBef>
                <a:spcPct val="0"/>
              </a:spcBef>
            </a:pPr>
            <a:r>
              <a:rPr lang="fr-CA" sz="4000" b="1" dirty="0">
                <a:solidFill>
                  <a:srgbClr val="046090"/>
                </a:solidFill>
                <a:latin typeface="+mj-lt"/>
                <a:ea typeface="+mj-ea"/>
                <a:cs typeface="Calibri Light"/>
              </a:rPr>
              <a:t>Comment pouvez-vous l’aider?</a:t>
            </a:r>
          </a:p>
        </p:txBody>
      </p:sp>
      <p:sp>
        <p:nvSpPr>
          <p:cNvPr id="10" name="Nuage 9">
            <a:extLst>
              <a:ext uri="{FF2B5EF4-FFF2-40B4-BE49-F238E27FC236}">
                <a16:creationId xmlns:a16="http://schemas.microsoft.com/office/drawing/2014/main" id="{B62D7744-5FFC-44EE-96A6-0E222AE46787}"/>
              </a:ext>
            </a:extLst>
          </p:cNvPr>
          <p:cNvSpPr/>
          <p:nvPr/>
        </p:nvSpPr>
        <p:spPr>
          <a:xfrm>
            <a:off x="-2" y="210866"/>
            <a:ext cx="1628501" cy="1234057"/>
          </a:xfrm>
          <a:prstGeom prst="cloud">
            <a:avLst/>
          </a:prstGeom>
          <a:solidFill>
            <a:srgbClr val="F5DAD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300" b="1" dirty="0">
                <a:solidFill>
                  <a:schemeClr val="tx1"/>
                </a:solidFill>
                <a:cs typeface="Calibri"/>
              </a:rPr>
              <a:t>Jeu de rôle</a:t>
            </a:r>
          </a:p>
        </p:txBody>
      </p:sp>
      <p:sp>
        <p:nvSpPr>
          <p:cNvPr id="8" name="ZoneTexte 7">
            <a:extLst>
              <a:ext uri="{FF2B5EF4-FFF2-40B4-BE49-F238E27FC236}">
                <a16:creationId xmlns:a16="http://schemas.microsoft.com/office/drawing/2014/main" id="{E5870E17-24FB-4369-90C8-0B2B389CC478}"/>
              </a:ext>
            </a:extLst>
          </p:cNvPr>
          <p:cNvSpPr txBox="1"/>
          <p:nvPr/>
        </p:nvSpPr>
        <p:spPr>
          <a:xfrm>
            <a:off x="1876148" y="1313340"/>
            <a:ext cx="2700000" cy="4789829"/>
          </a:xfrm>
          <a:prstGeom prst="rect">
            <a:avLst/>
          </a:prstGeom>
          <a:solidFill>
            <a:srgbClr val="FF0000">
              <a:alpha val="42000"/>
            </a:srgbClr>
          </a:solidFill>
          <a:ln w="28575">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CA" sz="1600" b="1" cap="small" dirty="0">
                <a:solidFill>
                  <a:prstClr val="black"/>
                </a:solidFill>
                <a:latin typeface="Calibri" panose="020F0502020204030204"/>
                <a:cs typeface="Calibri"/>
              </a:rPr>
              <a:t>Mise en situation</a:t>
            </a:r>
          </a:p>
          <a:p>
            <a:endParaRPr lang="fr-CA" sz="1600" b="1" cap="small" dirty="0">
              <a:solidFill>
                <a:prstClr val="black"/>
              </a:solidFill>
              <a:latin typeface="Calibri" panose="020F0502020204030204"/>
              <a:cs typeface="Calibri"/>
            </a:endParaRPr>
          </a:p>
          <a:p>
            <a:endParaRPr lang="fr-FR" sz="1400" dirty="0">
              <a:cs typeface="Calibri"/>
            </a:endParaRPr>
          </a:p>
          <a:p>
            <a:r>
              <a:rPr lang="fr-FR" sz="1500" dirty="0">
                <a:solidFill>
                  <a:schemeClr val="tx1"/>
                </a:solidFill>
                <a:cs typeface="Calibri" panose="020F0502020204030204"/>
              </a:rPr>
              <a:t>Un enseignant doit donner son premier cours, il est paniqué de faire face aux élèves.</a:t>
            </a:r>
          </a:p>
          <a:p>
            <a:endParaRPr lang="fr-FR" sz="1500" dirty="0">
              <a:solidFill>
                <a:schemeClr val="tx1"/>
              </a:solidFill>
              <a:cs typeface="Calibri" panose="020F0502020204030204"/>
            </a:endParaRPr>
          </a:p>
          <a:p>
            <a:r>
              <a:rPr lang="fr-FR" sz="1500" b="1" dirty="0">
                <a:solidFill>
                  <a:schemeClr val="tx1"/>
                </a:solidFill>
                <a:cs typeface="Calibri" panose="020F0502020204030204"/>
              </a:rPr>
              <a:t>Comment pouvez-vous l’aider ?</a:t>
            </a:r>
          </a:p>
          <a:p>
            <a:endParaRPr lang="fr-CA" sz="1600" b="1" cap="small" dirty="0">
              <a:solidFill>
                <a:prstClr val="black"/>
              </a:solidFill>
              <a:latin typeface="Calibri" panose="020F0502020204030204"/>
              <a:cs typeface="Calibri"/>
            </a:endParaRPr>
          </a:p>
        </p:txBody>
      </p:sp>
      <p:sp>
        <p:nvSpPr>
          <p:cNvPr id="3" name="ZoneTexte 2">
            <a:extLst>
              <a:ext uri="{FF2B5EF4-FFF2-40B4-BE49-F238E27FC236}">
                <a16:creationId xmlns:a16="http://schemas.microsoft.com/office/drawing/2014/main" id="{16AC8644-F4CC-AE9B-A137-18DD7F34AB50}"/>
              </a:ext>
            </a:extLst>
          </p:cNvPr>
          <p:cNvSpPr txBox="1"/>
          <p:nvPr/>
        </p:nvSpPr>
        <p:spPr>
          <a:xfrm>
            <a:off x="4720036" y="177664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cap="small" dirty="0"/>
              <a:t>observations:</a:t>
            </a:r>
            <a:endParaRPr lang="fr-FR" dirty="0"/>
          </a:p>
        </p:txBody>
      </p:sp>
    </p:spTree>
    <p:extLst>
      <p:ext uri="{BB962C8B-B14F-4D97-AF65-F5344CB8AC3E}">
        <p14:creationId xmlns:p14="http://schemas.microsoft.com/office/powerpoint/2010/main" val="150316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A3D92C9-2509-4BB6-B72B-FD7F57AFD19F}"/>
              </a:ext>
            </a:extLst>
          </p:cNvPr>
          <p:cNvSpPr>
            <a:spLocks noGrp="1"/>
          </p:cNvSpPr>
          <p:nvPr>
            <p:ph type="title"/>
            <p:custDataLst>
              <p:tags r:id="rId1"/>
            </p:custDataLst>
          </p:nvPr>
        </p:nvSpPr>
        <p:spPr>
          <a:xfrm>
            <a:off x="1916482" y="365125"/>
            <a:ext cx="8546166" cy="1209326"/>
          </a:xfrm>
        </p:spPr>
        <p:txBody>
          <a:bodyPr>
            <a:normAutofit/>
          </a:bodyPr>
          <a:lstStyle/>
          <a:p>
            <a:r>
              <a:rPr lang="fr-CA" sz="5400" b="1" dirty="0">
                <a:solidFill>
                  <a:srgbClr val="046090"/>
                </a:solidFill>
                <a:cs typeface="Calibri Light"/>
              </a:rPr>
              <a:t>Comment, quand et avec qui?</a:t>
            </a:r>
            <a:br>
              <a:rPr lang="fr-CA" sz="5400" b="1" dirty="0">
                <a:solidFill>
                  <a:srgbClr val="046090"/>
                </a:solidFill>
                <a:cs typeface="Calibri Light"/>
              </a:rPr>
            </a:br>
            <a:endParaRPr lang="fr-CA" sz="2000" b="1" dirty="0">
              <a:solidFill>
                <a:srgbClr val="2B5A45"/>
              </a:solidFill>
              <a:highlight>
                <a:srgbClr val="FFFF00"/>
              </a:highlight>
              <a:cs typeface="Calibri Light"/>
            </a:endParaRPr>
          </a:p>
        </p:txBody>
      </p:sp>
      <p:sp>
        <p:nvSpPr>
          <p:cNvPr id="25" name="TextBox 7">
            <a:extLst>
              <a:ext uri="{FF2B5EF4-FFF2-40B4-BE49-F238E27FC236}">
                <a16:creationId xmlns:a16="http://schemas.microsoft.com/office/drawing/2014/main" id="{BD89AB2B-21F7-422D-A2F2-BF2E0E6FE2C3}"/>
              </a:ext>
            </a:extLst>
          </p:cNvPr>
          <p:cNvSpPr txBox="1"/>
          <p:nvPr>
            <p:custDataLst>
              <p:tags r:id="rId2"/>
            </p:custDataLst>
          </p:nvPr>
        </p:nvSpPr>
        <p:spPr>
          <a:xfrm>
            <a:off x="2064946" y="1641199"/>
            <a:ext cx="8546165" cy="4247317"/>
          </a:xfrm>
          <a:prstGeom prst="rect">
            <a:avLst/>
          </a:prstGeom>
          <a:noFill/>
        </p:spPr>
        <p:txBody>
          <a:bodyPr wrap="square" lIns="91440" tIns="45720" rIns="91440" bIns="45720" rtlCol="0" anchor="t">
            <a:spAutoFit/>
          </a:bodyPr>
          <a:lstStyle/>
          <a:p>
            <a:pPr marL="914400" lvl="1" indent="-457200">
              <a:spcBef>
                <a:spcPts val="600"/>
              </a:spcBef>
              <a:spcAft>
                <a:spcPts val="600"/>
              </a:spcAft>
              <a:buAutoNum type="arabicPeriod"/>
              <a:defRPr/>
            </a:pPr>
            <a:endParaRPr lang="fr-CA" altLang="ko-KR" sz="2000" b="1" dirty="0">
              <a:solidFill>
                <a:srgbClr val="2B5A45"/>
              </a:solidFill>
              <a:ea typeface="맑은 고딕"/>
            </a:endParaRPr>
          </a:p>
          <a:p>
            <a:pPr marL="804545" lvl="1" indent="-347345">
              <a:spcBef>
                <a:spcPts val="600"/>
              </a:spcBef>
              <a:spcAft>
                <a:spcPts val="600"/>
              </a:spcAft>
              <a:buFont typeface="+mj-lt"/>
              <a:buAutoNum type="arabicPeriod"/>
              <a:defRPr/>
            </a:pPr>
            <a:r>
              <a:rPr lang="fr-CA" altLang="ko-KR" sz="2000" b="1" dirty="0">
                <a:solidFill>
                  <a:srgbClr val="2B5A45"/>
                </a:solidFill>
                <a:ea typeface="맑은 고딕"/>
              </a:rPr>
              <a:t>Lire </a:t>
            </a:r>
            <a:r>
              <a:rPr lang="fr-CA" altLang="ko-KR" sz="2000" dirty="0">
                <a:solidFill>
                  <a:srgbClr val="2B5A45"/>
                </a:solidFill>
                <a:ea typeface="맑은 고딕"/>
              </a:rPr>
              <a:t>la question en lien avec votre accompagnement.</a:t>
            </a:r>
            <a:endParaRPr lang="fr-CA" altLang="ko-KR" sz="2000" dirty="0">
              <a:solidFill>
                <a:srgbClr val="2B5A45"/>
              </a:solidFill>
              <a:ea typeface="맑은 고딕"/>
              <a:cs typeface="Calibri" panose="020F0502020204030204"/>
            </a:endParaRPr>
          </a:p>
          <a:p>
            <a:pPr marL="804545" lvl="1" indent="-347345">
              <a:spcBef>
                <a:spcPts val="600"/>
              </a:spcBef>
              <a:spcAft>
                <a:spcPts val="600"/>
              </a:spcAft>
              <a:buFont typeface="+mj-lt"/>
              <a:buAutoNum type="arabicPeriod"/>
              <a:defRPr/>
            </a:pPr>
            <a:endParaRPr lang="fr-CA" altLang="ko-KR" sz="2000" dirty="0">
              <a:solidFill>
                <a:srgbClr val="2B5A45"/>
              </a:solidFill>
              <a:ea typeface="맑은 고딕"/>
              <a:cs typeface="Calibri" panose="020F0502020204030204"/>
            </a:endParaRPr>
          </a:p>
          <a:p>
            <a:pPr marL="804545" lvl="1" indent="-347345">
              <a:spcBef>
                <a:spcPts val="600"/>
              </a:spcBef>
              <a:spcAft>
                <a:spcPts val="600"/>
              </a:spcAft>
              <a:buFont typeface="+mj-lt"/>
              <a:buAutoNum type="arabicPeriod"/>
              <a:defRPr/>
            </a:pPr>
            <a:r>
              <a:rPr lang="fr-CA" altLang="ko-KR" sz="2000" b="1" dirty="0">
                <a:solidFill>
                  <a:srgbClr val="2B5A45"/>
                </a:solidFill>
                <a:highlight>
                  <a:srgbClr val="FFFFFF"/>
                </a:highlight>
                <a:latin typeface="Calibri" panose="020F0502020204030204"/>
                <a:ea typeface="맑은 고딕"/>
                <a:cs typeface="Arial"/>
              </a:rPr>
              <a:t>Réfléchir </a:t>
            </a:r>
            <a:r>
              <a:rPr lang="fr-CA" altLang="ko-KR" sz="2000" dirty="0">
                <a:solidFill>
                  <a:srgbClr val="2B5A45"/>
                </a:solidFill>
                <a:highlight>
                  <a:srgbClr val="FFFFFF"/>
                </a:highlight>
                <a:latin typeface="Calibri" panose="020F0502020204030204"/>
                <a:ea typeface="맑은 고딕"/>
                <a:cs typeface="Arial"/>
              </a:rPr>
              <a:t>en </a:t>
            </a:r>
            <a:r>
              <a:rPr lang="fr-CA" altLang="ko-KR" sz="2000">
                <a:solidFill>
                  <a:srgbClr val="2B5A45"/>
                </a:solidFill>
                <a:highlight>
                  <a:srgbClr val="FFFFFF"/>
                </a:highlight>
                <a:latin typeface="Calibri" panose="020F0502020204030204"/>
                <a:ea typeface="맑은 고딕"/>
                <a:cs typeface="Arial"/>
              </a:rPr>
              <a:t>équipe</a:t>
            </a:r>
            <a:r>
              <a:rPr lang="fr-CA" altLang="ko-KR" sz="2000" dirty="0">
                <a:solidFill>
                  <a:srgbClr val="2B5A45"/>
                </a:solidFill>
                <a:highlight>
                  <a:srgbClr val="FFFFFF"/>
                </a:highlight>
                <a:latin typeface="Calibri" panose="020F0502020204030204"/>
                <a:ea typeface="맑은 고딕"/>
                <a:cs typeface="Arial"/>
              </a:rPr>
              <a:t> et</a:t>
            </a:r>
            <a:r>
              <a:rPr lang="fr-CA" altLang="ko-KR" sz="2000" b="1" dirty="0">
                <a:solidFill>
                  <a:srgbClr val="2B5A45"/>
                </a:solidFill>
                <a:highlight>
                  <a:srgbClr val="FFFFFF"/>
                </a:highlight>
                <a:latin typeface="Calibri" panose="020F0502020204030204"/>
                <a:ea typeface="맑은 고딕"/>
                <a:cs typeface="Arial"/>
              </a:rPr>
              <a:t> inscrire vos réponses </a:t>
            </a:r>
            <a:r>
              <a:rPr lang="fr-CA" altLang="ko-KR" sz="2000" dirty="0">
                <a:solidFill>
                  <a:srgbClr val="2B5A45"/>
                </a:solidFill>
                <a:highlight>
                  <a:srgbClr val="FFFFFF"/>
                </a:highlight>
                <a:latin typeface="Calibri" panose="020F0502020204030204"/>
                <a:ea typeface="맑은 고딕"/>
                <a:cs typeface="Arial"/>
              </a:rPr>
              <a:t>à l’endroit approprié.</a:t>
            </a:r>
          </a:p>
          <a:p>
            <a:pPr marL="804545" lvl="1" indent="-347345">
              <a:spcBef>
                <a:spcPts val="600"/>
              </a:spcBef>
              <a:spcAft>
                <a:spcPts val="600"/>
              </a:spcAft>
              <a:buFont typeface="+mj-lt"/>
              <a:buAutoNum type="arabicPeriod"/>
              <a:defRPr/>
            </a:pPr>
            <a:endParaRPr lang="fr-CA" altLang="ko-KR" sz="2000" dirty="0">
              <a:solidFill>
                <a:srgbClr val="2B5A45"/>
              </a:solidFill>
              <a:highlight>
                <a:srgbClr val="FFFFFF"/>
              </a:highlight>
              <a:latin typeface="Calibri" panose="020F0502020204030204"/>
              <a:ea typeface="맑은 고딕"/>
              <a:cs typeface="Arial"/>
            </a:endParaRPr>
          </a:p>
          <a:p>
            <a:pPr marL="804545" lvl="1" indent="-347345">
              <a:spcBef>
                <a:spcPts val="600"/>
              </a:spcBef>
              <a:spcAft>
                <a:spcPts val="600"/>
              </a:spcAft>
              <a:buFont typeface="+mj-lt"/>
              <a:buAutoNum type="arabicPeriod"/>
              <a:defRPr/>
            </a:pPr>
            <a:r>
              <a:rPr kumimoji="0" lang="fr-CA" altLang="ko-KR" sz="2000" b="1" i="0" u="none" strike="noStrike" kern="1200" cap="none" spc="0" normalizeH="0" baseline="0" noProof="0" dirty="0">
                <a:ln>
                  <a:noFill/>
                </a:ln>
                <a:solidFill>
                  <a:srgbClr val="2B5A45"/>
                </a:solidFill>
                <a:effectLst/>
                <a:uLnTx/>
                <a:uFillTx/>
                <a:latin typeface="Calibri" panose="020F0502020204030204"/>
                <a:ea typeface="맑은 고딕"/>
                <a:cs typeface="Arial"/>
              </a:rPr>
              <a:t>Consulter au besoin </a:t>
            </a:r>
            <a:r>
              <a:rPr kumimoji="0" lang="fr-CA" altLang="ko-KR" sz="2000" b="0" i="0" u="none" strike="noStrike" kern="1200" cap="none" spc="0" normalizeH="0" baseline="0" noProof="0" dirty="0">
                <a:ln>
                  <a:noFill/>
                </a:ln>
                <a:solidFill>
                  <a:srgbClr val="2B5A45"/>
                </a:solidFill>
                <a:effectLst/>
                <a:uLnTx/>
                <a:uFillTx/>
                <a:latin typeface="Calibri" panose="020F0502020204030204"/>
                <a:ea typeface="맑은 고딕"/>
                <a:cs typeface="Arial"/>
              </a:rPr>
              <a:t>les pistes de réflexions proposées afin de vous aider dans l’analyse de votre accompagnement.</a:t>
            </a:r>
            <a:endParaRPr lang="fr-CA" altLang="ko-KR" sz="2000" b="0" i="0" u="none" strike="noStrike" kern="1200" cap="none" spc="0" normalizeH="0" baseline="0" noProof="0" dirty="0">
              <a:ln>
                <a:noFill/>
              </a:ln>
              <a:solidFill>
                <a:srgbClr val="2B5A45"/>
              </a:solidFill>
              <a:effectLst/>
              <a:uLnTx/>
              <a:uFillTx/>
              <a:latin typeface="Calibri" panose="020F0502020204030204"/>
              <a:ea typeface="맑은 고딕"/>
              <a:cs typeface="Arial"/>
            </a:endParaRPr>
          </a:p>
          <a:p>
            <a:pPr marL="804545" lvl="1" indent="-347345">
              <a:spcBef>
                <a:spcPts val="600"/>
              </a:spcBef>
              <a:spcAft>
                <a:spcPts val="600"/>
              </a:spcAft>
              <a:buFont typeface="+mj-lt"/>
              <a:buAutoNum type="arabicPeriod"/>
              <a:defRPr/>
            </a:pPr>
            <a:endParaRPr lang="fr-CA" altLang="ko-KR" sz="2000" b="0" i="0" u="none" strike="noStrike" kern="1200" cap="none" spc="0" normalizeH="0" baseline="0" noProof="0" dirty="0">
              <a:ln>
                <a:noFill/>
              </a:ln>
              <a:solidFill>
                <a:srgbClr val="2B5A45"/>
              </a:solidFill>
              <a:effectLst/>
              <a:uLnTx/>
              <a:uFillTx/>
              <a:latin typeface="Calibri" panose="020F0502020204030204"/>
              <a:ea typeface="맑은 고딕"/>
              <a:cs typeface="Arial"/>
            </a:endParaRPr>
          </a:p>
          <a:p>
            <a:pPr marL="804545" lvl="1" indent="-347345">
              <a:spcBef>
                <a:spcPts val="600"/>
              </a:spcBef>
              <a:spcAft>
                <a:spcPts val="600"/>
              </a:spcAft>
              <a:buFont typeface="+mj-lt"/>
              <a:buAutoNum type="arabicPeriod"/>
              <a:defRPr/>
            </a:pPr>
            <a:r>
              <a:rPr lang="fr-CA" sz="2000" u="sng" dirty="0">
                <a:solidFill>
                  <a:srgbClr val="2B5A45"/>
                </a:solidFill>
              </a:rPr>
              <a:t>Une fois l’activité complétée</a:t>
            </a:r>
            <a:r>
              <a:rPr lang="fr-CA" sz="2000" dirty="0">
                <a:solidFill>
                  <a:srgbClr val="2B5A45"/>
                </a:solidFill>
              </a:rPr>
              <a:t>, </a:t>
            </a:r>
            <a:r>
              <a:rPr lang="fr-CA" sz="2000" b="1" dirty="0">
                <a:solidFill>
                  <a:srgbClr val="2B5A45"/>
                </a:solidFill>
              </a:rPr>
              <a:t>nommez un porte-parole</a:t>
            </a:r>
            <a:r>
              <a:rPr lang="fr-CA" sz="2000" dirty="0">
                <a:solidFill>
                  <a:srgbClr val="2B5A45"/>
                </a:solidFill>
              </a:rPr>
              <a:t> pour votre équipe. Il devra </a:t>
            </a:r>
            <a:r>
              <a:rPr lang="fr-CA" sz="2000" b="1" dirty="0">
                <a:solidFill>
                  <a:srgbClr val="2B5A45"/>
                </a:solidFill>
              </a:rPr>
              <a:t>présenter la démarche de votre accompagnement</a:t>
            </a:r>
            <a:r>
              <a:rPr lang="fr-CA" sz="2000" dirty="0">
                <a:solidFill>
                  <a:srgbClr val="2B5A45"/>
                </a:solidFill>
              </a:rPr>
              <a:t>.</a:t>
            </a:r>
            <a:endParaRPr lang="fr-CA" altLang="ko-KR" sz="2400" dirty="0">
              <a:solidFill>
                <a:srgbClr val="2B5A45"/>
              </a:solidFill>
              <a:latin typeface="Calibri" panose="020F0502020204030204"/>
              <a:ea typeface="맑은 고딕"/>
              <a:cs typeface="Arial"/>
            </a:endParaRPr>
          </a:p>
        </p:txBody>
      </p:sp>
      <p:grpSp>
        <p:nvGrpSpPr>
          <p:cNvPr id="4" name="Groupe 3">
            <a:extLst>
              <a:ext uri="{FF2B5EF4-FFF2-40B4-BE49-F238E27FC236}">
                <a16:creationId xmlns:a16="http://schemas.microsoft.com/office/drawing/2014/main" id="{F4A10733-3F16-4D15-B677-F269791FE212}"/>
              </a:ext>
            </a:extLst>
          </p:cNvPr>
          <p:cNvGrpSpPr/>
          <p:nvPr/>
        </p:nvGrpSpPr>
        <p:grpSpPr>
          <a:xfrm>
            <a:off x="8095854" y="5630127"/>
            <a:ext cx="2586848" cy="1097577"/>
            <a:chOff x="9431439" y="5838352"/>
            <a:chExt cx="2838450" cy="1266825"/>
          </a:xfrm>
        </p:grpSpPr>
        <p:pic>
          <p:nvPicPr>
            <p:cNvPr id="12" name="Picture 2">
              <a:extLst>
                <a:ext uri="{FF2B5EF4-FFF2-40B4-BE49-F238E27FC236}">
                  <a16:creationId xmlns:a16="http://schemas.microsoft.com/office/drawing/2014/main" id="{FAC8DB1F-611C-4D21-ABB8-6726B5A0EE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1439" y="5838352"/>
              <a:ext cx="2838450" cy="126682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6AA776C7-7FF5-4F01-8D86-FCCA589BB174}"/>
                </a:ext>
              </a:extLst>
            </p:cNvPr>
            <p:cNvSpPr txBox="1"/>
            <p:nvPr/>
          </p:nvSpPr>
          <p:spPr>
            <a:xfrm>
              <a:off x="10660513" y="6330076"/>
              <a:ext cx="1224793" cy="390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white"/>
                  </a:solidFill>
                  <a:effectLst/>
                  <a:uLnTx/>
                  <a:uFillTx/>
                  <a:latin typeface="Calibri" panose="020F0502020204030204"/>
                  <a:ea typeface="+mn-ea"/>
                  <a:cs typeface="+mn-cs"/>
                </a:rPr>
                <a:t>20 minutes</a:t>
              </a:r>
            </a:p>
          </p:txBody>
        </p:sp>
      </p:grpSp>
      <p:pic>
        <p:nvPicPr>
          <p:cNvPr id="14" name="Image 13">
            <a:extLst>
              <a:ext uri="{FF2B5EF4-FFF2-40B4-BE49-F238E27FC236}">
                <a16:creationId xmlns:a16="http://schemas.microsoft.com/office/drawing/2014/main" id="{C81BCD31-A11F-419D-AD0E-76C8B2A810A1}"/>
              </a:ext>
            </a:extLst>
          </p:cNvPr>
          <p:cNvPicPr>
            <a:picLocks noChangeAspect="1"/>
          </p:cNvPicPr>
          <p:nvPr/>
        </p:nvPicPr>
        <p:blipFill>
          <a:blip r:embed="rId7"/>
          <a:stretch>
            <a:fillRect/>
          </a:stretch>
        </p:blipFill>
        <p:spPr>
          <a:xfrm>
            <a:off x="1633320" y="6546259"/>
            <a:ext cx="3400074" cy="271822"/>
          </a:xfrm>
          <a:prstGeom prst="rect">
            <a:avLst/>
          </a:prstGeom>
        </p:spPr>
      </p:pic>
      <p:grpSp>
        <p:nvGrpSpPr>
          <p:cNvPr id="3" name="Groupe 2">
            <a:extLst>
              <a:ext uri="{FF2B5EF4-FFF2-40B4-BE49-F238E27FC236}">
                <a16:creationId xmlns:a16="http://schemas.microsoft.com/office/drawing/2014/main" id="{71678DC6-7C35-4010-916A-12E39C20C519}"/>
              </a:ext>
            </a:extLst>
          </p:cNvPr>
          <p:cNvGrpSpPr/>
          <p:nvPr/>
        </p:nvGrpSpPr>
        <p:grpSpPr>
          <a:xfrm>
            <a:off x="1798821" y="2017814"/>
            <a:ext cx="561240" cy="566512"/>
            <a:chOff x="2002087" y="2039082"/>
            <a:chExt cx="371169" cy="364422"/>
          </a:xfrm>
        </p:grpSpPr>
        <p:sp>
          <p:nvSpPr>
            <p:cNvPr id="18" name="Rectangle 7">
              <a:extLst>
                <a:ext uri="{FF2B5EF4-FFF2-40B4-BE49-F238E27FC236}">
                  <a16:creationId xmlns:a16="http://schemas.microsoft.com/office/drawing/2014/main" id="{54E73253-C13C-499F-A542-032E3282F584}"/>
                </a:ext>
              </a:extLst>
            </p:cNvPr>
            <p:cNvSpPr/>
            <p:nvPr/>
          </p:nvSpPr>
          <p:spPr>
            <a:xfrm rot="18900000">
              <a:off x="2222625" y="2090023"/>
              <a:ext cx="150631" cy="313481"/>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7030A0"/>
            </a:solidFill>
            <a:ln>
              <a:solidFill>
                <a:srgbClr val="7030A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9" name="Rectangle 9">
              <a:extLst>
                <a:ext uri="{FF2B5EF4-FFF2-40B4-BE49-F238E27FC236}">
                  <a16:creationId xmlns:a16="http://schemas.microsoft.com/office/drawing/2014/main" id="{326650F0-7C49-4B44-80E3-7AA1173D752F}"/>
                </a:ext>
              </a:extLst>
            </p:cNvPr>
            <p:cNvSpPr/>
            <p:nvPr/>
          </p:nvSpPr>
          <p:spPr>
            <a:xfrm>
              <a:off x="2002087" y="2039082"/>
              <a:ext cx="351997" cy="26997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pic>
        <p:nvPicPr>
          <p:cNvPr id="21" name="Image 3">
            <a:extLst>
              <a:ext uri="{FF2B5EF4-FFF2-40B4-BE49-F238E27FC236}">
                <a16:creationId xmlns:a16="http://schemas.microsoft.com/office/drawing/2014/main" id="{59873940-6DB6-4DF6-A547-AC5AD888ACF2}"/>
              </a:ext>
            </a:extLst>
          </p:cNvPr>
          <p:cNvPicPr>
            <a:picLocks noChangeAspect="1"/>
          </p:cNvPicPr>
          <p:nvPr/>
        </p:nvPicPr>
        <p:blipFill>
          <a:blip r:embed="rId8"/>
          <a:stretch>
            <a:fillRect/>
          </a:stretch>
        </p:blipFill>
        <p:spPr>
          <a:xfrm flipH="1">
            <a:off x="1739511" y="5063428"/>
            <a:ext cx="668310" cy="608261"/>
          </a:xfrm>
          <a:prstGeom prst="rect">
            <a:avLst/>
          </a:prstGeom>
        </p:spPr>
      </p:pic>
      <p:sp>
        <p:nvSpPr>
          <p:cNvPr id="22" name="Trapezoid 6">
            <a:extLst>
              <a:ext uri="{FF2B5EF4-FFF2-40B4-BE49-F238E27FC236}">
                <a16:creationId xmlns:a16="http://schemas.microsoft.com/office/drawing/2014/main" id="{BB6DCFED-B4D3-45ED-9114-F921D6106EE8}"/>
              </a:ext>
            </a:extLst>
          </p:cNvPr>
          <p:cNvSpPr>
            <a:spLocks/>
          </p:cNvSpPr>
          <p:nvPr>
            <p:custDataLst>
              <p:tags r:id="rId3"/>
            </p:custDataLst>
          </p:nvPr>
        </p:nvSpPr>
        <p:spPr>
          <a:xfrm>
            <a:off x="1903327" y="3909054"/>
            <a:ext cx="379727" cy="4196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rgbClr val="FFC000"/>
          </a:solidFill>
          <a:ln>
            <a:solidFill>
              <a:srgbClr val="FFC00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pic>
        <p:nvPicPr>
          <p:cNvPr id="23" name="Picture 2" descr="Cartoon brain with happy face and lightbulb, creative idea drawing. Cute  brain character vector illustrat… | Cerveau dessin, Illustration cerveau,  Image vectorielle">
            <a:extLst>
              <a:ext uri="{FF2B5EF4-FFF2-40B4-BE49-F238E27FC236}">
                <a16:creationId xmlns:a16="http://schemas.microsoft.com/office/drawing/2014/main" id="{5805B55D-D740-4B98-A290-0C6B3B9AA65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765" r="16088" b="13187"/>
          <a:stretch/>
        </p:blipFill>
        <p:spPr bwMode="auto">
          <a:xfrm>
            <a:off x="1820994" y="2799537"/>
            <a:ext cx="462060" cy="64333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85589FC-AF31-4A61-87B4-6A3B451EC288}"/>
              </a:ext>
            </a:extLst>
          </p:cNvPr>
          <p:cNvSpPr txBox="1"/>
          <p:nvPr/>
        </p:nvSpPr>
        <p:spPr>
          <a:xfrm>
            <a:off x="2883048" y="6040768"/>
            <a:ext cx="1927549" cy="369332"/>
          </a:xfrm>
          <a:prstGeom prst="rect">
            <a:avLst/>
          </a:prstGeom>
          <a:noFill/>
        </p:spPr>
        <p:txBody>
          <a:bodyPr wrap="square" rtlCol="0">
            <a:spAutoFit/>
          </a:bodyPr>
          <a:lstStyle/>
          <a:p>
            <a:r>
              <a:rPr lang="fr-CA" dirty="0"/>
              <a:t>Retour en plénière</a:t>
            </a:r>
          </a:p>
        </p:txBody>
      </p:sp>
    </p:spTree>
    <p:extLst>
      <p:ext uri="{BB962C8B-B14F-4D97-AF65-F5344CB8AC3E}">
        <p14:creationId xmlns:p14="http://schemas.microsoft.com/office/powerpoint/2010/main" val="97369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20F435B-C70F-407C-9CED-458C438EBFD6}"/>
              </a:ext>
            </a:extLst>
          </p:cNvPr>
          <p:cNvSpPr>
            <a:spLocks noGrp="1"/>
          </p:cNvSpPr>
          <p:nvPr>
            <p:ph type="sldNum" sz="quarter" idx="12"/>
          </p:nvPr>
        </p:nvSpPr>
        <p:spPr/>
        <p:txBody>
          <a:bodyPr/>
          <a:lstStyle/>
          <a:p>
            <a:fld id="{34FF8D3F-28FD-D740-AC5E-55BA3FA8C3DC}" type="slidenum">
              <a:rPr lang="fr-FR" smtClean="0"/>
              <a:t>3</a:t>
            </a:fld>
            <a:endParaRPr lang="fr-FR"/>
          </a:p>
        </p:txBody>
      </p:sp>
      <p:sp>
        <p:nvSpPr>
          <p:cNvPr id="7" name="ZoneTexte 1">
            <a:extLst>
              <a:ext uri="{FF2B5EF4-FFF2-40B4-BE49-F238E27FC236}">
                <a16:creationId xmlns:a16="http://schemas.microsoft.com/office/drawing/2014/main" id="{91C1F1CA-8F9A-4B09-B8E4-910988511B6E}"/>
              </a:ext>
            </a:extLst>
          </p:cNvPr>
          <p:cNvSpPr txBox="1"/>
          <p:nvPr/>
        </p:nvSpPr>
        <p:spPr>
          <a:xfrm>
            <a:off x="1753160" y="5590188"/>
            <a:ext cx="8685679" cy="1077218"/>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600" b="1" cap="small" dirty="0">
                <a:solidFill>
                  <a:srgbClr val="000000"/>
                </a:solidFill>
                <a:latin typeface="Calibri"/>
                <a:cs typeface="Calibri"/>
              </a:rPr>
              <a:t>Quelques pistes de réflexion... </a:t>
            </a:r>
          </a:p>
          <a:p>
            <a:pPr marL="228600" indent="-228600">
              <a:buFont typeface="+mj-lt"/>
              <a:buAutoNum type="arabicPeriod"/>
            </a:pPr>
            <a:r>
              <a:rPr lang="fr-FR" sz="1200" dirty="0">
                <a:cs typeface="Calibri" panose="020F0502020204030204"/>
              </a:rPr>
              <a:t>À quel moment ai-je prévu de les rencontrer? De quelle manière? </a:t>
            </a:r>
          </a:p>
          <a:p>
            <a:pPr marL="228600" indent="-228600">
              <a:buFont typeface="+mj-lt"/>
              <a:buAutoNum type="arabicPeriod"/>
            </a:pPr>
            <a:r>
              <a:rPr lang="fr-FR" sz="1200" dirty="0">
                <a:cs typeface="Calibri" panose="020F0502020204030204"/>
              </a:rPr>
              <a:t>De quelle manière vais-je effectuer de la rétroaction?</a:t>
            </a:r>
          </a:p>
          <a:p>
            <a:pPr marL="228600" indent="-228600">
              <a:buFont typeface="+mj-lt"/>
              <a:buAutoNum type="arabicPeriod"/>
            </a:pPr>
            <a:r>
              <a:rPr lang="fr-FR" sz="1200" dirty="0">
                <a:cs typeface="Calibri" panose="020F0502020204030204"/>
              </a:rPr>
              <a:t>Sujet des rencontres ?</a:t>
            </a:r>
          </a:p>
          <a:p>
            <a:pPr marL="228600" indent="-228600">
              <a:buAutoNum type="arabicPeriod"/>
            </a:pPr>
            <a:r>
              <a:rPr lang="fr-FR" sz="1200" dirty="0">
                <a:cs typeface="Calibri" panose="020F0502020204030204"/>
              </a:rPr>
              <a:t>D'autres suggestions ?</a:t>
            </a:r>
          </a:p>
        </p:txBody>
      </p:sp>
      <p:sp>
        <p:nvSpPr>
          <p:cNvPr id="19" name="Nuage 18">
            <a:extLst>
              <a:ext uri="{FF2B5EF4-FFF2-40B4-BE49-F238E27FC236}">
                <a16:creationId xmlns:a16="http://schemas.microsoft.com/office/drawing/2014/main" id="{F29D4D26-7C0E-46CD-B10E-5D66138A0847}"/>
              </a:ext>
            </a:extLst>
          </p:cNvPr>
          <p:cNvSpPr/>
          <p:nvPr/>
        </p:nvSpPr>
        <p:spPr>
          <a:xfrm>
            <a:off x="0" y="113212"/>
            <a:ext cx="1628501" cy="1234057"/>
          </a:xfrm>
          <a:prstGeom prst="cloud">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300" b="1" dirty="0">
                <a:solidFill>
                  <a:schemeClr val="tx1"/>
                </a:solidFill>
                <a:cs typeface="Calibri"/>
              </a:rPr>
              <a:t>Comment, quand et avec qui?</a:t>
            </a:r>
          </a:p>
        </p:txBody>
      </p:sp>
      <p:sp>
        <p:nvSpPr>
          <p:cNvPr id="22" name="Rectangle 21">
            <a:extLst>
              <a:ext uri="{FF2B5EF4-FFF2-40B4-BE49-F238E27FC236}">
                <a16:creationId xmlns:a16="http://schemas.microsoft.com/office/drawing/2014/main" id="{6384D3FB-7762-43E3-95FE-8D8FE9B022F3}"/>
              </a:ext>
            </a:extLst>
          </p:cNvPr>
          <p:cNvSpPr/>
          <p:nvPr/>
        </p:nvSpPr>
        <p:spPr>
          <a:xfrm>
            <a:off x="-37778" y="2289432"/>
            <a:ext cx="1704056" cy="2123658"/>
          </a:xfrm>
          <a:prstGeom prst="rect">
            <a:avLst/>
          </a:prstGeom>
        </p:spPr>
        <p:txBody>
          <a:bodyPr wrap="none">
            <a:spAutoFit/>
          </a:bodyPr>
          <a:lstStyle/>
          <a:p>
            <a:r>
              <a:rPr lang="fr-CA" sz="4400" b="1">
                <a:latin typeface="Calibri Light" panose="020F0302020204030204" pitchFamily="34" charset="0"/>
                <a:ea typeface="+mj-ea"/>
                <a:cs typeface="+mj-cs"/>
              </a:rPr>
              <a:t>Équipe</a:t>
            </a:r>
          </a:p>
          <a:p>
            <a:r>
              <a:rPr lang="fr-CA" sz="4400" b="1">
                <a:latin typeface="Calibri Light" panose="020F0302020204030204" pitchFamily="34" charset="0"/>
                <a:ea typeface="+mj-ea"/>
                <a:cs typeface="+mj-cs"/>
              </a:rPr>
              <a:t> des</a:t>
            </a:r>
          </a:p>
          <a:p>
            <a:r>
              <a:rPr lang="fr-CA" sz="4400" b="1">
                <a:latin typeface="Calibri Light" panose="020F0302020204030204" pitchFamily="34" charset="0"/>
                <a:ea typeface="+mj-ea"/>
                <a:cs typeface="+mj-cs"/>
              </a:rPr>
              <a:t> </a:t>
            </a:r>
            <a:r>
              <a:rPr lang="fr-CA" sz="4400" b="1">
                <a:solidFill>
                  <a:srgbClr val="00B050"/>
                </a:solidFill>
                <a:latin typeface="Calibri Light" panose="020F0302020204030204" pitchFamily="34" charset="0"/>
                <a:ea typeface="+mj-ea"/>
                <a:cs typeface="+mj-cs"/>
              </a:rPr>
              <a:t>verts</a:t>
            </a:r>
            <a:endParaRPr lang="fr-CA">
              <a:solidFill>
                <a:srgbClr val="00B050"/>
              </a:solidFill>
            </a:endParaRPr>
          </a:p>
        </p:txBody>
      </p:sp>
      <p:sp>
        <p:nvSpPr>
          <p:cNvPr id="9" name="Rectangle 8">
            <a:extLst>
              <a:ext uri="{FF2B5EF4-FFF2-40B4-BE49-F238E27FC236}">
                <a16:creationId xmlns:a16="http://schemas.microsoft.com/office/drawing/2014/main" id="{75B7AF8F-F4C9-4771-9995-48A8CCBF1B8B}"/>
              </a:ext>
            </a:extLst>
          </p:cNvPr>
          <p:cNvSpPr/>
          <p:nvPr/>
        </p:nvSpPr>
        <p:spPr>
          <a:xfrm>
            <a:off x="2320030" y="130075"/>
            <a:ext cx="7889289" cy="1200329"/>
          </a:xfrm>
          <a:prstGeom prst="rect">
            <a:avLst/>
          </a:prstGeom>
        </p:spPr>
        <p:txBody>
          <a:bodyPr wrap="square">
            <a:spAutoFit/>
          </a:bodyPr>
          <a:lstStyle/>
          <a:p>
            <a:pPr>
              <a:lnSpc>
                <a:spcPct val="90000"/>
              </a:lnSpc>
              <a:spcBef>
                <a:spcPct val="0"/>
              </a:spcBef>
            </a:pPr>
            <a:r>
              <a:rPr lang="fr-CA" sz="4000" b="1" dirty="0">
                <a:solidFill>
                  <a:srgbClr val="046090"/>
                </a:solidFill>
                <a:latin typeface="+mj-lt"/>
                <a:ea typeface="+mj-ea"/>
                <a:cs typeface="Calibri Light"/>
              </a:rPr>
              <a:t>Comment vais-je accompagner mes nouveaux enseignants cette année?</a:t>
            </a:r>
          </a:p>
        </p:txBody>
      </p:sp>
      <p:sp>
        <p:nvSpPr>
          <p:cNvPr id="2" name="ZoneTexte 1">
            <a:extLst>
              <a:ext uri="{FF2B5EF4-FFF2-40B4-BE49-F238E27FC236}">
                <a16:creationId xmlns:a16="http://schemas.microsoft.com/office/drawing/2014/main" id="{2B24CC6D-00F1-E7DE-8345-77D497A531E9}"/>
              </a:ext>
            </a:extLst>
          </p:cNvPr>
          <p:cNvSpPr txBox="1"/>
          <p:nvPr/>
        </p:nvSpPr>
        <p:spPr>
          <a:xfrm>
            <a:off x="1946476" y="140632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cap="small" dirty="0"/>
              <a:t>Réponses:</a:t>
            </a:r>
            <a:endParaRPr lang="fr-FR" dirty="0"/>
          </a:p>
        </p:txBody>
      </p:sp>
      <p:sp>
        <p:nvSpPr>
          <p:cNvPr id="4" name="ZoneTexte 3">
            <a:extLst>
              <a:ext uri="{FF2B5EF4-FFF2-40B4-BE49-F238E27FC236}">
                <a16:creationId xmlns:a16="http://schemas.microsoft.com/office/drawing/2014/main" id="{0744707F-9401-F1C5-9024-894AB16CFB9B}"/>
              </a:ext>
            </a:extLst>
          </p:cNvPr>
          <p:cNvSpPr txBox="1"/>
          <p:nvPr/>
        </p:nvSpPr>
        <p:spPr>
          <a:xfrm>
            <a:off x="1943931" y="1715293"/>
            <a:ext cx="8323693" cy="3655415"/>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CA" sz="1600" b="1" cap="small" dirty="0">
                <a:solidFill>
                  <a:schemeClr val="tx1"/>
                </a:solidFill>
                <a:latin typeface="Calibri"/>
                <a:ea typeface="Calibri" panose="020F0502020204030204" pitchFamily="34" charset="0"/>
                <a:cs typeface="Times New Roman"/>
              </a:rPr>
              <a:t>Planifier les rencontres</a:t>
            </a:r>
            <a:endParaRPr lang="fr-CA" sz="1600" b="1" cap="small" dirty="0">
              <a:solidFill>
                <a:schemeClr val="tx1"/>
              </a:solidFill>
              <a:latin typeface="Calibri"/>
              <a:ea typeface="Calibri" panose="020F0502020204030204" pitchFamily="34" charset="0"/>
              <a:cs typeface="Times New Roman" panose="02020603050405020304" pitchFamily="18" charset="0"/>
            </a:endParaRPr>
          </a:p>
          <a:p>
            <a:r>
              <a:rPr lang="fr-CA" sz="1600" b="1" cap="small">
                <a:solidFill>
                  <a:schemeClr val="tx1"/>
                </a:solidFill>
                <a:latin typeface="Calibri"/>
                <a:ea typeface="Calibri" panose="020F0502020204030204" pitchFamily="34" charset="0"/>
                <a:cs typeface="Times New Roman"/>
              </a:rPr>
              <a:t>Auto-formation ( Tosca, etc.)</a:t>
            </a:r>
          </a:p>
          <a:p>
            <a:r>
              <a:rPr lang="fr-CA" sz="1600" b="1" cap="small" dirty="0">
                <a:solidFill>
                  <a:schemeClr val="tx1"/>
                </a:solidFill>
                <a:latin typeface="Calibri"/>
                <a:ea typeface="Calibri" panose="020F0502020204030204" pitchFamily="34" charset="0"/>
                <a:cs typeface="Times New Roman"/>
              </a:rPr>
              <a:t>La veille d'un cours pour préparer son cours</a:t>
            </a:r>
          </a:p>
          <a:p>
            <a:r>
              <a:rPr lang="fr-CA" sz="1600" b="1" cap="small" dirty="0">
                <a:solidFill>
                  <a:schemeClr val="tx1"/>
                </a:solidFill>
                <a:latin typeface="Calibri"/>
                <a:ea typeface="Calibri" panose="020F0502020204030204" pitchFamily="34" charset="0"/>
                <a:cs typeface="Times New Roman"/>
              </a:rPr>
              <a:t>teams sur </a:t>
            </a:r>
            <a:r>
              <a:rPr lang="fr-CA" sz="1600" b="1" cap="small" dirty="0" err="1">
                <a:solidFill>
                  <a:schemeClr val="tx1"/>
                </a:solidFill>
                <a:latin typeface="Calibri"/>
                <a:ea typeface="Calibri" panose="020F0502020204030204" pitchFamily="34" charset="0"/>
                <a:cs typeface="Times New Roman"/>
              </a:rPr>
              <a:t>accm</a:t>
            </a:r>
            <a:r>
              <a:rPr lang="fr-CA" sz="1600" b="1" cap="small" dirty="0">
                <a:solidFill>
                  <a:schemeClr val="tx1"/>
                </a:solidFill>
                <a:latin typeface="Calibri"/>
                <a:ea typeface="Calibri" panose="020F0502020204030204" pitchFamily="34" charset="0"/>
                <a:cs typeface="Times New Roman"/>
              </a:rPr>
              <a:t> des </a:t>
            </a:r>
            <a:r>
              <a:rPr lang="fr-CA" sz="1600" b="1" cap="small" dirty="0" err="1">
                <a:solidFill>
                  <a:schemeClr val="tx1"/>
                </a:solidFill>
                <a:latin typeface="Calibri"/>
                <a:ea typeface="Calibri" panose="020F0502020204030204" pitchFamily="34" charset="0"/>
                <a:cs typeface="Times New Roman"/>
              </a:rPr>
              <a:t>ens</a:t>
            </a:r>
            <a:r>
              <a:rPr lang="fr-CA" sz="1600" b="1" cap="small" dirty="0">
                <a:solidFill>
                  <a:schemeClr val="tx1"/>
                </a:solidFill>
                <a:latin typeface="Calibri"/>
                <a:ea typeface="Calibri" panose="020F0502020204030204" pitchFamily="34" charset="0"/>
                <a:cs typeface="Times New Roman"/>
              </a:rPr>
              <a:t>. Pour tous les profs nouveaux et anciens</a:t>
            </a:r>
            <a:br>
              <a:rPr lang="en-US" dirty="0"/>
            </a:br>
            <a:r>
              <a:rPr lang="fr-CA" sz="1600" b="1" cap="small" dirty="0">
                <a:solidFill>
                  <a:schemeClr val="tx1"/>
                </a:solidFill>
                <a:latin typeface="Calibri"/>
                <a:cs typeface="Times New Roman"/>
              </a:rPr>
              <a:t>Visualiser leurs cours</a:t>
            </a:r>
            <a:endParaRPr lang="fr-CA" sz="1600" b="1" cap="small" dirty="0">
              <a:solidFill>
                <a:schemeClr val="tx1"/>
              </a:solidFill>
              <a:latin typeface="Calibri"/>
              <a:ea typeface="Calibri" panose="020F0502020204030204" pitchFamily="34" charset="0"/>
              <a:cs typeface="Times New Roman"/>
            </a:endParaRPr>
          </a:p>
        </p:txBody>
      </p:sp>
    </p:spTree>
    <p:extLst>
      <p:ext uri="{BB962C8B-B14F-4D97-AF65-F5344CB8AC3E}">
        <p14:creationId xmlns:p14="http://schemas.microsoft.com/office/powerpoint/2010/main" val="219375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20F435B-C70F-407C-9CED-458C438EBFD6}"/>
              </a:ext>
            </a:extLst>
          </p:cNvPr>
          <p:cNvSpPr>
            <a:spLocks noGrp="1"/>
          </p:cNvSpPr>
          <p:nvPr>
            <p:ph type="sldNum" sz="quarter" idx="12"/>
          </p:nvPr>
        </p:nvSpPr>
        <p:spPr/>
        <p:txBody>
          <a:bodyPr/>
          <a:lstStyle/>
          <a:p>
            <a:fld id="{34FF8D3F-28FD-D740-AC5E-55BA3FA8C3DC}" type="slidenum">
              <a:rPr lang="fr-FR" smtClean="0"/>
              <a:t>4</a:t>
            </a:fld>
            <a:endParaRPr lang="fr-FR"/>
          </a:p>
        </p:txBody>
      </p:sp>
      <p:sp>
        <p:nvSpPr>
          <p:cNvPr id="7" name="ZoneTexte 1">
            <a:extLst>
              <a:ext uri="{FF2B5EF4-FFF2-40B4-BE49-F238E27FC236}">
                <a16:creationId xmlns:a16="http://schemas.microsoft.com/office/drawing/2014/main" id="{91C1F1CA-8F9A-4B09-B8E4-910988511B6E}"/>
              </a:ext>
            </a:extLst>
          </p:cNvPr>
          <p:cNvSpPr txBox="1"/>
          <p:nvPr/>
        </p:nvSpPr>
        <p:spPr>
          <a:xfrm>
            <a:off x="1975008" y="5464795"/>
            <a:ext cx="8685679" cy="1077218"/>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600" b="1" cap="small" dirty="0">
                <a:solidFill>
                  <a:srgbClr val="000000"/>
                </a:solidFill>
                <a:latin typeface="Calibri"/>
                <a:cs typeface="Calibri"/>
              </a:rPr>
              <a:t>Quelques pistes de réflexion... </a:t>
            </a:r>
          </a:p>
          <a:p>
            <a:pPr marL="228600" indent="-228600">
              <a:buAutoNum type="arabicPeriod"/>
            </a:pPr>
            <a:r>
              <a:rPr lang="fr-FR" sz="1200" dirty="0">
                <a:ea typeface="+mn-lt"/>
                <a:cs typeface="+mn-lt"/>
              </a:rPr>
              <a:t>À quel moment ai-je prévu de les rencontrer? De quelle manière? </a:t>
            </a:r>
            <a:endParaRPr lang="en-US" sz="1200" dirty="0">
              <a:ea typeface="+mn-lt"/>
              <a:cs typeface="+mn-lt"/>
            </a:endParaRPr>
          </a:p>
          <a:p>
            <a:pPr marL="228600" indent="-228600">
              <a:buAutoNum type="arabicPeriod"/>
            </a:pPr>
            <a:r>
              <a:rPr lang="fr-FR" sz="1200" dirty="0">
                <a:ea typeface="+mn-lt"/>
                <a:cs typeface="+mn-lt"/>
              </a:rPr>
              <a:t>De quelle manière vais-je effectuer de la rétroaction?</a:t>
            </a:r>
            <a:endParaRPr lang="en-US" sz="1200" dirty="0">
              <a:ea typeface="+mn-lt"/>
              <a:cs typeface="+mn-lt"/>
            </a:endParaRPr>
          </a:p>
          <a:p>
            <a:pPr marL="228600" indent="-228600">
              <a:buAutoNum type="arabicPeriod"/>
            </a:pPr>
            <a:r>
              <a:rPr lang="fr-FR" sz="1200" dirty="0">
                <a:ea typeface="+mn-lt"/>
                <a:cs typeface="+mn-lt"/>
              </a:rPr>
              <a:t>Sujet des rencontres ?</a:t>
            </a:r>
          </a:p>
          <a:p>
            <a:pPr marL="228600" indent="-228600">
              <a:buAutoNum type="arabicPeriod"/>
            </a:pPr>
            <a:r>
              <a:rPr lang="fr-FR" sz="1200" dirty="0">
                <a:ea typeface="+mn-lt"/>
                <a:cs typeface="+mn-lt"/>
              </a:rPr>
              <a:t>D'autres suggestions ?</a:t>
            </a:r>
          </a:p>
        </p:txBody>
      </p:sp>
      <p:sp>
        <p:nvSpPr>
          <p:cNvPr id="4" name="ZoneTexte 3">
            <a:extLst>
              <a:ext uri="{FF2B5EF4-FFF2-40B4-BE49-F238E27FC236}">
                <a16:creationId xmlns:a16="http://schemas.microsoft.com/office/drawing/2014/main" id="{7119B881-3099-3C3A-4CE4-BF8626E5F547}"/>
              </a:ext>
            </a:extLst>
          </p:cNvPr>
          <p:cNvSpPr txBox="1"/>
          <p:nvPr/>
        </p:nvSpPr>
        <p:spPr>
          <a:xfrm>
            <a:off x="1972868" y="1831040"/>
            <a:ext cx="8333338" cy="356860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CA" sz="1600" b="1" cap="smal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6384D3FB-7762-43E3-95FE-8D8FE9B022F3}"/>
              </a:ext>
            </a:extLst>
          </p:cNvPr>
          <p:cNvSpPr/>
          <p:nvPr/>
        </p:nvSpPr>
        <p:spPr>
          <a:xfrm>
            <a:off x="-66761" y="2253921"/>
            <a:ext cx="1762021" cy="2123658"/>
          </a:xfrm>
          <a:prstGeom prst="rect">
            <a:avLst/>
          </a:prstGeom>
        </p:spPr>
        <p:txBody>
          <a:bodyPr wrap="none">
            <a:spAutoFit/>
          </a:bodyPr>
          <a:lstStyle/>
          <a:p>
            <a:r>
              <a:rPr lang="fr-CA" sz="4400" b="1" dirty="0">
                <a:latin typeface="Calibri Light" panose="020F0302020204030204" pitchFamily="34" charset="0"/>
                <a:ea typeface="+mj-ea"/>
                <a:cs typeface="+mj-cs"/>
              </a:rPr>
              <a:t>Équipe</a:t>
            </a:r>
          </a:p>
          <a:p>
            <a:r>
              <a:rPr lang="fr-CA" sz="4400" b="1" dirty="0">
                <a:latin typeface="Calibri Light" panose="020F0302020204030204" pitchFamily="34" charset="0"/>
                <a:ea typeface="+mj-ea"/>
                <a:cs typeface="+mj-cs"/>
              </a:rPr>
              <a:t> des</a:t>
            </a:r>
          </a:p>
          <a:p>
            <a:r>
              <a:rPr lang="fr-CA" sz="4400" b="1" dirty="0">
                <a:solidFill>
                  <a:srgbClr val="0070C0"/>
                </a:solidFill>
                <a:latin typeface="Calibri Light" panose="020F0302020204030204" pitchFamily="34" charset="0"/>
                <a:ea typeface="+mj-ea"/>
                <a:cs typeface="+mj-cs"/>
              </a:rPr>
              <a:t> bleus</a:t>
            </a:r>
            <a:endParaRPr lang="fr-CA" dirty="0">
              <a:solidFill>
                <a:srgbClr val="0070C0"/>
              </a:solidFill>
            </a:endParaRPr>
          </a:p>
        </p:txBody>
      </p:sp>
      <p:sp>
        <p:nvSpPr>
          <p:cNvPr id="9" name="Rectangle 8">
            <a:extLst>
              <a:ext uri="{FF2B5EF4-FFF2-40B4-BE49-F238E27FC236}">
                <a16:creationId xmlns:a16="http://schemas.microsoft.com/office/drawing/2014/main" id="{75B7AF8F-F4C9-4771-9995-48A8CCBF1B8B}"/>
              </a:ext>
            </a:extLst>
          </p:cNvPr>
          <p:cNvSpPr/>
          <p:nvPr/>
        </p:nvSpPr>
        <p:spPr>
          <a:xfrm>
            <a:off x="2320030" y="130075"/>
            <a:ext cx="7889289" cy="1200329"/>
          </a:xfrm>
          <a:prstGeom prst="rect">
            <a:avLst/>
          </a:prstGeom>
        </p:spPr>
        <p:txBody>
          <a:bodyPr wrap="square">
            <a:spAutoFit/>
          </a:bodyPr>
          <a:lstStyle/>
          <a:p>
            <a:pPr>
              <a:lnSpc>
                <a:spcPct val="90000"/>
              </a:lnSpc>
              <a:spcBef>
                <a:spcPct val="0"/>
              </a:spcBef>
            </a:pPr>
            <a:r>
              <a:rPr lang="fr-CA" sz="4000" b="1" dirty="0">
                <a:solidFill>
                  <a:srgbClr val="046090"/>
                </a:solidFill>
                <a:latin typeface="+mj-lt"/>
                <a:ea typeface="+mj-ea"/>
                <a:cs typeface="Calibri Light"/>
              </a:rPr>
              <a:t>Comment vais-je accompagner mes nouveaux enseignants cette année?</a:t>
            </a:r>
          </a:p>
        </p:txBody>
      </p:sp>
      <p:sp>
        <p:nvSpPr>
          <p:cNvPr id="10" name="Nuage 9">
            <a:extLst>
              <a:ext uri="{FF2B5EF4-FFF2-40B4-BE49-F238E27FC236}">
                <a16:creationId xmlns:a16="http://schemas.microsoft.com/office/drawing/2014/main" id="{B62D7744-5FFC-44EE-96A6-0E222AE46787}"/>
              </a:ext>
            </a:extLst>
          </p:cNvPr>
          <p:cNvSpPr/>
          <p:nvPr/>
        </p:nvSpPr>
        <p:spPr>
          <a:xfrm>
            <a:off x="-2" y="210866"/>
            <a:ext cx="1628501" cy="1234057"/>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300" b="1" dirty="0">
                <a:solidFill>
                  <a:schemeClr val="tx1"/>
                </a:solidFill>
                <a:cs typeface="Calibri"/>
              </a:rPr>
              <a:t>Comment, quand et avec qui ?</a:t>
            </a:r>
          </a:p>
        </p:txBody>
      </p:sp>
      <p:sp>
        <p:nvSpPr>
          <p:cNvPr id="3" name="ZoneTexte 2">
            <a:extLst>
              <a:ext uri="{FF2B5EF4-FFF2-40B4-BE49-F238E27FC236}">
                <a16:creationId xmlns:a16="http://schemas.microsoft.com/office/drawing/2014/main" id="{C6D0A919-4B4B-7C5B-3E10-0E1E7149D2F6}"/>
              </a:ext>
            </a:extLst>
          </p:cNvPr>
          <p:cNvSpPr txBox="1"/>
          <p:nvPr/>
        </p:nvSpPr>
        <p:spPr>
          <a:xfrm>
            <a:off x="1907893" y="153171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cap="small" dirty="0"/>
              <a:t>Réponses:</a:t>
            </a:r>
            <a:endParaRPr lang="fr-FR" dirty="0"/>
          </a:p>
        </p:txBody>
      </p:sp>
    </p:spTree>
    <p:extLst>
      <p:ext uri="{BB962C8B-B14F-4D97-AF65-F5344CB8AC3E}">
        <p14:creationId xmlns:p14="http://schemas.microsoft.com/office/powerpoint/2010/main" val="3223014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20F435B-C70F-407C-9CED-458C438EBFD6}"/>
              </a:ext>
            </a:extLst>
          </p:cNvPr>
          <p:cNvSpPr>
            <a:spLocks noGrp="1"/>
          </p:cNvSpPr>
          <p:nvPr>
            <p:ph type="sldNum" sz="quarter" idx="12"/>
          </p:nvPr>
        </p:nvSpPr>
        <p:spPr/>
        <p:txBody>
          <a:bodyPr/>
          <a:lstStyle/>
          <a:p>
            <a:fld id="{34FF8D3F-28FD-D740-AC5E-55BA3FA8C3DC}" type="slidenum">
              <a:rPr lang="fr-FR" smtClean="0"/>
              <a:t>5</a:t>
            </a:fld>
            <a:endParaRPr lang="fr-FR"/>
          </a:p>
        </p:txBody>
      </p:sp>
      <p:sp>
        <p:nvSpPr>
          <p:cNvPr id="7" name="ZoneTexte 1">
            <a:extLst>
              <a:ext uri="{FF2B5EF4-FFF2-40B4-BE49-F238E27FC236}">
                <a16:creationId xmlns:a16="http://schemas.microsoft.com/office/drawing/2014/main" id="{91C1F1CA-8F9A-4B09-B8E4-910988511B6E}"/>
              </a:ext>
            </a:extLst>
          </p:cNvPr>
          <p:cNvSpPr txBox="1"/>
          <p:nvPr/>
        </p:nvSpPr>
        <p:spPr>
          <a:xfrm>
            <a:off x="1753160" y="5705935"/>
            <a:ext cx="8685679" cy="1077218"/>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600" b="1" cap="small" dirty="0">
                <a:solidFill>
                  <a:srgbClr val="000000"/>
                </a:solidFill>
                <a:latin typeface="Calibri"/>
                <a:cs typeface="Calibri"/>
              </a:rPr>
              <a:t>Quelques pistes de réflexion... </a:t>
            </a:r>
          </a:p>
          <a:p>
            <a:pPr marL="228600" indent="-228600">
              <a:buAutoNum type="arabicPeriod"/>
            </a:pPr>
            <a:r>
              <a:rPr lang="fr-FR" sz="1200" dirty="0">
                <a:ea typeface="+mn-lt"/>
                <a:cs typeface="+mn-lt"/>
              </a:rPr>
              <a:t>À quel moment ai-je prévu de les rencontrer? De quelle manière? </a:t>
            </a:r>
            <a:endParaRPr lang="en-US" sz="1200" dirty="0">
              <a:ea typeface="+mn-lt"/>
              <a:cs typeface="+mn-lt"/>
            </a:endParaRPr>
          </a:p>
          <a:p>
            <a:pPr marL="228600" indent="-228600">
              <a:buAutoNum type="arabicPeriod"/>
            </a:pPr>
            <a:r>
              <a:rPr lang="fr-FR" sz="1200" dirty="0">
                <a:ea typeface="+mn-lt"/>
                <a:cs typeface="+mn-lt"/>
              </a:rPr>
              <a:t>De quelle manière vais-je effectuer de la rétroaction?</a:t>
            </a:r>
            <a:endParaRPr lang="en-US" sz="1200" dirty="0">
              <a:ea typeface="+mn-lt"/>
              <a:cs typeface="+mn-lt"/>
            </a:endParaRPr>
          </a:p>
          <a:p>
            <a:pPr marL="228600" indent="-228600">
              <a:buAutoNum type="arabicPeriod"/>
            </a:pPr>
            <a:r>
              <a:rPr lang="fr-FR" sz="1200" dirty="0">
                <a:ea typeface="+mn-lt"/>
                <a:cs typeface="+mn-lt"/>
              </a:rPr>
              <a:t>Sujet des rencontres ?</a:t>
            </a:r>
          </a:p>
          <a:p>
            <a:pPr marL="228600" indent="-228600">
              <a:buAutoNum type="arabicPeriod"/>
            </a:pPr>
            <a:r>
              <a:rPr lang="fr-FR" sz="1200" dirty="0">
                <a:ea typeface="+mn-lt"/>
                <a:cs typeface="+mn-lt"/>
              </a:rPr>
              <a:t>D'autres suggestions ?</a:t>
            </a:r>
          </a:p>
        </p:txBody>
      </p:sp>
      <p:sp>
        <p:nvSpPr>
          <p:cNvPr id="4" name="ZoneTexte 3">
            <a:extLst>
              <a:ext uri="{FF2B5EF4-FFF2-40B4-BE49-F238E27FC236}">
                <a16:creationId xmlns:a16="http://schemas.microsoft.com/office/drawing/2014/main" id="{7119B881-3099-3C3A-4CE4-BF8626E5F547}"/>
              </a:ext>
            </a:extLst>
          </p:cNvPr>
          <p:cNvSpPr txBox="1"/>
          <p:nvPr/>
        </p:nvSpPr>
        <p:spPr>
          <a:xfrm>
            <a:off x="1847476" y="1898558"/>
            <a:ext cx="8333338" cy="366506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CA" sz="1600" b="1" cap="smal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6384D3FB-7762-43E3-95FE-8D8FE9B022F3}"/>
              </a:ext>
            </a:extLst>
          </p:cNvPr>
          <p:cNvSpPr/>
          <p:nvPr/>
        </p:nvSpPr>
        <p:spPr>
          <a:xfrm>
            <a:off x="-66761" y="2253921"/>
            <a:ext cx="1762021" cy="2123658"/>
          </a:xfrm>
          <a:prstGeom prst="rect">
            <a:avLst/>
          </a:prstGeom>
        </p:spPr>
        <p:txBody>
          <a:bodyPr wrap="none">
            <a:spAutoFit/>
          </a:bodyPr>
          <a:lstStyle/>
          <a:p>
            <a:r>
              <a:rPr lang="fr-CA" sz="4400" b="1" dirty="0">
                <a:latin typeface="Calibri Light" panose="020F0302020204030204" pitchFamily="34" charset="0"/>
                <a:ea typeface="+mj-ea"/>
                <a:cs typeface="+mj-cs"/>
              </a:rPr>
              <a:t>Équipe</a:t>
            </a:r>
          </a:p>
          <a:p>
            <a:r>
              <a:rPr lang="fr-CA" sz="4400" b="1" dirty="0">
                <a:latin typeface="Calibri Light" panose="020F0302020204030204" pitchFamily="34" charset="0"/>
                <a:ea typeface="+mj-ea"/>
                <a:cs typeface="+mj-cs"/>
              </a:rPr>
              <a:t> des</a:t>
            </a:r>
          </a:p>
          <a:p>
            <a:r>
              <a:rPr lang="fr-CA" sz="4400" b="1" dirty="0">
                <a:latin typeface="Calibri Light" panose="020F0302020204030204" pitchFamily="34" charset="0"/>
                <a:ea typeface="+mj-ea"/>
                <a:cs typeface="+mj-cs"/>
              </a:rPr>
              <a:t> </a:t>
            </a:r>
            <a:r>
              <a:rPr lang="fr-CA" sz="4400" b="1" dirty="0">
                <a:solidFill>
                  <a:srgbClr val="FFFF00"/>
                </a:solidFill>
                <a:latin typeface="Calibri Light" panose="020F0302020204030204" pitchFamily="34" charset="0"/>
                <a:ea typeface="+mj-ea"/>
                <a:cs typeface="+mj-cs"/>
              </a:rPr>
              <a:t>jaunes</a:t>
            </a:r>
            <a:endParaRPr lang="fr-CA" dirty="0">
              <a:solidFill>
                <a:srgbClr val="FFFF00"/>
              </a:solidFill>
            </a:endParaRPr>
          </a:p>
        </p:txBody>
      </p:sp>
      <p:sp>
        <p:nvSpPr>
          <p:cNvPr id="9" name="Rectangle 8">
            <a:extLst>
              <a:ext uri="{FF2B5EF4-FFF2-40B4-BE49-F238E27FC236}">
                <a16:creationId xmlns:a16="http://schemas.microsoft.com/office/drawing/2014/main" id="{75B7AF8F-F4C9-4771-9995-48A8CCBF1B8B}"/>
              </a:ext>
            </a:extLst>
          </p:cNvPr>
          <p:cNvSpPr/>
          <p:nvPr/>
        </p:nvSpPr>
        <p:spPr>
          <a:xfrm>
            <a:off x="2320030" y="130075"/>
            <a:ext cx="7889289" cy="1200329"/>
          </a:xfrm>
          <a:prstGeom prst="rect">
            <a:avLst/>
          </a:prstGeom>
        </p:spPr>
        <p:txBody>
          <a:bodyPr wrap="square">
            <a:spAutoFit/>
          </a:bodyPr>
          <a:lstStyle/>
          <a:p>
            <a:pPr>
              <a:lnSpc>
                <a:spcPct val="90000"/>
              </a:lnSpc>
              <a:spcBef>
                <a:spcPct val="0"/>
              </a:spcBef>
            </a:pPr>
            <a:r>
              <a:rPr lang="fr-CA" sz="4000" b="1" dirty="0">
                <a:solidFill>
                  <a:srgbClr val="046090"/>
                </a:solidFill>
                <a:latin typeface="+mj-lt"/>
                <a:ea typeface="+mj-ea"/>
                <a:cs typeface="Calibri Light"/>
              </a:rPr>
              <a:t>Comment vais-je accompagner mes nouveaux enseignants cette année?</a:t>
            </a:r>
          </a:p>
        </p:txBody>
      </p:sp>
      <p:sp>
        <p:nvSpPr>
          <p:cNvPr id="8" name="Nuage 7">
            <a:extLst>
              <a:ext uri="{FF2B5EF4-FFF2-40B4-BE49-F238E27FC236}">
                <a16:creationId xmlns:a16="http://schemas.microsoft.com/office/drawing/2014/main" id="{423E89FE-136C-4B23-87C5-98EC6D6DF597}"/>
              </a:ext>
            </a:extLst>
          </p:cNvPr>
          <p:cNvSpPr/>
          <p:nvPr/>
        </p:nvSpPr>
        <p:spPr>
          <a:xfrm>
            <a:off x="0" y="220874"/>
            <a:ext cx="1628501" cy="1234057"/>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300" b="1" dirty="0">
                <a:solidFill>
                  <a:schemeClr val="tx1"/>
                </a:solidFill>
                <a:cs typeface="Calibri"/>
              </a:rPr>
              <a:t>Comment, quand et avec qui ?</a:t>
            </a:r>
          </a:p>
        </p:txBody>
      </p:sp>
      <p:sp>
        <p:nvSpPr>
          <p:cNvPr id="3" name="ZoneTexte 2">
            <a:extLst>
              <a:ext uri="{FF2B5EF4-FFF2-40B4-BE49-F238E27FC236}">
                <a16:creationId xmlns:a16="http://schemas.microsoft.com/office/drawing/2014/main" id="{390EB68A-349C-0C24-4626-2F68FABE3D84}"/>
              </a:ext>
            </a:extLst>
          </p:cNvPr>
          <p:cNvSpPr txBox="1"/>
          <p:nvPr/>
        </p:nvSpPr>
        <p:spPr>
          <a:xfrm>
            <a:off x="1850020" y="153171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cap="small" dirty="0"/>
              <a:t>Réponses:</a:t>
            </a:r>
            <a:endParaRPr lang="fr-FR" dirty="0"/>
          </a:p>
        </p:txBody>
      </p:sp>
    </p:spTree>
    <p:extLst>
      <p:ext uri="{BB962C8B-B14F-4D97-AF65-F5344CB8AC3E}">
        <p14:creationId xmlns:p14="http://schemas.microsoft.com/office/powerpoint/2010/main" val="316930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A3D92C9-2509-4BB6-B72B-FD7F57AFD19F}"/>
              </a:ext>
            </a:extLst>
          </p:cNvPr>
          <p:cNvSpPr>
            <a:spLocks noGrp="1"/>
          </p:cNvSpPr>
          <p:nvPr>
            <p:ph type="title"/>
            <p:custDataLst>
              <p:tags r:id="rId1"/>
            </p:custDataLst>
          </p:nvPr>
        </p:nvSpPr>
        <p:spPr>
          <a:xfrm>
            <a:off x="1916482" y="365125"/>
            <a:ext cx="8546166" cy="1209326"/>
          </a:xfrm>
        </p:spPr>
        <p:txBody>
          <a:bodyPr>
            <a:normAutofit/>
          </a:bodyPr>
          <a:lstStyle/>
          <a:p>
            <a:r>
              <a:rPr lang="fr-CA" sz="5400" b="1" dirty="0">
                <a:solidFill>
                  <a:srgbClr val="046090"/>
                </a:solidFill>
                <a:cs typeface="Calibri Light"/>
              </a:rPr>
              <a:t>Activité: Questions</a:t>
            </a:r>
            <a:r>
              <a:rPr lang="fr-CA" sz="5400" b="1" dirty="0">
                <a:cs typeface="Calibri Light"/>
              </a:rPr>
              <a:t> </a:t>
            </a:r>
            <a:r>
              <a:rPr lang="fr-CA" sz="5400" b="1" dirty="0">
                <a:solidFill>
                  <a:srgbClr val="046090"/>
                </a:solidFill>
                <a:cs typeface="Calibri Light"/>
              </a:rPr>
              <a:t>réflexives</a:t>
            </a:r>
            <a:br>
              <a:rPr lang="fr-CA" sz="5400" b="1" dirty="0">
                <a:solidFill>
                  <a:srgbClr val="046090"/>
                </a:solidFill>
                <a:cs typeface="Calibri Light"/>
              </a:rPr>
            </a:br>
            <a:endParaRPr lang="fr-CA" sz="2000" b="1" dirty="0">
              <a:solidFill>
                <a:srgbClr val="2B5A45"/>
              </a:solidFill>
              <a:highlight>
                <a:srgbClr val="FFFF00"/>
              </a:highlight>
              <a:cs typeface="Calibri Light"/>
            </a:endParaRPr>
          </a:p>
        </p:txBody>
      </p:sp>
      <p:sp>
        <p:nvSpPr>
          <p:cNvPr id="25" name="TextBox 7">
            <a:extLst>
              <a:ext uri="{FF2B5EF4-FFF2-40B4-BE49-F238E27FC236}">
                <a16:creationId xmlns:a16="http://schemas.microsoft.com/office/drawing/2014/main" id="{BD89AB2B-21F7-422D-A2F2-BF2E0E6FE2C3}"/>
              </a:ext>
            </a:extLst>
          </p:cNvPr>
          <p:cNvSpPr txBox="1"/>
          <p:nvPr>
            <p:custDataLst>
              <p:tags r:id="rId2"/>
            </p:custDataLst>
          </p:nvPr>
        </p:nvSpPr>
        <p:spPr>
          <a:xfrm>
            <a:off x="2064946" y="1641199"/>
            <a:ext cx="8546165" cy="3323987"/>
          </a:xfrm>
          <a:prstGeom prst="rect">
            <a:avLst/>
          </a:prstGeom>
          <a:noFill/>
        </p:spPr>
        <p:txBody>
          <a:bodyPr wrap="square" lIns="91440" tIns="45720" rIns="91440" bIns="45720" rtlCol="0" anchor="t">
            <a:spAutoFit/>
          </a:bodyPr>
          <a:lstStyle/>
          <a:p>
            <a:pPr marL="914400" lvl="1" indent="-457200">
              <a:spcBef>
                <a:spcPts val="600"/>
              </a:spcBef>
              <a:spcAft>
                <a:spcPts val="600"/>
              </a:spcAft>
              <a:buAutoNum type="arabicPeriod"/>
              <a:defRPr/>
            </a:pPr>
            <a:endParaRPr lang="fr-CA" altLang="ko-KR" sz="2000" b="1" dirty="0">
              <a:solidFill>
                <a:srgbClr val="2B5A45"/>
              </a:solidFill>
              <a:ea typeface="맑은 고딕"/>
            </a:endParaRPr>
          </a:p>
          <a:p>
            <a:pPr marL="914400" lvl="1" indent="-457200">
              <a:spcBef>
                <a:spcPts val="600"/>
              </a:spcBef>
              <a:spcAft>
                <a:spcPts val="600"/>
              </a:spcAft>
              <a:buAutoNum type="arabicPeriod"/>
              <a:defRPr/>
            </a:pPr>
            <a:r>
              <a:rPr lang="fr-CA" altLang="ko-KR" sz="2000" b="1" dirty="0">
                <a:solidFill>
                  <a:srgbClr val="2B5A45"/>
                </a:solidFill>
                <a:ea typeface="맑은 고딕"/>
              </a:rPr>
              <a:t>Nommez des exemples de questions réflexives que vous pourriez poser à votre mentoré dans le cas d'un manque d'organisation.</a:t>
            </a:r>
            <a:endParaRPr lang="fr-CA" altLang="ko-KR" sz="2000" b="1" dirty="0">
              <a:solidFill>
                <a:srgbClr val="2B5A45"/>
              </a:solidFill>
              <a:ea typeface="맑은 고딕"/>
              <a:cs typeface="Calibri"/>
            </a:endParaRPr>
          </a:p>
          <a:p>
            <a:pPr marL="914400" lvl="1" indent="-457200">
              <a:spcBef>
                <a:spcPts val="600"/>
              </a:spcBef>
              <a:spcAft>
                <a:spcPts val="600"/>
              </a:spcAft>
              <a:buAutoNum type="arabicPeriod"/>
              <a:defRPr/>
            </a:pPr>
            <a:endParaRPr lang="fr-CA" altLang="ko-KR" sz="2000" b="1" dirty="0">
              <a:solidFill>
                <a:srgbClr val="2B5A45"/>
              </a:solidFill>
              <a:latin typeface="Calibri" panose="020F0502020204030204"/>
              <a:ea typeface="맑은 고딕"/>
              <a:cs typeface="Calibri"/>
            </a:endParaRPr>
          </a:p>
          <a:p>
            <a:pPr marL="914400" lvl="1" indent="-457200">
              <a:spcBef>
                <a:spcPts val="600"/>
              </a:spcBef>
              <a:spcAft>
                <a:spcPts val="600"/>
              </a:spcAft>
              <a:buAutoNum type="arabicPeriod"/>
              <a:defRPr/>
            </a:pPr>
            <a:r>
              <a:rPr lang="fr-CA" altLang="ko-KR" sz="2000" b="1" dirty="0">
                <a:solidFill>
                  <a:srgbClr val="2B5A45"/>
                </a:solidFill>
                <a:highlight>
                  <a:srgbClr val="FFFFFF"/>
                </a:highlight>
                <a:latin typeface="Calibri" panose="020F0502020204030204"/>
                <a:ea typeface="맑은 고딕"/>
                <a:cs typeface="Arial"/>
              </a:rPr>
              <a:t>Réfléchir </a:t>
            </a:r>
            <a:r>
              <a:rPr lang="fr-CA" altLang="ko-KR" sz="2000" dirty="0">
                <a:solidFill>
                  <a:srgbClr val="2B5A45"/>
                </a:solidFill>
                <a:highlight>
                  <a:srgbClr val="FFFFFF"/>
                </a:highlight>
                <a:latin typeface="Calibri" panose="020F0502020204030204"/>
                <a:ea typeface="맑은 고딕"/>
                <a:cs typeface="Arial"/>
              </a:rPr>
              <a:t>en équipe et</a:t>
            </a:r>
            <a:r>
              <a:rPr lang="fr-CA" altLang="ko-KR" sz="2000" b="1" dirty="0">
                <a:solidFill>
                  <a:srgbClr val="2B5A45"/>
                </a:solidFill>
                <a:highlight>
                  <a:srgbClr val="FFFFFF"/>
                </a:highlight>
                <a:latin typeface="Calibri" panose="020F0502020204030204"/>
                <a:ea typeface="맑은 고딕"/>
                <a:cs typeface="Arial"/>
              </a:rPr>
              <a:t> inscrire vos réponses </a:t>
            </a:r>
            <a:r>
              <a:rPr lang="fr-CA" altLang="ko-KR" sz="2000" dirty="0">
                <a:solidFill>
                  <a:srgbClr val="2B5A45"/>
                </a:solidFill>
                <a:highlight>
                  <a:srgbClr val="FFFFFF"/>
                </a:highlight>
                <a:latin typeface="Calibri" panose="020F0502020204030204"/>
                <a:ea typeface="맑은 고딕"/>
                <a:cs typeface="Arial"/>
              </a:rPr>
              <a:t>sur une feuille de papier.</a:t>
            </a:r>
          </a:p>
          <a:p>
            <a:pPr marL="914400" lvl="1" indent="-457200">
              <a:spcBef>
                <a:spcPts val="600"/>
              </a:spcBef>
              <a:spcAft>
                <a:spcPts val="600"/>
              </a:spcAft>
              <a:buFont typeface="Calibri Light" panose="020F0302020204030204"/>
              <a:buAutoNum type="arabicPeriod"/>
              <a:defRPr/>
            </a:pPr>
            <a:endParaRPr lang="fr-CA" altLang="ko-KR" sz="2000" dirty="0">
              <a:solidFill>
                <a:srgbClr val="2B5A45"/>
              </a:solidFill>
              <a:latin typeface="Calibri" panose="020F0502020204030204"/>
              <a:ea typeface="맑은 고딕"/>
              <a:cs typeface="Arial"/>
            </a:endParaRPr>
          </a:p>
          <a:p>
            <a:pPr marL="914400" lvl="1" indent="-457200">
              <a:spcBef>
                <a:spcPts val="600"/>
              </a:spcBef>
              <a:spcAft>
                <a:spcPts val="600"/>
              </a:spcAft>
              <a:buAutoNum type="arabicPeriod"/>
              <a:defRPr/>
            </a:pPr>
            <a:r>
              <a:rPr lang="fr-CA" sz="2000" u="sng" dirty="0">
                <a:solidFill>
                  <a:srgbClr val="2B5A45"/>
                </a:solidFill>
              </a:rPr>
              <a:t>Une fois l’activité complétée</a:t>
            </a:r>
            <a:r>
              <a:rPr lang="fr-CA" sz="2000" dirty="0">
                <a:solidFill>
                  <a:srgbClr val="2B5A45"/>
                </a:solidFill>
              </a:rPr>
              <a:t>, </a:t>
            </a:r>
            <a:r>
              <a:rPr lang="fr-CA" sz="2000" b="1" dirty="0">
                <a:solidFill>
                  <a:srgbClr val="2B5A45"/>
                </a:solidFill>
              </a:rPr>
              <a:t>nommez un porte-parole</a:t>
            </a:r>
            <a:r>
              <a:rPr lang="fr-CA" sz="2000" dirty="0">
                <a:solidFill>
                  <a:srgbClr val="2B5A45"/>
                </a:solidFill>
              </a:rPr>
              <a:t> pour votre équipe. Il devra </a:t>
            </a:r>
            <a:r>
              <a:rPr lang="fr-CA" sz="2000" b="1" dirty="0">
                <a:solidFill>
                  <a:srgbClr val="2B5A45"/>
                </a:solidFill>
              </a:rPr>
              <a:t>présenter vos exemples de questions réflexives.</a:t>
            </a:r>
            <a:endParaRPr lang="fr-CA" sz="2000" dirty="0">
              <a:solidFill>
                <a:srgbClr val="2B5A45"/>
              </a:solidFill>
              <a:latin typeface="Calibri" panose="020F0502020204030204"/>
              <a:ea typeface="맑은 고딕"/>
              <a:cs typeface="Calibri"/>
            </a:endParaRPr>
          </a:p>
        </p:txBody>
      </p:sp>
      <p:grpSp>
        <p:nvGrpSpPr>
          <p:cNvPr id="4" name="Groupe 3">
            <a:extLst>
              <a:ext uri="{FF2B5EF4-FFF2-40B4-BE49-F238E27FC236}">
                <a16:creationId xmlns:a16="http://schemas.microsoft.com/office/drawing/2014/main" id="{F4A10733-3F16-4D15-B677-F269791FE212}"/>
              </a:ext>
            </a:extLst>
          </p:cNvPr>
          <p:cNvGrpSpPr/>
          <p:nvPr/>
        </p:nvGrpSpPr>
        <p:grpSpPr>
          <a:xfrm>
            <a:off x="8095854" y="5630127"/>
            <a:ext cx="2586848" cy="1097577"/>
            <a:chOff x="9431439" y="5838352"/>
            <a:chExt cx="2838450" cy="1266825"/>
          </a:xfrm>
        </p:grpSpPr>
        <p:pic>
          <p:nvPicPr>
            <p:cNvPr id="12" name="Picture 2">
              <a:extLst>
                <a:ext uri="{FF2B5EF4-FFF2-40B4-BE49-F238E27FC236}">
                  <a16:creationId xmlns:a16="http://schemas.microsoft.com/office/drawing/2014/main" id="{FAC8DB1F-611C-4D21-ABB8-6726B5A0E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1439" y="5838352"/>
              <a:ext cx="2838450" cy="126682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6AA776C7-7FF5-4F01-8D86-FCCA589BB174}"/>
                </a:ext>
              </a:extLst>
            </p:cNvPr>
            <p:cNvSpPr txBox="1"/>
            <p:nvPr/>
          </p:nvSpPr>
          <p:spPr>
            <a:xfrm>
              <a:off x="10660513" y="6330076"/>
              <a:ext cx="1224793" cy="3907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dirty="0">
                  <a:solidFill>
                    <a:schemeClr val="bg1"/>
                  </a:solidFill>
                  <a:latin typeface="Calibri" panose="020F0502020204030204"/>
                </a:rPr>
                <a:t>10</a:t>
              </a:r>
              <a:r>
                <a:rPr kumimoji="0" lang="fr-CA" sz="1600" b="0" i="0" u="none" strike="noStrike" kern="1200" cap="none" spc="0" normalizeH="0" baseline="0" noProof="0" dirty="0">
                  <a:ln>
                    <a:noFill/>
                  </a:ln>
                  <a:solidFill>
                    <a:schemeClr val="bg1"/>
                  </a:solidFill>
                  <a:effectLst/>
                  <a:uLnTx/>
                  <a:uFillTx/>
                  <a:latin typeface="Calibri" panose="020F0502020204030204"/>
                  <a:ea typeface="+mn-ea"/>
                  <a:cs typeface="+mn-cs"/>
                </a:rPr>
                <a:t> minutes</a:t>
              </a:r>
            </a:p>
          </p:txBody>
        </p:sp>
      </p:grpSp>
      <p:pic>
        <p:nvPicPr>
          <p:cNvPr id="14" name="Image 13">
            <a:extLst>
              <a:ext uri="{FF2B5EF4-FFF2-40B4-BE49-F238E27FC236}">
                <a16:creationId xmlns:a16="http://schemas.microsoft.com/office/drawing/2014/main" id="{C81BCD31-A11F-419D-AD0E-76C8B2A810A1}"/>
              </a:ext>
            </a:extLst>
          </p:cNvPr>
          <p:cNvPicPr>
            <a:picLocks noChangeAspect="1"/>
          </p:cNvPicPr>
          <p:nvPr/>
        </p:nvPicPr>
        <p:blipFill>
          <a:blip r:embed="rId6"/>
          <a:stretch>
            <a:fillRect/>
          </a:stretch>
        </p:blipFill>
        <p:spPr>
          <a:xfrm>
            <a:off x="1633320" y="6546259"/>
            <a:ext cx="3400074" cy="271822"/>
          </a:xfrm>
          <a:prstGeom prst="rect">
            <a:avLst/>
          </a:prstGeom>
        </p:spPr>
      </p:pic>
      <p:grpSp>
        <p:nvGrpSpPr>
          <p:cNvPr id="3" name="Groupe 2">
            <a:extLst>
              <a:ext uri="{FF2B5EF4-FFF2-40B4-BE49-F238E27FC236}">
                <a16:creationId xmlns:a16="http://schemas.microsoft.com/office/drawing/2014/main" id="{71678DC6-7C35-4010-916A-12E39C20C519}"/>
              </a:ext>
            </a:extLst>
          </p:cNvPr>
          <p:cNvGrpSpPr/>
          <p:nvPr/>
        </p:nvGrpSpPr>
        <p:grpSpPr>
          <a:xfrm>
            <a:off x="1798821" y="2017814"/>
            <a:ext cx="561240" cy="566512"/>
            <a:chOff x="2002087" y="2039082"/>
            <a:chExt cx="371169" cy="364422"/>
          </a:xfrm>
        </p:grpSpPr>
        <p:sp>
          <p:nvSpPr>
            <p:cNvPr id="18" name="Rectangle 7">
              <a:extLst>
                <a:ext uri="{FF2B5EF4-FFF2-40B4-BE49-F238E27FC236}">
                  <a16:creationId xmlns:a16="http://schemas.microsoft.com/office/drawing/2014/main" id="{54E73253-C13C-499F-A542-032E3282F584}"/>
                </a:ext>
              </a:extLst>
            </p:cNvPr>
            <p:cNvSpPr/>
            <p:nvPr/>
          </p:nvSpPr>
          <p:spPr>
            <a:xfrm rot="18900000">
              <a:off x="2222625" y="2090023"/>
              <a:ext cx="150631" cy="313481"/>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7030A0"/>
            </a:solidFill>
            <a:ln>
              <a:solidFill>
                <a:srgbClr val="7030A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9" name="Rectangle 9">
              <a:extLst>
                <a:ext uri="{FF2B5EF4-FFF2-40B4-BE49-F238E27FC236}">
                  <a16:creationId xmlns:a16="http://schemas.microsoft.com/office/drawing/2014/main" id="{326650F0-7C49-4B44-80E3-7AA1173D752F}"/>
                </a:ext>
              </a:extLst>
            </p:cNvPr>
            <p:cNvSpPr/>
            <p:nvPr/>
          </p:nvSpPr>
          <p:spPr>
            <a:xfrm>
              <a:off x="2002087" y="2039082"/>
              <a:ext cx="351997" cy="26997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pic>
        <p:nvPicPr>
          <p:cNvPr id="21" name="Image 3">
            <a:extLst>
              <a:ext uri="{FF2B5EF4-FFF2-40B4-BE49-F238E27FC236}">
                <a16:creationId xmlns:a16="http://schemas.microsoft.com/office/drawing/2014/main" id="{59873940-6DB6-4DF6-A547-AC5AD888ACF2}"/>
              </a:ext>
            </a:extLst>
          </p:cNvPr>
          <p:cNvPicPr>
            <a:picLocks noChangeAspect="1"/>
          </p:cNvPicPr>
          <p:nvPr/>
        </p:nvPicPr>
        <p:blipFill>
          <a:blip r:embed="rId7"/>
          <a:stretch>
            <a:fillRect/>
          </a:stretch>
        </p:blipFill>
        <p:spPr>
          <a:xfrm flipH="1">
            <a:off x="1798126" y="4272120"/>
            <a:ext cx="668310" cy="608261"/>
          </a:xfrm>
          <a:prstGeom prst="rect">
            <a:avLst/>
          </a:prstGeom>
        </p:spPr>
      </p:pic>
      <p:pic>
        <p:nvPicPr>
          <p:cNvPr id="23" name="Picture 2" descr="Cartoon brain with happy face and lightbulb, creative idea drawing. Cute  brain character vector illustrat… | Cerveau dessin, Illustration cerveau,  Image vectorielle">
            <a:extLst>
              <a:ext uri="{FF2B5EF4-FFF2-40B4-BE49-F238E27FC236}">
                <a16:creationId xmlns:a16="http://schemas.microsoft.com/office/drawing/2014/main" id="{5805B55D-D740-4B98-A290-0C6B3B9AA65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765" r="16088" b="13187"/>
          <a:stretch/>
        </p:blipFill>
        <p:spPr bwMode="auto">
          <a:xfrm>
            <a:off x="1850302" y="3112152"/>
            <a:ext cx="462060" cy="64333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85589FC-AF31-4A61-87B4-6A3B451EC288}"/>
              </a:ext>
            </a:extLst>
          </p:cNvPr>
          <p:cNvSpPr txBox="1"/>
          <p:nvPr/>
        </p:nvSpPr>
        <p:spPr>
          <a:xfrm>
            <a:off x="3000279" y="5737922"/>
            <a:ext cx="1927549" cy="369332"/>
          </a:xfrm>
          <a:prstGeom prst="rect">
            <a:avLst/>
          </a:prstGeom>
          <a:noFill/>
        </p:spPr>
        <p:txBody>
          <a:bodyPr wrap="square" rtlCol="0">
            <a:spAutoFit/>
          </a:bodyPr>
          <a:lstStyle/>
          <a:p>
            <a:r>
              <a:rPr lang="fr-CA" dirty="0"/>
              <a:t>Retour en plénière</a:t>
            </a:r>
          </a:p>
        </p:txBody>
      </p:sp>
    </p:spTree>
    <p:extLst>
      <p:ext uri="{BB962C8B-B14F-4D97-AF65-F5344CB8AC3E}">
        <p14:creationId xmlns:p14="http://schemas.microsoft.com/office/powerpoint/2010/main" val="313497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A3D92C9-2509-4BB6-B72B-FD7F57AFD19F}"/>
              </a:ext>
            </a:extLst>
          </p:cNvPr>
          <p:cNvSpPr>
            <a:spLocks noGrp="1"/>
          </p:cNvSpPr>
          <p:nvPr>
            <p:ph type="title"/>
            <p:custDataLst>
              <p:tags r:id="rId1"/>
            </p:custDataLst>
          </p:nvPr>
        </p:nvSpPr>
        <p:spPr>
          <a:xfrm>
            <a:off x="1916482" y="365125"/>
            <a:ext cx="8546166" cy="1209326"/>
          </a:xfrm>
        </p:spPr>
        <p:txBody>
          <a:bodyPr>
            <a:normAutofit/>
          </a:bodyPr>
          <a:lstStyle/>
          <a:p>
            <a:r>
              <a:rPr lang="fr-CA" sz="5400" b="1" dirty="0">
                <a:solidFill>
                  <a:srgbClr val="046090"/>
                </a:solidFill>
                <a:cs typeface="Calibri Light"/>
              </a:rPr>
              <a:t>Activité: Jeux de rôle</a:t>
            </a:r>
            <a:br>
              <a:rPr lang="fr-CA" sz="5400" b="1" dirty="0">
                <a:solidFill>
                  <a:srgbClr val="046090"/>
                </a:solidFill>
                <a:cs typeface="Calibri Light"/>
              </a:rPr>
            </a:br>
            <a:endParaRPr lang="fr-CA" sz="2000" b="1" dirty="0">
              <a:solidFill>
                <a:srgbClr val="2B5A45"/>
              </a:solidFill>
              <a:highlight>
                <a:srgbClr val="FFFF00"/>
              </a:highlight>
              <a:cs typeface="Calibri Light"/>
            </a:endParaRPr>
          </a:p>
        </p:txBody>
      </p:sp>
      <p:sp>
        <p:nvSpPr>
          <p:cNvPr id="25" name="TextBox 7">
            <a:extLst>
              <a:ext uri="{FF2B5EF4-FFF2-40B4-BE49-F238E27FC236}">
                <a16:creationId xmlns:a16="http://schemas.microsoft.com/office/drawing/2014/main" id="{BD89AB2B-21F7-422D-A2F2-BF2E0E6FE2C3}"/>
              </a:ext>
            </a:extLst>
          </p:cNvPr>
          <p:cNvSpPr txBox="1"/>
          <p:nvPr>
            <p:custDataLst>
              <p:tags r:id="rId2"/>
            </p:custDataLst>
          </p:nvPr>
        </p:nvSpPr>
        <p:spPr>
          <a:xfrm>
            <a:off x="2064946" y="1641199"/>
            <a:ext cx="8546165" cy="3939540"/>
          </a:xfrm>
          <a:prstGeom prst="rect">
            <a:avLst/>
          </a:prstGeom>
          <a:noFill/>
        </p:spPr>
        <p:txBody>
          <a:bodyPr wrap="square" lIns="91440" tIns="45720" rIns="91440" bIns="45720" rtlCol="0" anchor="t">
            <a:spAutoFit/>
          </a:bodyPr>
          <a:lstStyle/>
          <a:p>
            <a:pPr lvl="1">
              <a:spcBef>
                <a:spcPts val="600"/>
              </a:spcBef>
              <a:spcAft>
                <a:spcPts val="600"/>
              </a:spcAft>
              <a:defRPr/>
            </a:pPr>
            <a:endParaRPr lang="fr-CA" altLang="ko-KR" sz="2000" b="1" dirty="0">
              <a:solidFill>
                <a:srgbClr val="2B5A45"/>
              </a:solidFill>
              <a:ea typeface="맑은 고딕"/>
            </a:endParaRPr>
          </a:p>
          <a:p>
            <a:pPr marL="914400" lvl="1" indent="-457200">
              <a:spcBef>
                <a:spcPts val="600"/>
              </a:spcBef>
              <a:spcAft>
                <a:spcPts val="600"/>
              </a:spcAft>
              <a:buAutoNum type="arabicPeriod"/>
              <a:defRPr/>
            </a:pPr>
            <a:r>
              <a:rPr lang="fr-CA" altLang="ko-KR" sz="2000" b="1" dirty="0">
                <a:solidFill>
                  <a:srgbClr val="2B5A45"/>
                </a:solidFill>
                <a:ea typeface="맑은 고딕"/>
              </a:rPr>
              <a:t>Prendre connaissance </a:t>
            </a:r>
            <a:r>
              <a:rPr lang="fr-CA" altLang="ko-KR" sz="2000" dirty="0">
                <a:solidFill>
                  <a:srgbClr val="2B5A45"/>
                </a:solidFill>
                <a:ea typeface="맑은 고딕"/>
              </a:rPr>
              <a:t>de vos mises en situation.</a:t>
            </a:r>
            <a:endParaRPr lang="fr-CA" altLang="ko-KR" sz="2000" dirty="0">
              <a:solidFill>
                <a:srgbClr val="2B5A45"/>
              </a:solidFill>
              <a:ea typeface="맑은 고딕"/>
              <a:cs typeface="Calibri" panose="020F0502020204030204"/>
            </a:endParaRPr>
          </a:p>
          <a:p>
            <a:pPr marL="914400" lvl="1" indent="-457200">
              <a:spcBef>
                <a:spcPts val="600"/>
              </a:spcBef>
              <a:spcAft>
                <a:spcPts val="600"/>
              </a:spcAft>
              <a:buAutoNum type="arabicPeriod"/>
              <a:defRPr/>
            </a:pPr>
            <a:endParaRPr lang="fr-CA" altLang="ko-KR" sz="2000" dirty="0">
              <a:solidFill>
                <a:srgbClr val="2B5A45"/>
              </a:solidFill>
              <a:ea typeface="맑은 고딕"/>
              <a:cs typeface="Calibri" panose="020F0502020204030204"/>
            </a:endParaRPr>
          </a:p>
          <a:p>
            <a:pPr marL="914400" lvl="1" indent="-457200">
              <a:spcBef>
                <a:spcPts val="600"/>
              </a:spcBef>
              <a:spcAft>
                <a:spcPts val="600"/>
              </a:spcAft>
              <a:buAutoNum type="arabicPeriod"/>
              <a:defRPr/>
            </a:pPr>
            <a:r>
              <a:rPr lang="fr-CA" altLang="ko-KR" sz="2000" b="1" dirty="0">
                <a:solidFill>
                  <a:srgbClr val="2B5A45"/>
                </a:solidFill>
                <a:highlight>
                  <a:srgbClr val="FFFFFF"/>
                </a:highlight>
                <a:latin typeface="Calibri" panose="020F0502020204030204"/>
                <a:ea typeface="맑은 고딕"/>
                <a:cs typeface="Arial"/>
              </a:rPr>
              <a:t>Attribuer </a:t>
            </a:r>
            <a:r>
              <a:rPr lang="fr-CA" altLang="ko-KR" sz="2000" dirty="0">
                <a:solidFill>
                  <a:srgbClr val="2B5A45"/>
                </a:solidFill>
                <a:highlight>
                  <a:srgbClr val="FFFFFF"/>
                </a:highlight>
                <a:latin typeface="Calibri" panose="020F0502020204030204"/>
                <a:ea typeface="맑은 고딕"/>
                <a:cs typeface="Arial"/>
              </a:rPr>
              <a:t>les rôles de mentor, accompagné et observateur.</a:t>
            </a:r>
          </a:p>
          <a:p>
            <a:pPr marL="914400" lvl="1" indent="-457200">
              <a:spcBef>
                <a:spcPts val="600"/>
              </a:spcBef>
              <a:spcAft>
                <a:spcPts val="600"/>
              </a:spcAft>
              <a:buAutoNum type="arabicPeriod"/>
              <a:defRPr/>
            </a:pPr>
            <a:endParaRPr lang="fr-CA" altLang="ko-KR" sz="2000" dirty="0">
              <a:solidFill>
                <a:srgbClr val="2B5A45"/>
              </a:solidFill>
              <a:highlight>
                <a:srgbClr val="FFFFFF"/>
              </a:highlight>
              <a:latin typeface="Calibri" panose="020F0502020204030204"/>
              <a:ea typeface="맑은 고딕"/>
              <a:cs typeface="Arial"/>
            </a:endParaRPr>
          </a:p>
          <a:p>
            <a:pPr marL="914400" lvl="1" indent="-457200">
              <a:spcBef>
                <a:spcPts val="600"/>
              </a:spcBef>
              <a:spcAft>
                <a:spcPts val="600"/>
              </a:spcAft>
              <a:buAutoNum type="arabicPeriod"/>
              <a:defRPr/>
            </a:pPr>
            <a:r>
              <a:rPr kumimoji="0" lang="fr-CA" altLang="ko-KR" sz="2000" b="1" i="0" u="none" strike="noStrike" kern="1200" cap="none" spc="0" normalizeH="0" baseline="0" noProof="0" dirty="0">
                <a:ln>
                  <a:noFill/>
                </a:ln>
                <a:solidFill>
                  <a:srgbClr val="2B5A45"/>
                </a:solidFill>
                <a:effectLst/>
                <a:uLnTx/>
                <a:uFillTx/>
                <a:latin typeface="Calibri" panose="020F0502020204030204"/>
                <a:ea typeface="맑은 고딕"/>
                <a:cs typeface="Arial"/>
              </a:rPr>
              <a:t> </a:t>
            </a:r>
            <a:r>
              <a:rPr lang="fr-CA" altLang="ko-KR" sz="2000" b="1" dirty="0">
                <a:solidFill>
                  <a:srgbClr val="2B5A45"/>
                </a:solidFill>
                <a:latin typeface="Calibri" panose="020F0502020204030204"/>
                <a:ea typeface="맑은 고딕"/>
                <a:cs typeface="Arial"/>
              </a:rPr>
              <a:t>Commencer</a:t>
            </a:r>
            <a:r>
              <a:rPr lang="fr-CA" altLang="ko-KR" sz="2000" dirty="0">
                <a:solidFill>
                  <a:srgbClr val="2B5A45"/>
                </a:solidFill>
                <a:latin typeface="Calibri" panose="020F0502020204030204"/>
                <a:ea typeface="맑은 고딕"/>
                <a:cs typeface="Arial"/>
              </a:rPr>
              <a:t> les jeux de rôle.</a:t>
            </a:r>
            <a:endParaRPr lang="fr-CA" altLang="ko-KR" sz="2000" b="0" i="0" u="none" strike="noStrike" kern="1200" cap="none" spc="0" normalizeH="0" baseline="0" noProof="0" dirty="0">
              <a:ln>
                <a:noFill/>
              </a:ln>
              <a:solidFill>
                <a:srgbClr val="2B5A45"/>
              </a:solidFill>
              <a:effectLst/>
              <a:uLnTx/>
              <a:uFillTx/>
              <a:latin typeface="Calibri" panose="020F0502020204030204"/>
              <a:ea typeface="맑은 고딕"/>
              <a:cs typeface="Arial"/>
            </a:endParaRPr>
          </a:p>
          <a:p>
            <a:pPr marL="914400" lvl="1" indent="-457200">
              <a:spcBef>
                <a:spcPts val="600"/>
              </a:spcBef>
              <a:spcAft>
                <a:spcPts val="600"/>
              </a:spcAft>
              <a:buAutoNum type="arabicPeriod"/>
              <a:defRPr/>
            </a:pPr>
            <a:endParaRPr lang="fr-CA" altLang="ko-KR" sz="2000" b="0" i="0" u="none" strike="noStrike" kern="1200" cap="none" spc="0" normalizeH="0" baseline="0" noProof="0" dirty="0">
              <a:ln>
                <a:noFill/>
              </a:ln>
              <a:solidFill>
                <a:srgbClr val="2B5A45"/>
              </a:solidFill>
              <a:effectLst/>
              <a:uLnTx/>
              <a:uFillTx/>
              <a:latin typeface="Calibri" panose="020F0502020204030204"/>
              <a:ea typeface="맑은 고딕"/>
              <a:cs typeface="Arial"/>
            </a:endParaRPr>
          </a:p>
          <a:p>
            <a:pPr marL="914400" lvl="1" indent="-457200">
              <a:spcBef>
                <a:spcPts val="600"/>
              </a:spcBef>
              <a:spcAft>
                <a:spcPts val="600"/>
              </a:spcAft>
              <a:buAutoNum type="arabicPeriod"/>
              <a:defRPr/>
            </a:pPr>
            <a:r>
              <a:rPr lang="fr-CA" sz="2000" u="sng" dirty="0">
                <a:solidFill>
                  <a:srgbClr val="2B5A45"/>
                </a:solidFill>
              </a:rPr>
              <a:t>Une fois l’activité complétée</a:t>
            </a:r>
            <a:r>
              <a:rPr lang="fr-CA" sz="2000" dirty="0">
                <a:solidFill>
                  <a:srgbClr val="2B5A45"/>
                </a:solidFill>
              </a:rPr>
              <a:t>, </a:t>
            </a:r>
            <a:r>
              <a:rPr lang="fr-CA" sz="2000" b="1" dirty="0">
                <a:solidFill>
                  <a:srgbClr val="2B5A45"/>
                </a:solidFill>
              </a:rPr>
              <a:t>nommez un porte-parole</a:t>
            </a:r>
            <a:r>
              <a:rPr lang="fr-CA" sz="2000" dirty="0">
                <a:solidFill>
                  <a:srgbClr val="2B5A45"/>
                </a:solidFill>
              </a:rPr>
              <a:t> pour votre équipe qui fera le retour avec les points marquants, </a:t>
            </a:r>
            <a:r>
              <a:rPr lang="fr-CA" sz="2000" dirty="0">
                <a:solidFill>
                  <a:srgbClr val="2B5A45"/>
                </a:solidFill>
                <a:ea typeface="+mn-lt"/>
                <a:cs typeface="+mn-lt"/>
              </a:rPr>
              <a:t>en plénière.</a:t>
            </a:r>
            <a:r>
              <a:rPr lang="fr-CA" sz="2000" dirty="0">
                <a:solidFill>
                  <a:srgbClr val="2B5A45"/>
                </a:solidFill>
              </a:rPr>
              <a:t> </a:t>
            </a:r>
            <a:endParaRPr lang="fr-CA" altLang="ko-KR" sz="2400" dirty="0">
              <a:solidFill>
                <a:srgbClr val="2B5A45"/>
              </a:solidFill>
              <a:latin typeface="Calibri" panose="020F0502020204030204"/>
              <a:ea typeface="맑은 고딕"/>
              <a:cs typeface="Arial"/>
            </a:endParaRPr>
          </a:p>
        </p:txBody>
      </p:sp>
      <p:grpSp>
        <p:nvGrpSpPr>
          <p:cNvPr id="4" name="Groupe 3">
            <a:extLst>
              <a:ext uri="{FF2B5EF4-FFF2-40B4-BE49-F238E27FC236}">
                <a16:creationId xmlns:a16="http://schemas.microsoft.com/office/drawing/2014/main" id="{F4A10733-3F16-4D15-B677-F269791FE212}"/>
              </a:ext>
            </a:extLst>
          </p:cNvPr>
          <p:cNvGrpSpPr/>
          <p:nvPr/>
        </p:nvGrpSpPr>
        <p:grpSpPr>
          <a:xfrm>
            <a:off x="8095854" y="5630127"/>
            <a:ext cx="2586848" cy="1097577"/>
            <a:chOff x="9431439" y="5838352"/>
            <a:chExt cx="2838450" cy="1266825"/>
          </a:xfrm>
        </p:grpSpPr>
        <p:pic>
          <p:nvPicPr>
            <p:cNvPr id="12" name="Picture 2">
              <a:extLst>
                <a:ext uri="{FF2B5EF4-FFF2-40B4-BE49-F238E27FC236}">
                  <a16:creationId xmlns:a16="http://schemas.microsoft.com/office/drawing/2014/main" id="{FAC8DB1F-611C-4D21-ABB8-6726B5A0EE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1439" y="5838352"/>
              <a:ext cx="2838450" cy="126682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6AA776C7-7FF5-4F01-8D86-FCCA589BB174}"/>
                </a:ext>
              </a:extLst>
            </p:cNvPr>
            <p:cNvSpPr txBox="1"/>
            <p:nvPr/>
          </p:nvSpPr>
          <p:spPr>
            <a:xfrm>
              <a:off x="10618177" y="6318944"/>
              <a:ext cx="1478802" cy="390760"/>
            </a:xfrm>
            <a:prstGeom prst="rect">
              <a:avLst/>
            </a:prstGeom>
            <a:noFill/>
          </p:spPr>
          <p:txBody>
            <a:bodyPr wrap="square" lIns="91440" tIns="45720" rIns="91440" bIns="45720" rtlCol="0" anchor="t">
              <a:spAutoFit/>
            </a:bodyPr>
            <a:lstStyle/>
            <a:p>
              <a:pPr>
                <a:defRPr/>
              </a:pPr>
              <a:r>
                <a:rPr lang="fr-CA" sz="1600" b="1" dirty="0">
                  <a:solidFill>
                    <a:schemeClr val="bg1"/>
                  </a:solidFill>
                  <a:latin typeface="Calibri" panose="020F0502020204030204"/>
                </a:rPr>
                <a:t>15 minutes</a:t>
              </a:r>
              <a:endParaRPr lang="fr-CA" sz="1600" b="1" i="0" u="none" strike="noStrike" kern="1200" cap="none" spc="0" normalizeH="0" baseline="0" noProof="0" dirty="0">
                <a:ln>
                  <a:noFill/>
                </a:ln>
                <a:solidFill>
                  <a:schemeClr val="bg1"/>
                </a:solidFill>
                <a:effectLst/>
                <a:uLnTx/>
                <a:uFillTx/>
                <a:latin typeface="Calibri" panose="020F0502020204030204"/>
                <a:cs typeface="Calibri"/>
              </a:endParaRPr>
            </a:p>
          </p:txBody>
        </p:sp>
      </p:grpSp>
      <p:pic>
        <p:nvPicPr>
          <p:cNvPr id="14" name="Image 13">
            <a:extLst>
              <a:ext uri="{FF2B5EF4-FFF2-40B4-BE49-F238E27FC236}">
                <a16:creationId xmlns:a16="http://schemas.microsoft.com/office/drawing/2014/main" id="{C81BCD31-A11F-419D-AD0E-76C8B2A810A1}"/>
              </a:ext>
            </a:extLst>
          </p:cNvPr>
          <p:cNvPicPr>
            <a:picLocks noChangeAspect="1"/>
          </p:cNvPicPr>
          <p:nvPr/>
        </p:nvPicPr>
        <p:blipFill>
          <a:blip r:embed="rId7"/>
          <a:stretch>
            <a:fillRect/>
          </a:stretch>
        </p:blipFill>
        <p:spPr>
          <a:xfrm>
            <a:off x="1633320" y="6546259"/>
            <a:ext cx="3400074" cy="271822"/>
          </a:xfrm>
          <a:prstGeom prst="rect">
            <a:avLst/>
          </a:prstGeom>
        </p:spPr>
      </p:pic>
      <p:grpSp>
        <p:nvGrpSpPr>
          <p:cNvPr id="3" name="Groupe 2">
            <a:extLst>
              <a:ext uri="{FF2B5EF4-FFF2-40B4-BE49-F238E27FC236}">
                <a16:creationId xmlns:a16="http://schemas.microsoft.com/office/drawing/2014/main" id="{71678DC6-7C35-4010-916A-12E39C20C519}"/>
              </a:ext>
            </a:extLst>
          </p:cNvPr>
          <p:cNvGrpSpPr/>
          <p:nvPr/>
        </p:nvGrpSpPr>
        <p:grpSpPr>
          <a:xfrm>
            <a:off x="1798821" y="2017814"/>
            <a:ext cx="561240" cy="566512"/>
            <a:chOff x="2002087" y="2039082"/>
            <a:chExt cx="371169" cy="364422"/>
          </a:xfrm>
        </p:grpSpPr>
        <p:sp>
          <p:nvSpPr>
            <p:cNvPr id="18" name="Rectangle 7">
              <a:extLst>
                <a:ext uri="{FF2B5EF4-FFF2-40B4-BE49-F238E27FC236}">
                  <a16:creationId xmlns:a16="http://schemas.microsoft.com/office/drawing/2014/main" id="{54E73253-C13C-499F-A542-032E3282F584}"/>
                </a:ext>
              </a:extLst>
            </p:cNvPr>
            <p:cNvSpPr/>
            <p:nvPr/>
          </p:nvSpPr>
          <p:spPr>
            <a:xfrm rot="18900000">
              <a:off x="2222625" y="2090023"/>
              <a:ext cx="150631" cy="313481"/>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7030A0"/>
            </a:solidFill>
            <a:ln>
              <a:solidFill>
                <a:srgbClr val="7030A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9" name="Rectangle 9">
              <a:extLst>
                <a:ext uri="{FF2B5EF4-FFF2-40B4-BE49-F238E27FC236}">
                  <a16:creationId xmlns:a16="http://schemas.microsoft.com/office/drawing/2014/main" id="{326650F0-7C49-4B44-80E3-7AA1173D752F}"/>
                </a:ext>
              </a:extLst>
            </p:cNvPr>
            <p:cNvSpPr/>
            <p:nvPr/>
          </p:nvSpPr>
          <p:spPr>
            <a:xfrm>
              <a:off x="2002087" y="2039082"/>
              <a:ext cx="351997" cy="26997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pic>
        <p:nvPicPr>
          <p:cNvPr id="21" name="Image 3">
            <a:extLst>
              <a:ext uri="{FF2B5EF4-FFF2-40B4-BE49-F238E27FC236}">
                <a16:creationId xmlns:a16="http://schemas.microsoft.com/office/drawing/2014/main" id="{59873940-6DB6-4DF6-A547-AC5AD888ACF2}"/>
              </a:ext>
            </a:extLst>
          </p:cNvPr>
          <p:cNvPicPr>
            <a:picLocks noChangeAspect="1"/>
          </p:cNvPicPr>
          <p:nvPr/>
        </p:nvPicPr>
        <p:blipFill>
          <a:blip r:embed="rId8"/>
          <a:stretch>
            <a:fillRect/>
          </a:stretch>
        </p:blipFill>
        <p:spPr>
          <a:xfrm flipH="1">
            <a:off x="1739511" y="5063428"/>
            <a:ext cx="668310" cy="608261"/>
          </a:xfrm>
          <a:prstGeom prst="rect">
            <a:avLst/>
          </a:prstGeom>
        </p:spPr>
      </p:pic>
      <p:sp>
        <p:nvSpPr>
          <p:cNvPr id="22" name="Trapezoid 6">
            <a:extLst>
              <a:ext uri="{FF2B5EF4-FFF2-40B4-BE49-F238E27FC236}">
                <a16:creationId xmlns:a16="http://schemas.microsoft.com/office/drawing/2014/main" id="{BB6DCFED-B4D3-45ED-9114-F921D6106EE8}"/>
              </a:ext>
            </a:extLst>
          </p:cNvPr>
          <p:cNvSpPr>
            <a:spLocks/>
          </p:cNvSpPr>
          <p:nvPr>
            <p:custDataLst>
              <p:tags r:id="rId3"/>
            </p:custDataLst>
          </p:nvPr>
        </p:nvSpPr>
        <p:spPr>
          <a:xfrm>
            <a:off x="1903327" y="3909054"/>
            <a:ext cx="379727" cy="4196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rgbClr val="FFC000"/>
          </a:solidFill>
          <a:ln>
            <a:solidFill>
              <a:srgbClr val="FFC00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pic>
        <p:nvPicPr>
          <p:cNvPr id="23" name="Picture 2" descr="Cartoon brain with happy face and lightbulb, creative idea drawing. Cute  brain character vector illustrat… | Cerveau dessin, Illustration cerveau,  Image vectorielle">
            <a:extLst>
              <a:ext uri="{FF2B5EF4-FFF2-40B4-BE49-F238E27FC236}">
                <a16:creationId xmlns:a16="http://schemas.microsoft.com/office/drawing/2014/main" id="{5805B55D-D740-4B98-A290-0C6B3B9AA65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765" r="16088" b="13187"/>
          <a:stretch/>
        </p:blipFill>
        <p:spPr bwMode="auto">
          <a:xfrm>
            <a:off x="1820994" y="2799537"/>
            <a:ext cx="462060" cy="64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91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20F435B-C70F-407C-9CED-458C438EBFD6}"/>
              </a:ext>
            </a:extLst>
          </p:cNvPr>
          <p:cNvSpPr>
            <a:spLocks noGrp="1"/>
          </p:cNvSpPr>
          <p:nvPr>
            <p:ph type="sldNum" sz="quarter" idx="12"/>
          </p:nvPr>
        </p:nvSpPr>
        <p:spPr/>
        <p:txBody>
          <a:bodyPr/>
          <a:lstStyle/>
          <a:p>
            <a:fld id="{34FF8D3F-28FD-D740-AC5E-55BA3FA8C3DC}" type="slidenum">
              <a:rPr lang="fr-FR" smtClean="0"/>
              <a:t>8</a:t>
            </a:fld>
            <a:endParaRPr lang="fr-FR"/>
          </a:p>
        </p:txBody>
      </p:sp>
      <p:sp>
        <p:nvSpPr>
          <p:cNvPr id="4" name="ZoneTexte 3">
            <a:extLst>
              <a:ext uri="{FF2B5EF4-FFF2-40B4-BE49-F238E27FC236}">
                <a16:creationId xmlns:a16="http://schemas.microsoft.com/office/drawing/2014/main" id="{7119B881-3099-3C3A-4CE4-BF8626E5F547}"/>
              </a:ext>
            </a:extLst>
          </p:cNvPr>
          <p:cNvSpPr txBox="1"/>
          <p:nvPr/>
        </p:nvSpPr>
        <p:spPr>
          <a:xfrm>
            <a:off x="4637844" y="2215608"/>
            <a:ext cx="5344356" cy="317313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CA" sz="1600" b="1" cap="smal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Nuage 18">
            <a:extLst>
              <a:ext uri="{FF2B5EF4-FFF2-40B4-BE49-F238E27FC236}">
                <a16:creationId xmlns:a16="http://schemas.microsoft.com/office/drawing/2014/main" id="{F29D4D26-7C0E-46CD-B10E-5D66138A0847}"/>
              </a:ext>
            </a:extLst>
          </p:cNvPr>
          <p:cNvSpPr/>
          <p:nvPr/>
        </p:nvSpPr>
        <p:spPr>
          <a:xfrm>
            <a:off x="0" y="113212"/>
            <a:ext cx="1628501" cy="1234057"/>
          </a:xfrm>
          <a:prstGeom prst="cloud">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300" b="1" dirty="0">
                <a:solidFill>
                  <a:schemeClr val="tx1"/>
                </a:solidFill>
                <a:cs typeface="Calibri"/>
              </a:rPr>
              <a:t>Jeu de rôle</a:t>
            </a:r>
          </a:p>
        </p:txBody>
      </p:sp>
      <p:sp>
        <p:nvSpPr>
          <p:cNvPr id="22" name="Rectangle 21">
            <a:extLst>
              <a:ext uri="{FF2B5EF4-FFF2-40B4-BE49-F238E27FC236}">
                <a16:creationId xmlns:a16="http://schemas.microsoft.com/office/drawing/2014/main" id="{6384D3FB-7762-43E3-95FE-8D8FE9B022F3}"/>
              </a:ext>
            </a:extLst>
          </p:cNvPr>
          <p:cNvSpPr/>
          <p:nvPr/>
        </p:nvSpPr>
        <p:spPr>
          <a:xfrm>
            <a:off x="-37778" y="2289432"/>
            <a:ext cx="1704056" cy="2123658"/>
          </a:xfrm>
          <a:prstGeom prst="rect">
            <a:avLst/>
          </a:prstGeom>
        </p:spPr>
        <p:txBody>
          <a:bodyPr wrap="none">
            <a:spAutoFit/>
          </a:bodyPr>
          <a:lstStyle/>
          <a:p>
            <a:r>
              <a:rPr lang="fr-CA" sz="4400" b="1">
                <a:latin typeface="Calibri Light" panose="020F0302020204030204" pitchFamily="34" charset="0"/>
                <a:ea typeface="+mj-ea"/>
                <a:cs typeface="+mj-cs"/>
              </a:rPr>
              <a:t>Équipe</a:t>
            </a:r>
          </a:p>
          <a:p>
            <a:r>
              <a:rPr lang="fr-CA" sz="4400" b="1">
                <a:latin typeface="Calibri Light" panose="020F0302020204030204" pitchFamily="34" charset="0"/>
                <a:ea typeface="+mj-ea"/>
                <a:cs typeface="+mj-cs"/>
              </a:rPr>
              <a:t> des</a:t>
            </a:r>
          </a:p>
          <a:p>
            <a:r>
              <a:rPr lang="fr-CA" sz="4400" b="1">
                <a:latin typeface="Calibri Light" panose="020F0302020204030204" pitchFamily="34" charset="0"/>
                <a:ea typeface="+mj-ea"/>
                <a:cs typeface="+mj-cs"/>
              </a:rPr>
              <a:t> </a:t>
            </a:r>
            <a:r>
              <a:rPr lang="fr-CA" sz="4400" b="1">
                <a:solidFill>
                  <a:srgbClr val="00B050"/>
                </a:solidFill>
                <a:latin typeface="Calibri Light" panose="020F0302020204030204" pitchFamily="34" charset="0"/>
                <a:ea typeface="+mj-ea"/>
                <a:cs typeface="+mj-cs"/>
              </a:rPr>
              <a:t>verts</a:t>
            </a:r>
            <a:endParaRPr lang="fr-CA">
              <a:solidFill>
                <a:srgbClr val="00B050"/>
              </a:solidFill>
            </a:endParaRPr>
          </a:p>
        </p:txBody>
      </p:sp>
      <p:sp>
        <p:nvSpPr>
          <p:cNvPr id="9" name="Rectangle 8">
            <a:extLst>
              <a:ext uri="{FF2B5EF4-FFF2-40B4-BE49-F238E27FC236}">
                <a16:creationId xmlns:a16="http://schemas.microsoft.com/office/drawing/2014/main" id="{75B7AF8F-F4C9-4771-9995-48A8CCBF1B8B}"/>
              </a:ext>
            </a:extLst>
          </p:cNvPr>
          <p:cNvSpPr/>
          <p:nvPr/>
        </p:nvSpPr>
        <p:spPr>
          <a:xfrm>
            <a:off x="2320030" y="130075"/>
            <a:ext cx="7889289" cy="646331"/>
          </a:xfrm>
          <a:prstGeom prst="rect">
            <a:avLst/>
          </a:prstGeom>
        </p:spPr>
        <p:txBody>
          <a:bodyPr wrap="square">
            <a:spAutoFit/>
          </a:bodyPr>
          <a:lstStyle/>
          <a:p>
            <a:pPr>
              <a:lnSpc>
                <a:spcPct val="90000"/>
              </a:lnSpc>
              <a:spcBef>
                <a:spcPct val="0"/>
              </a:spcBef>
            </a:pPr>
            <a:r>
              <a:rPr lang="fr-CA" sz="4000" b="1" dirty="0">
                <a:solidFill>
                  <a:srgbClr val="046090"/>
                </a:solidFill>
                <a:latin typeface="+mj-lt"/>
                <a:ea typeface="+mj-ea"/>
                <a:cs typeface="Calibri Light"/>
              </a:rPr>
              <a:t>Comment pouvez-vous l’aider? </a:t>
            </a:r>
          </a:p>
        </p:txBody>
      </p:sp>
      <p:sp>
        <p:nvSpPr>
          <p:cNvPr id="8" name="ZoneTexte 7">
            <a:extLst>
              <a:ext uri="{FF2B5EF4-FFF2-40B4-BE49-F238E27FC236}">
                <a16:creationId xmlns:a16="http://schemas.microsoft.com/office/drawing/2014/main" id="{0256617C-1E37-4B18-802F-D8175EFCA8A7}"/>
              </a:ext>
            </a:extLst>
          </p:cNvPr>
          <p:cNvSpPr txBox="1"/>
          <p:nvPr/>
        </p:nvSpPr>
        <p:spPr>
          <a:xfrm>
            <a:off x="1666278" y="1264677"/>
            <a:ext cx="2700000" cy="4743816"/>
          </a:xfrm>
          <a:prstGeom prst="rect">
            <a:avLst/>
          </a:prstGeom>
          <a:solidFill>
            <a:schemeClr val="accent6">
              <a:lumMod val="60000"/>
              <a:lumOff val="40000"/>
            </a:schemeClr>
          </a:solidFill>
          <a:ln w="38100">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r>
              <a:rPr lang="fr-CA" sz="1600" b="1" cap="small" dirty="0">
                <a:solidFill>
                  <a:schemeClr val="tx1"/>
                </a:solidFill>
                <a:cs typeface="Calibri"/>
              </a:rPr>
              <a:t>Mise en situation</a:t>
            </a:r>
          </a:p>
          <a:p>
            <a:pPr algn="just"/>
            <a:endParaRPr lang="fr-CA" sz="1600" b="1" cap="small" dirty="0">
              <a:solidFill>
                <a:schemeClr val="tx1"/>
              </a:solidFill>
              <a:cs typeface="Calibri"/>
            </a:endParaRPr>
          </a:p>
          <a:p>
            <a:pPr algn="just"/>
            <a:r>
              <a:rPr lang="fr-CA" sz="1400" dirty="0">
                <a:solidFill>
                  <a:schemeClr val="tx1"/>
                </a:solidFill>
                <a:cs typeface="Calibri" panose="020F0502020204030204"/>
              </a:rPr>
              <a:t>Myriam vient de vivre un cours difficile, par son manque de préparation à son cours. Les élèves se sont désorganisés et n’écoutaient pas. Elle n’a pas réussi à donner sa matière, sa crédibilité en a pris un coup.</a:t>
            </a:r>
          </a:p>
          <a:p>
            <a:pPr algn="just"/>
            <a:endParaRPr lang="fr-CA" sz="1200" cap="small" dirty="0">
              <a:solidFill>
                <a:schemeClr val="tx1"/>
              </a:solidFill>
              <a:cs typeface="Calibri"/>
            </a:endParaRPr>
          </a:p>
          <a:p>
            <a:pPr algn="just"/>
            <a:r>
              <a:rPr lang="fr-FR" sz="1400" b="1" i="1" dirty="0">
                <a:solidFill>
                  <a:schemeClr val="tx1"/>
                </a:solidFill>
                <a:cs typeface="Calibri" panose="020F0502020204030204"/>
              </a:rPr>
              <a:t>Comment pouvez-vous l’aider? Quelles questions poserez-vous?</a:t>
            </a:r>
          </a:p>
          <a:p>
            <a:pPr algn="just"/>
            <a:endParaRPr lang="fr-CA" sz="1200" cap="small" dirty="0">
              <a:solidFill>
                <a:schemeClr val="tx1"/>
              </a:solidFill>
              <a:cs typeface="Calibri"/>
            </a:endParaRPr>
          </a:p>
          <a:p>
            <a:pPr algn="just"/>
            <a:endParaRPr lang="fr-CA" sz="1600" b="1" cap="small" dirty="0">
              <a:solidFill>
                <a:schemeClr val="tx1"/>
              </a:solidFill>
            </a:endParaRPr>
          </a:p>
          <a:p>
            <a:pPr algn="just"/>
            <a:endParaRPr lang="fr-CA" sz="1600" b="1" cap="small" dirty="0">
              <a:solidFill>
                <a:schemeClr val="tx1"/>
              </a:solidFill>
            </a:endParaRPr>
          </a:p>
          <a:p>
            <a:pPr algn="just"/>
            <a:endParaRPr lang="fr-CA" sz="1600" b="1" cap="small" dirty="0">
              <a:solidFill>
                <a:schemeClr val="tx1"/>
              </a:solidFill>
            </a:endParaRPr>
          </a:p>
          <a:p>
            <a:pPr algn="just"/>
            <a:endParaRPr lang="fr-CA" sz="1600" b="1" cap="small" dirty="0">
              <a:solidFill>
                <a:schemeClr val="tx1"/>
              </a:solidFill>
            </a:endParaRPr>
          </a:p>
        </p:txBody>
      </p:sp>
      <p:sp>
        <p:nvSpPr>
          <p:cNvPr id="3" name="ZoneTexte 2">
            <a:extLst>
              <a:ext uri="{FF2B5EF4-FFF2-40B4-BE49-F238E27FC236}">
                <a16:creationId xmlns:a16="http://schemas.microsoft.com/office/drawing/2014/main" id="{5AFB3DF7-B0CD-55F5-780A-8CDBBC500453}"/>
              </a:ext>
            </a:extLst>
          </p:cNvPr>
          <p:cNvSpPr txBox="1"/>
          <p:nvPr/>
        </p:nvSpPr>
        <p:spPr>
          <a:xfrm>
            <a:off x="4602107" y="184014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cap="small" dirty="0"/>
              <a:t>Observations:</a:t>
            </a:r>
            <a:endParaRPr lang="fr-FR" dirty="0"/>
          </a:p>
        </p:txBody>
      </p:sp>
    </p:spTree>
    <p:extLst>
      <p:ext uri="{BB962C8B-B14F-4D97-AF65-F5344CB8AC3E}">
        <p14:creationId xmlns:p14="http://schemas.microsoft.com/office/powerpoint/2010/main" val="378961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20F435B-C70F-407C-9CED-458C438EBFD6}"/>
              </a:ext>
            </a:extLst>
          </p:cNvPr>
          <p:cNvSpPr>
            <a:spLocks noGrp="1"/>
          </p:cNvSpPr>
          <p:nvPr>
            <p:ph type="sldNum" sz="quarter" idx="12"/>
          </p:nvPr>
        </p:nvSpPr>
        <p:spPr/>
        <p:txBody>
          <a:bodyPr/>
          <a:lstStyle/>
          <a:p>
            <a:fld id="{34FF8D3F-28FD-D740-AC5E-55BA3FA8C3DC}" type="slidenum">
              <a:rPr lang="fr-FR" smtClean="0"/>
              <a:t>9</a:t>
            </a:fld>
            <a:endParaRPr lang="fr-FR"/>
          </a:p>
        </p:txBody>
      </p:sp>
      <p:sp>
        <p:nvSpPr>
          <p:cNvPr id="4" name="ZoneTexte 3">
            <a:extLst>
              <a:ext uri="{FF2B5EF4-FFF2-40B4-BE49-F238E27FC236}">
                <a16:creationId xmlns:a16="http://schemas.microsoft.com/office/drawing/2014/main" id="{7119B881-3099-3C3A-4CE4-BF8626E5F547}"/>
              </a:ext>
            </a:extLst>
          </p:cNvPr>
          <p:cNvSpPr txBox="1"/>
          <p:nvPr/>
        </p:nvSpPr>
        <p:spPr>
          <a:xfrm>
            <a:off x="4659937" y="2145207"/>
            <a:ext cx="5655914" cy="317313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CA" sz="1600" b="1" cap="smal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6384D3FB-7762-43E3-95FE-8D8FE9B022F3}"/>
              </a:ext>
            </a:extLst>
          </p:cNvPr>
          <p:cNvSpPr/>
          <p:nvPr/>
        </p:nvSpPr>
        <p:spPr>
          <a:xfrm>
            <a:off x="-66761" y="2253921"/>
            <a:ext cx="1762021" cy="2123658"/>
          </a:xfrm>
          <a:prstGeom prst="rect">
            <a:avLst/>
          </a:prstGeom>
        </p:spPr>
        <p:txBody>
          <a:bodyPr wrap="none">
            <a:spAutoFit/>
          </a:bodyPr>
          <a:lstStyle/>
          <a:p>
            <a:r>
              <a:rPr lang="fr-CA" sz="4400" b="1" dirty="0">
                <a:latin typeface="Calibri Light" panose="020F0302020204030204" pitchFamily="34" charset="0"/>
                <a:ea typeface="+mj-ea"/>
                <a:cs typeface="+mj-cs"/>
              </a:rPr>
              <a:t>Équipe</a:t>
            </a:r>
          </a:p>
          <a:p>
            <a:r>
              <a:rPr lang="fr-CA" sz="4400" b="1" dirty="0">
                <a:latin typeface="Calibri Light" panose="020F0302020204030204" pitchFamily="34" charset="0"/>
                <a:ea typeface="+mj-ea"/>
                <a:cs typeface="+mj-cs"/>
              </a:rPr>
              <a:t> des</a:t>
            </a:r>
          </a:p>
          <a:p>
            <a:r>
              <a:rPr lang="fr-CA" sz="4400" b="1" dirty="0">
                <a:latin typeface="Calibri Light" panose="020F0302020204030204" pitchFamily="34" charset="0"/>
                <a:ea typeface="+mj-ea"/>
                <a:cs typeface="+mj-cs"/>
              </a:rPr>
              <a:t> </a:t>
            </a:r>
            <a:r>
              <a:rPr lang="fr-CA" sz="4400" b="1" dirty="0">
                <a:solidFill>
                  <a:srgbClr val="00B050"/>
                </a:solidFill>
                <a:latin typeface="Calibri Light" panose="020F0302020204030204" pitchFamily="34" charset="0"/>
                <a:ea typeface="+mj-ea"/>
                <a:cs typeface="+mj-cs"/>
              </a:rPr>
              <a:t>verts</a:t>
            </a:r>
            <a:endParaRPr lang="fr-CA" dirty="0">
              <a:solidFill>
                <a:srgbClr val="00B050"/>
              </a:solidFill>
            </a:endParaRPr>
          </a:p>
        </p:txBody>
      </p:sp>
      <p:sp>
        <p:nvSpPr>
          <p:cNvPr id="9" name="Rectangle 8">
            <a:extLst>
              <a:ext uri="{FF2B5EF4-FFF2-40B4-BE49-F238E27FC236}">
                <a16:creationId xmlns:a16="http://schemas.microsoft.com/office/drawing/2014/main" id="{75B7AF8F-F4C9-4771-9995-48A8CCBF1B8B}"/>
              </a:ext>
            </a:extLst>
          </p:cNvPr>
          <p:cNvSpPr/>
          <p:nvPr/>
        </p:nvSpPr>
        <p:spPr>
          <a:xfrm>
            <a:off x="2320030" y="130075"/>
            <a:ext cx="7889289" cy="646331"/>
          </a:xfrm>
          <a:prstGeom prst="rect">
            <a:avLst/>
          </a:prstGeom>
        </p:spPr>
        <p:txBody>
          <a:bodyPr wrap="square" lIns="91440" tIns="45720" rIns="91440" bIns="45720" anchor="t">
            <a:spAutoFit/>
          </a:bodyPr>
          <a:lstStyle/>
          <a:p>
            <a:pPr>
              <a:lnSpc>
                <a:spcPct val="90000"/>
              </a:lnSpc>
              <a:spcBef>
                <a:spcPct val="0"/>
              </a:spcBef>
            </a:pPr>
            <a:r>
              <a:rPr lang="fr-CA" sz="4000" b="1" dirty="0">
                <a:solidFill>
                  <a:srgbClr val="046090"/>
                </a:solidFill>
                <a:latin typeface="+mj-lt"/>
                <a:ea typeface="+mj-ea"/>
                <a:cs typeface="Calibri Light"/>
              </a:rPr>
              <a:t>Comment pouvez-vous l’aider?</a:t>
            </a:r>
          </a:p>
        </p:txBody>
      </p:sp>
      <p:sp>
        <p:nvSpPr>
          <p:cNvPr id="8" name="Nuage 7">
            <a:extLst>
              <a:ext uri="{FF2B5EF4-FFF2-40B4-BE49-F238E27FC236}">
                <a16:creationId xmlns:a16="http://schemas.microsoft.com/office/drawing/2014/main" id="{423E89FE-136C-4B23-87C5-98EC6D6DF597}"/>
              </a:ext>
            </a:extLst>
          </p:cNvPr>
          <p:cNvSpPr/>
          <p:nvPr/>
        </p:nvSpPr>
        <p:spPr>
          <a:xfrm>
            <a:off x="0" y="220874"/>
            <a:ext cx="1628501" cy="1234057"/>
          </a:xfrm>
          <a:prstGeom prst="cloud">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300" b="1" dirty="0">
                <a:solidFill>
                  <a:schemeClr val="tx1"/>
                </a:solidFill>
                <a:cs typeface="Calibri"/>
              </a:rPr>
              <a:t>Jeu de rôle</a:t>
            </a:r>
          </a:p>
        </p:txBody>
      </p:sp>
      <p:sp>
        <p:nvSpPr>
          <p:cNvPr id="10" name="ZoneTexte 9">
            <a:extLst>
              <a:ext uri="{FF2B5EF4-FFF2-40B4-BE49-F238E27FC236}">
                <a16:creationId xmlns:a16="http://schemas.microsoft.com/office/drawing/2014/main" id="{A668AFB2-7704-4F39-A3AF-71BD30E2149C}"/>
              </a:ext>
            </a:extLst>
          </p:cNvPr>
          <p:cNvSpPr txBox="1"/>
          <p:nvPr/>
        </p:nvSpPr>
        <p:spPr>
          <a:xfrm>
            <a:off x="1758709" y="1553607"/>
            <a:ext cx="2700000" cy="4802743"/>
          </a:xfrm>
          <a:prstGeom prst="rect">
            <a:avLst/>
          </a:prstGeom>
          <a:solidFill>
            <a:srgbClr val="A9D18E"/>
          </a:solidFill>
          <a:ln w="28575">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600" b="1" cap="small" dirty="0">
                <a:solidFill>
                  <a:prstClr val="black"/>
                </a:solidFill>
                <a:latin typeface="Calibri" panose="020F0502020204030204"/>
                <a:cs typeface="Calibri"/>
              </a:rPr>
              <a:t>Mise en situation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600" b="1" cap="small" dirty="0">
              <a:solidFill>
                <a:schemeClr val="tx1"/>
              </a:solidFill>
              <a:latin typeface="Calibri" panose="020F0502020204030204"/>
              <a:cs typeface="Calibri"/>
            </a:endParaRPr>
          </a:p>
          <a:p>
            <a:r>
              <a:rPr lang="fr-FR" sz="1400" dirty="0">
                <a:solidFill>
                  <a:schemeClr val="tx1"/>
                </a:solidFill>
                <a:cs typeface="Calibri" panose="020F0502020204030204"/>
              </a:rPr>
              <a:t>Vous accompagnez Jérôme, un nouvel enseignant qui vit des difficultés professionnelles et qui semble bien intéressé par tout ce que vous lui proposez depuis le début de l'année pour améliorer sa situation. Chaque fois que vous lui suggérez quelque chose, il est bien d'accord avec vous. Par contre, vous n'êtes pas certain que ce qui est proposé est appliqué et la situation stagne.</a:t>
            </a:r>
          </a:p>
          <a:p>
            <a:endParaRPr lang="fr-FR" sz="1400" dirty="0">
              <a:cs typeface="Calibri"/>
            </a:endParaRPr>
          </a:p>
          <a:p>
            <a:r>
              <a:rPr lang="fr-FR" sz="1400" b="1" i="1" dirty="0">
                <a:solidFill>
                  <a:schemeClr val="tx1"/>
                </a:solidFill>
                <a:cs typeface="Calibri" panose="020F0502020204030204"/>
              </a:rPr>
              <a:t>Que comptez-vous faire dans le cadre de votre rôle de mentor?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sz="1600" b="1" cap="small" dirty="0">
              <a:solidFill>
                <a:prstClr val="black"/>
              </a:solidFill>
              <a:latin typeface="Calibri" panose="020F0502020204030204"/>
              <a:cs typeface="Calibri"/>
            </a:endParaRPr>
          </a:p>
        </p:txBody>
      </p:sp>
      <p:sp>
        <p:nvSpPr>
          <p:cNvPr id="3" name="ZoneTexte 2">
            <a:extLst>
              <a:ext uri="{FF2B5EF4-FFF2-40B4-BE49-F238E27FC236}">
                <a16:creationId xmlns:a16="http://schemas.microsoft.com/office/drawing/2014/main" id="{5B013EC4-894F-551F-9E07-6718DF7411C9}"/>
              </a:ext>
            </a:extLst>
          </p:cNvPr>
          <p:cNvSpPr txBox="1"/>
          <p:nvPr/>
        </p:nvSpPr>
        <p:spPr>
          <a:xfrm>
            <a:off x="4593036" y="182200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cap="small" dirty="0"/>
              <a:t>observations:</a:t>
            </a:r>
            <a:endParaRPr lang="fr-FR" dirty="0"/>
          </a:p>
        </p:txBody>
      </p:sp>
    </p:spTree>
    <p:extLst>
      <p:ext uri="{BB962C8B-B14F-4D97-AF65-F5344CB8AC3E}">
        <p14:creationId xmlns:p14="http://schemas.microsoft.com/office/powerpoint/2010/main" val="827782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18"/>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18"/>
</p:tagLst>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4DC76AB36CE14C8A9723AC4E791C4C" ma:contentTypeVersion="18" ma:contentTypeDescription="Crée un document." ma:contentTypeScope="" ma:versionID="dc077582eca3d751fef5373234b96ac4">
  <xsd:schema xmlns:xsd="http://www.w3.org/2001/XMLSchema" xmlns:xs="http://www.w3.org/2001/XMLSchema" xmlns:p="http://schemas.microsoft.com/office/2006/metadata/properties" xmlns:ns2="fd1d902c-cda5-4dec-bafe-e7fccb72c06e" xmlns:ns3="6e05271d-ded2-4706-8106-7db5d81db34b" targetNamespace="http://schemas.microsoft.com/office/2006/metadata/properties" ma:root="true" ma:fieldsID="1cf5c57980737c41d18667aacdab0b58" ns2:_="" ns3:_="">
    <xsd:import namespace="fd1d902c-cda5-4dec-bafe-e7fccb72c06e"/>
    <xsd:import namespace="6e05271d-ded2-4706-8106-7db5d81db3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d902c-cda5-4dec-bafe-e7fccb72c0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53b9c76b-9f1d-48e3-a9ce-7628945a9b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05271d-ded2-4706-8106-7db5d81db34b"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34e50c5-e967-4ace-a5fd-a910b611a113}" ma:internalName="TaxCatchAll" ma:showField="CatchAllData" ma:web="6e05271d-ded2-4706-8106-7db5d81db3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1d902c-cda5-4dec-bafe-e7fccb72c06e">
      <Terms xmlns="http://schemas.microsoft.com/office/infopath/2007/PartnerControls"/>
    </lcf76f155ced4ddcb4097134ff3c332f>
    <TaxCatchAll xmlns="6e05271d-ded2-4706-8106-7db5d81db34b" xsi:nil="true"/>
  </documentManagement>
</p:properties>
</file>

<file path=customXml/itemProps1.xml><?xml version="1.0" encoding="utf-8"?>
<ds:datastoreItem xmlns:ds="http://schemas.openxmlformats.org/officeDocument/2006/customXml" ds:itemID="{2965F78E-BC32-496A-A8AE-7FDD038F2A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1d902c-cda5-4dec-bafe-e7fccb72c06e"/>
    <ds:schemaRef ds:uri="6e05271d-ded2-4706-8106-7db5d81db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596479-49DB-4E7A-BCEC-1CC615376D76}">
  <ds:schemaRefs>
    <ds:schemaRef ds:uri="http://schemas.microsoft.com/sharepoint/v3/contenttype/forms"/>
  </ds:schemaRefs>
</ds:datastoreItem>
</file>

<file path=customXml/itemProps3.xml><?xml version="1.0" encoding="utf-8"?>
<ds:datastoreItem xmlns:ds="http://schemas.openxmlformats.org/officeDocument/2006/customXml" ds:itemID="{CB10314A-23CF-4EF7-93AD-DD3C052A0B11}">
  <ds:schemaRefs>
    <ds:schemaRef ds:uri="http://schemas.microsoft.com/office/2006/documentManagement/types"/>
    <ds:schemaRef ds:uri="http://schemas.microsoft.com/office/2006/metadata/properties"/>
    <ds:schemaRef ds:uri="6e05271d-ded2-4706-8106-7db5d81db34b"/>
    <ds:schemaRef ds:uri="http://purl.org/dc/terms/"/>
    <ds:schemaRef ds:uri="http://purl.org/dc/dcmitype/"/>
    <ds:schemaRef ds:uri="fd1d902c-cda5-4dec-bafe-e7fccb72c06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8640</TotalTime>
  <Words>1190</Words>
  <Application>Microsoft Office PowerPoint</Application>
  <PresentationFormat>Grand écran</PresentationFormat>
  <Paragraphs>236</Paragraphs>
  <Slides>17</Slides>
  <Notes>16</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Conception personnalisée</vt:lpstr>
      <vt:lpstr>Office Theme</vt:lpstr>
      <vt:lpstr>Présentation PowerPoint</vt:lpstr>
      <vt:lpstr>Comment, quand et avec qui? </vt:lpstr>
      <vt:lpstr>Présentation PowerPoint</vt:lpstr>
      <vt:lpstr>Présentation PowerPoint</vt:lpstr>
      <vt:lpstr>Présentation PowerPoint</vt:lpstr>
      <vt:lpstr>Activité: Questions réflexives </vt:lpstr>
      <vt:lpstr>Activité: Jeux de rôle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Desjardins Jacynthe</dc:creator>
  <cp:lastModifiedBy>Desjardins Jacynthe</cp:lastModifiedBy>
  <cp:revision>218</cp:revision>
  <dcterms:created xsi:type="dcterms:W3CDTF">2022-04-14T12:19:38Z</dcterms:created>
  <dcterms:modified xsi:type="dcterms:W3CDTF">2024-05-07T14:57:57Z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0x010100844DC76AB36CE14C8A9723AC4E791C4C</vt:lpwstr>
  </property>
  <property fmtid="{D5CDD505-2E9C-101B-9397-08002B2CF9AE}" pid="3" name="MediaServiceImageTags">
    <vt:lpwstr/>
  </property>
</Properties>
</file>