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
  </p:notesMasterIdLst>
  <p:sldIdLst>
    <p:sldId id="256" r:id="rId3"/>
    <p:sldId id="258" r:id="rId4"/>
    <p:sldId id="268" r:id="rId5"/>
    <p:sldId id="269" r:id="rId6"/>
    <p:sldId id="277" r:id="rId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urs 06" id="{43AF18B4-65DE-4AB4-8C2B-2A47E81DF578}">
          <p14:sldIdLst>
            <p14:sldId id="256"/>
          </p14:sldIdLst>
        </p14:section>
        <p14:section name="Petit retour" id="{A319CDFB-34F9-4ECD-9D6B-E238ED1D510B}">
          <p14:sldIdLst>
            <p14:sldId id="258"/>
          </p14:sldIdLst>
        </p14:section>
        <p14:section name="Histoire de cas" id="{A703F8BF-911E-4F6C-9907-36C339E039E4}">
          <p14:sldIdLst>
            <p14:sldId id="268"/>
          </p14:sldIdLst>
        </p14:section>
        <p14:section name="Projet de recherche" id="{BE698F05-119C-47A7-B5B3-638DA081CE66}">
          <p14:sldIdLst>
            <p14:sldId id="269"/>
          </p14:sldIdLst>
        </p14:section>
        <p14:section name="Fin du cours" id="{805801DC-6BA3-4443-97B9-3CA696183425}">
          <p14:sldIdLst>
            <p14:sldId id="27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E58489-3BA9-444B-97AE-AB118088EABA}" type="datetimeFigureOut">
              <a:rPr lang="fr-CA" smtClean="0"/>
              <a:t>2024-06-26</a:t>
            </a:fld>
            <a:endParaRPr lang="fr-CA"/>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62B591-6274-45D8-B4AC-181887EE4C8E}" type="slidenum">
              <a:rPr lang="fr-CA" smtClean="0"/>
              <a:t>‹N°›</a:t>
            </a:fld>
            <a:endParaRPr lang="fr-CA"/>
          </a:p>
        </p:txBody>
      </p:sp>
    </p:spTree>
    <p:extLst>
      <p:ext uri="{BB962C8B-B14F-4D97-AF65-F5344CB8AC3E}">
        <p14:creationId xmlns:p14="http://schemas.microsoft.com/office/powerpoint/2010/main" val="3411679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rétroaction 2"/>
          <p:cNvSpPr>
            <a:spLocks noGrp="1"/>
          </p:cNvSpPr>
          <p:nvPr>
            <p:ph type="body" idx="1"/>
          </p:nvPr>
        </p:nvSpPr>
        <p:spPr/>
        <p:txBody>
          <a:bodyPr rtlCol="0"/>
          <a:lstStyle/>
          <a:p>
            <a:pPr rtl="0"/>
            <a:r>
              <a:rPr lang="fr-CA" dirty="0"/>
              <a:t>Bienvenue à ce cours de votre compétence 2: Approche globale de la santé. </a:t>
            </a:r>
          </a:p>
          <a:p>
            <a:pPr rtl="0"/>
            <a:r>
              <a:rPr lang="fr-CA" dirty="0"/>
              <a:t>Voici quelques explications. Chaque page de ce diaporama, contient un audio qui débutera de façon autonome aux changements de pages. Vous pouvez toujours mettre celui en pause en cliquant à la droite de votre souris. Vous pourrez alors choisir de mettre en pause le diaporama, de l’arrêter et même d’activer les sous-titres au besoin. Vous pouvez également que passer la flèche de votre souris sur l’icone audio et la barre de lecture s’affichera. Vous pourrez alors mettre en pause le diaporama. </a:t>
            </a:r>
          </a:p>
          <a:p>
            <a:pPr rtl="0"/>
            <a:r>
              <a:rPr lang="fr-CA" dirty="0"/>
              <a:t>De plus, les pages de votre CEMEQ à suivre se retrouveront au bas de la page. Il est impératif de continuer à suivre avec votre manuel tout au long de la présentation car celui-ci contient de l’information pertinente à la réalisation de cette compétence. Les deux, donc cette présentation et votre cahier CEMEQ vont de pairs. </a:t>
            </a:r>
          </a:p>
          <a:p>
            <a:pPr rtl="0"/>
            <a:r>
              <a:rPr lang="fr-CA" dirty="0"/>
              <a:t>À certains moments, nous vous demanderont de compléter les exercices de votre cahier CEMEQ, de télécharger et imprimer certains exercices et même de compléter des exercices Moodle. Il est donc important de bien suivre les indications de cette présentation. Elle vous donnera les indications et les moments appropriés `à la réalisation de ces exercices. </a:t>
            </a:r>
          </a:p>
          <a:p>
            <a:pPr rtl="0"/>
            <a:r>
              <a:rPr lang="fr-CA" dirty="0"/>
              <a:t>Finalement, n’oubliez pas que votre enseignant présent en classe peut toujours vous répondre en cas de besoin. N’hésitez pas et bon cours!</a:t>
            </a:r>
          </a:p>
          <a:p>
            <a:pPr rtl="0"/>
            <a:endParaRPr lang="fr-CA" dirty="0"/>
          </a:p>
        </p:txBody>
      </p:sp>
      <p:sp>
        <p:nvSpPr>
          <p:cNvPr id="4" name="Espace réservé du numéro de diapositive 3"/>
          <p:cNvSpPr>
            <a:spLocks noGrp="1"/>
          </p:cNvSpPr>
          <p:nvPr>
            <p:ph type="sldNum" sz="quarter" idx="5"/>
          </p:nvPr>
        </p:nvSpPr>
        <p:spPr/>
        <p:txBody>
          <a:bodyPr rtlCol="0"/>
          <a:lstStyle/>
          <a:p>
            <a:pPr marL="0" marR="0" lvl="0" indent="0" algn="r" defTabSz="457200" rtl="0" eaLnBrk="1" fontAlgn="auto" latinLnBrk="0" hangingPunct="1">
              <a:lnSpc>
                <a:spcPct val="100000"/>
              </a:lnSpc>
              <a:spcBef>
                <a:spcPts val="0"/>
              </a:spcBef>
              <a:spcAft>
                <a:spcPts val="0"/>
              </a:spcAft>
              <a:buClrTx/>
              <a:buSzTx/>
              <a:buFontTx/>
              <a:buNone/>
              <a:tabLst/>
              <a:defRPr/>
            </a:pPr>
            <a:fld id="{C853816F-A1CF-4485-B308-1B9F14B36EAD}" type="slidenum">
              <a:rPr kumimoji="0" lang="fr-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fr-CA"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0007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rétroaction 2"/>
          <p:cNvSpPr>
            <a:spLocks noGrp="1"/>
          </p:cNvSpPr>
          <p:nvPr>
            <p:ph type="body" idx="1"/>
          </p:nvPr>
        </p:nvSpPr>
        <p:spPr/>
        <p:txBody>
          <a:bodyPr rtlCol="0"/>
          <a:lstStyle/>
          <a:p>
            <a:pPr rtl="0"/>
            <a:endParaRPr lang="fr-CA"/>
          </a:p>
        </p:txBody>
      </p:sp>
      <p:sp>
        <p:nvSpPr>
          <p:cNvPr id="4" name="Espace réservé du numéro de diapositive 3"/>
          <p:cNvSpPr>
            <a:spLocks noGrp="1"/>
          </p:cNvSpPr>
          <p:nvPr>
            <p:ph type="sldNum" sz="quarter" idx="5"/>
          </p:nvPr>
        </p:nvSpPr>
        <p:spPr/>
        <p:txBody>
          <a:bodyPr rtlCol="0"/>
          <a:lstStyle/>
          <a:p>
            <a:pPr marL="0" marR="0" lvl="0" indent="0" algn="r" defTabSz="457200" rtl="0" eaLnBrk="1" fontAlgn="auto" latinLnBrk="0" hangingPunct="1">
              <a:lnSpc>
                <a:spcPct val="100000"/>
              </a:lnSpc>
              <a:spcBef>
                <a:spcPts val="0"/>
              </a:spcBef>
              <a:spcAft>
                <a:spcPts val="0"/>
              </a:spcAft>
              <a:buClrTx/>
              <a:buSzTx/>
              <a:buFontTx/>
              <a:buNone/>
              <a:tabLst/>
              <a:defRPr/>
            </a:pPr>
            <a:fld id="{C853816F-A1CF-4485-B308-1B9F14B36EAD}" type="slidenum">
              <a:rPr kumimoji="0" lang="fr-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fr-CA"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4007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339EBB-D121-D4B2-3961-7CE576FB29E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A"/>
          </a:p>
        </p:txBody>
      </p:sp>
      <p:sp>
        <p:nvSpPr>
          <p:cNvPr id="3" name="Sous-titre 2">
            <a:extLst>
              <a:ext uri="{FF2B5EF4-FFF2-40B4-BE49-F238E27FC236}">
                <a16:creationId xmlns:a16="http://schemas.microsoft.com/office/drawing/2014/main" id="{A704BA12-0CDE-1565-C3DB-8DF708638A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CA"/>
          </a:p>
        </p:txBody>
      </p:sp>
      <p:sp>
        <p:nvSpPr>
          <p:cNvPr id="4" name="Espace réservé de la date 3">
            <a:extLst>
              <a:ext uri="{FF2B5EF4-FFF2-40B4-BE49-F238E27FC236}">
                <a16:creationId xmlns:a16="http://schemas.microsoft.com/office/drawing/2014/main" id="{F1622B29-E03D-A59A-DF1B-17BB27DDCC7B}"/>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5" name="Espace réservé du pied de page 4">
            <a:extLst>
              <a:ext uri="{FF2B5EF4-FFF2-40B4-BE49-F238E27FC236}">
                <a16:creationId xmlns:a16="http://schemas.microsoft.com/office/drawing/2014/main" id="{2D947267-49BB-F25E-0417-60307568FFD5}"/>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4AB61DB0-A448-4A26-3C65-341A8592FE31}"/>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1670296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ED2DBE-710E-D81E-B50D-25A6F1297F7A}"/>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B8B8EC12-3150-C788-AD1D-06DC8E68153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3B5D68CF-1B2C-14E2-6544-32F7B1140215}"/>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5" name="Espace réservé du pied de page 4">
            <a:extLst>
              <a:ext uri="{FF2B5EF4-FFF2-40B4-BE49-F238E27FC236}">
                <a16:creationId xmlns:a16="http://schemas.microsoft.com/office/drawing/2014/main" id="{09EB653A-ED14-FF62-609D-3BEF7C62B02E}"/>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39C946FA-BA1F-698E-98DF-78351E76B339}"/>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2324224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D87E25-7150-9171-DFE9-FB636A7104A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A"/>
          </a:p>
        </p:txBody>
      </p:sp>
      <p:sp>
        <p:nvSpPr>
          <p:cNvPr id="3" name="Espace réservé du texte 2">
            <a:extLst>
              <a:ext uri="{FF2B5EF4-FFF2-40B4-BE49-F238E27FC236}">
                <a16:creationId xmlns:a16="http://schemas.microsoft.com/office/drawing/2014/main" id="{FAFFE8D5-B16B-B05D-793E-B91EE876F0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3E90213-7FC3-5A29-DD54-87F7AFB24AFA}"/>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5" name="Espace réservé du pied de page 4">
            <a:extLst>
              <a:ext uri="{FF2B5EF4-FFF2-40B4-BE49-F238E27FC236}">
                <a16:creationId xmlns:a16="http://schemas.microsoft.com/office/drawing/2014/main" id="{4FC83246-7A2D-9738-275F-1DAD1A3F4992}"/>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65170A02-D420-0476-E77C-9A1066728D89}"/>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2042800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F94AC7-0D45-D938-19BA-E574C787C762}"/>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DC581FBA-3F01-8E42-074E-19D1D9761EC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a:extLst>
              <a:ext uri="{FF2B5EF4-FFF2-40B4-BE49-F238E27FC236}">
                <a16:creationId xmlns:a16="http://schemas.microsoft.com/office/drawing/2014/main" id="{3E427547-43B4-ABA2-1407-A812EDA4032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e la date 4">
            <a:extLst>
              <a:ext uri="{FF2B5EF4-FFF2-40B4-BE49-F238E27FC236}">
                <a16:creationId xmlns:a16="http://schemas.microsoft.com/office/drawing/2014/main" id="{AC54288C-09F0-EBF3-109E-18DC97675A95}"/>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6" name="Espace réservé du pied de page 5">
            <a:extLst>
              <a:ext uri="{FF2B5EF4-FFF2-40B4-BE49-F238E27FC236}">
                <a16:creationId xmlns:a16="http://schemas.microsoft.com/office/drawing/2014/main" id="{1FD52619-9711-9C31-FFB2-4B3CC7D1D5F5}"/>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36859028-D589-07D0-C655-31B3433F117D}"/>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2247191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81B46A-AC5F-180D-E1A4-4B80E6DD7BD9}"/>
              </a:ext>
            </a:extLst>
          </p:cNvPr>
          <p:cNvSpPr>
            <a:spLocks noGrp="1"/>
          </p:cNvSpPr>
          <p:nvPr>
            <p:ph type="title"/>
          </p:nvPr>
        </p:nvSpPr>
        <p:spPr>
          <a:xfrm>
            <a:off x="839788" y="365125"/>
            <a:ext cx="10515600" cy="1325563"/>
          </a:xfrm>
        </p:spPr>
        <p:txBody>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E27613E8-22D8-5475-648F-843AC06230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E4AE151-9FF1-97AA-090C-E57A79FB8F8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a:extLst>
              <a:ext uri="{FF2B5EF4-FFF2-40B4-BE49-F238E27FC236}">
                <a16:creationId xmlns:a16="http://schemas.microsoft.com/office/drawing/2014/main" id="{6E00B759-9B75-945E-5673-9E4FC57592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1D85C51-E2ED-55DA-DD05-0CADEAE4F4E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Espace réservé de la date 6">
            <a:extLst>
              <a:ext uri="{FF2B5EF4-FFF2-40B4-BE49-F238E27FC236}">
                <a16:creationId xmlns:a16="http://schemas.microsoft.com/office/drawing/2014/main" id="{1302055C-5DD9-8FED-32D3-DBB5B6B13399}"/>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8" name="Espace réservé du pied de page 7">
            <a:extLst>
              <a:ext uri="{FF2B5EF4-FFF2-40B4-BE49-F238E27FC236}">
                <a16:creationId xmlns:a16="http://schemas.microsoft.com/office/drawing/2014/main" id="{B7429D11-ADCD-0034-811B-9495C035A1FF}"/>
              </a:ext>
            </a:extLst>
          </p:cNvPr>
          <p:cNvSpPr>
            <a:spLocks noGrp="1"/>
          </p:cNvSpPr>
          <p:nvPr>
            <p:ph type="ftr" sz="quarter" idx="11"/>
          </p:nvPr>
        </p:nvSpPr>
        <p:spPr/>
        <p:txBody>
          <a:bodyPr/>
          <a:lstStyle/>
          <a:p>
            <a:endParaRPr lang="fr-CA"/>
          </a:p>
        </p:txBody>
      </p:sp>
      <p:sp>
        <p:nvSpPr>
          <p:cNvPr id="9" name="Espace réservé du numéro de diapositive 8">
            <a:extLst>
              <a:ext uri="{FF2B5EF4-FFF2-40B4-BE49-F238E27FC236}">
                <a16:creationId xmlns:a16="http://schemas.microsoft.com/office/drawing/2014/main" id="{5B8ED1C9-882B-2B73-4C9A-877E2F1A819F}"/>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3707545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4FD4FC-8A2A-2253-582E-7E9F0A939D28}"/>
              </a:ext>
            </a:extLst>
          </p:cNvPr>
          <p:cNvSpPr>
            <a:spLocks noGrp="1"/>
          </p:cNvSpPr>
          <p:nvPr>
            <p:ph type="title"/>
          </p:nvPr>
        </p:nvSpPr>
        <p:spPr/>
        <p:txBody>
          <a:bodyPr/>
          <a:lstStyle/>
          <a:p>
            <a:r>
              <a:rPr lang="fr-FR"/>
              <a:t>Modifiez le style du titre</a:t>
            </a:r>
            <a:endParaRPr lang="fr-CA"/>
          </a:p>
        </p:txBody>
      </p:sp>
      <p:sp>
        <p:nvSpPr>
          <p:cNvPr id="3" name="Espace réservé de la date 2">
            <a:extLst>
              <a:ext uri="{FF2B5EF4-FFF2-40B4-BE49-F238E27FC236}">
                <a16:creationId xmlns:a16="http://schemas.microsoft.com/office/drawing/2014/main" id="{F2635CC9-3545-8A01-6854-4710DD65943F}"/>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4" name="Espace réservé du pied de page 3">
            <a:extLst>
              <a:ext uri="{FF2B5EF4-FFF2-40B4-BE49-F238E27FC236}">
                <a16:creationId xmlns:a16="http://schemas.microsoft.com/office/drawing/2014/main" id="{8B88C92F-7D7A-7CB1-5A55-82970A019310}"/>
              </a:ext>
            </a:extLst>
          </p:cNvPr>
          <p:cNvSpPr>
            <a:spLocks noGrp="1"/>
          </p:cNvSpPr>
          <p:nvPr>
            <p:ph type="ftr" sz="quarter" idx="11"/>
          </p:nvPr>
        </p:nvSpPr>
        <p:spPr/>
        <p:txBody>
          <a:bodyPr/>
          <a:lstStyle/>
          <a:p>
            <a:endParaRPr lang="fr-CA"/>
          </a:p>
        </p:txBody>
      </p:sp>
      <p:sp>
        <p:nvSpPr>
          <p:cNvPr id="5" name="Espace réservé du numéro de diapositive 4">
            <a:extLst>
              <a:ext uri="{FF2B5EF4-FFF2-40B4-BE49-F238E27FC236}">
                <a16:creationId xmlns:a16="http://schemas.microsoft.com/office/drawing/2014/main" id="{5952EA23-5344-F6AF-0114-D414C36A40A9}"/>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3154524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FEBB464-720A-73C1-6B19-DFB2743E97F8}"/>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3" name="Espace réservé du pied de page 2">
            <a:extLst>
              <a:ext uri="{FF2B5EF4-FFF2-40B4-BE49-F238E27FC236}">
                <a16:creationId xmlns:a16="http://schemas.microsoft.com/office/drawing/2014/main" id="{1726171F-9558-EADD-AA70-6AD34D316E19}"/>
              </a:ext>
            </a:extLst>
          </p:cNvPr>
          <p:cNvSpPr>
            <a:spLocks noGrp="1"/>
          </p:cNvSpPr>
          <p:nvPr>
            <p:ph type="ftr" sz="quarter" idx="11"/>
          </p:nvPr>
        </p:nvSpPr>
        <p:spPr/>
        <p:txBody>
          <a:bodyPr/>
          <a:lstStyle/>
          <a:p>
            <a:endParaRPr lang="fr-CA"/>
          </a:p>
        </p:txBody>
      </p:sp>
      <p:sp>
        <p:nvSpPr>
          <p:cNvPr id="4" name="Espace réservé du numéro de diapositive 3">
            <a:extLst>
              <a:ext uri="{FF2B5EF4-FFF2-40B4-BE49-F238E27FC236}">
                <a16:creationId xmlns:a16="http://schemas.microsoft.com/office/drawing/2014/main" id="{69F273DD-3149-76AF-CC1E-F027167281B0}"/>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1339687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FFA771-DD68-8EF9-EC92-0401A6C1E5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du contenu 2">
            <a:extLst>
              <a:ext uri="{FF2B5EF4-FFF2-40B4-BE49-F238E27FC236}">
                <a16:creationId xmlns:a16="http://schemas.microsoft.com/office/drawing/2014/main" id="{4ABE2684-6E12-E42A-941A-FBF8392BEC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a:extLst>
              <a:ext uri="{FF2B5EF4-FFF2-40B4-BE49-F238E27FC236}">
                <a16:creationId xmlns:a16="http://schemas.microsoft.com/office/drawing/2014/main" id="{1FCC0A9E-D04E-9A59-D444-4F08BFFE31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5350C8A-5C04-7673-614A-B5F7D3F78804}"/>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6" name="Espace réservé du pied de page 5">
            <a:extLst>
              <a:ext uri="{FF2B5EF4-FFF2-40B4-BE49-F238E27FC236}">
                <a16:creationId xmlns:a16="http://schemas.microsoft.com/office/drawing/2014/main" id="{AF6185F4-A06D-A1C5-E681-1F3E17A80F93}"/>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F7A6766D-5076-E0AD-76C5-5D626DAC513D}"/>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7294969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9632EA-6081-2700-31D2-CEFD9C2A7EE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pour une image  2">
            <a:extLst>
              <a:ext uri="{FF2B5EF4-FFF2-40B4-BE49-F238E27FC236}">
                <a16:creationId xmlns:a16="http://schemas.microsoft.com/office/drawing/2014/main" id="{6E9AEF37-AC78-A0D0-33B1-92D202DBEB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a:extLst>
              <a:ext uri="{FF2B5EF4-FFF2-40B4-BE49-F238E27FC236}">
                <a16:creationId xmlns:a16="http://schemas.microsoft.com/office/drawing/2014/main" id="{A472E451-D7B5-A0F3-EC23-CCAFBCBFF2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7716A8D-1DCC-251F-0E4B-A6157335F53A}"/>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6" name="Espace réservé du pied de page 5">
            <a:extLst>
              <a:ext uri="{FF2B5EF4-FFF2-40B4-BE49-F238E27FC236}">
                <a16:creationId xmlns:a16="http://schemas.microsoft.com/office/drawing/2014/main" id="{3AD53D51-A771-8AAE-25B6-3B9515BBFCAC}"/>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A1B14003-4FF8-B9BA-97EC-113E2EF5959E}"/>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508554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B6C456-ADFE-29B9-5762-AFE2897162E7}"/>
              </a:ext>
            </a:extLst>
          </p:cNvPr>
          <p:cNvSpPr>
            <a:spLocks noGrp="1"/>
          </p:cNvSpPr>
          <p:nvPr>
            <p:ph type="title"/>
          </p:nvPr>
        </p:nvSpPr>
        <p:spPr/>
        <p:txBody>
          <a:bodyPr/>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1CB3F1E9-208A-310F-8D41-55F2B1A2B70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9A4841CA-E8AE-3E1A-2353-0ED9F79B5CAA}"/>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5" name="Espace réservé du pied de page 4">
            <a:extLst>
              <a:ext uri="{FF2B5EF4-FFF2-40B4-BE49-F238E27FC236}">
                <a16:creationId xmlns:a16="http://schemas.microsoft.com/office/drawing/2014/main" id="{198CF739-4C80-1E15-A282-E5BEF86512C1}"/>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DC020D72-08B6-2E77-17BF-B19DD43F45DD}"/>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2708357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A40D289-F58F-F309-5629-CB059B89E4AE}"/>
              </a:ext>
            </a:extLst>
          </p:cNvPr>
          <p:cNvSpPr>
            <a:spLocks noGrp="1"/>
          </p:cNvSpPr>
          <p:nvPr>
            <p:ph type="title" orient="vert"/>
          </p:nvPr>
        </p:nvSpPr>
        <p:spPr>
          <a:xfrm>
            <a:off x="8724900" y="365125"/>
            <a:ext cx="2628900" cy="5811838"/>
          </a:xfrm>
        </p:spPr>
        <p:txBody>
          <a:bodyPr vert="eaVert"/>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BA0EC4D2-0993-0AE7-F8AB-28A9BF65013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B174C722-BD16-E330-4713-43EB4CAC199C}"/>
              </a:ext>
            </a:extLst>
          </p:cNvPr>
          <p:cNvSpPr>
            <a:spLocks noGrp="1"/>
          </p:cNvSpPr>
          <p:nvPr>
            <p:ph type="dt" sz="half" idx="10"/>
          </p:nvPr>
        </p:nvSpPr>
        <p:spPr/>
        <p:txBody>
          <a:bodyPr/>
          <a:lstStyle/>
          <a:p>
            <a:fld id="{FC3649CA-748E-4299-B65A-CD14F83F14C3}" type="datetimeFigureOut">
              <a:rPr lang="fr-CA" smtClean="0"/>
              <a:t>2024-06-26</a:t>
            </a:fld>
            <a:endParaRPr lang="fr-CA"/>
          </a:p>
        </p:txBody>
      </p:sp>
      <p:sp>
        <p:nvSpPr>
          <p:cNvPr id="5" name="Espace réservé du pied de page 4">
            <a:extLst>
              <a:ext uri="{FF2B5EF4-FFF2-40B4-BE49-F238E27FC236}">
                <a16:creationId xmlns:a16="http://schemas.microsoft.com/office/drawing/2014/main" id="{FAE8FED6-F863-380C-6800-7B476F3355AF}"/>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8D3C1B4F-D773-DAD5-FEF3-11AB01F2E374}"/>
              </a:ext>
            </a:extLst>
          </p:cNvPr>
          <p:cNvSpPr>
            <a:spLocks noGrp="1"/>
          </p:cNvSpPr>
          <p:nvPr>
            <p:ph type="sldNum" sz="quarter" idx="12"/>
          </p:nvPr>
        </p:nvSpPr>
        <p:spPr/>
        <p:txBody>
          <a:bodyPr/>
          <a:lstStyle/>
          <a:p>
            <a:fld id="{A4A67381-1705-4BD1-8BCB-7B414539DAAA}" type="slidenum">
              <a:rPr lang="fr-CA" smtClean="0"/>
              <a:t>‹N°›</a:t>
            </a:fld>
            <a:endParaRPr lang="fr-CA"/>
          </a:p>
        </p:txBody>
      </p:sp>
    </p:spTree>
    <p:extLst>
      <p:ext uri="{BB962C8B-B14F-4D97-AF65-F5344CB8AC3E}">
        <p14:creationId xmlns:p14="http://schemas.microsoft.com/office/powerpoint/2010/main" val="16482635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pPr rtl="0"/>
            <a:fld id="{21C1E131-A665-4D4C-821A-9C4FA67CCA10}" type="datetime1">
              <a:rPr lang="fr-CA" noProof="0" smtClean="0"/>
              <a:t>2024-06-26</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74206128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F6CFAD01-4850-4F2A-A49B-68CD808CA61C}" type="datetime1">
              <a:rPr lang="fr-CA" noProof="0" smtClean="0"/>
              <a:t>2024-06-26</a:t>
            </a:fld>
            <a:endParaRPr lang="fr-CA" noProof="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3406173276"/>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2024-06-26</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085830145"/>
      </p:ext>
    </p:extLst>
  </p:cSld>
  <p:clrMapOvr>
    <a:masterClrMapping/>
  </p:clrMapOvr>
  <p:transition spd="slow">
    <p:push dir="u"/>
  </p:transition>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pPr rtl="0"/>
            <a:fld id="{F840E28A-9262-4FA3-AA28-E357374FC79A}" type="datetime1">
              <a:rPr lang="fr-CA" noProof="0" smtClean="0"/>
              <a:t>2024-06-26</a:t>
            </a:fld>
            <a:endParaRPr lang="fr-CA" noProof="0"/>
          </a:p>
        </p:txBody>
      </p:sp>
      <p:sp>
        <p:nvSpPr>
          <p:cNvPr id="6" name="Footer Placeholder 5"/>
          <p:cNvSpPr>
            <a:spLocks noGrp="1"/>
          </p:cNvSpPr>
          <p:nvPr>
            <p:ph type="ftr" sz="quarter" idx="11"/>
          </p:nvPr>
        </p:nvSpPr>
        <p:spPr/>
        <p:txBody>
          <a:bodyPr/>
          <a:lstStyle/>
          <a:p>
            <a:pPr rtl="0"/>
            <a:endParaRPr lang="fr-CA" noProof="0"/>
          </a:p>
        </p:txBody>
      </p:sp>
      <p:sp>
        <p:nvSpPr>
          <p:cNvPr id="7" name="Slide Number Placeholder 6"/>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3115979275"/>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pPr rtl="0"/>
            <a:fld id="{D8ACD375-85D8-4EE2-AB88-FDC7220E3A74}" type="datetime1">
              <a:rPr lang="fr-CA" noProof="0" smtClean="0"/>
              <a:t>2024-06-26</a:t>
            </a:fld>
            <a:endParaRPr lang="fr-CA" noProof="0"/>
          </a:p>
        </p:txBody>
      </p:sp>
      <p:sp>
        <p:nvSpPr>
          <p:cNvPr id="8" name="Footer Placeholder 7"/>
          <p:cNvSpPr>
            <a:spLocks noGrp="1"/>
          </p:cNvSpPr>
          <p:nvPr>
            <p:ph type="ftr" sz="quarter" idx="11"/>
          </p:nvPr>
        </p:nvSpPr>
        <p:spPr/>
        <p:txBody>
          <a:bodyPr/>
          <a:lstStyle/>
          <a:p>
            <a:pPr rtl="0"/>
            <a:endParaRPr lang="fr-CA" noProof="0"/>
          </a:p>
        </p:txBody>
      </p:sp>
      <p:sp>
        <p:nvSpPr>
          <p:cNvPr id="9" name="Slide Number Placeholder 8"/>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4066283335"/>
      </p:ext>
    </p:extLst>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pPr rtl="0"/>
            <a:fld id="{9CB6CE41-27A4-4E3F-8C70-FCBE0855BD93}" type="datetime1">
              <a:rPr lang="fr-CA" noProof="0" smtClean="0"/>
              <a:t>2024-06-26</a:t>
            </a:fld>
            <a:endParaRPr lang="fr-CA" noProof="0" dirty="0"/>
          </a:p>
        </p:txBody>
      </p:sp>
      <p:sp>
        <p:nvSpPr>
          <p:cNvPr id="4" name="Footer Placeholder 3"/>
          <p:cNvSpPr>
            <a:spLocks noGrp="1"/>
          </p:cNvSpPr>
          <p:nvPr>
            <p:ph type="ftr" sz="quarter" idx="11"/>
          </p:nvPr>
        </p:nvSpPr>
        <p:spPr/>
        <p:txBody>
          <a:bodyPr/>
          <a:lstStyle/>
          <a:p>
            <a:pPr rtl="0"/>
            <a:endParaRPr lang="fr-CA" noProof="0"/>
          </a:p>
        </p:txBody>
      </p:sp>
      <p:sp>
        <p:nvSpPr>
          <p:cNvPr id="5" name="Slide Number Placeholder 4"/>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765847953"/>
      </p:ext>
    </p:extLst>
  </p:cSld>
  <p:clrMapOvr>
    <a:masterClrMapping/>
  </p:clrMapOvr>
  <p:transition spd="slow">
    <p:push dir="u"/>
  </p:transition>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57AE351B-BB57-4495-9BC9-C00528494B7F}" type="datetime1">
              <a:rPr lang="fr-CA" noProof="0" smtClean="0"/>
              <a:t>2024-06-26</a:t>
            </a:fld>
            <a:endParaRPr lang="fr-CA" noProof="0"/>
          </a:p>
        </p:txBody>
      </p:sp>
      <p:sp>
        <p:nvSpPr>
          <p:cNvPr id="3" name="Footer Placeholder 2"/>
          <p:cNvSpPr>
            <a:spLocks noGrp="1"/>
          </p:cNvSpPr>
          <p:nvPr>
            <p:ph type="ftr" sz="quarter" idx="11"/>
          </p:nvPr>
        </p:nvSpPr>
        <p:spPr/>
        <p:txBody>
          <a:bodyPr/>
          <a:lstStyle/>
          <a:p>
            <a:pPr rtl="0"/>
            <a:endParaRPr lang="fr-CA" noProof="0"/>
          </a:p>
        </p:txBody>
      </p:sp>
      <p:sp>
        <p:nvSpPr>
          <p:cNvPr id="4" name="Slide Number Placeholder 3"/>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262082533"/>
      </p:ext>
    </p:extLst>
  </p:cSld>
  <p:clrMapOvr>
    <a:masterClrMapping/>
  </p:clrMapOvr>
  <p:transition spd="slow">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pPr rtl="0"/>
            <a:fld id="{39751AAC-96D7-4807-BD2D-0EAF7CEE6E67}" type="datetime1">
              <a:rPr lang="fr-CA" noProof="0" smtClean="0"/>
              <a:t>2024-06-26</a:t>
            </a:fld>
            <a:endParaRPr lang="fr-CA" noProof="0"/>
          </a:p>
        </p:txBody>
      </p:sp>
      <p:sp>
        <p:nvSpPr>
          <p:cNvPr id="6" name="Footer Placeholder 5"/>
          <p:cNvSpPr>
            <a:spLocks noGrp="1"/>
          </p:cNvSpPr>
          <p:nvPr>
            <p:ph type="ftr" sz="quarter" idx="11"/>
          </p:nvPr>
        </p:nvSpPr>
        <p:spPr/>
        <p:txBody>
          <a:bodyPr/>
          <a:lstStyle/>
          <a:p>
            <a:pPr rtl="0"/>
            <a:endParaRPr lang="fr-CA" noProof="0"/>
          </a:p>
        </p:txBody>
      </p:sp>
      <p:sp>
        <p:nvSpPr>
          <p:cNvPr id="7" name="Slide Number Placeholder 6"/>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584788644"/>
      </p:ext>
    </p:extLst>
  </p:cSld>
  <p:clrMapOvr>
    <a:masterClrMapping/>
  </p:clrMapOvr>
  <p:transition spd="slow">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pPr rtl="0"/>
            <a:fld id="{F301284D-B54E-4E00-BDA2-E1016915A5DA}" type="datetime1">
              <a:rPr lang="fr-CA" noProof="0" smtClean="0"/>
              <a:t>2024-06-26</a:t>
            </a:fld>
            <a:endParaRPr lang="fr-CA" noProof="0"/>
          </a:p>
        </p:txBody>
      </p:sp>
      <p:sp>
        <p:nvSpPr>
          <p:cNvPr id="6" name="Footer Placeholder 5"/>
          <p:cNvSpPr>
            <a:spLocks noGrp="1"/>
          </p:cNvSpPr>
          <p:nvPr>
            <p:ph type="ftr" sz="quarter" idx="11"/>
          </p:nvPr>
        </p:nvSpPr>
        <p:spPr/>
        <p:txBody>
          <a:bodyPr/>
          <a:lstStyle/>
          <a:p>
            <a:pPr rtl="0"/>
            <a:endParaRPr lang="fr-CA" noProof="0"/>
          </a:p>
        </p:txBody>
      </p:sp>
      <p:sp>
        <p:nvSpPr>
          <p:cNvPr id="7" name="Slide Number Placeholder 6"/>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4268915840"/>
      </p:ext>
    </p:extLst>
  </p:cSld>
  <p:clrMapOvr>
    <a:masterClrMapping/>
  </p:clrMapOvr>
  <p:transition spd="slow">
    <p:push di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2024-06-26</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750413964"/>
      </p:ext>
    </p:extLst>
  </p:cSld>
  <p:clrMapOvr>
    <a:masterClrMapping/>
  </p:clrMapOvr>
  <p:transition spd="slow">
    <p:push dir="u"/>
  </p:transition>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2024-06-26</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70625022"/>
      </p:ext>
    </p:extLst>
  </p:cSld>
  <p:clrMapOvr>
    <a:masterClrMapping/>
  </p:clrMapOvr>
  <p:transition spd="slow">
    <p:push dir="u"/>
  </p:transition>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2024-06-26</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84522733"/>
      </p:ext>
    </p:extLst>
  </p:cSld>
  <p:clrMapOvr>
    <a:masterClrMapping/>
  </p:clrMapOvr>
  <p:transition spd="slow">
    <p:push dir="u"/>
  </p:transition>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2024-06-26</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27902605"/>
      </p:ext>
    </p:extLst>
  </p:cSld>
  <p:clrMapOvr>
    <a:masterClrMapping/>
  </p:clrMapOvr>
  <p:transition spd="slow">
    <p:push dir="u"/>
  </p:transition>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2024-06-26</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3410639504"/>
      </p:ext>
    </p:extLst>
  </p:cSld>
  <p:clrMapOvr>
    <a:masterClrMapping/>
  </p:clrMapOvr>
  <p:transition spd="slow">
    <p:push dir="u"/>
  </p:transition>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2024-06-26</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4050419203"/>
      </p:ext>
    </p:extLst>
  </p:cSld>
  <p:clrMapOvr>
    <a:masterClrMapping/>
  </p:clrMapOvr>
  <p:transition spd="slow">
    <p:push dir="u"/>
  </p:transition>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2024-06-26</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446310616"/>
      </p:ext>
    </p:extLst>
  </p:cSld>
  <p:clrMapOvr>
    <a:masterClrMapping/>
  </p:clrMapOvr>
  <p:transition spd="slow">
    <p:push dir="u"/>
  </p:transition>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6BBA5A6-7015-E9D2-FF5A-FD6D0C4BBF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7F4F63FA-6104-BC60-F672-EB6A4F8B20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75ED0F4C-08DC-DE98-D2C6-24710239FE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3649CA-748E-4299-B65A-CD14F83F14C3}" type="datetimeFigureOut">
              <a:rPr lang="fr-CA" smtClean="0"/>
              <a:t>2024-06-26</a:t>
            </a:fld>
            <a:endParaRPr lang="fr-CA"/>
          </a:p>
        </p:txBody>
      </p:sp>
      <p:sp>
        <p:nvSpPr>
          <p:cNvPr id="5" name="Espace réservé du pied de page 4">
            <a:extLst>
              <a:ext uri="{FF2B5EF4-FFF2-40B4-BE49-F238E27FC236}">
                <a16:creationId xmlns:a16="http://schemas.microsoft.com/office/drawing/2014/main" id="{5F66F89C-E827-E448-9A93-E79C8AD52E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a:extLst>
              <a:ext uri="{FF2B5EF4-FFF2-40B4-BE49-F238E27FC236}">
                <a16:creationId xmlns:a16="http://schemas.microsoft.com/office/drawing/2014/main" id="{505A8108-6FD6-F1ED-EC4A-E0FB6B5C75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A67381-1705-4BD1-8BCB-7B414539DAAA}" type="slidenum">
              <a:rPr lang="fr-CA" smtClean="0"/>
              <a:t>‹N°›</a:t>
            </a:fld>
            <a:endParaRPr lang="fr-CA"/>
          </a:p>
        </p:txBody>
      </p:sp>
    </p:spTree>
    <p:extLst>
      <p:ext uri="{BB962C8B-B14F-4D97-AF65-F5344CB8AC3E}">
        <p14:creationId xmlns:p14="http://schemas.microsoft.com/office/powerpoint/2010/main" val="35304213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9CB6CE41-27A4-4E3F-8C70-FCBE0855BD93}" type="datetime1">
              <a:rPr lang="fr-CA" noProof="0" smtClean="0"/>
              <a:t>2024-06-26</a:t>
            </a:fld>
            <a:endParaRPr lang="fr-CA" noProof="0"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rtl="0"/>
            <a:endParaRPr lang="fr-CA" noProof="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87900706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ransition spd="slow">
    <p:push dir="u"/>
  </p:transition>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1.xml"/><Relationship Id="rId18" Type="http://schemas.openxmlformats.org/officeDocument/2006/relationships/image" Target="../media/image3.png"/><Relationship Id="rId26" Type="http://schemas.openxmlformats.org/officeDocument/2006/relationships/image" Target="../media/image11.png"/><Relationship Id="rId3" Type="http://schemas.openxmlformats.org/officeDocument/2006/relationships/tags" Target="../tags/tag3.xml"/><Relationship Id="rId21" Type="http://schemas.openxmlformats.org/officeDocument/2006/relationships/image" Target="../media/image6.svg"/><Relationship Id="rId7" Type="http://schemas.openxmlformats.org/officeDocument/2006/relationships/tags" Target="../tags/tag7.xml"/><Relationship Id="rId12" Type="http://schemas.openxmlformats.org/officeDocument/2006/relationships/video" Target="../media/media1.mp4"/><Relationship Id="rId17" Type="http://schemas.openxmlformats.org/officeDocument/2006/relationships/image" Target="../media/image2.svg"/><Relationship Id="rId25" Type="http://schemas.openxmlformats.org/officeDocument/2006/relationships/image" Target="../media/image10.svg"/><Relationship Id="rId2" Type="http://schemas.openxmlformats.org/officeDocument/2006/relationships/tags" Target="../tags/tag2.xml"/><Relationship Id="rId16" Type="http://schemas.openxmlformats.org/officeDocument/2006/relationships/image" Target="../media/image1.png"/><Relationship Id="rId20" Type="http://schemas.openxmlformats.org/officeDocument/2006/relationships/image" Target="../media/image5.png"/><Relationship Id="rId29" Type="http://schemas.openxmlformats.org/officeDocument/2006/relationships/image" Target="../media/image14.svg"/><Relationship Id="rId1" Type="http://schemas.openxmlformats.org/officeDocument/2006/relationships/tags" Target="../tags/tag1.xml"/><Relationship Id="rId6" Type="http://schemas.openxmlformats.org/officeDocument/2006/relationships/tags" Target="../tags/tag6.xml"/><Relationship Id="rId11" Type="http://schemas.microsoft.com/office/2007/relationships/media" Target="../media/media1.mp4"/><Relationship Id="rId24" Type="http://schemas.openxmlformats.org/officeDocument/2006/relationships/image" Target="../media/image9.png"/><Relationship Id="rId5" Type="http://schemas.openxmlformats.org/officeDocument/2006/relationships/tags" Target="../tags/tag5.xml"/><Relationship Id="rId15" Type="http://schemas.openxmlformats.org/officeDocument/2006/relationships/notesSlide" Target="../notesSlides/notesSlide1.xml"/><Relationship Id="rId23" Type="http://schemas.openxmlformats.org/officeDocument/2006/relationships/image" Target="../media/image8.svg"/><Relationship Id="rId28" Type="http://schemas.openxmlformats.org/officeDocument/2006/relationships/image" Target="../media/image13.png"/><Relationship Id="rId10" Type="http://schemas.openxmlformats.org/officeDocument/2006/relationships/tags" Target="../tags/tag10.xml"/><Relationship Id="rId19" Type="http://schemas.openxmlformats.org/officeDocument/2006/relationships/image" Target="../media/image4.svg"/><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slideLayout" Target="../slideLayouts/slideLayout12.xml"/><Relationship Id="rId22" Type="http://schemas.openxmlformats.org/officeDocument/2006/relationships/image" Target="../media/image7.png"/><Relationship Id="rId27" Type="http://schemas.openxmlformats.org/officeDocument/2006/relationships/image" Target="../media/image12.svg"/><Relationship Id="rId30"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microsoft.com/office/2007/relationships/media" Target="../media/media2.m4a"/><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16.png"/><Relationship Id="rId5" Type="http://schemas.openxmlformats.org/officeDocument/2006/relationships/slideLayout" Target="../slideLayouts/slideLayout13.xml"/><Relationship Id="rId4" Type="http://schemas.openxmlformats.org/officeDocument/2006/relationships/audio" Target="../media/media2.m4a"/></Relationships>
</file>

<file path=ppt/slides/_rels/slide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tags" Target="../tags/tag16.xml"/><Relationship Id="rId7" Type="http://schemas.openxmlformats.org/officeDocument/2006/relationships/image" Target="../media/image17.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slideLayout" Target="../slideLayouts/slideLayout13.xml"/><Relationship Id="rId5" Type="http://schemas.openxmlformats.org/officeDocument/2006/relationships/audio" Target="../media/media3.m4a"/><Relationship Id="rId4" Type="http://schemas.microsoft.com/office/2007/relationships/media" Target="../media/media3.m4a"/><Relationship Id="rId9" Type="http://schemas.openxmlformats.org/officeDocument/2006/relationships/image" Target="../media/image16.png"/></Relationships>
</file>

<file path=ppt/slides/_rels/slide4.xml.rels><?xml version="1.0" encoding="UTF-8" standalone="yes"?>
<Relationships xmlns="http://schemas.openxmlformats.org/package/2006/relationships"><Relationship Id="rId8" Type="http://schemas.openxmlformats.org/officeDocument/2006/relationships/audio" Target="../media/media6.m4a"/><Relationship Id="rId3" Type="http://schemas.openxmlformats.org/officeDocument/2006/relationships/audio" Target="NULL" TargetMode="External"/><Relationship Id="rId7" Type="http://schemas.microsoft.com/office/2007/relationships/media" Target="../media/media6.m4a"/><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audio" Target="../media/media5.m4a"/><Relationship Id="rId5" Type="http://schemas.microsoft.com/office/2007/relationships/media" Target="../media/media5.m4a"/><Relationship Id="rId10" Type="http://schemas.openxmlformats.org/officeDocument/2006/relationships/image" Target="../media/image16.png"/><Relationship Id="rId4" Type="http://schemas.microsoft.com/office/2007/relationships/media" Target="../media/media4.m4a"/><Relationship Id="rId9"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9.png"/><Relationship Id="rId18" Type="http://schemas.openxmlformats.org/officeDocument/2006/relationships/image" Target="../media/image14.svg"/><Relationship Id="rId3" Type="http://schemas.openxmlformats.org/officeDocument/2006/relationships/slideLayout" Target="../slideLayouts/slideLayout12.xml"/><Relationship Id="rId7" Type="http://schemas.openxmlformats.org/officeDocument/2006/relationships/image" Target="../media/image3.png"/><Relationship Id="rId12" Type="http://schemas.openxmlformats.org/officeDocument/2006/relationships/image" Target="../media/image8.svg"/><Relationship Id="rId17" Type="http://schemas.openxmlformats.org/officeDocument/2006/relationships/image" Target="../media/image13.png"/><Relationship Id="rId2" Type="http://schemas.openxmlformats.org/officeDocument/2006/relationships/video" Target="../media/media7.mp4"/><Relationship Id="rId16" Type="http://schemas.openxmlformats.org/officeDocument/2006/relationships/image" Target="../media/image12.svg"/><Relationship Id="rId1" Type="http://schemas.microsoft.com/office/2007/relationships/media" Target="../media/media7.mp4"/><Relationship Id="rId6" Type="http://schemas.openxmlformats.org/officeDocument/2006/relationships/image" Target="../media/image2.svg"/><Relationship Id="rId11" Type="http://schemas.openxmlformats.org/officeDocument/2006/relationships/image" Target="../media/image7.png"/><Relationship Id="rId5" Type="http://schemas.openxmlformats.org/officeDocument/2006/relationships/image" Target="../media/image1.png"/><Relationship Id="rId15" Type="http://schemas.openxmlformats.org/officeDocument/2006/relationships/image" Target="../media/image11.png"/><Relationship Id="rId10" Type="http://schemas.openxmlformats.org/officeDocument/2006/relationships/image" Target="../media/image6.svg"/><Relationship Id="rId19" Type="http://schemas.openxmlformats.org/officeDocument/2006/relationships/image" Target="../media/image19.png"/><Relationship Id="rId4" Type="http://schemas.openxmlformats.org/officeDocument/2006/relationships/notesSlide" Target="../notesSlides/notesSlide2.xml"/><Relationship Id="rId9" Type="http://schemas.openxmlformats.org/officeDocument/2006/relationships/image" Target="../media/image5.png"/><Relationship Id="rId1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B5F415-7490-4054-85B4-10F7AE6D3385}"/>
              </a:ext>
            </a:extLst>
          </p:cNvPr>
          <p:cNvSpPr>
            <a:spLocks noGrp="1"/>
          </p:cNvSpPr>
          <p:nvPr>
            <p:ph type="ctrTitle"/>
            <p:custDataLst>
              <p:tags r:id="rId1"/>
            </p:custDataLst>
          </p:nvPr>
        </p:nvSpPr>
        <p:spPr>
          <a:xfrm>
            <a:off x="1527348" y="420644"/>
            <a:ext cx="9144000" cy="2387600"/>
          </a:xfrm>
        </p:spPr>
        <p:txBody>
          <a:bodyPr rtlCol="0">
            <a:normAutofit/>
          </a:bodyPr>
          <a:lstStyle/>
          <a:p>
            <a:pPr algn="ctr" rtl="0"/>
            <a:r>
              <a:rPr lang="fr-CA" sz="6600" dirty="0">
                <a:solidFill>
                  <a:schemeClr val="tx1"/>
                </a:solidFill>
                <a:latin typeface="Rockwell" panose="02060603020205020403" pitchFamily="18" charset="0"/>
              </a:rPr>
              <a:t>Approche globale de la santé</a:t>
            </a:r>
          </a:p>
        </p:txBody>
      </p:sp>
      <p:sp>
        <p:nvSpPr>
          <p:cNvPr id="3" name="Sous-titre 2">
            <a:extLst>
              <a:ext uri="{FF2B5EF4-FFF2-40B4-BE49-F238E27FC236}">
                <a16:creationId xmlns:a16="http://schemas.microsoft.com/office/drawing/2014/main" id="{D05F6415-1E7C-453D-B6B7-DBF76BDA691B}"/>
              </a:ext>
            </a:extLst>
          </p:cNvPr>
          <p:cNvSpPr>
            <a:spLocks noGrp="1"/>
          </p:cNvSpPr>
          <p:nvPr>
            <p:ph type="subTitle" idx="1"/>
            <p:custDataLst>
              <p:tags r:id="rId2"/>
            </p:custDataLst>
          </p:nvPr>
        </p:nvSpPr>
        <p:spPr>
          <a:xfrm>
            <a:off x="247741" y="2889267"/>
            <a:ext cx="9144000" cy="1655762"/>
          </a:xfrm>
        </p:spPr>
        <p:txBody>
          <a:bodyPr rtlCol="0">
            <a:normAutofit/>
          </a:bodyPr>
          <a:lstStyle/>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Compétence 02</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Santé, assistance et soins infirmiers</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Cours 06</a:t>
            </a:r>
          </a:p>
        </p:txBody>
      </p:sp>
      <p:cxnSp>
        <p:nvCxnSpPr>
          <p:cNvPr id="5" name="Connecteur droit 4">
            <a:extLst>
              <a:ext uri="{FF2B5EF4-FFF2-40B4-BE49-F238E27FC236}">
                <a16:creationId xmlns:a16="http://schemas.microsoft.com/office/drawing/2014/main" id="{AA65E432-C1E6-4C36-BF8E-2DA25E65DC32}"/>
              </a:ext>
              <a:ext uri="{C183D7F6-B498-43B3-948B-1728B52AA6E4}">
                <adec:decorative xmlns:adec="http://schemas.microsoft.com/office/drawing/2017/decorative" val="1"/>
              </a:ext>
            </a:extLst>
          </p:cNvPr>
          <p:cNvCxnSpPr/>
          <p:nvPr>
            <p:custDataLst>
              <p:tags r:id="rId3"/>
            </p:custDataLst>
          </p:nvPr>
        </p:nvCxnSpPr>
        <p:spPr>
          <a:xfrm>
            <a:off x="3556200" y="3535514"/>
            <a:ext cx="50796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Graphique 14">
            <a:extLst>
              <a:ext uri="{FF2B5EF4-FFF2-40B4-BE49-F238E27FC236}">
                <a16:creationId xmlns:a16="http://schemas.microsoft.com/office/drawing/2014/main" id="{2A123BD8-A09C-49C0-98E8-54B55610A928}"/>
              </a:ext>
              <a:ext uri="{C183D7F6-B498-43B3-948B-1728B52AA6E4}">
                <adec:decorative xmlns:adec="http://schemas.microsoft.com/office/drawing/2017/decorative" val="1"/>
              </a:ext>
            </a:extLst>
          </p:cNvPr>
          <p:cNvPicPr>
            <a:picLocks noChangeAspect="1"/>
          </p:cNvPicPr>
          <p:nvPr>
            <p:custDataLst>
              <p:tags r:id="rId4"/>
            </p:custDataLst>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rot="631394">
            <a:off x="3790715" y="4482751"/>
            <a:ext cx="3194131" cy="3194131"/>
          </a:xfrm>
          <a:prstGeom prst="rect">
            <a:avLst/>
          </a:prstGeom>
        </p:spPr>
      </p:pic>
      <p:pic>
        <p:nvPicPr>
          <p:cNvPr id="11" name="Graphique 10">
            <a:extLst>
              <a:ext uri="{FF2B5EF4-FFF2-40B4-BE49-F238E27FC236}">
                <a16:creationId xmlns:a16="http://schemas.microsoft.com/office/drawing/2014/main" id="{3CB00449-E308-4DF3-9CFD-9A7D30B672DE}"/>
              </a:ext>
              <a:ext uri="{C183D7F6-B498-43B3-948B-1728B52AA6E4}">
                <adec:decorative xmlns:adec="http://schemas.microsoft.com/office/drawing/2017/decorative" val="1"/>
              </a:ext>
            </a:extLst>
          </p:cNvPr>
          <p:cNvPicPr>
            <a:picLocks noChangeAspect="1"/>
          </p:cNvPicPr>
          <p:nvPr>
            <p:custDataLst>
              <p:tags r:id="rId5"/>
            </p:custDataLst>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rot="1338607" flipH="1">
            <a:off x="-543758" y="786893"/>
            <a:ext cx="2684499" cy="2684499"/>
          </a:xfrm>
          <a:prstGeom prst="rect">
            <a:avLst/>
          </a:prstGeom>
        </p:spPr>
      </p:pic>
      <p:pic>
        <p:nvPicPr>
          <p:cNvPr id="13" name="Graphisme 12">
            <a:extLst>
              <a:ext uri="{FF2B5EF4-FFF2-40B4-BE49-F238E27FC236}">
                <a16:creationId xmlns:a16="http://schemas.microsoft.com/office/drawing/2014/main" id="{6A56DF0C-1331-406E-AEE6-06E0E59FB9A8}"/>
              </a:ext>
              <a:ext uri="{C183D7F6-B498-43B3-948B-1728B52AA6E4}">
                <adec:decorative xmlns:adec="http://schemas.microsoft.com/office/drawing/2017/decorative" val="1"/>
              </a:ext>
            </a:extLst>
          </p:cNvPr>
          <p:cNvPicPr>
            <a:picLocks noChangeAspect="1"/>
          </p:cNvPicPr>
          <p:nvPr>
            <p:custDataLst>
              <p:tags r:id="rId6"/>
            </p:custDataLst>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rot="21078969">
            <a:off x="1920309" y="4797205"/>
            <a:ext cx="2453456" cy="2453456"/>
          </a:xfrm>
          <a:prstGeom prst="rect">
            <a:avLst/>
          </a:prstGeom>
        </p:spPr>
      </p:pic>
      <p:pic>
        <p:nvPicPr>
          <p:cNvPr id="7" name="Graphique 6">
            <a:extLst>
              <a:ext uri="{FF2B5EF4-FFF2-40B4-BE49-F238E27FC236}">
                <a16:creationId xmlns:a16="http://schemas.microsoft.com/office/drawing/2014/main" id="{88D22565-F42F-439B-A6A4-CF161165E6B6}"/>
              </a:ext>
              <a:ext uri="{C183D7F6-B498-43B3-948B-1728B52AA6E4}">
                <adec:decorative xmlns:adec="http://schemas.microsoft.com/office/drawing/2017/decorative" val="1"/>
              </a:ext>
            </a:extLst>
          </p:cNvPr>
          <p:cNvPicPr>
            <a:picLocks noChangeAspect="1"/>
          </p:cNvPicPr>
          <p:nvPr>
            <p:custDataLst>
              <p:tags r:id="rId7"/>
            </p:custDataLst>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rot="1213697">
            <a:off x="-576715" y="3388686"/>
            <a:ext cx="3245427" cy="3245427"/>
          </a:xfrm>
          <a:prstGeom prst="rect">
            <a:avLst/>
          </a:prstGeom>
        </p:spPr>
      </p:pic>
      <p:pic>
        <p:nvPicPr>
          <p:cNvPr id="9" name="Graphique 8">
            <a:extLst>
              <a:ext uri="{FF2B5EF4-FFF2-40B4-BE49-F238E27FC236}">
                <a16:creationId xmlns:a16="http://schemas.microsoft.com/office/drawing/2014/main" id="{B46E3E84-D1E6-4422-AA93-3EE98A821B98}"/>
              </a:ext>
              <a:ext uri="{C183D7F6-B498-43B3-948B-1728B52AA6E4}">
                <adec:decorative xmlns:adec="http://schemas.microsoft.com/office/drawing/2017/decorative" val="1"/>
              </a:ext>
            </a:extLst>
          </p:cNvPr>
          <p:cNvPicPr>
            <a:picLocks noChangeAspect="1"/>
          </p:cNvPicPr>
          <p:nvPr>
            <p:custDataLst>
              <p:tags r:id="rId8"/>
            </p:custDataLst>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rot="20451125">
            <a:off x="9221596" y="1937885"/>
            <a:ext cx="3005286" cy="3005286"/>
          </a:xfrm>
          <a:prstGeom prst="rect">
            <a:avLst/>
          </a:prstGeom>
        </p:spPr>
      </p:pic>
      <p:pic>
        <p:nvPicPr>
          <p:cNvPr id="19" name="Graphisme 18">
            <a:extLst>
              <a:ext uri="{FF2B5EF4-FFF2-40B4-BE49-F238E27FC236}">
                <a16:creationId xmlns:a16="http://schemas.microsoft.com/office/drawing/2014/main" id="{39130E3C-1E93-4315-AE76-13C55147DCF2}"/>
              </a:ext>
              <a:ext uri="{C183D7F6-B498-43B3-948B-1728B52AA6E4}">
                <adec:decorative xmlns:adec="http://schemas.microsoft.com/office/drawing/2017/decorative" val="1"/>
              </a:ext>
            </a:extLst>
          </p:cNvPr>
          <p:cNvPicPr>
            <a:picLocks noChangeAspect="1"/>
          </p:cNvPicPr>
          <p:nvPr>
            <p:custDataLst>
              <p:tags r:id="rId9"/>
            </p:custDataLst>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rot="17943356">
            <a:off x="9841343" y="253098"/>
            <a:ext cx="1574403" cy="1574403"/>
          </a:xfrm>
          <a:prstGeom prst="rect">
            <a:avLst/>
          </a:prstGeom>
        </p:spPr>
      </p:pic>
      <p:pic>
        <p:nvPicPr>
          <p:cNvPr id="21" name="Graphique 20">
            <a:extLst>
              <a:ext uri="{FF2B5EF4-FFF2-40B4-BE49-F238E27FC236}">
                <a16:creationId xmlns:a16="http://schemas.microsoft.com/office/drawing/2014/main" id="{FFEC1660-205F-490E-800A-0D57D250BAE4}"/>
              </a:ext>
              <a:ext uri="{C183D7F6-B498-43B3-948B-1728B52AA6E4}">
                <adec:decorative xmlns:adec="http://schemas.microsoft.com/office/drawing/2017/decorative" val="1"/>
              </a:ext>
            </a:extLst>
          </p:cNvPr>
          <p:cNvPicPr>
            <a:picLocks noChangeAspect="1"/>
          </p:cNvPicPr>
          <p:nvPr>
            <p:custDataLst>
              <p:tags r:id="rId10"/>
            </p:custDataLst>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rot="20520790">
            <a:off x="10954788" y="1126404"/>
            <a:ext cx="1488402" cy="1488402"/>
          </a:xfrm>
          <a:prstGeom prst="rect">
            <a:avLst/>
          </a:prstGeom>
        </p:spPr>
      </p:pic>
      <p:pic>
        <p:nvPicPr>
          <p:cNvPr id="26" name="Présentation de cours">
            <a:hlinkClick r:id="" action="ppaction://media"/>
            <a:extLst>
              <a:ext uri="{FF2B5EF4-FFF2-40B4-BE49-F238E27FC236}">
                <a16:creationId xmlns:a16="http://schemas.microsoft.com/office/drawing/2014/main" id="{EB19799A-5B8B-6185-7F98-5E98F1E7696E}"/>
              </a:ext>
            </a:extLst>
          </p:cNvPr>
          <p:cNvPicPr>
            <a:picLocks noChangeAspect="1"/>
          </p:cNvPicPr>
          <p:nvPr>
            <a:videoFile r:link="rId12"/>
            <p:custDataLst>
              <p:tags r:id="rId13"/>
            </p:custDataLst>
            <p:extLst>
              <p:ext uri="{DAA4B4D4-6D71-4841-9C94-3DE7FCFB9230}">
                <p14:media xmlns:p14="http://schemas.microsoft.com/office/powerpoint/2010/main" r:embed="rId11"/>
              </p:ext>
            </p:extLst>
          </p:nvPr>
        </p:nvPicPr>
        <p:blipFill>
          <a:blip r:embed="rId30"/>
          <a:stretch>
            <a:fillRect/>
          </a:stretch>
        </p:blipFill>
        <p:spPr>
          <a:xfrm>
            <a:off x="7487357" y="4166409"/>
            <a:ext cx="4506777" cy="2535062"/>
          </a:xfrm>
          <a:prstGeom prst="rect">
            <a:avLst/>
          </a:prstGeom>
          <a:ln w="107950" cap="rnd">
            <a:solidFill>
              <a:schemeClr val="accent1"/>
            </a:solidFill>
          </a:ln>
          <a:effectLst>
            <a:glow rad="63500">
              <a:schemeClr val="accent1">
                <a:satMod val="175000"/>
                <a:alpha val="40000"/>
              </a:schemeClr>
            </a:glow>
            <a:outerShdw blurRad="50800" dist="38100" dir="2700000" algn="tl" rotWithShape="0">
              <a:prstClr val="black">
                <a:alpha val="40000"/>
              </a:prstClr>
            </a:outerShdw>
            <a:reflection blurRad="6350" stA="52000" endA="300" endPos="35000" dir="5400000" sy="-100000" algn="bl" rotWithShape="0"/>
          </a:effectLst>
          <a:scene3d>
            <a:camera prst="perspectiveFront" fov="5400000"/>
            <a:lightRig rig="threePt" dir="t">
              <a:rot lat="0" lon="0" rev="19200000"/>
            </a:lightRig>
          </a:scene3d>
          <a:sp3d extrusionH="25400">
            <a:bevelT w="171450" prst="hardEdge"/>
            <a:extrusionClr>
              <a:srgbClr val="FFFFFF"/>
            </a:extrusionClr>
          </a:sp3d>
        </p:spPr>
      </p:pic>
    </p:spTree>
    <p:extLst>
      <p:ext uri="{BB962C8B-B14F-4D97-AF65-F5344CB8AC3E}">
        <p14:creationId xmlns:p14="http://schemas.microsoft.com/office/powerpoint/2010/main" val="2906397050"/>
      </p:ext>
    </p:extLst>
  </p:cSld>
  <p:clrMapOvr>
    <a:masterClrMapping/>
  </p:clrMapOvr>
  <p:transition spd="slow" advTm="78278">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par>
                                <p:cTn id="12" presetID="16" presetClass="entr" presetSubtype="21"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arn(inVertical)">
                                      <p:cBhvr>
                                        <p:cTn id="14" dur="1000"/>
                                        <p:tgtEl>
                                          <p:spTgt spid="3">
                                            <p:txEl>
                                              <p:pRg st="1" end="1"/>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mediacall" presetSubtype="0" fill="hold" nodeType="clickEffect">
                                  <p:stCondLst>
                                    <p:cond delay="0"/>
                                  </p:stCondLst>
                                  <p:childTnLst>
                                    <p:cmd type="call" cmd="playFrom(0.0)">
                                      <p:cBhvr>
                                        <p:cTn id="21" dur="78260"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2" fill="hold" display="0">
                  <p:stCondLst>
                    <p:cond delay="indefinite"/>
                  </p:stCondLst>
                </p:cTn>
                <p:tgtEl>
                  <p:spTgt spid="26"/>
                </p:tgtEl>
              </p:cMediaNode>
            </p:video>
            <p:seq concurrent="1" nextAc="seek">
              <p:cTn id="23" restart="whenNotActive" fill="hold" evtFilter="cancelBubble" nodeType="interactiveSeq">
                <p:stCondLst>
                  <p:cond evt="onClick" delay="0">
                    <p:tgtEl>
                      <p:spTgt spid="26"/>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26"/>
                                        </p:tgtEl>
                                      </p:cBhvr>
                                    </p:cmd>
                                  </p:childTnLst>
                                </p:cTn>
                              </p:par>
                            </p:childTnLst>
                          </p:cTn>
                        </p:par>
                      </p:childTnLst>
                    </p:cTn>
                  </p:par>
                </p:childTnLst>
              </p:cTn>
              <p:nextCondLst>
                <p:cond evt="onClick" delay="0">
                  <p:tgtEl>
                    <p:spTgt spid="26"/>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custDataLst>
              <p:tags r:id="rId1"/>
            </p:custDataLst>
          </p:nvPr>
        </p:nvSpPr>
        <p:spPr>
          <a:xfrm>
            <a:off x="505056" y="75095"/>
            <a:ext cx="10467744" cy="1320800"/>
          </a:xfrm>
        </p:spPr>
        <p:txBody>
          <a:bodyPr>
            <a:normAutofit/>
          </a:bodyPr>
          <a:lstStyle/>
          <a:p>
            <a:r>
              <a:rPr lang="fr-CA" sz="6600" dirty="0">
                <a:solidFill>
                  <a:schemeClr val="tx1"/>
                </a:solidFill>
                <a:latin typeface="Rockwell" panose="02060603020205020403" pitchFamily="18" charset="0"/>
              </a:rPr>
              <a:t>Petit retour</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custDataLst>
              <p:tags r:id="rId2"/>
            </p:custDataLst>
          </p:nvPr>
        </p:nvSpPr>
        <p:spPr>
          <a:xfrm>
            <a:off x="119269" y="1169504"/>
            <a:ext cx="9793357" cy="4518992"/>
          </a:xfrm>
        </p:spPr>
        <p:txBody>
          <a:bodyPr>
            <a:noAutofit/>
          </a:bodyPr>
          <a:lstStyle/>
          <a:p>
            <a:r>
              <a:rPr lang="fr-CA" sz="2000" dirty="0"/>
              <a:t>Durant la leçon précédente, vous avez compris que l’infirmier(e) auxiliaire doit observer les manifestations cliniques à la recherche de manifestations de dépendances. Ensuite iel établit la ou les sources de difficultés associées.</a:t>
            </a:r>
          </a:p>
          <a:p>
            <a:r>
              <a:rPr lang="fr-CA" sz="2000" dirty="0"/>
              <a:t>Iel détermine les soins à administrer et surveiller leurs effets et les manifestations potentielles. </a:t>
            </a:r>
          </a:p>
          <a:p>
            <a:pPr marL="0" indent="0">
              <a:buNone/>
            </a:pPr>
            <a:endParaRPr lang="fr-CA" sz="2000" dirty="0"/>
          </a:p>
          <a:p>
            <a:pPr lvl="1"/>
            <a:r>
              <a:rPr lang="fr-CA" sz="1800" dirty="0"/>
              <a:t>En voici un exemple:</a:t>
            </a:r>
          </a:p>
        </p:txBody>
      </p:sp>
      <p:graphicFrame>
        <p:nvGraphicFramePr>
          <p:cNvPr id="6" name="Tableau 6">
            <a:extLst>
              <a:ext uri="{FF2B5EF4-FFF2-40B4-BE49-F238E27FC236}">
                <a16:creationId xmlns:a16="http://schemas.microsoft.com/office/drawing/2014/main" id="{80625278-026D-AB41-C899-9BDE870F32A3}"/>
              </a:ext>
            </a:extLst>
          </p:cNvPr>
          <p:cNvGraphicFramePr>
            <a:graphicFrameLocks noGrp="1"/>
          </p:cNvGraphicFramePr>
          <p:nvPr>
            <p:extLst>
              <p:ext uri="{D42A27DB-BD31-4B8C-83A1-F6EECF244321}">
                <p14:modId xmlns:p14="http://schemas.microsoft.com/office/powerpoint/2010/main" val="1118274062"/>
              </p:ext>
            </p:extLst>
          </p:nvPr>
        </p:nvGraphicFramePr>
        <p:xfrm>
          <a:off x="591194" y="3921319"/>
          <a:ext cx="11017710" cy="2494721"/>
        </p:xfrm>
        <a:graphic>
          <a:graphicData uri="http://schemas.openxmlformats.org/drawingml/2006/table">
            <a:tbl>
              <a:tblPr firstRow="1" bandRow="1">
                <a:tableStyleId>{5C22544A-7EE6-4342-B048-85BDC9FD1C3A}</a:tableStyleId>
              </a:tblPr>
              <a:tblGrid>
                <a:gridCol w="11017710">
                  <a:extLst>
                    <a:ext uri="{9D8B030D-6E8A-4147-A177-3AD203B41FA5}">
                      <a16:colId xmlns:a16="http://schemas.microsoft.com/office/drawing/2014/main" val="1700355433"/>
                    </a:ext>
                  </a:extLst>
                </a:gridCol>
              </a:tblGrid>
              <a:tr h="452561">
                <a:tc>
                  <a:txBody>
                    <a:bodyPr/>
                    <a:lstStyle/>
                    <a:p>
                      <a:r>
                        <a:rPr lang="fr-CA" dirty="0"/>
                        <a:t>Protocole de surveillance et de détermination des besoins perturbés</a:t>
                      </a:r>
                    </a:p>
                  </a:txBody>
                  <a:tcPr/>
                </a:tc>
                <a:extLst>
                  <a:ext uri="{0D108BD9-81ED-4DB2-BD59-A6C34878D82A}">
                    <a16:rowId xmlns:a16="http://schemas.microsoft.com/office/drawing/2014/main" val="1585855013"/>
                  </a:ext>
                </a:extLst>
              </a:tr>
              <a:tr h="370840">
                <a:tc>
                  <a:txBody>
                    <a:bodyPr/>
                    <a:lstStyle/>
                    <a:p>
                      <a:pPr marL="285750" indent="-285750">
                        <a:buFont typeface="Arial" panose="020B0604020202020204" pitchFamily="34" charset="0"/>
                        <a:buChar char="•"/>
                      </a:pPr>
                      <a:r>
                        <a:rPr lang="fr-CA" sz="1600" dirty="0"/>
                        <a:t>L’infirmier(e) auxiliaire remarque que son patient éprouve des difficultés respiratoires. Il a les lèvres cyanosées (bleutées) </a:t>
                      </a:r>
                      <a:r>
                        <a:rPr lang="fr-CA" sz="1600" b="1" i="1" dirty="0"/>
                        <a:t>(Manifestation objective)</a:t>
                      </a:r>
                    </a:p>
                    <a:p>
                      <a:pPr marL="285750" indent="-285750">
                        <a:buFont typeface="Arial" panose="020B0604020202020204" pitchFamily="34" charset="0"/>
                        <a:buChar char="•"/>
                      </a:pPr>
                      <a:r>
                        <a:rPr lang="fr-CA" sz="1600" dirty="0"/>
                        <a:t>Iel observe la présence de sécrétions abondantes qui perturbent sa respiration </a:t>
                      </a:r>
                      <a:r>
                        <a:rPr lang="fr-CA" sz="1600" b="1" i="1" dirty="0"/>
                        <a:t>(Manifestation objective)</a:t>
                      </a:r>
                    </a:p>
                    <a:p>
                      <a:pPr marL="285750" indent="-285750">
                        <a:buFont typeface="Arial" panose="020B0604020202020204" pitchFamily="34" charset="0"/>
                        <a:buChar char="•"/>
                      </a:pPr>
                      <a:r>
                        <a:rPr lang="fr-CA" sz="1600" b="0" i="0" dirty="0"/>
                        <a:t>Iel en conclue que son patient à le besoin de respirer perturbé </a:t>
                      </a:r>
                      <a:r>
                        <a:rPr lang="fr-CA" sz="1600" b="1" i="1" dirty="0"/>
                        <a:t>(Besoin fondamentaux)</a:t>
                      </a:r>
                    </a:p>
                    <a:p>
                      <a:pPr marL="285750" indent="-285750">
                        <a:buFont typeface="Arial" panose="020B0604020202020204" pitchFamily="34" charset="0"/>
                        <a:buChar char="•"/>
                      </a:pPr>
                      <a:r>
                        <a:rPr lang="fr-CA" sz="1600" dirty="0"/>
                        <a:t>Iel aide son patient en le plaçant en position semi-assise </a:t>
                      </a:r>
                      <a:r>
                        <a:rPr lang="fr-CA" sz="1600" b="1" i="1" dirty="0"/>
                        <a:t>(Soin d’assistance) </a:t>
                      </a:r>
                    </a:p>
                    <a:p>
                      <a:pPr marL="285750" indent="-285750">
                        <a:buFont typeface="Arial" panose="020B0604020202020204" pitchFamily="34" charset="0"/>
                        <a:buChar char="•"/>
                      </a:pPr>
                      <a:r>
                        <a:rPr lang="fr-CA" sz="1600" dirty="0"/>
                        <a:t>Iel procède à l’aspiration des sécrétions selon les recommandations du PTI </a:t>
                      </a:r>
                      <a:r>
                        <a:rPr lang="fr-CA" sz="1600" b="1" i="1" dirty="0"/>
                        <a:t>(Soin spécifique)</a:t>
                      </a:r>
                    </a:p>
                    <a:p>
                      <a:pPr marL="285750" indent="-285750">
                        <a:buFont typeface="Arial" panose="020B0604020202020204" pitchFamily="34" charset="0"/>
                        <a:buChar char="•"/>
                      </a:pPr>
                      <a:r>
                        <a:rPr lang="fr-CA" sz="1600" b="0" i="0" dirty="0"/>
                        <a:t>Ensuite, iel surveille fréquemment sa saturation (taux d’oxygène sanguin), à l’affût de toute complication </a:t>
                      </a:r>
                      <a:r>
                        <a:rPr lang="fr-CA" sz="1600" b="1" i="1" dirty="0"/>
                        <a:t>(Éléments de surveillance)</a:t>
                      </a:r>
                    </a:p>
                  </a:txBody>
                  <a:tcPr/>
                </a:tc>
                <a:extLst>
                  <a:ext uri="{0D108BD9-81ED-4DB2-BD59-A6C34878D82A}">
                    <a16:rowId xmlns:a16="http://schemas.microsoft.com/office/drawing/2014/main" val="701318378"/>
                  </a:ext>
                </a:extLst>
              </a:tr>
            </a:tbl>
          </a:graphicData>
        </a:graphic>
      </p:graphicFrame>
      <p:pic>
        <p:nvPicPr>
          <p:cNvPr id="4" name="Son enregistré">
            <a:hlinkClick r:id="" action="ppaction://media"/>
            <a:extLst>
              <a:ext uri="{FF2B5EF4-FFF2-40B4-BE49-F238E27FC236}">
                <a16:creationId xmlns:a16="http://schemas.microsoft.com/office/drawing/2014/main" id="{6F4F9406-36CC-5D68-E6F8-D8CA6BE36850}"/>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11304104" y="430695"/>
            <a:ext cx="609600" cy="609600"/>
          </a:xfrm>
          <a:prstGeom prst="rect">
            <a:avLst/>
          </a:prstGeom>
        </p:spPr>
      </p:pic>
    </p:spTree>
    <p:extLst>
      <p:ext uri="{BB962C8B-B14F-4D97-AF65-F5344CB8AC3E}">
        <p14:creationId xmlns:p14="http://schemas.microsoft.com/office/powerpoint/2010/main" val="2680092948"/>
      </p:ext>
    </p:extLst>
  </p:cSld>
  <p:clrMapOvr>
    <a:masterClrMapping/>
  </p:clrMapOvr>
  <p:transition spd="slow" advTm="3788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 presetClass="mediacall" presetSubtype="0" fill="hold" nodeType="afterEffect">
                                  <p:stCondLst>
                                    <p:cond delay="0"/>
                                  </p:stCondLst>
                                  <p:childTnLst>
                                    <p:cmd type="call" cmd="playFrom(0.0)">
                                      <p:cBhvr>
                                        <p:cTn id="22" dur="1999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3"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custDataLst>
              <p:tags r:id="rId1"/>
            </p:custDataLst>
          </p:nvPr>
        </p:nvSpPr>
        <p:spPr>
          <a:xfrm>
            <a:off x="0" y="0"/>
            <a:ext cx="11117101" cy="1320800"/>
          </a:xfrm>
        </p:spPr>
        <p:txBody>
          <a:bodyPr>
            <a:normAutofit/>
          </a:bodyPr>
          <a:lstStyle/>
          <a:p>
            <a:r>
              <a:rPr lang="fr-CA" sz="6600" dirty="0">
                <a:solidFill>
                  <a:schemeClr val="tx1"/>
                </a:solidFill>
                <a:latin typeface="Rockwell" panose="02060603020205020403" pitchFamily="18" charset="0"/>
              </a:rPr>
              <a:t>Histoire de cas</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custDataLst>
              <p:tags r:id="rId2"/>
            </p:custDataLst>
          </p:nvPr>
        </p:nvSpPr>
        <p:spPr>
          <a:xfrm>
            <a:off x="253263" y="1192696"/>
            <a:ext cx="10613520" cy="4638261"/>
          </a:xfrm>
        </p:spPr>
        <p:txBody>
          <a:bodyPr>
            <a:noAutofit/>
          </a:bodyPr>
          <a:lstStyle/>
          <a:p>
            <a:r>
              <a:rPr lang="fr-CA" sz="2000" dirty="0"/>
              <a:t>L’ensemble de votre métier consistera à bien établir les besoins de votre patient et d’offrir les meilleurs soins adaptés et de qualité possible. </a:t>
            </a:r>
          </a:p>
          <a:p>
            <a:endParaRPr lang="fr-CA" sz="2000" dirty="0"/>
          </a:p>
          <a:p>
            <a:pPr lvl="1"/>
            <a:r>
              <a:rPr lang="fr-CA" sz="1800" dirty="0"/>
              <a:t>Il est plutôt simple, lorsqu’on vous donne le choix, d’indiquer ce qui semble pertinent ou pas comme soins à offrir à un patient. Dans la réalité, vous devrez plutôt regarder votre patient, l’observer de la tête aux pieds, et prioriser vos soins selon sa condition.</a:t>
            </a:r>
          </a:p>
          <a:p>
            <a:pPr lvl="1"/>
            <a:r>
              <a:rPr lang="fr-CA" sz="1800" dirty="0"/>
              <a:t>Pour vous mettre en pratique, dirigez-vous sur Moodle. </a:t>
            </a:r>
          </a:p>
          <a:p>
            <a:pPr lvl="2"/>
            <a:r>
              <a:rPr lang="fr-CA" sz="1600" dirty="0"/>
              <a:t>Vous pouvez télécharger et imprimer l’exercice prénommé </a:t>
            </a:r>
            <a:r>
              <a:rPr lang="fr-CA" sz="1600" i="1" dirty="0"/>
              <a:t>« Histoire de cas »</a:t>
            </a:r>
          </a:p>
          <a:p>
            <a:pPr lvl="2"/>
            <a:r>
              <a:rPr lang="fr-CA" sz="1600" dirty="0"/>
              <a:t>Si vous êtes en classe, vous pouvez également demander à votre enseignant une copie de l’exercice. </a:t>
            </a:r>
          </a:p>
          <a:p>
            <a:pPr lvl="2"/>
            <a:r>
              <a:rPr lang="fr-CA" sz="1600" dirty="0"/>
              <a:t>Une fois votre copie en main, prenez le temps d’étudier les histoires de cas présentés. </a:t>
            </a:r>
          </a:p>
          <a:p>
            <a:pPr lvl="2"/>
            <a:r>
              <a:rPr lang="fr-CA" sz="1600" dirty="0"/>
              <a:t>Vous devrez retrouver les manifestations de dépendance au sein de la mise en situation et vous devrez y relier le ou les besoins perturbés adéquats. Par la suite, vous pourrez déterminer des soins d’assistance adaptés. </a:t>
            </a:r>
          </a:p>
        </p:txBody>
      </p:sp>
      <p:pic>
        <p:nvPicPr>
          <p:cNvPr id="7" name="Graphique 6" descr="Crayon avec un remplissage uni">
            <a:extLst>
              <a:ext uri="{FF2B5EF4-FFF2-40B4-BE49-F238E27FC236}">
                <a16:creationId xmlns:a16="http://schemas.microsoft.com/office/drawing/2014/main" id="{372DD853-89F8-1BEB-5555-BC35BFFD5997}"/>
              </a:ext>
            </a:extLst>
          </p:cNvPr>
          <p:cNvPicPr>
            <a:picLocks noChangeAspect="1"/>
          </p:cNvPicPr>
          <p:nvPr>
            <p:custDataLst>
              <p:tags r:id="rId3"/>
            </p:custDataLst>
          </p:nvPr>
        </p:nvPicPr>
        <p:blipFill>
          <a:blip r:embed="rId7">
            <a:extLst>
              <a:ext uri="{96DAC541-7B7A-43D3-8B79-37D633B846F1}">
                <asvg:svgBlip xmlns:asvg="http://schemas.microsoft.com/office/drawing/2016/SVG/main" r:embed="rId8"/>
              </a:ext>
            </a:extLst>
          </a:blip>
          <a:stretch>
            <a:fillRect/>
          </a:stretch>
        </p:blipFill>
        <p:spPr>
          <a:xfrm>
            <a:off x="4799863" y="5340626"/>
            <a:ext cx="1517374" cy="1517374"/>
          </a:xfrm>
          <a:prstGeom prst="rect">
            <a:avLst/>
          </a:prstGeom>
        </p:spPr>
      </p:pic>
      <p:pic>
        <p:nvPicPr>
          <p:cNvPr id="9" name="Son enregistré">
            <a:hlinkClick r:id="" action="ppaction://media"/>
            <a:extLst>
              <a:ext uri="{FF2B5EF4-FFF2-40B4-BE49-F238E27FC236}">
                <a16:creationId xmlns:a16="http://schemas.microsoft.com/office/drawing/2014/main" id="{9F8F8001-3AEE-E6E0-C268-005CFBC481EB}"/>
              </a:ext>
            </a:extLst>
          </p:cNvPr>
          <p:cNvPicPr>
            <a:picLocks noChangeAspect="1"/>
          </p:cNvPicPr>
          <p:nvPr>
            <a:audioFile r:link="rId5"/>
            <p:extLst>
              <p:ext uri="{DAA4B4D4-6D71-4841-9C94-3DE7FCFB9230}">
                <p14:media xmlns:p14="http://schemas.microsoft.com/office/powerpoint/2010/main" r:embed="rId4"/>
              </p:ext>
            </p:extLst>
          </p:nvPr>
        </p:nvPicPr>
        <p:blipFill>
          <a:blip r:embed="rId9"/>
          <a:stretch>
            <a:fillRect/>
          </a:stretch>
        </p:blipFill>
        <p:spPr>
          <a:xfrm>
            <a:off x="11090597" y="5946913"/>
            <a:ext cx="609600" cy="609600"/>
          </a:xfrm>
          <a:prstGeom prst="rect">
            <a:avLst/>
          </a:prstGeom>
        </p:spPr>
      </p:pic>
    </p:spTree>
    <p:extLst>
      <p:ext uri="{BB962C8B-B14F-4D97-AF65-F5344CB8AC3E}">
        <p14:creationId xmlns:p14="http://schemas.microsoft.com/office/powerpoint/2010/main" val="2045871450"/>
      </p:ext>
    </p:extLst>
  </p:cSld>
  <p:clrMapOvr>
    <a:masterClrMapping/>
  </p:clrMapOvr>
  <p:transition spd="slow" advTm="3788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1000"/>
                                        <p:tgtEl>
                                          <p:spTgt spid="3">
                                            <p:txEl>
                                              <p:pRg st="5" end="5"/>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1000"/>
                                        <p:tgtEl>
                                          <p:spTgt spid="3">
                                            <p:txEl>
                                              <p:pRg st="6" end="6"/>
                                            </p:txEl>
                                          </p:spTgt>
                                        </p:tgtEl>
                                      </p:cBhvr>
                                    </p:animEffect>
                                  </p:childTnLst>
                                </p:cTn>
                              </p:par>
                            </p:childTnLst>
                          </p:cTn>
                        </p:par>
                        <p:par>
                          <p:cTn id="32" fill="hold">
                            <p:stCondLst>
                              <p:cond delay="7000"/>
                            </p:stCondLst>
                            <p:childTnLst>
                              <p:par>
                                <p:cTn id="33" presetID="16" presetClass="entr" presetSubtype="21"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barn(inVertical)">
                                      <p:cBhvr>
                                        <p:cTn id="35" dur="1000"/>
                                        <p:tgtEl>
                                          <p:spTgt spid="3">
                                            <p:txEl>
                                              <p:pRg st="7" end="7"/>
                                            </p:txEl>
                                          </p:spTgt>
                                        </p:tgtEl>
                                      </p:cBhvr>
                                    </p:animEffect>
                                  </p:childTnLst>
                                </p:cTn>
                              </p:par>
                            </p:childTnLst>
                          </p:cTn>
                        </p:par>
                        <p:par>
                          <p:cTn id="36" fill="hold">
                            <p:stCondLst>
                              <p:cond delay="8000"/>
                            </p:stCondLst>
                            <p:childTnLst>
                              <p:par>
                                <p:cTn id="37" presetID="31" presetClass="entr" presetSubtype="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1000" fill="hold"/>
                                        <p:tgtEl>
                                          <p:spTgt spid="7"/>
                                        </p:tgtEl>
                                        <p:attrNameLst>
                                          <p:attrName>ppt_w</p:attrName>
                                        </p:attrNameLst>
                                      </p:cBhvr>
                                      <p:tavLst>
                                        <p:tav tm="0">
                                          <p:val>
                                            <p:fltVal val="0"/>
                                          </p:val>
                                        </p:tav>
                                        <p:tav tm="100000">
                                          <p:val>
                                            <p:strVal val="#ppt_w"/>
                                          </p:val>
                                        </p:tav>
                                      </p:tavLst>
                                    </p:anim>
                                    <p:anim calcmode="lin" valueType="num">
                                      <p:cBhvr>
                                        <p:cTn id="40" dur="1000" fill="hold"/>
                                        <p:tgtEl>
                                          <p:spTgt spid="7"/>
                                        </p:tgtEl>
                                        <p:attrNameLst>
                                          <p:attrName>ppt_h</p:attrName>
                                        </p:attrNameLst>
                                      </p:cBhvr>
                                      <p:tavLst>
                                        <p:tav tm="0">
                                          <p:val>
                                            <p:fltVal val="0"/>
                                          </p:val>
                                        </p:tav>
                                        <p:tav tm="100000">
                                          <p:val>
                                            <p:strVal val="#ppt_h"/>
                                          </p:val>
                                        </p:tav>
                                      </p:tavLst>
                                    </p:anim>
                                    <p:anim calcmode="lin" valueType="num">
                                      <p:cBhvr>
                                        <p:cTn id="41" dur="1000" fill="hold"/>
                                        <p:tgtEl>
                                          <p:spTgt spid="7"/>
                                        </p:tgtEl>
                                        <p:attrNameLst>
                                          <p:attrName>style.rotation</p:attrName>
                                        </p:attrNameLst>
                                      </p:cBhvr>
                                      <p:tavLst>
                                        <p:tav tm="0">
                                          <p:val>
                                            <p:fltVal val="90"/>
                                          </p:val>
                                        </p:tav>
                                        <p:tav tm="100000">
                                          <p:val>
                                            <p:fltVal val="0"/>
                                          </p:val>
                                        </p:tav>
                                      </p:tavLst>
                                    </p:anim>
                                    <p:animEffect transition="in" filter="fade">
                                      <p:cBhvr>
                                        <p:cTn id="42" dur="1000"/>
                                        <p:tgtEl>
                                          <p:spTgt spid="7"/>
                                        </p:tgtEl>
                                      </p:cBhvr>
                                    </p:animEffect>
                                  </p:childTnLst>
                                </p:cTn>
                              </p:par>
                            </p:childTnLst>
                          </p:cTn>
                        </p:par>
                        <p:par>
                          <p:cTn id="43" fill="hold">
                            <p:stCondLst>
                              <p:cond delay="9000"/>
                            </p:stCondLst>
                            <p:childTnLst>
                              <p:par>
                                <p:cTn id="44" presetID="1" presetClass="mediacall" presetSubtype="0" fill="hold" nodeType="afterEffect">
                                  <p:stCondLst>
                                    <p:cond delay="0"/>
                                  </p:stCondLst>
                                  <p:childTnLst>
                                    <p:cmd type="call" cmd="playFrom(0.0)">
                                      <p:cBhvr>
                                        <p:cTn id="45" dur="14366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6" fill="hold" display="0">
                  <p:stCondLst>
                    <p:cond delay="indefinite"/>
                  </p:stCondLst>
                  <p:endCondLst>
                    <p:cond evt="onStopAudio" delay="0">
                      <p:tgtEl>
                        <p:sldTgt/>
                      </p:tgtEl>
                    </p:cond>
                  </p:endCondLst>
                </p:cTn>
                <p:tgtEl>
                  <p:spTgt spid="9"/>
                </p:tgtEl>
              </p:cMediaNode>
            </p:audio>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custDataLst>
              <p:tags r:id="rId1"/>
            </p:custDataLst>
          </p:nvPr>
        </p:nvSpPr>
        <p:spPr>
          <a:xfrm>
            <a:off x="503581" y="247376"/>
            <a:ext cx="11117101" cy="1320800"/>
          </a:xfrm>
        </p:spPr>
        <p:txBody>
          <a:bodyPr>
            <a:normAutofit fontScale="90000"/>
          </a:bodyPr>
          <a:lstStyle/>
          <a:p>
            <a:r>
              <a:rPr lang="fr-CA" sz="6600" dirty="0">
                <a:solidFill>
                  <a:schemeClr val="tx1"/>
                </a:solidFill>
                <a:latin typeface="Rockwell" panose="02060603020205020403" pitchFamily="18" charset="0"/>
              </a:rPr>
              <a:t>Projet de recherche</a:t>
            </a:r>
            <a:br>
              <a:rPr lang="fr-CA" sz="6600" dirty="0">
                <a:solidFill>
                  <a:schemeClr val="tx1"/>
                </a:solidFill>
                <a:latin typeface="Rockwell" panose="02060603020205020403" pitchFamily="18" charset="0"/>
              </a:rPr>
            </a:br>
            <a:endParaRPr lang="fr-CA" sz="6600" dirty="0">
              <a:solidFill>
                <a:schemeClr val="tx1"/>
              </a:solidFill>
              <a:latin typeface="Rockwell" panose="02060603020205020403" pitchFamily="18" charset="0"/>
            </a:endParaRP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custDataLst>
              <p:tags r:id="rId2"/>
            </p:custDataLst>
          </p:nvPr>
        </p:nvSpPr>
        <p:spPr>
          <a:xfrm>
            <a:off x="571318" y="1308655"/>
            <a:ext cx="10613520" cy="5075581"/>
          </a:xfrm>
        </p:spPr>
        <p:txBody>
          <a:bodyPr>
            <a:noAutofit/>
          </a:bodyPr>
          <a:lstStyle/>
          <a:p>
            <a:pPr marL="0" indent="0">
              <a:buNone/>
            </a:pPr>
            <a:r>
              <a:rPr lang="fr-CA" sz="2000" dirty="0"/>
              <a:t>Pour finaliser votre expertise en matière de besoins perturbés, de soins d’assistance et de  manifestations de dépendance, au lieu de déterminer ces derniers selon des mises en situations données, il est à votre tour d’établir ces mises en situation. </a:t>
            </a:r>
          </a:p>
          <a:p>
            <a:endParaRPr lang="fr-CA" sz="2000" dirty="0"/>
          </a:p>
          <a:p>
            <a:pPr lvl="1"/>
            <a:r>
              <a:rPr lang="fr-CA" sz="2000" dirty="0"/>
              <a:t>Pour ce faire, vous devrez utilisez tout votre matériel informatique pour faire votre recherche et élaborer votre mise en situation. </a:t>
            </a:r>
          </a:p>
          <a:p>
            <a:pPr lvl="1"/>
            <a:r>
              <a:rPr lang="fr-CA" sz="2000" dirty="0"/>
              <a:t>Dans vos 3 mises en situation, ces prochains points doivent s’y retrouver.</a:t>
            </a:r>
          </a:p>
          <a:p>
            <a:pPr lvl="2"/>
            <a:r>
              <a:rPr lang="fr-CA" sz="1600" dirty="0"/>
              <a:t>Nom, âge et le diagnostic de votre patient. Une courte explication de son diagnostic doit être évoquée. </a:t>
            </a:r>
          </a:p>
          <a:p>
            <a:pPr lvl="2"/>
            <a:r>
              <a:rPr lang="fr-CA" sz="1600" dirty="0"/>
              <a:t>L’état de votre patient avec 6 manifestations de dépendances. Il vous faudra faire vos recherches sur les maladies pour arriver à trouver des manifestations de dépendances reliées. </a:t>
            </a:r>
          </a:p>
          <a:p>
            <a:pPr lvl="2"/>
            <a:r>
              <a:rPr lang="fr-CA" sz="1600" dirty="0"/>
              <a:t>Dans un deuxième temps, vous devrez expliquer ce que vous feriez comme soins dans ce cas mais également pourquoi. Vous aurez peut-être besoin de poursuivre vos recherches pour vous aider à l’expliquer. </a:t>
            </a:r>
          </a:p>
        </p:txBody>
      </p:sp>
      <p:pic>
        <p:nvPicPr>
          <p:cNvPr id="4" name="Son enregistré">
            <a:hlinkClick r:id="" action="ppaction://media"/>
            <a:extLst>
              <a:ext uri="{FF2B5EF4-FFF2-40B4-BE49-F238E27FC236}">
                <a16:creationId xmlns:a16="http://schemas.microsoft.com/office/drawing/2014/main" id="{7E310003-5AEC-2ED2-723A-984C8C4F29D1}"/>
              </a:ext>
            </a:extLst>
          </p:cNvPr>
          <p:cNvPicPr>
            <a:picLocks noChangeAspect="1"/>
          </p:cNvPicPr>
          <p:nvPr>
            <a:audioFile r:link="rId3"/>
            <p:extLst>
              <p:ext uri="{DAA4B4D4-6D71-4841-9C94-3DE7FCFB9230}">
                <p14:media xmlns:p14="http://schemas.microsoft.com/office/powerpoint/2010/main" r:embed="rId4">
                  <p14:trim end="15991.619"/>
                </p14:media>
              </p:ext>
            </p:extLst>
          </p:nvPr>
        </p:nvPicPr>
        <p:blipFill>
          <a:blip r:embed="rId10"/>
          <a:stretch>
            <a:fillRect/>
          </a:stretch>
        </p:blipFill>
        <p:spPr>
          <a:xfrm>
            <a:off x="8719931" y="6001024"/>
            <a:ext cx="609600" cy="609600"/>
          </a:xfrm>
          <a:prstGeom prst="rect">
            <a:avLst/>
          </a:prstGeom>
        </p:spPr>
      </p:pic>
      <p:pic>
        <p:nvPicPr>
          <p:cNvPr id="5" name="Son enregistré">
            <a:hlinkClick r:id="" action="ppaction://media"/>
            <a:extLst>
              <a:ext uri="{FF2B5EF4-FFF2-40B4-BE49-F238E27FC236}">
                <a16:creationId xmlns:a16="http://schemas.microsoft.com/office/drawing/2014/main" id="{BCDF5F1B-05C0-30B2-86BA-6A4FBBFE02AC}"/>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9705008" y="6001024"/>
            <a:ext cx="609600" cy="609600"/>
          </a:xfrm>
          <a:prstGeom prst="rect">
            <a:avLst/>
          </a:prstGeom>
        </p:spPr>
      </p:pic>
      <p:pic>
        <p:nvPicPr>
          <p:cNvPr id="6" name="Son enregistré">
            <a:hlinkClick r:id="" action="ppaction://media"/>
            <a:extLst>
              <a:ext uri="{FF2B5EF4-FFF2-40B4-BE49-F238E27FC236}">
                <a16:creationId xmlns:a16="http://schemas.microsoft.com/office/drawing/2014/main" id="{3724129D-E8AF-AE9D-61EB-2BA68853B055}"/>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0690085" y="6001024"/>
            <a:ext cx="609600" cy="609600"/>
          </a:xfrm>
          <a:prstGeom prst="rect">
            <a:avLst/>
          </a:prstGeom>
        </p:spPr>
      </p:pic>
    </p:spTree>
    <p:extLst>
      <p:ext uri="{BB962C8B-B14F-4D97-AF65-F5344CB8AC3E}">
        <p14:creationId xmlns:p14="http://schemas.microsoft.com/office/powerpoint/2010/main" val="2406757877"/>
      </p:ext>
    </p:extLst>
  </p:cSld>
  <p:clrMapOvr>
    <a:masterClrMapping/>
  </p:clrMapOvr>
  <p:transition spd="slow" advTm="3788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1000"/>
                                        <p:tgtEl>
                                          <p:spTgt spid="3">
                                            <p:txEl>
                                              <p:pRg st="5" end="5"/>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1000"/>
                                        <p:tgtEl>
                                          <p:spTgt spid="3">
                                            <p:txEl>
                                              <p:pRg st="6" end="6"/>
                                            </p:txEl>
                                          </p:spTgt>
                                        </p:tgtEl>
                                      </p:cBhvr>
                                    </p:animEffect>
                                  </p:childTnLst>
                                </p:cTn>
                              </p:par>
                            </p:childTnLst>
                          </p:cTn>
                        </p:par>
                        <p:par>
                          <p:cTn id="32" fill="hold">
                            <p:stCondLst>
                              <p:cond delay="7000"/>
                            </p:stCondLst>
                            <p:childTnLst>
                              <p:par>
                                <p:cTn id="33" presetID="1" presetClass="mediacall" presetSubtype="0" fill="hold" nodeType="afterEffect">
                                  <p:stCondLst>
                                    <p:cond delay="0"/>
                                  </p:stCondLst>
                                  <p:childTnLst>
                                    <p:cmd type="call" cmd="playFrom(0.0)">
                                      <p:cBhvr>
                                        <p:cTn id="34" dur="156796" fill="hold"/>
                                        <p:tgtEl>
                                          <p:spTgt spid="4"/>
                                        </p:tgtEl>
                                      </p:cBhvr>
                                    </p:cmd>
                                  </p:childTnLst>
                                </p:cTn>
                              </p:par>
                            </p:childTnLst>
                          </p:cTn>
                        </p:par>
                        <p:par>
                          <p:cTn id="35" fill="hold">
                            <p:stCondLst>
                              <p:cond delay="163796"/>
                            </p:stCondLst>
                            <p:childTnLst>
                              <p:par>
                                <p:cTn id="36" presetID="1" presetClass="mediacall" presetSubtype="0" fill="hold" nodeType="afterEffect">
                                  <p:stCondLst>
                                    <p:cond delay="0"/>
                                  </p:stCondLst>
                                  <p:childTnLst>
                                    <p:cmd type="call" cmd="playFrom(0.0)">
                                      <p:cBhvr>
                                        <p:cTn id="37" dur="173463" fill="hold"/>
                                        <p:tgtEl>
                                          <p:spTgt spid="5"/>
                                        </p:tgtEl>
                                      </p:cBhvr>
                                    </p:cmd>
                                  </p:childTnLst>
                                </p:cTn>
                              </p:par>
                            </p:childTnLst>
                          </p:cTn>
                        </p:par>
                        <p:par>
                          <p:cTn id="38" fill="hold">
                            <p:stCondLst>
                              <p:cond delay="337259"/>
                            </p:stCondLst>
                            <p:childTnLst>
                              <p:par>
                                <p:cTn id="39" presetID="1" presetClass="mediacall" presetSubtype="0" fill="hold" nodeType="afterEffect">
                                  <p:stCondLst>
                                    <p:cond delay="0"/>
                                  </p:stCondLst>
                                  <p:childTnLst>
                                    <p:cmd type="call" cmd="playFrom(0.0)">
                                      <p:cBhvr>
                                        <p:cTn id="40" dur="4083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1" fill="hold" display="0">
                  <p:stCondLst>
                    <p:cond delay="indefinite"/>
                  </p:stCondLst>
                  <p:endCondLst>
                    <p:cond evt="onStopAudio" delay="0">
                      <p:tgtEl>
                        <p:sldTgt/>
                      </p:tgtEl>
                    </p:cond>
                  </p:endCondLst>
                </p:cTn>
                <p:tgtEl>
                  <p:spTgt spid="4"/>
                </p:tgtEl>
              </p:cMediaNode>
            </p:audio>
            <p:audio>
              <p:cMediaNode vol="80000">
                <p:cTn id="42" fill="hold" display="0">
                  <p:stCondLst>
                    <p:cond delay="indefinite"/>
                  </p:stCondLst>
                  <p:endCondLst>
                    <p:cond evt="onStopAudio" delay="0">
                      <p:tgtEl>
                        <p:sldTgt/>
                      </p:tgtEl>
                    </p:cond>
                  </p:endCondLst>
                </p:cTn>
                <p:tgtEl>
                  <p:spTgt spid="5"/>
                </p:tgtEl>
              </p:cMediaNode>
            </p:audio>
            <p:audio>
              <p:cMediaNode vol="80000">
                <p:cTn id="43"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B5F415-7490-4054-85B4-10F7AE6D3385}"/>
              </a:ext>
            </a:extLst>
          </p:cNvPr>
          <p:cNvSpPr>
            <a:spLocks noGrp="1"/>
          </p:cNvSpPr>
          <p:nvPr>
            <p:ph type="ctrTitle"/>
          </p:nvPr>
        </p:nvSpPr>
        <p:spPr>
          <a:xfrm>
            <a:off x="1527348" y="420644"/>
            <a:ext cx="9144000" cy="2387600"/>
          </a:xfrm>
        </p:spPr>
        <p:txBody>
          <a:bodyPr rtlCol="0">
            <a:normAutofit/>
          </a:bodyPr>
          <a:lstStyle/>
          <a:p>
            <a:pPr algn="ctr" rtl="0"/>
            <a:r>
              <a:rPr lang="fr-CA" sz="6600" dirty="0">
                <a:solidFill>
                  <a:schemeClr val="tx1"/>
                </a:solidFill>
                <a:latin typeface="Rockwell" panose="02060603020205020403" pitchFamily="18" charset="0"/>
              </a:rPr>
              <a:t>Approche globale de la santé</a:t>
            </a:r>
          </a:p>
        </p:txBody>
      </p:sp>
      <p:sp>
        <p:nvSpPr>
          <p:cNvPr id="3" name="Sous-titre 2">
            <a:extLst>
              <a:ext uri="{FF2B5EF4-FFF2-40B4-BE49-F238E27FC236}">
                <a16:creationId xmlns:a16="http://schemas.microsoft.com/office/drawing/2014/main" id="{D05F6415-1E7C-453D-B6B7-DBF76BDA691B}"/>
              </a:ext>
            </a:extLst>
          </p:cNvPr>
          <p:cNvSpPr>
            <a:spLocks noGrp="1"/>
          </p:cNvSpPr>
          <p:nvPr>
            <p:ph type="subTitle" idx="1"/>
          </p:nvPr>
        </p:nvSpPr>
        <p:spPr>
          <a:xfrm>
            <a:off x="247741" y="2889267"/>
            <a:ext cx="9144000" cy="1655762"/>
          </a:xfrm>
        </p:spPr>
        <p:txBody>
          <a:bodyPr rtlCol="0">
            <a:normAutofit/>
          </a:bodyPr>
          <a:lstStyle/>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Compétence 02</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Santé, assistance et soins infirmiers</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Fin du cours 06</a:t>
            </a:r>
          </a:p>
          <a:p>
            <a:pPr algn="ctr" rtl="0"/>
            <a:endParaRPr lang="fr-CA"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Connecteur droit 4">
            <a:extLst>
              <a:ext uri="{FF2B5EF4-FFF2-40B4-BE49-F238E27FC236}">
                <a16:creationId xmlns:a16="http://schemas.microsoft.com/office/drawing/2014/main" id="{AA65E432-C1E6-4C36-BF8E-2DA25E65DC32}"/>
              </a:ext>
              <a:ext uri="{C183D7F6-B498-43B3-948B-1728B52AA6E4}">
                <adec:decorative xmlns:adec="http://schemas.microsoft.com/office/drawing/2017/decorative" val="1"/>
              </a:ext>
            </a:extLst>
          </p:cNvPr>
          <p:cNvCxnSpPr/>
          <p:nvPr/>
        </p:nvCxnSpPr>
        <p:spPr>
          <a:xfrm>
            <a:off x="3556200" y="3535514"/>
            <a:ext cx="50796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Graphique 14">
            <a:extLst>
              <a:ext uri="{FF2B5EF4-FFF2-40B4-BE49-F238E27FC236}">
                <a16:creationId xmlns:a16="http://schemas.microsoft.com/office/drawing/2014/main" id="{2A123BD8-A09C-49C0-98E8-54B55610A928}"/>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631394">
            <a:off x="3790715" y="4482751"/>
            <a:ext cx="3194131" cy="3194131"/>
          </a:xfrm>
          <a:prstGeom prst="rect">
            <a:avLst/>
          </a:prstGeom>
        </p:spPr>
      </p:pic>
      <p:pic>
        <p:nvPicPr>
          <p:cNvPr id="11" name="Graphique 10">
            <a:extLst>
              <a:ext uri="{FF2B5EF4-FFF2-40B4-BE49-F238E27FC236}">
                <a16:creationId xmlns:a16="http://schemas.microsoft.com/office/drawing/2014/main" id="{3CB00449-E308-4DF3-9CFD-9A7D30B672DE}"/>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338607" flipH="1">
            <a:off x="-543758" y="786893"/>
            <a:ext cx="2684499" cy="2684499"/>
          </a:xfrm>
          <a:prstGeom prst="rect">
            <a:avLst/>
          </a:prstGeom>
        </p:spPr>
      </p:pic>
      <p:pic>
        <p:nvPicPr>
          <p:cNvPr id="13" name="Graphisme 12">
            <a:extLst>
              <a:ext uri="{FF2B5EF4-FFF2-40B4-BE49-F238E27FC236}">
                <a16:creationId xmlns:a16="http://schemas.microsoft.com/office/drawing/2014/main" id="{6A56DF0C-1331-406E-AEE6-06E0E59FB9A8}"/>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rot="21078969">
            <a:off x="1920309" y="4797205"/>
            <a:ext cx="2453456" cy="2453456"/>
          </a:xfrm>
          <a:prstGeom prst="rect">
            <a:avLst/>
          </a:prstGeom>
        </p:spPr>
      </p:pic>
      <p:pic>
        <p:nvPicPr>
          <p:cNvPr id="7" name="Graphique 6">
            <a:extLst>
              <a:ext uri="{FF2B5EF4-FFF2-40B4-BE49-F238E27FC236}">
                <a16:creationId xmlns:a16="http://schemas.microsoft.com/office/drawing/2014/main" id="{88D22565-F42F-439B-A6A4-CF161165E6B6}"/>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1213697">
            <a:off x="-576715" y="3388686"/>
            <a:ext cx="3245427" cy="3245427"/>
          </a:xfrm>
          <a:prstGeom prst="rect">
            <a:avLst/>
          </a:prstGeom>
        </p:spPr>
      </p:pic>
      <p:pic>
        <p:nvPicPr>
          <p:cNvPr id="9" name="Graphique 8">
            <a:extLst>
              <a:ext uri="{FF2B5EF4-FFF2-40B4-BE49-F238E27FC236}">
                <a16:creationId xmlns:a16="http://schemas.microsoft.com/office/drawing/2014/main" id="{B46E3E84-D1E6-4422-AA93-3EE98A821B98}"/>
              </a:ext>
              <a:ext uri="{C183D7F6-B498-43B3-948B-1728B52AA6E4}">
                <adec:decorative xmlns:adec="http://schemas.microsoft.com/office/drawing/2017/decorative" val="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451125">
            <a:off x="9221596" y="1937885"/>
            <a:ext cx="3005286" cy="3005286"/>
          </a:xfrm>
          <a:prstGeom prst="rect">
            <a:avLst/>
          </a:prstGeom>
        </p:spPr>
      </p:pic>
      <p:pic>
        <p:nvPicPr>
          <p:cNvPr id="19" name="Graphisme 18">
            <a:extLst>
              <a:ext uri="{FF2B5EF4-FFF2-40B4-BE49-F238E27FC236}">
                <a16:creationId xmlns:a16="http://schemas.microsoft.com/office/drawing/2014/main" id="{39130E3C-1E93-4315-AE76-13C55147DCF2}"/>
              </a:ext>
              <a:ext uri="{C183D7F6-B498-43B3-948B-1728B52AA6E4}">
                <adec:decorative xmlns:adec="http://schemas.microsoft.com/office/drawing/2017/decorative" val="1"/>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7943356">
            <a:off x="9841343" y="253098"/>
            <a:ext cx="1574403" cy="1574403"/>
          </a:xfrm>
          <a:prstGeom prst="rect">
            <a:avLst/>
          </a:prstGeom>
        </p:spPr>
      </p:pic>
      <p:pic>
        <p:nvPicPr>
          <p:cNvPr id="21" name="Graphique 20">
            <a:extLst>
              <a:ext uri="{FF2B5EF4-FFF2-40B4-BE49-F238E27FC236}">
                <a16:creationId xmlns:a16="http://schemas.microsoft.com/office/drawing/2014/main" id="{FFEC1660-205F-490E-800A-0D57D250BAE4}"/>
              </a:ext>
              <a:ext uri="{C183D7F6-B498-43B3-948B-1728B52AA6E4}">
                <adec:decorative xmlns:adec="http://schemas.microsoft.com/office/drawing/2017/decorative" val="1"/>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rot="20520790">
            <a:off x="10954788" y="1126404"/>
            <a:ext cx="1488402" cy="1488402"/>
          </a:xfrm>
          <a:prstGeom prst="rect">
            <a:avLst/>
          </a:prstGeom>
        </p:spPr>
      </p:pic>
      <p:pic>
        <p:nvPicPr>
          <p:cNvPr id="34" name="Vidéo 33">
            <a:hlinkClick r:id="" action="ppaction://media"/>
            <a:extLst>
              <a:ext uri="{FF2B5EF4-FFF2-40B4-BE49-F238E27FC236}">
                <a16:creationId xmlns:a16="http://schemas.microsoft.com/office/drawing/2014/main" id="{38AF6309-C0BE-A8EE-14D1-4BADCFC254B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9"/>
          <a:srcRect/>
          <a:stretch>
            <a:fillRect/>
          </a:stretch>
        </p:blipFill>
        <p:spPr>
          <a:xfrm>
            <a:off x="7669982" y="4217933"/>
            <a:ext cx="4284478" cy="2410019"/>
          </a:xfrm>
          <a:prstGeom prst="rect">
            <a:avLst/>
          </a:prstGeom>
          <a:ln w="104775" cap="sq">
            <a:solidFill>
              <a:schemeClr val="accent1"/>
            </a:solidFill>
            <a:miter lim="800000"/>
          </a:ln>
          <a:effectLst>
            <a:glow rad="63500">
              <a:schemeClr val="accent1">
                <a:satMod val="175000"/>
                <a:alpha val="40000"/>
              </a:schemeClr>
            </a:glow>
            <a:outerShdw blurRad="50800" dist="38100" dir="2700000" algn="tl" rotWithShape="0">
              <a:prstClr val="black">
                <a:alpha val="40000"/>
              </a:prstClr>
            </a:outerShdw>
            <a:reflection blurRad="6350" stA="52000" endA="300" endPos="35000" dir="5400000" sy="-100000" algn="bl" rotWithShape="0"/>
          </a:effectLst>
        </p:spPr>
      </p:pic>
    </p:spTree>
    <p:extLst>
      <p:ext uri="{BB962C8B-B14F-4D97-AF65-F5344CB8AC3E}">
        <p14:creationId xmlns:p14="http://schemas.microsoft.com/office/powerpoint/2010/main" val="2278639733"/>
      </p:ext>
    </p:extLst>
  </p:cSld>
  <p:clrMapOvr>
    <a:masterClrMapping/>
  </p:clrMapOvr>
  <p:transition spd="slow" advTm="24439">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par>
                          <p:cTn id="7" fill="hold">
                            <p:stCondLst>
                              <p:cond delay="1"/>
                            </p:stCondLst>
                            <p:childTnLst>
                              <p:par>
                                <p:cTn id="8" presetID="16" presetClass="entr" presetSubtype="21"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000"/>
                                        <p:tgtEl>
                                          <p:spTgt spid="2"/>
                                        </p:tgtEl>
                                      </p:cBhvr>
                                    </p:animEffect>
                                  </p:childTnLst>
                                </p:cTn>
                              </p:par>
                            </p:childTnLst>
                          </p:cTn>
                        </p:par>
                        <p:par>
                          <p:cTn id="11" fill="hold">
                            <p:stCondLst>
                              <p:cond delay="1001"/>
                            </p:stCondLst>
                            <p:childTnLst>
                              <p:par>
                                <p:cTn id="12" presetID="16" presetClass="entr" presetSubtype="21"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1000"/>
                                        <p:tgtEl>
                                          <p:spTgt spid="3">
                                            <p:txEl>
                                              <p:pRg st="0" end="0"/>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1000"/>
                                        <p:tgtEl>
                                          <p:spTgt spid="3">
                                            <p:txEl>
                                              <p:pRg st="1" end="1"/>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arn(inVertical)">
                                      <p:cBhvr>
                                        <p:cTn id="2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1" fill="hold" display="0">
                  <p:stCondLst>
                    <p:cond delay="indefinite"/>
                  </p:stCondLst>
                </p:cTn>
                <p:tgtEl>
                  <p:spTgt spid="34"/>
                </p:tgtEl>
              </p:cMediaNode>
            </p:video>
            <p:seq concurrent="1" nextAc="seek">
              <p:cTn id="22" restart="whenNotActive" fill="hold" evtFilter="cancelBubble" nodeType="interactiveSeq">
                <p:stCondLst>
                  <p:cond evt="onClick" delay="0">
                    <p:tgtEl>
                      <p:spTgt spid="34"/>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afterEffect">
                                  <p:stCondLst>
                                    <p:cond delay="0"/>
                                  </p:stCondLst>
                                  <p:childTnLst>
                                    <p:cmd type="call" cmd="togglePause">
                                      <p:cBhvr>
                                        <p:cTn id="26" dur="1" fill="hold"/>
                                        <p:tgtEl>
                                          <p:spTgt spid="34"/>
                                        </p:tgtEl>
                                      </p:cBhvr>
                                    </p:cmd>
                                  </p:childTnLst>
                                </p:cTn>
                              </p:par>
                            </p:childTnLst>
                          </p:cTn>
                        </p:par>
                      </p:childTnLst>
                    </p:cTn>
                  </p:par>
                </p:childTnLst>
              </p:cTn>
              <p:nextCondLst>
                <p:cond evt="onClick" delay="0">
                  <p:tgtEl>
                    <p:spTgt spid="34"/>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5"/>
</p:tagLst>
</file>

<file path=ppt/tags/tag6.xml><?xml version="1.0" encoding="utf-8"?>
<p:tagLst xmlns:a="http://schemas.openxmlformats.org/drawingml/2006/main" xmlns:r="http://schemas.openxmlformats.org/officeDocument/2006/relationships" xmlns:p="http://schemas.openxmlformats.org/presentationml/2006/main">
  <p:tag name="NUM" val="6"/>
</p:tagLst>
</file>

<file path=ppt/tags/tag7.xml><?xml version="1.0" encoding="utf-8"?>
<p:tagLst xmlns:a="http://schemas.openxmlformats.org/drawingml/2006/main" xmlns:r="http://schemas.openxmlformats.org/officeDocument/2006/relationships" xmlns:p="http://schemas.openxmlformats.org/presentationml/2006/main">
  <p:tag name="NUM" val="7"/>
</p:tagLst>
</file>

<file path=ppt/tags/tag8.xml><?xml version="1.0" encoding="utf-8"?>
<p:tagLst xmlns:a="http://schemas.openxmlformats.org/drawingml/2006/main" xmlns:r="http://schemas.openxmlformats.org/officeDocument/2006/relationships" xmlns:p="http://schemas.openxmlformats.org/presentationml/2006/main">
  <p:tag name="NUM" val="8"/>
</p:tagLst>
</file>

<file path=ppt/tags/tag9.xml><?xml version="1.0" encoding="utf-8"?>
<p:tagLst xmlns:a="http://schemas.openxmlformats.org/drawingml/2006/main" xmlns:r="http://schemas.openxmlformats.org/officeDocument/2006/relationships" xmlns:p="http://schemas.openxmlformats.org/presentationml/2006/main">
  <p:tag name="NUM" val="9"/>
</p:tagLst>
</file>

<file path=ppt/tags/tag10.xml><?xml version="1.0" encoding="utf-8"?>
<p:tagLst xmlns:a="http://schemas.openxmlformats.org/drawingml/2006/main" xmlns:r="http://schemas.openxmlformats.org/officeDocument/2006/relationships" xmlns:p="http://schemas.openxmlformats.org/presentationml/2006/main">
  <p:tag name="NUM" val="10"/>
</p:tagLst>
</file>

<file path=ppt/tags/tag11.xml><?xml version="1.0" encoding="utf-8"?>
<p:tagLst xmlns:a="http://schemas.openxmlformats.org/drawingml/2006/main" xmlns:r="http://schemas.openxmlformats.org/officeDocument/2006/relationships" xmlns:p="http://schemas.openxmlformats.org/presentationml/2006/main">
  <p:tag name="NUM" val="11"/>
</p:tagLst>
</file>

<file path=ppt/tags/tag12.xml><?xml version="1.0" encoding="utf-8"?>
<p:tagLst xmlns:a="http://schemas.openxmlformats.org/drawingml/2006/main" xmlns:r="http://schemas.openxmlformats.org/officeDocument/2006/relationships" xmlns:p="http://schemas.openxmlformats.org/presentationml/2006/main">
  <p:tag name="NUM" val="1"/>
</p:tagLst>
</file>

<file path=ppt/tags/tag13.xml><?xml version="1.0" encoding="utf-8"?>
<p:tagLst xmlns:a="http://schemas.openxmlformats.org/drawingml/2006/main" xmlns:r="http://schemas.openxmlformats.org/officeDocument/2006/relationships" xmlns:p="http://schemas.openxmlformats.org/presentationml/2006/main">
  <p:tag name="NUM" val="2"/>
</p:tagLst>
</file>

<file path=ppt/tags/tag14.xml><?xml version="1.0" encoding="utf-8"?>
<p:tagLst xmlns:a="http://schemas.openxmlformats.org/drawingml/2006/main" xmlns:r="http://schemas.openxmlformats.org/officeDocument/2006/relationships" xmlns:p="http://schemas.openxmlformats.org/presentationml/2006/main">
  <p:tag name="NUM" val="1"/>
</p:tagLst>
</file>

<file path=ppt/tags/tag15.xml><?xml version="1.0" encoding="utf-8"?>
<p:tagLst xmlns:a="http://schemas.openxmlformats.org/drawingml/2006/main" xmlns:r="http://schemas.openxmlformats.org/officeDocument/2006/relationships" xmlns:p="http://schemas.openxmlformats.org/presentationml/2006/main">
  <p:tag name="NUM" val="2"/>
</p:tagLst>
</file>

<file path=ppt/tags/tag16.xml><?xml version="1.0" encoding="utf-8"?>
<p:tagLst xmlns:a="http://schemas.openxmlformats.org/drawingml/2006/main" xmlns:r="http://schemas.openxmlformats.org/officeDocument/2006/relationships" xmlns:p="http://schemas.openxmlformats.org/presentationml/2006/main">
  <p:tag name="NUM" val="4"/>
</p:tagLst>
</file>

<file path=ppt/tags/tag17.xml><?xml version="1.0" encoding="utf-8"?>
<p:tagLst xmlns:a="http://schemas.openxmlformats.org/drawingml/2006/main" xmlns:r="http://schemas.openxmlformats.org/officeDocument/2006/relationships" xmlns:p="http://schemas.openxmlformats.org/presentationml/2006/main">
  <p:tag name="NUM" val="1"/>
</p:tagLst>
</file>

<file path=ppt/tags/tag18.xml><?xml version="1.0" encoding="utf-8"?>
<p:tagLst xmlns:a="http://schemas.openxmlformats.org/drawingml/2006/main" xmlns:r="http://schemas.openxmlformats.org/officeDocument/2006/relationships" xmlns:p="http://schemas.openxmlformats.org/presentationml/2006/main">
  <p:tag name="NUM" val="2"/>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1421</TotalTime>
  <Words>802</Words>
  <Application>Microsoft Office PowerPoint</Application>
  <PresentationFormat>Grand écran</PresentationFormat>
  <Paragraphs>44</Paragraphs>
  <Slides>5</Slides>
  <Notes>2</Notes>
  <HiddenSlides>0</HiddenSlides>
  <MMClips>7</MMClips>
  <ScaleCrop>false</ScaleCrop>
  <HeadingPairs>
    <vt:vector size="6" baseType="variant">
      <vt:variant>
        <vt:lpstr>Polices utilisées</vt:lpstr>
      </vt:variant>
      <vt:variant>
        <vt:i4>7</vt:i4>
      </vt:variant>
      <vt:variant>
        <vt:lpstr>Thème</vt:lpstr>
      </vt:variant>
      <vt:variant>
        <vt:i4>2</vt:i4>
      </vt:variant>
      <vt:variant>
        <vt:lpstr>Titres des diapositives</vt:lpstr>
      </vt:variant>
      <vt:variant>
        <vt:i4>5</vt:i4>
      </vt:variant>
    </vt:vector>
  </HeadingPairs>
  <TitlesOfParts>
    <vt:vector size="14" baseType="lpstr">
      <vt:lpstr>Arial</vt:lpstr>
      <vt:lpstr>Calibri</vt:lpstr>
      <vt:lpstr>Calibri Light</vt:lpstr>
      <vt:lpstr>Rockwell</vt:lpstr>
      <vt:lpstr>Tahoma</vt:lpstr>
      <vt:lpstr>Trebuchet MS</vt:lpstr>
      <vt:lpstr>Wingdings 3</vt:lpstr>
      <vt:lpstr>Thème Office</vt:lpstr>
      <vt:lpstr>Facette</vt:lpstr>
      <vt:lpstr>Approche globale de la santé</vt:lpstr>
      <vt:lpstr>Petit retour</vt:lpstr>
      <vt:lpstr>Histoire de cas</vt:lpstr>
      <vt:lpstr>Projet de recherche </vt:lpstr>
      <vt:lpstr>Approche globale de la santé</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Approche globale de la santé</dc:title>
  <dc:creator>bolduc, Karole-anne</dc:creator>
  <cp:lastModifiedBy>bolduc, Karole-anne</cp:lastModifiedBy>
  <cp:revision>19</cp:revision>
  <dcterms:created xsi:type="dcterms:W3CDTF">2024-06-26T16:27:28Z</dcterms:created>
  <dcterms:modified xsi:type="dcterms:W3CDTF">2024-06-27T17:38:49Z</dcterms:modified>
</cp:coreProperties>
</file>