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</p:sldMasterIdLst>
  <p:notesMasterIdLst>
    <p:notesMasterId r:id="rId38"/>
  </p:notesMasterIdLst>
  <p:sldIdLst>
    <p:sldId id="355" r:id="rId4"/>
    <p:sldId id="272" r:id="rId5"/>
    <p:sldId id="273" r:id="rId6"/>
    <p:sldId id="274" r:id="rId7"/>
    <p:sldId id="275" r:id="rId8"/>
    <p:sldId id="393" r:id="rId9"/>
    <p:sldId id="456" r:id="rId10"/>
    <p:sldId id="457" r:id="rId11"/>
    <p:sldId id="396" r:id="rId12"/>
    <p:sldId id="465" r:id="rId13"/>
    <p:sldId id="279" r:id="rId14"/>
    <p:sldId id="399" r:id="rId15"/>
    <p:sldId id="476" r:id="rId16"/>
    <p:sldId id="281" r:id="rId17"/>
    <p:sldId id="401" r:id="rId18"/>
    <p:sldId id="477" r:id="rId19"/>
    <p:sldId id="283" r:id="rId20"/>
    <p:sldId id="478" r:id="rId21"/>
    <p:sldId id="284" r:id="rId22"/>
    <p:sldId id="403" r:id="rId23"/>
    <p:sldId id="479" r:id="rId24"/>
    <p:sldId id="286" r:id="rId25"/>
    <p:sldId id="287" r:id="rId26"/>
    <p:sldId id="288" r:id="rId27"/>
    <p:sldId id="289" r:id="rId28"/>
    <p:sldId id="410" r:id="rId29"/>
    <p:sldId id="466" r:id="rId30"/>
    <p:sldId id="292" r:id="rId31"/>
    <p:sldId id="411" r:id="rId32"/>
    <p:sldId id="480" r:id="rId33"/>
    <p:sldId id="412" r:id="rId34"/>
    <p:sldId id="413" r:id="rId35"/>
    <p:sldId id="294" r:id="rId36"/>
    <p:sldId id="29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A5B0-4540-41A3-BEAF-5BA7430FE08C}" type="datetimeFigureOut">
              <a:rPr lang="fr-CA" smtClean="0"/>
              <a:t>2024-03-19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DE14-D378-443E-AA53-8F9DD791A4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85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Passif:</a:t>
            </a:r>
          </a:p>
          <a:p>
            <a:r>
              <a:rPr lang="fr-CA" dirty="0"/>
              <a:t>La substance transverse la membrane sans l’aide de la cellule.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>
                <a:solidFill>
                  <a:prstClr val="black"/>
                </a:solidFill>
              </a:rPr>
              <a:pPr/>
              <a:t>10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7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Tuesday, March 19, 2024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8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7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Tuesday, March 19, 2024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8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9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8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5IDhM_ml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12368" cy="1728192"/>
          </a:xfrm>
        </p:spPr>
        <p:txBody>
          <a:bodyPr/>
          <a:lstStyle/>
          <a:p>
            <a:pPr algn="ctr"/>
            <a:r>
              <a:rPr lang="fr-CA" b="1" dirty="0"/>
              <a:t>COURS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2420888"/>
            <a:ext cx="3384376" cy="3600400"/>
          </a:xfrm>
        </p:spPr>
        <p:txBody>
          <a:bodyPr>
            <a:normAutofit/>
          </a:bodyPr>
          <a:lstStyle/>
          <a:p>
            <a:pPr algn="ctr"/>
            <a:endParaRPr lang="fr-CA" sz="3600" b="1" dirty="0">
              <a:solidFill>
                <a:srgbClr val="C00000"/>
              </a:solidFill>
            </a:endParaRPr>
          </a:p>
          <a:p>
            <a:pPr algn="ctr"/>
            <a:r>
              <a:rPr lang="fr-CA" sz="3600" b="1" dirty="0">
                <a:solidFill>
                  <a:srgbClr val="C00000"/>
                </a:solidFill>
              </a:rPr>
              <a:t>TRANSPORT CELLULAIRE</a:t>
            </a:r>
          </a:p>
          <a:p>
            <a:pPr algn="ctr"/>
            <a:endParaRPr lang="fr-CA" sz="3600" b="1" dirty="0">
              <a:solidFill>
                <a:srgbClr val="C00000"/>
              </a:solidFill>
            </a:endParaRPr>
          </a:p>
        </p:txBody>
      </p:sp>
      <p:pic>
        <p:nvPicPr>
          <p:cNvPr id="5" name="Image 4" descr="corps-humain-bouton.jpg"/>
          <p:cNvPicPr>
            <a:picLocks noChangeAspect="1"/>
          </p:cNvPicPr>
          <p:nvPr/>
        </p:nvPicPr>
        <p:blipFill>
          <a:blip r:embed="rId2" cstate="print"/>
          <a:srcRect l="46210" t="7223" r="20519" b="13326"/>
          <a:stretch>
            <a:fillRect/>
          </a:stretch>
        </p:blipFill>
        <p:spPr>
          <a:xfrm>
            <a:off x="755576" y="331066"/>
            <a:ext cx="3247774" cy="5954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92" y="4920630"/>
            <a:ext cx="1341808" cy="19373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1251062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 transport membranaire </a:t>
            </a:r>
            <a:r>
              <a:rPr lang="fr-CA" sz="22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p.14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 passif</a:t>
            </a:r>
          </a:p>
          <a:p>
            <a:pPr marL="82296" indent="0" algn="ctr">
              <a:buNone/>
            </a:pPr>
            <a:r>
              <a:rPr lang="fr-CA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CA" sz="2000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Arial Unicode MS"/>
                <a:cs typeface="Arial Unicode MS"/>
              </a:rPr>
              <a:t>∅ de dépense d’énergie)</a:t>
            </a:r>
          </a:p>
          <a:p>
            <a:pPr marL="82296" indent="0" algn="ctr">
              <a:buNone/>
            </a:pPr>
            <a:endParaRPr lang="fr-CA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Osmose (eau)par diffusion</a:t>
            </a: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Diffusion simple</a:t>
            </a: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Diffusion facilitée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62381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CA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 actif</a:t>
            </a:r>
          </a:p>
          <a:p>
            <a:pPr marL="82296" lvl="0" indent="0" algn="ctr">
              <a:buClr>
                <a:srgbClr val="C1EC76"/>
              </a:buClr>
              <a:buNone/>
            </a:pPr>
            <a:r>
              <a:rPr lang="fr-CA" sz="2000" dirty="0">
                <a:solidFill>
                  <a:srgbClr val="EB31AB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CA" sz="2000" dirty="0">
                <a:solidFill>
                  <a:srgbClr val="EB31AB">
                    <a:lumMod val="75000"/>
                  </a:srgbClr>
                </a:solidFill>
                <a:latin typeface="Arial Unicode MS"/>
                <a:ea typeface="Arial Unicode MS"/>
                <a:cs typeface="Arial Unicode MS"/>
              </a:rPr>
              <a:t>dépense d’énergie  ATP)</a:t>
            </a:r>
          </a:p>
          <a:p>
            <a:pPr marL="82296" indent="0" algn="ctr">
              <a:buNone/>
            </a:pPr>
            <a:endParaRPr lang="fr-CA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Utiliser pour les grosses molécules comme les acides aminés, certains électrolytes et certaines molécules de glucose</a:t>
            </a:r>
          </a:p>
          <a:p>
            <a:pPr>
              <a:buFont typeface="Wingdings" pitchFamily="2" charset="2"/>
              <a:buChar char="v"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fr-CA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6332">
            <a:off x="1506433" y="457855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TRANSPORT PASSIF…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rgbClr val="FF0000"/>
                </a:solidFill>
              </a:rPr>
              <a:t>LA DIFFUSION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/>
          </a:bodyPr>
          <a:lstStyle/>
          <a:p>
            <a:r>
              <a:rPr lang="fr-CA" dirty="0"/>
              <a:t>C’est le passage de </a:t>
            </a:r>
            <a:r>
              <a:rPr lang="fr-CA" i="1" u="sng" dirty="0"/>
              <a:t>certaines</a:t>
            </a:r>
            <a:r>
              <a:rPr lang="fr-CA" dirty="0"/>
              <a:t> molécules du côté de la </a:t>
            </a:r>
            <a:r>
              <a:rPr lang="fr-CA" b="1" dirty="0">
                <a:solidFill>
                  <a:srgbClr val="FF0000"/>
                </a:solidFill>
              </a:rPr>
              <a:t>membrane</a:t>
            </a:r>
            <a:r>
              <a:rPr lang="fr-CA" dirty="0"/>
              <a:t> où elles sont concentrées, </a:t>
            </a:r>
            <a:r>
              <a:rPr lang="fr-CA" i="1" u="sng" dirty="0"/>
              <a:t>vers le côté où elles sont moins concentrées</a:t>
            </a:r>
          </a:p>
          <a:p>
            <a:pPr>
              <a:buNone/>
            </a:pPr>
            <a:endParaRPr lang="fr-CA" dirty="0"/>
          </a:p>
          <a:p>
            <a:r>
              <a:rPr lang="fr-CA" dirty="0"/>
              <a:t>Les molécules traversent la double couche de lipides, soit directement, soit par l’intermédiaire de canaux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6" y="332654"/>
            <a:ext cx="8205787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8" y="4725144"/>
            <a:ext cx="30908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6654372" y="1124744"/>
            <a:ext cx="2053131" cy="20882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CANAL TRAVERSANT LA DOUBLE COUCHE DE LIPIDES</a:t>
            </a:r>
          </a:p>
        </p:txBody>
      </p:sp>
      <p:sp>
        <p:nvSpPr>
          <p:cNvPr id="3" name="Ellipse 2"/>
          <p:cNvSpPr/>
          <p:nvPr/>
        </p:nvSpPr>
        <p:spPr>
          <a:xfrm>
            <a:off x="507576" y="1635008"/>
            <a:ext cx="2098504" cy="8578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LIQUIDE INTERSTITIEL</a:t>
            </a:r>
          </a:p>
        </p:txBody>
      </p:sp>
      <p:sp>
        <p:nvSpPr>
          <p:cNvPr id="4" name="Ellipse 3"/>
          <p:cNvSpPr/>
          <p:nvPr/>
        </p:nvSpPr>
        <p:spPr>
          <a:xfrm>
            <a:off x="6012160" y="4964123"/>
            <a:ext cx="2448272" cy="9131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CYTOPLASME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501716" y="3478053"/>
            <a:ext cx="1877344" cy="12470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LA DIFFUSION</a:t>
            </a:r>
          </a:p>
        </p:txBody>
      </p:sp>
    </p:spTree>
    <p:extLst>
      <p:ext uri="{BB962C8B-B14F-4D97-AF65-F5344CB8AC3E}">
        <p14:creationId xmlns:p14="http://schemas.microsoft.com/office/powerpoint/2010/main" val="33884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fr-CA" dirty="0"/>
              <a:t>VISIONNEZ LA VIDÉO C2.4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83768" y="1124744"/>
            <a:ext cx="46805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TRANSPORT SIMPLE</a:t>
            </a:r>
          </a:p>
        </p:txBody>
      </p:sp>
    </p:spTree>
    <p:extLst>
      <p:ext uri="{BB962C8B-B14F-4D97-AF65-F5344CB8AC3E}">
        <p14:creationId xmlns:p14="http://schemas.microsoft.com/office/powerpoint/2010/main" val="164226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DIFFUSION FACILITÉE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Utilise un transporteur </a:t>
            </a:r>
            <a:r>
              <a:rPr lang="fr-CA" i="1" u="sng" dirty="0"/>
              <a:t>protéique </a:t>
            </a:r>
            <a:r>
              <a:rPr lang="fr-CA" dirty="0"/>
              <a:t>ou </a:t>
            </a:r>
            <a:r>
              <a:rPr lang="fr-CA" i="1" u="sng" dirty="0"/>
              <a:t>enzymatique </a:t>
            </a:r>
            <a:r>
              <a:rPr lang="fr-CA" dirty="0"/>
              <a:t>pour entrer ou sortir de la cellule</a:t>
            </a:r>
          </a:p>
          <a:p>
            <a:r>
              <a:rPr lang="fr-CA" dirty="0"/>
              <a:t>Les molécules se déplacent toujours selon le </a:t>
            </a:r>
            <a:r>
              <a:rPr lang="fr-CA" b="1" i="1" dirty="0"/>
              <a:t>degré de concentration</a:t>
            </a:r>
          </a:p>
          <a:p>
            <a:r>
              <a:rPr lang="fr-CA" dirty="0"/>
              <a:t>La vitesse de diffusion est en lien avec </a:t>
            </a:r>
            <a:r>
              <a:rPr lang="fr-CA" b="1" i="1" dirty="0"/>
              <a:t>le nombre </a:t>
            </a:r>
            <a:r>
              <a:rPr lang="fr-CA" dirty="0"/>
              <a:t>de transporteurs disponibles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27584" y="620688"/>
            <a:ext cx="3146648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TYPE DE TRANSPORT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C67A71-D603-AC80-82D8-57005E94F09E}"/>
              </a:ext>
            </a:extLst>
          </p:cNvPr>
          <p:cNvSpPr/>
          <p:nvPr/>
        </p:nvSpPr>
        <p:spPr>
          <a:xfrm>
            <a:off x="2915816" y="2650056"/>
            <a:ext cx="4104456" cy="2291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VOIR LES TYPES DE TRANSPORTEURS p.16 GUIDE CÉMEQ</a:t>
            </a:r>
          </a:p>
        </p:txBody>
      </p:sp>
    </p:spTree>
    <p:extLst>
      <p:ext uri="{BB962C8B-B14F-4D97-AF65-F5344CB8AC3E}">
        <p14:creationId xmlns:p14="http://schemas.microsoft.com/office/powerpoint/2010/main" val="310285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4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fr-CA" dirty="0"/>
              <a:t>VISIONNEZ LES VIDÉOS C2.5 et C2.6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83768" y="1124744"/>
            <a:ext cx="46805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TRANSPORT SIMPLE</a:t>
            </a:r>
          </a:p>
        </p:txBody>
      </p:sp>
    </p:spTree>
    <p:extLst>
      <p:ext uri="{BB962C8B-B14F-4D97-AF65-F5344CB8AC3E}">
        <p14:creationId xmlns:p14="http://schemas.microsoft.com/office/powerpoint/2010/main" val="262369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889168"/>
          </a:xfrm>
        </p:spPr>
        <p:txBody>
          <a:bodyPr/>
          <a:lstStyle/>
          <a:p>
            <a:pPr algn="ctr"/>
            <a:r>
              <a:rPr lang="fr-CA" b="1" dirty="0"/>
              <a:t>TRANSPORT ACTIF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176464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/>
              <a:t>Utilisé par de grosses molécules </a:t>
            </a:r>
            <a:r>
              <a:rPr lang="fr-CA" dirty="0"/>
              <a:t>comme les acides aminés, certains électrolytes et certaines molécules de glucoses</a:t>
            </a:r>
          </a:p>
          <a:p>
            <a:r>
              <a:rPr lang="fr-CA" dirty="0"/>
              <a:t>Il s’agit toujours d’un </a:t>
            </a:r>
            <a:r>
              <a:rPr lang="fr-CA" b="1" dirty="0"/>
              <a:t>mode de transport assisté </a:t>
            </a:r>
            <a:r>
              <a:rPr lang="fr-CA" dirty="0"/>
              <a:t>où l’on ajoute une dépense d’énergie nécessaire pour </a:t>
            </a:r>
            <a:r>
              <a:rPr lang="fr-CA" i="1" u="sng" dirty="0"/>
              <a:t>déplacer les substances contre leur degré de concentration</a:t>
            </a:r>
          </a:p>
          <a:p>
            <a:r>
              <a:rPr lang="fr-CA" dirty="0"/>
              <a:t>Les transporteurs utilisés sont protéiques ou enzymatiques et </a:t>
            </a:r>
            <a:r>
              <a:rPr lang="fr-CA" i="1" u="sng" dirty="0"/>
              <a:t>certains peuvent se modifier </a:t>
            </a:r>
            <a:r>
              <a:rPr lang="fr-CA" dirty="0"/>
              <a:t>pour devenir des pompes capables d’attirer à travers la </a:t>
            </a:r>
            <a:r>
              <a:rPr lang="fr-CA" b="1" dirty="0">
                <a:solidFill>
                  <a:srgbClr val="FF0000"/>
                </a:solidFill>
              </a:rPr>
              <a:t>membrane</a:t>
            </a:r>
            <a:r>
              <a:rPr lang="fr-CA" dirty="0"/>
              <a:t> les substances qui doivent la traverser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4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fr-CA" dirty="0"/>
              <a:t>VISIONNEZ LA VIDÉO C2.7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83768" y="1124744"/>
            <a:ext cx="46805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TRANSPORT ACTIF</a:t>
            </a:r>
          </a:p>
        </p:txBody>
      </p:sp>
    </p:spTree>
    <p:extLst>
      <p:ext uri="{BB962C8B-B14F-4D97-AF65-F5344CB8AC3E}">
        <p14:creationId xmlns:p14="http://schemas.microsoft.com/office/powerpoint/2010/main" val="115792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45152"/>
          </a:xfrm>
        </p:spPr>
        <p:txBody>
          <a:bodyPr/>
          <a:lstStyle/>
          <a:p>
            <a:pPr algn="ctr"/>
            <a:r>
              <a:rPr lang="fr-CA" b="1" dirty="0"/>
              <a:t>TRANSPORT VÉSICULAIRE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479776"/>
          </a:xfrm>
        </p:spPr>
        <p:txBody>
          <a:bodyPr>
            <a:normAutofit/>
          </a:bodyPr>
          <a:lstStyle/>
          <a:p>
            <a:r>
              <a:rPr lang="fr-CA" dirty="0"/>
              <a:t>Consiste en </a:t>
            </a:r>
            <a:r>
              <a:rPr lang="fr-CA" b="1" i="1" dirty="0"/>
              <a:t>l’utilisation de petits sacs membraneux </a:t>
            </a:r>
            <a:r>
              <a:rPr lang="fr-CA" dirty="0"/>
              <a:t>qui bourgeonnent et se détachent d’une </a:t>
            </a:r>
            <a:r>
              <a:rPr lang="fr-CA" b="1" dirty="0">
                <a:solidFill>
                  <a:srgbClr val="FF0000"/>
                </a:solidFill>
              </a:rPr>
              <a:t>membrane</a:t>
            </a:r>
            <a:r>
              <a:rPr lang="fr-CA" dirty="0"/>
              <a:t> </a:t>
            </a:r>
            <a:r>
              <a:rPr lang="fr-CA" i="1" u="sng" dirty="0"/>
              <a:t>pour déplacer les substances</a:t>
            </a:r>
            <a:r>
              <a:rPr lang="fr-CA" dirty="0"/>
              <a:t> vers l’intérieur ou l’extérieur d’une cellule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***</a:t>
            </a:r>
            <a:r>
              <a:rPr lang="fr-CA" b="1" dirty="0"/>
              <a:t>Pinocytose</a:t>
            </a:r>
            <a:r>
              <a:rPr lang="fr-CA" dirty="0"/>
              <a:t> =la cellule absorbe du liquide extracellulaire</a:t>
            </a:r>
          </a:p>
          <a:p>
            <a:pPr>
              <a:buNone/>
            </a:pPr>
            <a:r>
              <a:rPr lang="fr-CA" dirty="0"/>
              <a:t>***</a:t>
            </a:r>
            <a:r>
              <a:rPr lang="fr-CA" b="1" dirty="0">
                <a:solidFill>
                  <a:srgbClr val="FF0000"/>
                </a:solidFill>
              </a:rPr>
              <a:t>Phagocytose</a:t>
            </a:r>
            <a:r>
              <a:rPr lang="fr-CA" dirty="0"/>
              <a:t> =certaines cellules de la catégorie des globules blancs ingèrent de grosses particules (bactéries, virus ou cellules mortes) pour les détruire, protégeant ainsi l’organisme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TRANSPORT CELLULAIRE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92488"/>
          </a:xfrm>
        </p:spPr>
        <p:txBody>
          <a:bodyPr>
            <a:normAutofit fontScale="92500"/>
          </a:bodyPr>
          <a:lstStyle/>
          <a:p>
            <a:r>
              <a:rPr lang="fr-CA" dirty="0"/>
              <a:t>La semi-perméabilité sélective de la </a:t>
            </a:r>
            <a:r>
              <a:rPr lang="fr-CA" b="1" i="1" dirty="0">
                <a:solidFill>
                  <a:srgbClr val="FF0000"/>
                </a:solidFill>
              </a:rPr>
              <a:t>membrane cellulaire</a:t>
            </a:r>
            <a:r>
              <a:rPr lang="fr-CA" dirty="0"/>
              <a:t> </a:t>
            </a:r>
            <a:r>
              <a:rPr lang="fr-CA" i="1" u="sng" dirty="0"/>
              <a:t>permet de sélectionner l’entrée de substances nutritives en fonction des besoins de la cellule</a:t>
            </a:r>
            <a:r>
              <a:rPr lang="fr-CA" dirty="0"/>
              <a:t>.</a:t>
            </a:r>
          </a:p>
          <a:p>
            <a:r>
              <a:rPr lang="fr-CA" dirty="0"/>
              <a:t>Elle </a:t>
            </a:r>
            <a:r>
              <a:rPr lang="fr-CA" i="1" dirty="0"/>
              <a:t>permet le passage de différentes substances </a:t>
            </a:r>
            <a:r>
              <a:rPr lang="fr-CA" dirty="0"/>
              <a:t>qui ne traversent pas toute la membrane de la même manière et </a:t>
            </a:r>
            <a:r>
              <a:rPr lang="fr-CA" i="1" dirty="0"/>
              <a:t>maintient l’équilibre </a:t>
            </a:r>
            <a:r>
              <a:rPr lang="fr-CA" dirty="0"/>
              <a:t>du milieu cellulaire intérieur.</a:t>
            </a:r>
          </a:p>
          <a:p>
            <a:r>
              <a:rPr lang="fr-CA" dirty="0"/>
              <a:t>Il s’agit d’une activité essentielle pour la cellule, puisque certaines substances doivent y entrer alors que d’autres doivent en sortir pour qu’elle puisse assurer ses fonctions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39552" y="404664"/>
            <a:ext cx="3146648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TRANSPORT VÉSICULAIRE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59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CA" dirty="0">
                <a:solidFill>
                  <a:prstClr val="black"/>
                </a:solidFill>
                <a:latin typeface="Corbel"/>
                <a:hlinkClick r:id="rId2"/>
              </a:rPr>
              <a:t>https://www.youtube.com/watch?v=eq5IDhM_mlc</a:t>
            </a:r>
            <a:r>
              <a:rPr lang="fr-CA" dirty="0">
                <a:solidFill>
                  <a:prstClr val="black"/>
                </a:solid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00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4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fr-CA" dirty="0"/>
              <a:t>VISIONNEZ LA VIDÉO C2.8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83768" y="1124744"/>
            <a:ext cx="46805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TRANSPORT VÉSICULAIRE</a:t>
            </a:r>
          </a:p>
        </p:txBody>
      </p:sp>
    </p:spTree>
    <p:extLst>
      <p:ext uri="{BB962C8B-B14F-4D97-AF65-F5344CB8AC3E}">
        <p14:creationId xmlns:p14="http://schemas.microsoft.com/office/powerpoint/2010/main" val="242366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pPr algn="ctr"/>
            <a:r>
              <a:rPr lang="fr-CA" b="1" dirty="0"/>
              <a:t>DIVISION CELLULAIRE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464496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La cellule se modifie au cours de son existence</a:t>
            </a:r>
          </a:p>
          <a:p>
            <a:r>
              <a:rPr lang="fr-CA" dirty="0"/>
              <a:t>Elle naît, croît, se reproduit, vieillit et meurt.</a:t>
            </a:r>
          </a:p>
          <a:p>
            <a:r>
              <a:rPr lang="fr-CA" i="1" u="sng" dirty="0"/>
              <a:t>De nouvelles cellules remplacent les vieilles</a:t>
            </a:r>
            <a:r>
              <a:rPr lang="fr-CA" dirty="0"/>
              <a:t>, ce qui permet de maintenir l’équipement complet des cellules à l’intérieur de l’organisme</a:t>
            </a:r>
          </a:p>
          <a:p>
            <a:r>
              <a:rPr lang="fr-CA" dirty="0"/>
              <a:t>La vie d’une cellule commence avec la </a:t>
            </a:r>
            <a:r>
              <a:rPr lang="fr-CA" i="1" u="sng" dirty="0"/>
              <a:t>division d’une cellule déjà existante</a:t>
            </a:r>
            <a:r>
              <a:rPr lang="fr-CA" dirty="0"/>
              <a:t>, et le mécanisme de la division cellulaire </a:t>
            </a:r>
            <a:r>
              <a:rPr lang="fr-CA" b="1" dirty="0"/>
              <a:t>permet la transmission du matériel génétique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608512"/>
          </a:xfrm>
        </p:spPr>
        <p:txBody>
          <a:bodyPr>
            <a:normAutofit/>
          </a:bodyPr>
          <a:lstStyle/>
          <a:p>
            <a:r>
              <a:rPr lang="fr-CA" dirty="0"/>
              <a:t>C’est le </a:t>
            </a:r>
            <a:r>
              <a:rPr lang="fr-CA" b="1" dirty="0"/>
              <a:t>noyau cellulaire qui coordonne les activités de la cellule</a:t>
            </a:r>
            <a:r>
              <a:rPr lang="fr-CA" dirty="0"/>
              <a:t>, gère son développement et sa multiplication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C’est </a:t>
            </a:r>
            <a:r>
              <a:rPr lang="fr-CA" i="1" u="sng" dirty="0"/>
              <a:t>dans le noyau </a:t>
            </a:r>
            <a:r>
              <a:rPr lang="fr-CA" dirty="0"/>
              <a:t>que se trouve l’ensemble des </a:t>
            </a:r>
            <a:r>
              <a:rPr lang="fr-CA" i="1" u="sng" dirty="0"/>
              <a:t>chromosomes</a:t>
            </a:r>
          </a:p>
          <a:p>
            <a:pPr marL="68580" indent="0">
              <a:buNone/>
            </a:pPr>
            <a:endParaRPr lang="fr-CA" i="1" u="sng" dirty="0"/>
          </a:p>
          <a:p>
            <a:r>
              <a:rPr lang="fr-CA" dirty="0"/>
              <a:t>Un </a:t>
            </a:r>
            <a:r>
              <a:rPr lang="fr-CA" b="1" dirty="0"/>
              <a:t>chromosome est une molécule d’ADN </a:t>
            </a:r>
            <a:r>
              <a:rPr lang="fr-CA" dirty="0"/>
              <a:t>repliée plusieurs fois sur elle-même qui prend la forme d’un double brin de fil tressé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fr-CA" b="1" dirty="0"/>
              <a:t>SUITE… </a:t>
            </a:r>
            <a:r>
              <a:rPr lang="fr-CA" sz="2800" b="1" dirty="0"/>
              <a:t> 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172400" cy="4608512"/>
          </a:xfrm>
        </p:spPr>
        <p:txBody>
          <a:bodyPr/>
          <a:lstStyle/>
          <a:p>
            <a:pPr>
              <a:buNone/>
            </a:pPr>
            <a:endParaRPr lang="fr-CA" dirty="0"/>
          </a:p>
          <a:p>
            <a:endParaRPr lang="fr-CA" dirty="0"/>
          </a:p>
          <a:p>
            <a:r>
              <a:rPr lang="fr-CA" dirty="0"/>
              <a:t>Quand la cellule ne se divise pas, </a:t>
            </a:r>
            <a:r>
              <a:rPr lang="fr-CA" i="1" u="sng" dirty="0"/>
              <a:t>le chromosome baigne dans le nucléoplasme sous la forme de </a:t>
            </a:r>
            <a:r>
              <a:rPr lang="fr-CA" b="1" i="1" u="sng" dirty="0"/>
              <a:t>chromatine</a:t>
            </a:r>
          </a:p>
          <a:p>
            <a:pPr marL="68580" indent="0">
              <a:buNone/>
            </a:pPr>
            <a:endParaRPr lang="fr-CA" b="1" i="1" u="sng" dirty="0"/>
          </a:p>
          <a:p>
            <a:r>
              <a:rPr lang="fr-CA" dirty="0"/>
              <a:t>Il apparaît comme un très long collier de perles, </a:t>
            </a:r>
            <a:r>
              <a:rPr lang="fr-CA" i="1" dirty="0"/>
              <a:t>chaque perle représentant un </a:t>
            </a:r>
            <a:r>
              <a:rPr lang="fr-CA" b="1" i="1" dirty="0"/>
              <a:t>gène</a:t>
            </a:r>
          </a:p>
          <a:p>
            <a:pPr marL="68580" indent="0">
              <a:buNone/>
            </a:pPr>
            <a:endParaRPr lang="fr-CA" b="1" i="1" dirty="0"/>
          </a:p>
          <a:p>
            <a:r>
              <a:rPr lang="fr-CA" b="1" i="1" dirty="0"/>
              <a:t>Un chromosome humain se compose de milliers de gènes</a:t>
            </a:r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89168"/>
          </a:xfrm>
        </p:spPr>
        <p:txBody>
          <a:bodyPr/>
          <a:lstStyle/>
          <a:p>
            <a:pPr algn="ctr"/>
            <a:r>
              <a:rPr lang="fr-CA" b="1" dirty="0"/>
              <a:t>SUITE…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fr-CA" dirty="0"/>
              <a:t>Au moment de la division cellulaire, des </a:t>
            </a:r>
            <a:r>
              <a:rPr lang="fr-CA" i="1" u="sng" dirty="0"/>
              <a:t>filaments de chromatine </a:t>
            </a:r>
            <a:r>
              <a:rPr lang="fr-CA" dirty="0"/>
              <a:t>se condensent pour former des </a:t>
            </a:r>
            <a:r>
              <a:rPr lang="fr-CA" i="1" u="sng" dirty="0"/>
              <a:t>chromosomes</a:t>
            </a:r>
            <a:r>
              <a:rPr lang="fr-CA" dirty="0"/>
              <a:t>, l’ADN se dédoublant pour former une réplique exacte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dirty="0"/>
              <a:t>À la fin de la division cellulaire, deux cellules </a:t>
            </a:r>
            <a:r>
              <a:rPr lang="fr-CA" b="1" dirty="0"/>
              <a:t>identiques</a:t>
            </a:r>
            <a:r>
              <a:rPr lang="fr-CA" dirty="0"/>
              <a:t> sont nées</a:t>
            </a:r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21616"/>
          </a:xfrm>
        </p:spPr>
        <p:txBody>
          <a:bodyPr>
            <a:normAutofit/>
          </a:bodyPr>
          <a:lstStyle/>
          <a:p>
            <a:pPr algn="ctr"/>
            <a:r>
              <a:rPr lang="fr-CA" b="1" dirty="0"/>
              <a:t>2 TYPES DE DIVISIONS CELLULAIRES :</a:t>
            </a:r>
            <a:br>
              <a:rPr lang="fr-CA" b="1" dirty="0"/>
            </a:br>
            <a:br>
              <a:rPr lang="fr-CA" b="1" dirty="0"/>
            </a:br>
            <a:r>
              <a:rPr lang="fr-CA" b="1" dirty="0">
                <a:solidFill>
                  <a:srgbClr val="FF0000"/>
                </a:solidFill>
              </a:rPr>
              <a:t>LA MITOSE ET </a:t>
            </a:r>
            <a:br>
              <a:rPr lang="fr-CA" b="1" dirty="0">
                <a:solidFill>
                  <a:srgbClr val="FF0000"/>
                </a:solidFill>
              </a:rPr>
            </a:br>
            <a:r>
              <a:rPr lang="fr-CA" b="1" dirty="0">
                <a:solidFill>
                  <a:srgbClr val="FF0000"/>
                </a:solidFill>
              </a:rPr>
              <a:t>LA MÉIOSE</a:t>
            </a:r>
            <a:br>
              <a:rPr lang="fr-CA" b="1" dirty="0">
                <a:solidFill>
                  <a:srgbClr val="FF0000"/>
                </a:solidFill>
              </a:rPr>
            </a:br>
            <a:br>
              <a:rPr lang="fr-CA" b="1" dirty="0">
                <a:solidFill>
                  <a:srgbClr val="FF0000"/>
                </a:solidFill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580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DIVISION CELLULAIRE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</a:t>
            </a:r>
            <a:r>
              <a:rPr lang="fr-CA" b="1" dirty="0"/>
              <a:t>division cellulaire </a:t>
            </a:r>
            <a:r>
              <a:rPr lang="fr-CA" dirty="0"/>
              <a:t>est un processus qui permet à une cellule mère de produire deux nouvelles cellules.</a:t>
            </a:r>
          </a:p>
          <a:p>
            <a:r>
              <a:rPr lang="fr-CA" b="1" dirty="0"/>
              <a:t>2 types : Méiose, mitose</a:t>
            </a:r>
          </a:p>
          <a:p>
            <a:pPr>
              <a:buFontTx/>
              <a:buChar char="-"/>
            </a:pPr>
            <a:r>
              <a:rPr lang="fr-CA" dirty="0"/>
              <a:t>responsables de la </a:t>
            </a:r>
            <a:r>
              <a:rPr lang="fr-CA" u="sng" dirty="0"/>
              <a:t>croissance</a:t>
            </a:r>
          </a:p>
          <a:p>
            <a:pPr>
              <a:buFontTx/>
              <a:buChar char="-"/>
            </a:pPr>
            <a:r>
              <a:rPr lang="fr-CA" dirty="0"/>
              <a:t>du</a:t>
            </a:r>
            <a:r>
              <a:rPr lang="fr-CA" u="sng" dirty="0"/>
              <a:t> remplacement </a:t>
            </a:r>
            <a:r>
              <a:rPr lang="fr-CA" dirty="0"/>
              <a:t>de cellules mortes </a:t>
            </a:r>
          </a:p>
          <a:p>
            <a:pPr>
              <a:buFontTx/>
              <a:buChar char="-"/>
            </a:pPr>
            <a:r>
              <a:rPr lang="fr-CA" dirty="0"/>
              <a:t>la formation des </a:t>
            </a:r>
            <a:r>
              <a:rPr lang="fr-CA" u="sng" dirty="0"/>
              <a:t>cellules sexuelles</a:t>
            </a:r>
            <a:r>
              <a:rPr lang="fr-CA" dirty="0"/>
              <a:t> </a:t>
            </a:r>
          </a:p>
          <a:p>
            <a:pPr>
              <a:buFontTx/>
              <a:buChar char="-"/>
            </a:pP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44" y="4725144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44208" y="4293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prstClr val="black"/>
                </a:solidFill>
              </a:rPr>
              <a:t>Méiose</a:t>
            </a:r>
          </a:p>
        </p:txBody>
      </p:sp>
    </p:spTree>
    <p:extLst>
      <p:ext uri="{BB962C8B-B14F-4D97-AF65-F5344CB8AC3E}">
        <p14:creationId xmlns:p14="http://schemas.microsoft.com/office/powerpoint/2010/main" val="1741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Qu’est-ce que l’hérédité?</a:t>
            </a:r>
          </a:p>
        </p:txBody>
      </p:sp>
      <p:sp>
        <p:nvSpPr>
          <p:cNvPr id="5" name="Ellipse 4"/>
          <p:cNvSpPr/>
          <p:nvPr/>
        </p:nvSpPr>
        <p:spPr>
          <a:xfrm>
            <a:off x="1907704" y="4365104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BLEU</a:t>
            </a:r>
          </a:p>
        </p:txBody>
      </p:sp>
      <p:sp>
        <p:nvSpPr>
          <p:cNvPr id="8" name="Ellipse 7"/>
          <p:cNvSpPr/>
          <p:nvPr/>
        </p:nvSpPr>
        <p:spPr>
          <a:xfrm>
            <a:off x="5508104" y="4365104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BRUN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44D28F-9196-F7E5-8751-41D4869C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CA" b="1" dirty="0"/>
          </a:p>
          <a:p>
            <a:pPr marL="68580" indent="0">
              <a:buNone/>
            </a:pPr>
            <a:endParaRPr lang="fr-CA" b="1" dirty="0"/>
          </a:p>
          <a:p>
            <a:pPr marL="68580" indent="0">
              <a:buNone/>
            </a:pPr>
            <a:r>
              <a:rPr lang="fr-CA" b="1" dirty="0"/>
              <a:t> </a:t>
            </a:r>
          </a:p>
          <a:p>
            <a:pPr marL="68580" indent="0">
              <a:buNone/>
            </a:pPr>
            <a:r>
              <a:rPr lang="fr-CA" b="1" dirty="0"/>
              <a:t>          MAMAN                              PAPA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Qu’est-ce que l’hérédité?</a:t>
            </a:r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3635896" y="5081638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</p:txBody>
      </p:sp>
      <p:sp>
        <p:nvSpPr>
          <p:cNvPr id="6" name="Ellipse 5"/>
          <p:cNvSpPr/>
          <p:nvPr/>
        </p:nvSpPr>
        <p:spPr>
          <a:xfrm>
            <a:off x="2216798" y="5074332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</p:txBody>
      </p:sp>
      <p:sp>
        <p:nvSpPr>
          <p:cNvPr id="8" name="Ellipse 7"/>
          <p:cNvSpPr/>
          <p:nvPr/>
        </p:nvSpPr>
        <p:spPr>
          <a:xfrm>
            <a:off x="6749388" y="5067990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9" name="Ellipse 8"/>
          <p:cNvSpPr/>
          <p:nvPr/>
        </p:nvSpPr>
        <p:spPr>
          <a:xfrm>
            <a:off x="2926668" y="3794546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BLEU</a:t>
            </a:r>
          </a:p>
        </p:txBody>
      </p:sp>
      <p:sp>
        <p:nvSpPr>
          <p:cNvPr id="10" name="Ellipse 9"/>
          <p:cNvSpPr/>
          <p:nvPr/>
        </p:nvSpPr>
        <p:spPr>
          <a:xfrm>
            <a:off x="6040160" y="3805175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BRUN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11" name="Ellipse 10"/>
          <p:cNvSpPr/>
          <p:nvPr/>
        </p:nvSpPr>
        <p:spPr>
          <a:xfrm>
            <a:off x="5330932" y="5074332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043608" y="4046574"/>
            <a:ext cx="149046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OVULE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667544" y="3272532"/>
            <a:ext cx="216368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SPERMATOZOÏDE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7FE4E3-3A2D-3B5C-BBD6-3920024A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MÉIOSE</a:t>
            </a:r>
          </a:p>
        </p:txBody>
      </p:sp>
    </p:spTree>
    <p:extLst>
      <p:ext uri="{BB962C8B-B14F-4D97-AF65-F5344CB8AC3E}">
        <p14:creationId xmlns:p14="http://schemas.microsoft.com/office/powerpoint/2010/main" val="379747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cellule utilise deux modes de transport pour ses échanges: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CA" b="1" dirty="0"/>
              <a:t>transport membranaire</a:t>
            </a:r>
            <a:r>
              <a:rPr lang="fr-CA" dirty="0"/>
              <a:t>, qui permet à certaines substances de </a:t>
            </a:r>
            <a:r>
              <a:rPr lang="fr-CA" i="1" u="sng" dirty="0"/>
              <a:t>traverser directement </a:t>
            </a:r>
            <a:r>
              <a:rPr lang="fr-CA" dirty="0"/>
              <a:t>la membrane cellulaire;</a:t>
            </a:r>
          </a:p>
          <a:p>
            <a:r>
              <a:rPr lang="fr-CA" dirty="0"/>
              <a:t>Le </a:t>
            </a:r>
            <a:r>
              <a:rPr lang="fr-CA" b="1" dirty="0"/>
              <a:t>transport vésiculaire</a:t>
            </a:r>
            <a:r>
              <a:rPr lang="fr-CA" dirty="0"/>
              <a:t>, dans lequel les substances </a:t>
            </a:r>
            <a:r>
              <a:rPr lang="fr-CA" i="1" u="sng" dirty="0"/>
              <a:t>utilisent un petit sac membraneux</a:t>
            </a:r>
            <a:r>
              <a:rPr lang="fr-CA" dirty="0"/>
              <a:t> qui se détache d’une membrane déjà existante pour voyager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9A7FD-FC0E-8180-8E0B-CB063D27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BIEN SUIVRE!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144D1-A9C8-D214-0D87-755097FC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fr-CA" dirty="0"/>
              <a:t>Vous devez :</a:t>
            </a:r>
          </a:p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dirty="0"/>
              <a:t>- Prendre connaissance de la vidéo C2.9 afin d’enrichir vos apprentissages en lien avec la génétique;</a:t>
            </a:r>
          </a:p>
          <a:p>
            <a:pPr marL="68580" indent="0">
              <a:buNone/>
            </a:pPr>
            <a:r>
              <a:rPr lang="fr-CA" dirty="0"/>
              <a:t>- Visionnez le reportage de l’émission C2.10 Il était une fois la vie : La cellule afin de conceptualiser vos apprentissages et ensuite compléter le questionnaire C2.11;</a:t>
            </a:r>
          </a:p>
          <a:p>
            <a:pPr marL="68580" indent="0">
              <a:buNone/>
            </a:pPr>
            <a:r>
              <a:rPr lang="fr-CA" dirty="0"/>
              <a:t>- Prendre connaissance de la vidéo C2.12 afin d’enrichir vos apprentissages en lien avec l’hérédité. </a:t>
            </a:r>
          </a:p>
        </p:txBody>
      </p:sp>
    </p:spTree>
    <p:extLst>
      <p:ext uri="{BB962C8B-B14F-4D97-AF65-F5344CB8AC3E}">
        <p14:creationId xmlns:p14="http://schemas.microsoft.com/office/powerpoint/2010/main" val="271851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842" y="764704"/>
            <a:ext cx="7024744" cy="745152"/>
          </a:xfrm>
        </p:spPr>
        <p:txBody>
          <a:bodyPr/>
          <a:lstStyle/>
          <a:p>
            <a:pPr algn="ctr"/>
            <a:r>
              <a:rPr lang="fr-CA" b="1" dirty="0"/>
              <a:t>Qu’est-ce que l’hérédité?</a:t>
            </a:r>
            <a:endParaRPr lang="fr-CA" dirty="0"/>
          </a:p>
        </p:txBody>
      </p:sp>
      <p:sp>
        <p:nvSpPr>
          <p:cNvPr id="9" name="Ellipse 8"/>
          <p:cNvSpPr/>
          <p:nvPr/>
        </p:nvSpPr>
        <p:spPr>
          <a:xfrm>
            <a:off x="6804248" y="4964867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10" name="Ellipse 9"/>
          <p:cNvSpPr/>
          <p:nvPr/>
        </p:nvSpPr>
        <p:spPr>
          <a:xfrm>
            <a:off x="5870671" y="3738114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9042"/>
            <a:ext cx="29019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31" y="4447342"/>
            <a:ext cx="2182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1605335" y="5008867"/>
            <a:ext cx="149046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OVULE</a:t>
            </a:r>
          </a:p>
        </p:txBody>
      </p:sp>
      <p:sp>
        <p:nvSpPr>
          <p:cNvPr id="7" name="Égal 6"/>
          <p:cNvSpPr/>
          <p:nvPr/>
        </p:nvSpPr>
        <p:spPr>
          <a:xfrm>
            <a:off x="4150804" y="4581518"/>
            <a:ext cx="1418456" cy="766697"/>
          </a:xfrm>
          <a:prstGeom prst="math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69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842" y="764704"/>
            <a:ext cx="7024744" cy="745152"/>
          </a:xfrm>
        </p:spPr>
        <p:txBody>
          <a:bodyPr/>
          <a:lstStyle/>
          <a:p>
            <a:pPr algn="ctr"/>
            <a:r>
              <a:rPr lang="fr-CA" b="1" dirty="0"/>
              <a:t>Qu’est-ce que l’hérédité?</a:t>
            </a:r>
            <a:endParaRPr lang="fr-CA" dirty="0"/>
          </a:p>
        </p:txBody>
      </p:sp>
      <p:sp>
        <p:nvSpPr>
          <p:cNvPr id="9" name="Ellipse 8"/>
          <p:cNvSpPr/>
          <p:nvPr/>
        </p:nvSpPr>
        <p:spPr>
          <a:xfrm>
            <a:off x="6804248" y="4964867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sp>
        <p:nvSpPr>
          <p:cNvPr id="10" name="Ellipse 9"/>
          <p:cNvSpPr/>
          <p:nvPr/>
        </p:nvSpPr>
        <p:spPr>
          <a:xfrm>
            <a:off x="2699792" y="4964867"/>
            <a:ext cx="1418456" cy="1418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BLEU</a:t>
            </a:r>
          </a:p>
          <a:p>
            <a:pPr algn="ctr"/>
            <a:r>
              <a:rPr lang="fr-CA" sz="2000" b="1" dirty="0"/>
              <a:t>BRUN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497943" cy="22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1500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2248" y="2716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/>
              <a:t>VISIONNEZ LA VIDÉO C2.12</a:t>
            </a:r>
          </a:p>
        </p:txBody>
      </p:sp>
    </p:spTree>
    <p:extLst>
      <p:ext uri="{BB962C8B-B14F-4D97-AF65-F5344CB8AC3E}">
        <p14:creationId xmlns:p14="http://schemas.microsoft.com/office/powerpoint/2010/main" val="3395598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600" b="1" dirty="0">
                <a:solidFill>
                  <a:srgbClr val="FF0000"/>
                </a:solidFill>
              </a:rPr>
              <a:t>GÈNES DOMINANTS vs </a:t>
            </a:r>
            <a:br>
              <a:rPr lang="fr-CA" sz="3600" b="1" dirty="0">
                <a:solidFill>
                  <a:srgbClr val="FF0000"/>
                </a:solidFill>
              </a:rPr>
            </a:br>
            <a:r>
              <a:rPr lang="fr-CA" sz="3600" b="1" dirty="0">
                <a:solidFill>
                  <a:srgbClr val="FF0000"/>
                </a:solidFill>
              </a:rPr>
              <a:t>GÈNES RÉCESSIFS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320480"/>
          </a:xfrm>
        </p:spPr>
        <p:txBody>
          <a:bodyPr>
            <a:normAutofit fontScale="92500"/>
          </a:bodyPr>
          <a:lstStyle/>
          <a:p>
            <a:r>
              <a:rPr lang="fr-CA" dirty="0"/>
              <a:t>Pourquoi les enfants ont tous les yeux bruns?</a:t>
            </a:r>
          </a:p>
          <a:p>
            <a:r>
              <a:rPr lang="fr-CA" dirty="0"/>
              <a:t>C’est parce que </a:t>
            </a:r>
            <a:r>
              <a:rPr lang="fr-CA" b="1" i="1" u="sng" dirty="0"/>
              <a:t>le gène </a:t>
            </a:r>
            <a:r>
              <a:rPr lang="fr-CA" b="1" i="1" u="sng" dirty="0" err="1"/>
              <a:t>Br</a:t>
            </a:r>
            <a:r>
              <a:rPr lang="fr-CA" b="1" i="1" u="sng" dirty="0"/>
              <a:t> est un gène dominant</a:t>
            </a:r>
            <a:r>
              <a:rPr lang="fr-CA" dirty="0"/>
              <a:t>, c’est –à-dire que, même s’il n’est pas présent qu’en une seule copie, la personne aura les yeux bruns.</a:t>
            </a:r>
          </a:p>
          <a:p>
            <a:r>
              <a:rPr lang="fr-CA" b="1" i="1" u="sng" dirty="0"/>
              <a:t>Le gène </a:t>
            </a:r>
            <a:r>
              <a:rPr lang="fr-CA" b="1" i="1" u="sng" dirty="0" err="1"/>
              <a:t>Bl</a:t>
            </a:r>
            <a:r>
              <a:rPr lang="fr-CA" b="1" i="1" u="sng" dirty="0"/>
              <a:t>, lui, est récessif</a:t>
            </a:r>
            <a:r>
              <a:rPr lang="fr-CA" dirty="0"/>
              <a:t>. Deux copies de ce gène sont nécessaires pour que les yeux d’une personne soient bleus.</a:t>
            </a:r>
          </a:p>
          <a:p>
            <a:r>
              <a:rPr lang="fr-CA" dirty="0"/>
              <a:t>Ce n’est donc qu’à la génération suivante que les enfants pourront avoir les yeux bleus, à la condition que leurs deux parents possèdent chacun au moins un gène </a:t>
            </a:r>
            <a:r>
              <a:rPr lang="fr-CA" dirty="0" err="1"/>
              <a:t>Bl</a:t>
            </a:r>
            <a:endParaRPr lang="fr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889168"/>
          </a:xfrm>
        </p:spPr>
        <p:txBody>
          <a:bodyPr/>
          <a:lstStyle/>
          <a:p>
            <a:pPr algn="ctr"/>
            <a:r>
              <a:rPr lang="fr-CA" b="1" dirty="0"/>
              <a:t>SUITE…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896544"/>
          </a:xfrm>
        </p:spPr>
        <p:txBody>
          <a:bodyPr>
            <a:normAutofit fontScale="92500"/>
          </a:bodyPr>
          <a:lstStyle/>
          <a:p>
            <a:r>
              <a:rPr lang="fr-CA" dirty="0"/>
              <a:t>Les cellules de chaque individu </a:t>
            </a:r>
            <a:r>
              <a:rPr lang="fr-CA" i="1" u="sng" dirty="0"/>
              <a:t>se renouvellent pour la plupart jusqu’à la mort</a:t>
            </a:r>
          </a:p>
          <a:p>
            <a:endParaRPr lang="fr-CA" i="1" u="sng" dirty="0"/>
          </a:p>
          <a:p>
            <a:r>
              <a:rPr lang="fr-CA" dirty="0"/>
              <a:t>D’autres, comme </a:t>
            </a:r>
            <a:r>
              <a:rPr lang="fr-CA" b="1" dirty="0"/>
              <a:t>les cellules nerveuses</a:t>
            </a:r>
            <a:r>
              <a:rPr lang="fr-CA" dirty="0"/>
              <a:t>, sont </a:t>
            </a:r>
            <a:r>
              <a:rPr lang="fr-CA" i="1" u="sng" dirty="0"/>
              <a:t>incapables de se reproduire</a:t>
            </a:r>
            <a:r>
              <a:rPr lang="fr-CA" dirty="0"/>
              <a:t>. Leur nombre est donc fixe à la naissance et dépend du code génétique de chaque personne</a:t>
            </a:r>
          </a:p>
          <a:p>
            <a:pPr>
              <a:buNone/>
            </a:pPr>
            <a:endParaRPr lang="fr-CA" dirty="0"/>
          </a:p>
          <a:p>
            <a:r>
              <a:rPr lang="fr-CA" i="1" u="sng" dirty="0"/>
              <a:t>Le taux de division cellulaire diminue avec l’âge</a:t>
            </a:r>
          </a:p>
          <a:p>
            <a:endParaRPr lang="fr-CA" i="1" u="sng" dirty="0"/>
          </a:p>
          <a:p>
            <a:r>
              <a:rPr lang="fr-CA" dirty="0"/>
              <a:t>On appelle ce processus </a:t>
            </a:r>
            <a:r>
              <a:rPr lang="fr-CA" b="1" dirty="0"/>
              <a:t>sénescence cellulaire</a:t>
            </a:r>
            <a:r>
              <a:rPr lang="fr-CA" dirty="0"/>
              <a:t>. On en connaît pas la cause exacte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TRANSPORT MEMBRANAIRE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Peut se faire de façon </a:t>
            </a:r>
            <a:r>
              <a:rPr lang="fr-CA" i="1" u="sng" dirty="0"/>
              <a:t>passive</a:t>
            </a:r>
            <a:r>
              <a:rPr lang="fr-CA" dirty="0"/>
              <a:t> ou </a:t>
            </a:r>
            <a:r>
              <a:rPr lang="fr-CA" i="1" u="sng" dirty="0"/>
              <a:t>active</a:t>
            </a:r>
          </a:p>
          <a:p>
            <a:pPr>
              <a:buNone/>
            </a:pPr>
            <a:endParaRPr lang="fr-CA" i="1" u="sng" dirty="0"/>
          </a:p>
          <a:p>
            <a:r>
              <a:rPr lang="fr-CA" b="1" i="1" dirty="0"/>
              <a:t>Passive</a:t>
            </a:r>
            <a:r>
              <a:rPr lang="fr-CA" dirty="0"/>
              <a:t>; osmose et diffusion</a:t>
            </a:r>
          </a:p>
          <a:p>
            <a:pPr marL="68580" indent="0">
              <a:buNone/>
            </a:pPr>
            <a:endParaRPr lang="fr-CA" dirty="0"/>
          </a:p>
          <a:p>
            <a:r>
              <a:rPr lang="fr-CA" b="1" i="1" dirty="0"/>
              <a:t>Active</a:t>
            </a:r>
            <a:r>
              <a:rPr lang="fr-CA" dirty="0"/>
              <a:t>; protéiques ou enzymatiques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TRANSPORT PASSIF… </a:t>
            </a:r>
            <a:r>
              <a:rPr lang="fr-CA" b="1" dirty="0">
                <a:solidFill>
                  <a:srgbClr val="FF0000"/>
                </a:solidFill>
              </a:rPr>
              <a:t>OSMOSE</a:t>
            </a:r>
            <a:r>
              <a:rPr lang="fr-CA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464496"/>
          </a:xfrm>
        </p:spPr>
        <p:txBody>
          <a:bodyPr>
            <a:normAutofit fontScale="92500"/>
          </a:bodyPr>
          <a:lstStyle/>
          <a:p>
            <a:r>
              <a:rPr lang="fr-CA" dirty="0"/>
              <a:t>Passage de l’eau à travers les pores de la </a:t>
            </a:r>
            <a:r>
              <a:rPr lang="fr-CA" b="1" dirty="0">
                <a:solidFill>
                  <a:srgbClr val="FF0000"/>
                </a:solidFill>
              </a:rPr>
              <a:t>membrane cellulaire</a:t>
            </a:r>
            <a:r>
              <a:rPr lang="fr-CA" dirty="0"/>
              <a:t> </a:t>
            </a:r>
            <a:r>
              <a:rPr lang="fr-CA" b="1" i="1" dirty="0"/>
              <a:t>perméable à l’eau </a:t>
            </a:r>
            <a:r>
              <a:rPr lang="fr-CA" dirty="0"/>
              <a:t>et </a:t>
            </a:r>
            <a:r>
              <a:rPr lang="fr-CA" b="1" dirty="0"/>
              <a:t>non perméable aux </a:t>
            </a:r>
            <a:r>
              <a:rPr lang="fr-CA" b="1" dirty="0">
                <a:solidFill>
                  <a:srgbClr val="FF0000"/>
                </a:solidFill>
              </a:rPr>
              <a:t>électrolytes</a:t>
            </a:r>
            <a:r>
              <a:rPr lang="fr-CA" dirty="0"/>
              <a:t> quand la concentration est inégale entre l’intérieur de la cellule et le liquide extracellulaire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b="1" dirty="0"/>
              <a:t>***</a:t>
            </a:r>
            <a:r>
              <a:rPr lang="fr-CA" dirty="0"/>
              <a:t> </a:t>
            </a:r>
            <a:r>
              <a:rPr lang="fr-CA" b="1" dirty="0">
                <a:solidFill>
                  <a:srgbClr val="FF0000"/>
                </a:solidFill>
              </a:rPr>
              <a:t>électrolytes</a:t>
            </a:r>
            <a:r>
              <a:rPr lang="fr-CA" dirty="0"/>
              <a:t>= sels minéraux en solution.***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Les électrolytes ne sont pas transformés au cours de la digestion et sont absorbés tels quels. L’organisme prend ce dont il a besoin et élimine le reste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27584" y="620688"/>
            <a:ext cx="3146648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OSMOSE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7374B42-D6CC-50BF-8EC2-05355B5C224D}"/>
              </a:ext>
            </a:extLst>
          </p:cNvPr>
          <p:cNvSpPr/>
          <p:nvPr/>
        </p:nvSpPr>
        <p:spPr>
          <a:xfrm>
            <a:off x="2915816" y="2650056"/>
            <a:ext cx="4104456" cy="2291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VOIR SCHÉMA p.14 GUIDE CÉMEQ</a:t>
            </a:r>
          </a:p>
        </p:txBody>
      </p:sp>
    </p:spTree>
    <p:extLst>
      <p:ext uri="{BB962C8B-B14F-4D97-AF65-F5344CB8AC3E}">
        <p14:creationId xmlns:p14="http://schemas.microsoft.com/office/powerpoint/2010/main" val="170271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CA" dirty="0"/>
          </a:p>
          <a:p>
            <a:pPr marL="68580" indent="0">
              <a:buNone/>
            </a:pPr>
            <a:r>
              <a:rPr lang="fr-CA" dirty="0"/>
              <a:t>VISIONNEZ LA VIDÉO C2.2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140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fr-CA" dirty="0"/>
              <a:t>VISIONNEZ LA VIDÉO C2.3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83768" y="1124744"/>
            <a:ext cx="46805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PRESSION OSMOTIQUE</a:t>
            </a:r>
          </a:p>
        </p:txBody>
      </p:sp>
    </p:spTree>
    <p:extLst>
      <p:ext uri="{BB962C8B-B14F-4D97-AF65-F5344CB8AC3E}">
        <p14:creationId xmlns:p14="http://schemas.microsoft.com/office/powerpoint/2010/main" val="307250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27584" y="620688"/>
            <a:ext cx="3146648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b="1" dirty="0"/>
              <a:t>TYPE DE SOLUTION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871E477-CD3C-D320-50A0-319C8E45A258}"/>
              </a:ext>
            </a:extLst>
          </p:cNvPr>
          <p:cNvSpPr/>
          <p:nvPr/>
        </p:nvSpPr>
        <p:spPr>
          <a:xfrm>
            <a:off x="2915816" y="2650056"/>
            <a:ext cx="4104456" cy="2291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VOIR SCHÉMA p.15 GUIDE CÉMEQ</a:t>
            </a:r>
          </a:p>
        </p:txBody>
      </p:sp>
    </p:spTree>
    <p:extLst>
      <p:ext uri="{BB962C8B-B14F-4D97-AF65-F5344CB8AC3E}">
        <p14:creationId xmlns:p14="http://schemas.microsoft.com/office/powerpoint/2010/main" val="3740624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6433</TotalTime>
  <Words>1150</Words>
  <Application>Microsoft Office PowerPoint</Application>
  <PresentationFormat>Affichage à l'écran (4:3)</PresentationFormat>
  <Paragraphs>163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Arial Unicode MS</vt:lpstr>
      <vt:lpstr>Calibri</vt:lpstr>
      <vt:lpstr>Century Gothic</vt:lpstr>
      <vt:lpstr>Corbel</vt:lpstr>
      <vt:lpstr>Wingdings</vt:lpstr>
      <vt:lpstr>Wingdings 2</vt:lpstr>
      <vt:lpstr>Wingdings 3</vt:lpstr>
      <vt:lpstr>Austin</vt:lpstr>
      <vt:lpstr>Module</vt:lpstr>
      <vt:lpstr>2_Module</vt:lpstr>
      <vt:lpstr>COURS 2</vt:lpstr>
      <vt:lpstr>TRANSPORT CELLULAIRE</vt:lpstr>
      <vt:lpstr>la cellule utilise deux modes de transport pour ses échanges:</vt:lpstr>
      <vt:lpstr>TRANSPORT MEMBRANAIRE</vt:lpstr>
      <vt:lpstr>TRANSPORT PASSIF… OSMOSE </vt:lpstr>
      <vt:lpstr>Présentation PowerPoint</vt:lpstr>
      <vt:lpstr>VIDÉO</vt:lpstr>
      <vt:lpstr>Présentation PowerPoint</vt:lpstr>
      <vt:lpstr>Présentation PowerPoint</vt:lpstr>
      <vt:lpstr>Le transport membranaire p.14</vt:lpstr>
      <vt:lpstr>TRANSPORT PASSIF… LA DIFFUSION</vt:lpstr>
      <vt:lpstr>Présentation PowerPoint</vt:lpstr>
      <vt:lpstr>Présentation PowerPoint</vt:lpstr>
      <vt:lpstr>DIFFUSION FACILITÉE</vt:lpstr>
      <vt:lpstr>Présentation PowerPoint</vt:lpstr>
      <vt:lpstr>Présentation PowerPoint</vt:lpstr>
      <vt:lpstr>TRANSPORT ACTIF</vt:lpstr>
      <vt:lpstr>Présentation PowerPoint</vt:lpstr>
      <vt:lpstr>TRANSPORT VÉSICULAIRE</vt:lpstr>
      <vt:lpstr>Présentation PowerPoint</vt:lpstr>
      <vt:lpstr>Présentation PowerPoint</vt:lpstr>
      <vt:lpstr>DIVISION CELLULAIRE</vt:lpstr>
      <vt:lpstr>SUITE…</vt:lpstr>
      <vt:lpstr>SUITE…  </vt:lpstr>
      <vt:lpstr>SUITE… </vt:lpstr>
      <vt:lpstr>2 TYPES DE DIVISIONS CELLULAIRES :  LA MITOSE ET  LA MÉIOSE  </vt:lpstr>
      <vt:lpstr>DIVISION CELLULAIRE </vt:lpstr>
      <vt:lpstr>Qu’est-ce que l’hérédité?</vt:lpstr>
      <vt:lpstr>Qu’est-ce que l’hérédité?</vt:lpstr>
      <vt:lpstr>BIEN SUIVRE!</vt:lpstr>
      <vt:lpstr>Qu’est-ce que l’hérédité?</vt:lpstr>
      <vt:lpstr>Qu’est-ce que l’hérédité?</vt:lpstr>
      <vt:lpstr>GÈNES DOMINANTS vs  GÈNES RÉCESSIFS</vt:lpstr>
      <vt:lpstr>SUITE…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du corps humain p. 9</dc:title>
  <dc:creator>Beaulieu, Daniel</dc:creator>
  <cp:lastModifiedBy>Beaulieu, Daniel</cp:lastModifiedBy>
  <cp:revision>154</cp:revision>
  <dcterms:modified xsi:type="dcterms:W3CDTF">2024-03-19T18:36:52Z</dcterms:modified>
</cp:coreProperties>
</file>