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77" r:id="rId4"/>
    <p:sldId id="257" r:id="rId5"/>
    <p:sldId id="292" r:id="rId6"/>
    <p:sldId id="258" r:id="rId7"/>
    <p:sldId id="259" r:id="rId8"/>
    <p:sldId id="260" r:id="rId9"/>
    <p:sldId id="263" r:id="rId10"/>
    <p:sldId id="283" r:id="rId11"/>
    <p:sldId id="284" r:id="rId12"/>
    <p:sldId id="262" r:id="rId13"/>
    <p:sldId id="293" r:id="rId14"/>
    <p:sldId id="287" r:id="rId15"/>
    <p:sldId id="308" r:id="rId16"/>
    <p:sldId id="265" r:id="rId17"/>
    <p:sldId id="266" r:id="rId18"/>
    <p:sldId id="267" r:id="rId19"/>
    <p:sldId id="309" r:id="rId20"/>
    <p:sldId id="310" r:id="rId21"/>
    <p:sldId id="311" r:id="rId22"/>
    <p:sldId id="288" r:id="rId23"/>
    <p:sldId id="271" r:id="rId24"/>
    <p:sldId id="312" r:id="rId25"/>
    <p:sldId id="313" r:id="rId26"/>
    <p:sldId id="289" r:id="rId27"/>
    <p:sldId id="290" r:id="rId28"/>
    <p:sldId id="317" r:id="rId29"/>
    <p:sldId id="314" r:id="rId30"/>
    <p:sldId id="315" r:id="rId31"/>
    <p:sldId id="316" r:id="rId32"/>
    <p:sldId id="318" r:id="rId3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F67475-D8C9-4E07-B3EB-C32F265BBE61}" v="1" dt="2024-03-28T01:52:10.8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ulieu, France" userId="775102f9-63db-4f93-bf4c-ffd10f7f1482" providerId="ADAL" clId="{03F67475-D8C9-4E07-B3EB-C32F265BBE61}"/>
    <pc:docChg chg="custSel addSld modSld">
      <pc:chgData name="Beaulieu, France" userId="775102f9-63db-4f93-bf4c-ffd10f7f1482" providerId="ADAL" clId="{03F67475-D8C9-4E07-B3EB-C32F265BBE61}" dt="2024-03-28T01:53:09.487" v="101" actId="20577"/>
      <pc:docMkLst>
        <pc:docMk/>
      </pc:docMkLst>
      <pc:sldChg chg="modSp mod">
        <pc:chgData name="Beaulieu, France" userId="775102f9-63db-4f93-bf4c-ffd10f7f1482" providerId="ADAL" clId="{03F67475-D8C9-4E07-B3EB-C32F265BBE61}" dt="2024-03-28T01:23:54.427" v="14" actId="20577"/>
        <pc:sldMkLst>
          <pc:docMk/>
          <pc:sldMk cId="863479262" sldId="257"/>
        </pc:sldMkLst>
        <pc:spChg chg="mod">
          <ac:chgData name="Beaulieu, France" userId="775102f9-63db-4f93-bf4c-ffd10f7f1482" providerId="ADAL" clId="{03F67475-D8C9-4E07-B3EB-C32F265BBE61}" dt="2024-03-28T01:23:54.427" v="14" actId="20577"/>
          <ac:spMkLst>
            <pc:docMk/>
            <pc:sldMk cId="863479262" sldId="257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03F67475-D8C9-4E07-B3EB-C32F265BBE61}" dt="2024-03-28T01:24:04.340" v="23" actId="20577"/>
        <pc:sldMkLst>
          <pc:docMk/>
          <pc:sldMk cId="2366978202" sldId="258"/>
        </pc:sldMkLst>
        <pc:spChg chg="mod">
          <ac:chgData name="Beaulieu, France" userId="775102f9-63db-4f93-bf4c-ffd10f7f1482" providerId="ADAL" clId="{03F67475-D8C9-4E07-B3EB-C32F265BBE61}" dt="2024-03-28T01:24:04.340" v="23" actId="20577"/>
          <ac:spMkLst>
            <pc:docMk/>
            <pc:sldMk cId="2366978202" sldId="258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03F67475-D8C9-4E07-B3EB-C32F265BBE61}" dt="2024-03-28T01:24:14.707" v="32" actId="20577"/>
        <pc:sldMkLst>
          <pc:docMk/>
          <pc:sldMk cId="3103468021" sldId="259"/>
        </pc:sldMkLst>
        <pc:spChg chg="mod">
          <ac:chgData name="Beaulieu, France" userId="775102f9-63db-4f93-bf4c-ffd10f7f1482" providerId="ADAL" clId="{03F67475-D8C9-4E07-B3EB-C32F265BBE61}" dt="2024-03-28T01:24:14.707" v="32" actId="20577"/>
          <ac:spMkLst>
            <pc:docMk/>
            <pc:sldMk cId="3103468021" sldId="259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03F67475-D8C9-4E07-B3EB-C32F265BBE61}" dt="2024-03-28T01:24:37.337" v="42" actId="20577"/>
        <pc:sldMkLst>
          <pc:docMk/>
          <pc:sldMk cId="990594615" sldId="260"/>
        </pc:sldMkLst>
        <pc:spChg chg="mod">
          <ac:chgData name="Beaulieu, France" userId="775102f9-63db-4f93-bf4c-ffd10f7f1482" providerId="ADAL" clId="{03F67475-D8C9-4E07-B3EB-C32F265BBE61}" dt="2024-03-28T01:24:37.337" v="42" actId="20577"/>
          <ac:spMkLst>
            <pc:docMk/>
            <pc:sldMk cId="990594615" sldId="260"/>
            <ac:spMk id="2" creationId="{00000000-0000-0000-0000-000000000000}"/>
          </ac:spMkLst>
        </pc:spChg>
      </pc:sldChg>
      <pc:sldChg chg="delSp mod">
        <pc:chgData name="Beaulieu, France" userId="775102f9-63db-4f93-bf4c-ffd10f7f1482" providerId="ADAL" clId="{03F67475-D8C9-4E07-B3EB-C32F265BBE61}" dt="2024-03-28T01:25:51.064" v="62" actId="478"/>
        <pc:sldMkLst>
          <pc:docMk/>
          <pc:sldMk cId="1888922236" sldId="262"/>
        </pc:sldMkLst>
        <pc:spChg chg="del">
          <ac:chgData name="Beaulieu, France" userId="775102f9-63db-4f93-bf4c-ffd10f7f1482" providerId="ADAL" clId="{03F67475-D8C9-4E07-B3EB-C32F265BBE61}" dt="2024-03-28T01:25:51.064" v="62" actId="478"/>
          <ac:spMkLst>
            <pc:docMk/>
            <pc:sldMk cId="1888922236" sldId="262"/>
            <ac:spMk id="5" creationId="{00000000-0000-0000-0000-000000000000}"/>
          </ac:spMkLst>
        </pc:spChg>
      </pc:sldChg>
      <pc:sldChg chg="delSp mod">
        <pc:chgData name="Beaulieu, France" userId="775102f9-63db-4f93-bf4c-ffd10f7f1482" providerId="ADAL" clId="{03F67475-D8C9-4E07-B3EB-C32F265BBE61}" dt="2024-03-28T01:27:10.103" v="63" actId="478"/>
        <pc:sldMkLst>
          <pc:docMk/>
          <pc:sldMk cId="3442379191" sldId="265"/>
        </pc:sldMkLst>
        <pc:spChg chg="del">
          <ac:chgData name="Beaulieu, France" userId="775102f9-63db-4f93-bf4c-ffd10f7f1482" providerId="ADAL" clId="{03F67475-D8C9-4E07-B3EB-C32F265BBE61}" dt="2024-03-28T01:27:10.103" v="63" actId="478"/>
          <ac:spMkLst>
            <pc:docMk/>
            <pc:sldMk cId="3442379191" sldId="265"/>
            <ac:spMk id="2" creationId="{00000000-0000-0000-0000-000000000000}"/>
          </ac:spMkLst>
        </pc:spChg>
      </pc:sldChg>
      <pc:sldChg chg="modSp mod">
        <pc:chgData name="Beaulieu, France" userId="775102f9-63db-4f93-bf4c-ffd10f7f1482" providerId="ADAL" clId="{03F67475-D8C9-4E07-B3EB-C32F265BBE61}" dt="2024-03-28T01:25:18.852" v="61" actId="14100"/>
        <pc:sldMkLst>
          <pc:docMk/>
          <pc:sldMk cId="3807709746" sldId="284"/>
        </pc:sldMkLst>
        <pc:spChg chg="mod">
          <ac:chgData name="Beaulieu, France" userId="775102f9-63db-4f93-bf4c-ffd10f7f1482" providerId="ADAL" clId="{03F67475-D8C9-4E07-B3EB-C32F265BBE61}" dt="2024-03-28T01:25:14.969" v="59" actId="14100"/>
          <ac:spMkLst>
            <pc:docMk/>
            <pc:sldMk cId="3807709746" sldId="284"/>
            <ac:spMk id="2" creationId="{00000000-0000-0000-0000-000000000000}"/>
          </ac:spMkLst>
        </pc:spChg>
        <pc:spChg chg="mod">
          <ac:chgData name="Beaulieu, France" userId="775102f9-63db-4f93-bf4c-ffd10f7f1482" providerId="ADAL" clId="{03F67475-D8C9-4E07-B3EB-C32F265BBE61}" dt="2024-03-28T01:25:18.852" v="61" actId="14100"/>
          <ac:spMkLst>
            <pc:docMk/>
            <pc:sldMk cId="3807709746" sldId="284"/>
            <ac:spMk id="3" creationId="{00000000-0000-0000-0000-000000000000}"/>
          </ac:spMkLst>
        </pc:spChg>
      </pc:sldChg>
      <pc:sldChg chg="delSp mod">
        <pc:chgData name="Beaulieu, France" userId="775102f9-63db-4f93-bf4c-ffd10f7f1482" providerId="ADAL" clId="{03F67475-D8C9-4E07-B3EB-C32F265BBE61}" dt="2024-03-28T01:29:18.817" v="64" actId="478"/>
        <pc:sldMkLst>
          <pc:docMk/>
          <pc:sldMk cId="371693938" sldId="316"/>
        </pc:sldMkLst>
        <pc:spChg chg="del">
          <ac:chgData name="Beaulieu, France" userId="775102f9-63db-4f93-bf4c-ffd10f7f1482" providerId="ADAL" clId="{03F67475-D8C9-4E07-B3EB-C32F265BBE61}" dt="2024-03-28T01:29:18.817" v="64" actId="478"/>
          <ac:spMkLst>
            <pc:docMk/>
            <pc:sldMk cId="371693938" sldId="316"/>
            <ac:spMk id="2" creationId="{00000000-0000-0000-0000-000000000000}"/>
          </ac:spMkLst>
        </pc:spChg>
      </pc:sldChg>
      <pc:sldChg chg="modSp add mod">
        <pc:chgData name="Beaulieu, France" userId="775102f9-63db-4f93-bf4c-ffd10f7f1482" providerId="ADAL" clId="{03F67475-D8C9-4E07-B3EB-C32F265BBE61}" dt="2024-03-28T01:53:09.487" v="101" actId="20577"/>
        <pc:sldMkLst>
          <pc:docMk/>
          <pc:sldMk cId="663579611" sldId="318"/>
        </pc:sldMkLst>
        <pc:spChg chg="mod">
          <ac:chgData name="Beaulieu, France" userId="775102f9-63db-4f93-bf4c-ffd10f7f1482" providerId="ADAL" clId="{03F67475-D8C9-4E07-B3EB-C32F265BBE61}" dt="2024-03-28T01:52:32.005" v="98" actId="20577"/>
          <ac:spMkLst>
            <pc:docMk/>
            <pc:sldMk cId="663579611" sldId="318"/>
            <ac:spMk id="2" creationId="{3A12F246-E7B6-01E5-155C-C270519F56C2}"/>
          </ac:spMkLst>
        </pc:spChg>
        <pc:spChg chg="mod">
          <ac:chgData name="Beaulieu, France" userId="775102f9-63db-4f93-bf4c-ffd10f7f1482" providerId="ADAL" clId="{03F67475-D8C9-4E07-B3EB-C32F265BBE61}" dt="2024-03-28T01:53:09.487" v="101" actId="20577"/>
          <ac:spMkLst>
            <pc:docMk/>
            <pc:sldMk cId="663579611" sldId="318"/>
            <ac:spMk id="3" creationId="{7F594D57-7713-E0DF-B5B5-859FC504A4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6" y="2708476"/>
            <a:ext cx="3313355" cy="1702160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6" y="4421082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350">
                <a:solidFill>
                  <a:srgbClr val="42424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9"/>
            <a:ext cx="2133600" cy="750981"/>
          </a:xfrm>
        </p:spPr>
        <p:txBody>
          <a:bodyPr anchor="b"/>
          <a:lstStyle>
            <a:lvl1pPr algn="l">
              <a:defRPr sz="1800"/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8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7" y="5719968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1744471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02931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6" y="2900831"/>
            <a:ext cx="6637468" cy="1362075"/>
          </a:xfrm>
        </p:spPr>
        <p:txBody>
          <a:bodyPr anchor="b"/>
          <a:lstStyle>
            <a:lvl1pPr algn="l">
              <a:defRPr sz="3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6" y="4267202"/>
            <a:ext cx="6637467" cy="1520413"/>
          </a:xfrm>
        </p:spPr>
        <p:txBody>
          <a:bodyPr anchor="t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84779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023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2" y="2316009"/>
            <a:ext cx="3057148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6"/>
            <a:ext cx="3419856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8" y="2316010"/>
            <a:ext cx="3055717" cy="639762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6"/>
            <a:ext cx="3419856" cy="2835797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9040889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704159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140179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5" y="856527"/>
            <a:ext cx="3090440" cy="5150734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2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6"/>
            <a:ext cx="3304572" cy="1463153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3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436775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2" name="Rectangle 101"/>
          <p:cNvSpPr/>
          <p:nvPr/>
        </p:nvSpPr>
        <p:spPr>
          <a:xfrm>
            <a:off x="905572" y="601885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1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9" y="693795"/>
            <a:ext cx="3359623" cy="546811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1" y="4133090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rgbClr val="42424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7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1080155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1105418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1030147"/>
            <a:ext cx="1484453" cy="4780344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7" y="1030147"/>
            <a:ext cx="5423704" cy="478034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9416228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0014" y="301625"/>
            <a:ext cx="7313612" cy="11430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A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CA">
                <a:solidFill>
                  <a:srgbClr val="94C600"/>
                </a:solidFill>
              </a:rPr>
              <a:t>Élaboré par Alexandra Fex Bsc. inf. Enseignante CFP Performance Plus</a:t>
            </a:r>
            <a:endParaRPr lang="en-US">
              <a:solidFill>
                <a:srgbClr val="94C600"/>
              </a:solidFill>
            </a:endParaRP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5CE039-7146-4B3E-BCDE-FE0E67DAD20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430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62B2939-A3F5-42AF-8F65-17975D5D0BBA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71F1F-6A7F-4D21-8EE3-B16D41379642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1" y="1575654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68580" tIns="34290" rIns="68580" bIns="34290" anchor="ctr" compatLnSpc="1"/>
          <a:lstStyle/>
          <a:p>
            <a:endParaRPr kumimoji="0" lang="en-US" sz="1350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1875"/>
            </a:lvl1pPr>
          </a:lstStyle>
          <a:p>
            <a:pPr lvl="0" eaLnBrk="1" latinLnBrk="0" hangingPunct="1"/>
            <a:r>
              <a:rPr lang="fr-FR"/>
              <a:t>Modifiez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89822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35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5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9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3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EFEFE"/>
                </a:solidFill>
              </a:defRPr>
            </a:lvl1pPr>
          </a:lstStyle>
          <a:p>
            <a:fld id="{812EA422-09B1-4624-A064-4A9C2F0552D6}" type="datetimeFigureOut">
              <a:rPr lang="fr-CA" smtClean="0"/>
              <a:t>2024-03-27</a:t>
            </a:fld>
            <a:endParaRPr lang="fr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2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3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EFEFE"/>
                </a:solidFill>
              </a:defRPr>
            </a:lvl1pPr>
          </a:lstStyle>
          <a:p>
            <a:fld id="{CAA80949-83A6-4334-9C49-3B8495FC8AAE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22895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l" defTabSz="685800" rtl="0" eaLnBrk="1" latinLnBrk="0" hangingPunct="1"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80060" indent="-20574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4353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99441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2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138428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6pPr>
      <a:lvl7pPr marL="1289304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7pPr>
      <a:lvl8pPr marL="1440180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8pPr>
      <a:lvl9pPr marL="1591056" indent="-171450" algn="l" defTabSz="6858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05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Cours 9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/>
              <a:t>Chapitre 5: Rédiger des notes</a:t>
            </a:r>
          </a:p>
        </p:txBody>
      </p:sp>
    </p:spTree>
    <p:extLst>
      <p:ext uri="{BB962C8B-B14F-4D97-AF65-F5344CB8AC3E}">
        <p14:creationId xmlns:p14="http://schemas.microsoft.com/office/powerpoint/2010/main" val="32486375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393224"/>
          </a:xfrm>
        </p:spPr>
        <p:txBody>
          <a:bodyPr>
            <a:normAutofit fontScale="90000"/>
          </a:bodyPr>
          <a:lstStyle/>
          <a:p>
            <a:pPr algn="ctr"/>
            <a:r>
              <a:rPr lang="fr-CA" dirty="0"/>
              <a:t>Notes narratives CHRONOLOGIQUES p. 142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43492" y="2924944"/>
            <a:ext cx="6777317" cy="3240360"/>
          </a:xfrm>
        </p:spPr>
        <p:txBody>
          <a:bodyPr/>
          <a:lstStyle/>
          <a:p>
            <a:r>
              <a:rPr lang="fr-CA" dirty="0"/>
              <a:t>Toujours au présent ou au passé, JAMAIS au futur!</a:t>
            </a:r>
          </a:p>
          <a:p>
            <a:endParaRPr lang="fr-CA" dirty="0"/>
          </a:p>
          <a:p>
            <a:r>
              <a:rPr lang="fr-CA" dirty="0"/>
              <a:t>Noter au fur et à mesure</a:t>
            </a:r>
          </a:p>
        </p:txBody>
      </p:sp>
    </p:spTree>
    <p:extLst>
      <p:ext uri="{BB962C8B-B14F-4D97-AF65-F5344CB8AC3E}">
        <p14:creationId xmlns:p14="http://schemas.microsoft.com/office/powerpoint/2010/main" val="38077097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re 5"/>
          <p:cNvSpPr>
            <a:spLocks noGrp="1"/>
          </p:cNvSpPr>
          <p:nvPr>
            <p:ph type="title"/>
          </p:nvPr>
        </p:nvSpPr>
        <p:spPr>
          <a:xfrm>
            <a:off x="829988" y="893880"/>
            <a:ext cx="7313612" cy="679450"/>
          </a:xfrm>
        </p:spPr>
        <p:txBody>
          <a:bodyPr>
            <a:normAutofit fontScale="90000"/>
          </a:bodyPr>
          <a:lstStyle/>
          <a:p>
            <a:pPr algn="ctr"/>
            <a:r>
              <a:rPr lang="fr-CA" altLang="fr-FR" sz="3200" b="1" dirty="0"/>
              <a:t>Méthode de rédaction DIR p.142 du CÉMEQ</a:t>
            </a:r>
          </a:p>
        </p:txBody>
      </p:sp>
      <p:sp>
        <p:nvSpPr>
          <p:cNvPr id="7" name="Espace réservé du contenu 6"/>
          <p:cNvSpPr>
            <a:spLocks noGrp="1"/>
          </p:cNvSpPr>
          <p:nvPr>
            <p:ph idx="1"/>
          </p:nvPr>
        </p:nvSpPr>
        <p:spPr>
          <a:xfrm>
            <a:off x="468313" y="1628775"/>
            <a:ext cx="8675687" cy="4537075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fr-CA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D=données  I= interventions R= résultats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 </a:t>
            </a:r>
            <a:r>
              <a:rPr lang="fr-CA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19h40 Accuse douleur lombaire à 6/10 irradiant aux 2 jambes.  Décrit sa dlr comme s’il avait une barre dans le dos.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: </a:t>
            </a:r>
            <a:r>
              <a:rPr lang="fr-CA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19h50 Reçoit analgésique narcotique</a:t>
            </a:r>
          </a:p>
          <a:p>
            <a:pPr marL="0" indent="0">
              <a:buFont typeface="Wingdings" pitchFamily="2" charset="2"/>
              <a:buNone/>
              <a:defRPr/>
            </a:pPr>
            <a:endParaRPr lang="fr-CA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r>
              <a:rPr lang="fr-CA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 : </a:t>
            </a:r>
            <a:r>
              <a:rPr lang="fr-CA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20h45 Se dit partiellement soulagé à 4/10.  Marche cambré.</a:t>
            </a:r>
            <a:endParaRPr lang="fr-CA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92223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768309A-9A94-1D16-612D-CF7BB9D6D7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Compléter l’activité 5.1 à la page 143 et 144 du CÉMEQ.</a:t>
            </a:r>
          </a:p>
        </p:txBody>
      </p:sp>
    </p:spTree>
    <p:extLst>
      <p:ext uri="{BB962C8B-B14F-4D97-AF65-F5344CB8AC3E}">
        <p14:creationId xmlns:p14="http://schemas.microsoft.com/office/powerpoint/2010/main" val="2466736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dirty="0"/>
              <a:t>Secteur public VS privé p.145 du CÉMEQ.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042988" y="2324100"/>
          <a:ext cx="6777038" cy="3697188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33885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85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97188">
                <a:tc>
                  <a:txBody>
                    <a:bodyPr/>
                    <a:lstStyle/>
                    <a:p>
                      <a:pPr algn="ctr"/>
                      <a:endParaRPr lang="fr-CA" sz="2400" b="0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fr-CA" sz="2400" b="0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fr-CA" sz="2400" b="0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Documents en place sur l’unité</a:t>
                      </a:r>
                      <a:r>
                        <a:rPr lang="fr-CA" sz="2400" b="0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de soins</a:t>
                      </a:r>
                      <a:endParaRPr lang="fr-CA" sz="2400" b="0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CA" sz="2400" b="0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fr-CA" sz="2400" b="0" strike="noStrike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fr-CA" sz="2400" b="0" strike="noStrike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Possible</a:t>
                      </a:r>
                      <a:r>
                        <a:rPr lang="fr-CA" sz="2400" b="0" strike="noStrike" baseline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fr-CA" sz="2400" b="0" strike="noStrike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qu’aucun document formel n’existe</a:t>
                      </a:r>
                      <a:endParaRPr lang="fr-CA" sz="2400" b="0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4647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3608" y="2708920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fr-CA" b="1" dirty="0"/>
              <a:t>SOYEZ-Prêts… Nous voyons les normes de rédaction précises ici</a:t>
            </a:r>
          </a:p>
        </p:txBody>
      </p:sp>
    </p:spTree>
    <p:extLst>
      <p:ext uri="{BB962C8B-B14F-4D97-AF65-F5344CB8AC3E}">
        <p14:creationId xmlns:p14="http://schemas.microsoft.com/office/powerpoint/2010/main" val="122506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rgbClr val="FF9900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fr-CA" altLang="fr-FR" sz="4400" b="1" dirty="0">
                <a:solidFill>
                  <a:schemeClr val="tx1"/>
                </a:solidFill>
              </a:rPr>
              <a:t>p.146 du CÉMEQ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57250" y="1827213"/>
            <a:ext cx="8150225" cy="4114800"/>
          </a:xfrm>
        </p:spPr>
        <p:txBody>
          <a:bodyPr>
            <a:normAutofit fontScale="92500" lnSpcReduction="10000"/>
          </a:bodyPr>
          <a:lstStyle/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b="1" dirty="0"/>
              <a:t>Identification de la feuille de notes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b="1" dirty="0"/>
              <a:t>d’observation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endParaRPr lang="fr-CA" altLang="fr-FR" sz="2500" b="1" dirty="0"/>
          </a:p>
          <a:p>
            <a:pPr marL="552450" indent="-552450" eaLnBrk="1" hangingPunct="1">
              <a:defRPr/>
            </a:pPr>
            <a:r>
              <a:rPr lang="fr-CA" altLang="fr-FR" sz="2500" dirty="0"/>
              <a:t>Carte adressographe 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/>
              <a:t>			</a:t>
            </a:r>
            <a:r>
              <a:rPr lang="fr-CA" altLang="fr-FR" sz="2500" dirty="0">
                <a:sym typeface="Wingdings" pitchFamily="2" charset="2"/>
              </a:rPr>
              <a:t>  Nom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		  Médecin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		  Numéro de chambre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		  Numéro de dossier</a:t>
            </a:r>
          </a:p>
          <a:p>
            <a:pPr marL="552450" indent="-55245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		  </a:t>
            </a:r>
            <a:r>
              <a:rPr lang="fr-CA" altLang="fr-FR" sz="2500" dirty="0">
                <a:solidFill>
                  <a:srgbClr val="FF0000"/>
                </a:solidFill>
                <a:sym typeface="Wingdings" pitchFamily="2" charset="2"/>
              </a:rPr>
              <a:t>Date de naissance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fr-CA" altLang="fr-FR" sz="2500" dirty="0">
                <a:sym typeface="Wingdings" pitchFamily="2" charset="2"/>
              </a:rPr>
              <a:t>							</a:t>
            </a:r>
          </a:p>
        </p:txBody>
      </p:sp>
    </p:spTree>
    <p:extLst>
      <p:ext uri="{BB962C8B-B14F-4D97-AF65-F5344CB8AC3E}">
        <p14:creationId xmlns:p14="http://schemas.microsoft.com/office/powerpoint/2010/main" val="34423791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1027664"/>
            <a:ext cx="6808602" cy="74515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CA" altLang="fr-FR" sz="36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Inscrire la date et l’heure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1666081"/>
            <a:ext cx="8137525" cy="50752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500" dirty="0"/>
              <a:t>	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500" b="1" dirty="0"/>
          </a:p>
          <a:p>
            <a:pPr algn="ctr" eaLnBrk="1" hangingPunct="1">
              <a:lnSpc>
                <a:spcPct val="90000"/>
              </a:lnSpc>
            </a:pPr>
            <a:r>
              <a:rPr lang="fr-CA" altLang="fr-FR" sz="2400" dirty="0"/>
              <a:t>Inscrire la date en débutant par l’année, le mois, le jour. </a:t>
            </a:r>
            <a:r>
              <a:rPr lang="fr-CA" altLang="fr-FR" sz="2400" b="1" dirty="0">
                <a:solidFill>
                  <a:srgbClr val="FF0000"/>
                </a:solidFill>
              </a:rPr>
              <a:t>( AAAA-MM-JJ   ou AAAA-MM-JJ 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4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>
                <a:sym typeface="Wingdings" pitchFamily="2" charset="2"/>
              </a:rPr>
              <a:t>		 </a:t>
            </a:r>
            <a:r>
              <a:rPr lang="fr-CA" altLang="fr-FR" sz="2400" b="1" dirty="0">
                <a:solidFill>
                  <a:srgbClr val="FF0000"/>
                </a:solidFill>
                <a:sym typeface="Wingdings" pitchFamily="2" charset="2"/>
              </a:rPr>
              <a:t> Deux </a:t>
            </a:r>
            <a:r>
              <a:rPr lang="fr-CA" altLang="fr-FR" sz="2400" dirty="0">
                <a:sym typeface="Wingdings" pitchFamily="2" charset="2"/>
              </a:rPr>
              <a:t>ou quatre chiffres pour l’année.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>
                <a:sym typeface="Wingdings" pitchFamily="2" charset="2"/>
              </a:rPr>
              <a:t>		  </a:t>
            </a:r>
            <a:r>
              <a:rPr lang="fr-CA" altLang="fr-FR" sz="2400" dirty="0">
                <a:solidFill>
                  <a:schemeClr val="tx1"/>
                </a:solidFill>
                <a:sym typeface="Wingdings" pitchFamily="2" charset="2"/>
              </a:rPr>
              <a:t>Deux chiffres </a:t>
            </a:r>
            <a:r>
              <a:rPr lang="fr-CA" altLang="fr-FR" sz="2400" dirty="0">
                <a:sym typeface="Wingdings" pitchFamily="2" charset="2"/>
              </a:rPr>
              <a:t>pour le mois et le jour.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sz="2400" dirty="0">
                <a:sym typeface="Wingdings" pitchFamily="2" charset="2"/>
              </a:rPr>
              <a:t>	</a:t>
            </a:r>
            <a:endParaRPr lang="fr-CA" altLang="fr-FR" sz="2400" b="1" dirty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fr-CA" altLang="fr-FR" sz="2400" dirty="0"/>
              <a:t>Inscrire l’heure selon le système international (24h)</a:t>
            </a:r>
          </a:p>
          <a:p>
            <a:pPr marL="1254125" indent="-360363">
              <a:buFont typeface="Wingdings" panose="05000000000000000000" pitchFamily="2" charset="2"/>
              <a:buChar char="ü"/>
            </a:pPr>
            <a:r>
              <a:rPr lang="fr-CA" b="1" dirty="0">
                <a:solidFill>
                  <a:srgbClr val="FF0000"/>
                </a:solidFill>
              </a:rPr>
              <a:t>Heure en mode alphanumérique sur un horaire de 24h comme:                                                   3h15, 10h, 11h50,15h15,23h40 etc.</a:t>
            </a:r>
          </a:p>
          <a:p>
            <a:pPr marL="1254125" indent="-360363">
              <a:buFont typeface="Wingdings" panose="05000000000000000000" pitchFamily="2" charset="2"/>
              <a:buChar char="ü"/>
            </a:pPr>
            <a:r>
              <a:rPr lang="fr-CA" b="1" dirty="0">
                <a:solidFill>
                  <a:srgbClr val="FF0000"/>
                </a:solidFill>
              </a:rPr>
              <a:t>Le mode numérique peut aussi être utilisé:              3:15, 10:00, 11:50, 15:15, 23:40 etc.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sz="2400" dirty="0"/>
          </a:p>
          <a:p>
            <a:pPr eaLnBrk="1" hangingPunct="1">
              <a:lnSpc>
                <a:spcPct val="90000"/>
              </a:lnSpc>
            </a:pPr>
            <a:endParaRPr lang="fr-CA" altLang="fr-FR" sz="2400" dirty="0"/>
          </a:p>
        </p:txBody>
      </p:sp>
    </p:spTree>
    <p:extLst>
      <p:ext uri="{BB962C8B-B14F-4D97-AF65-F5344CB8AC3E}">
        <p14:creationId xmlns:p14="http://schemas.microsoft.com/office/powerpoint/2010/main" val="2903714598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980728"/>
            <a:ext cx="7024744" cy="854968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r-CA" altLang="fr-FR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Signer les observations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2060847"/>
            <a:ext cx="8137599" cy="4248473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fr-CA" altLang="fr-FR" dirty="0"/>
              <a:t>Signer son prénom et son nom au complet.</a:t>
            </a:r>
          </a:p>
          <a:p>
            <a:pPr eaLnBrk="1" hangingPunct="1"/>
            <a:r>
              <a:rPr lang="fr-CA" altLang="fr-FR" dirty="0"/>
              <a:t>Écrire l’abréviation de son titre 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/>
              <a:t>	Exemple : </a:t>
            </a:r>
            <a:r>
              <a:rPr lang="fr-CA" altLang="fr-FR" dirty="0" err="1"/>
              <a:t>ét</a:t>
            </a:r>
            <a:r>
              <a:rPr lang="fr-CA" altLang="fr-FR" dirty="0"/>
              <a:t>. inf. aux. ou inf. aux., CEPIA</a:t>
            </a:r>
          </a:p>
          <a:p>
            <a:pPr eaLnBrk="1" hangingPunct="1">
              <a:buFont typeface="Courier New" panose="02070309020205020404" pitchFamily="49" charset="0"/>
              <a:buChar char="o"/>
            </a:pPr>
            <a:r>
              <a:rPr lang="fr-CA" altLang="fr-FR" u="sng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Écrire nom complet en lettres moulées **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dirty="0"/>
          </a:p>
          <a:p>
            <a:pPr eaLnBrk="1" hangingPunct="1">
              <a:buFont typeface="Wingdings" pitchFamily="2" charset="2"/>
              <a:buNone/>
            </a:pPr>
            <a:endParaRPr lang="fr-CA" altLang="fr-FR" dirty="0"/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>
                <a:solidFill>
                  <a:srgbClr val="FF0000"/>
                </a:solidFill>
              </a:rPr>
              <a:t>La personne qui signe est liée par son contenu, si vous signez, vous devez l’avoir fait ou avoir été présent.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dirty="0">
              <a:solidFill>
                <a:srgbClr val="FF0000"/>
              </a:solidFill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fr-CA" altLang="fr-FR" b="1" dirty="0">
                <a:solidFill>
                  <a:srgbClr val="FF0000"/>
                </a:solidFill>
              </a:rPr>
              <a:t>Prévoir espace suffisant pour votre signature</a:t>
            </a:r>
          </a:p>
          <a:p>
            <a:pPr>
              <a:buNone/>
            </a:pPr>
            <a:endParaRPr lang="fr-CA" altLang="fr-FR" dirty="0">
              <a:latin typeface="Brush Script MT" panose="03060802040406070304" pitchFamily="66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fr-CA" alt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7931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re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024744" cy="72008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fr-CA" altLang="fr-FR" sz="3600" b="1" dirty="0">
                <a:solidFill>
                  <a:srgbClr val="000000"/>
                </a:solidFill>
              </a:rPr>
              <a:t>Si j’ai un nom composé??</a:t>
            </a:r>
            <a:endParaRPr lang="fr-CA" altLang="fr-FR" sz="3200" dirty="0"/>
          </a:p>
        </p:txBody>
      </p:sp>
      <p:sp>
        <p:nvSpPr>
          <p:cNvPr id="59395" name="Espace réservé du contenu 2"/>
          <p:cNvSpPr>
            <a:spLocks noGrp="1"/>
          </p:cNvSpPr>
          <p:nvPr>
            <p:ph idx="1"/>
          </p:nvPr>
        </p:nvSpPr>
        <p:spPr>
          <a:xfrm>
            <a:off x="827584" y="1628800"/>
            <a:ext cx="7850187" cy="4392612"/>
          </a:xfrm>
        </p:spPr>
        <p:txBody>
          <a:bodyPr>
            <a:noAutofit/>
          </a:bodyPr>
          <a:lstStyle/>
          <a:p>
            <a:pPr marL="0" indent="0" algn="ctr">
              <a:buFont typeface="Wingdings" pitchFamily="2" charset="2"/>
              <a:buNone/>
            </a:pPr>
            <a:r>
              <a:rPr lang="fr-CA" altLang="fr-FR" dirty="0"/>
              <a:t>Si vous avez un long nom, vous pouvez l’écourter.</a:t>
            </a:r>
          </a:p>
          <a:p>
            <a:pPr marL="0" indent="0" algn="ctr">
              <a:buFont typeface="Wingdings" pitchFamily="2" charset="2"/>
              <a:buNone/>
            </a:pPr>
            <a:r>
              <a:rPr lang="fr-CA" altLang="fr-FR" dirty="0"/>
              <a:t>Comment?</a:t>
            </a:r>
          </a:p>
          <a:p>
            <a:pPr marL="0" indent="0" algn="ctr">
              <a:buNone/>
            </a:pPr>
            <a:r>
              <a:rPr lang="fr-CA" altLang="fr-FR" sz="2800" dirty="0"/>
              <a:t>Ex: Jeanne-Élisabeth Dion-Paradis</a:t>
            </a:r>
          </a:p>
          <a:p>
            <a:pPr marL="0" indent="0">
              <a:buNone/>
            </a:pPr>
            <a:endParaRPr lang="fr-CA" altLang="fr-FR" sz="2800" dirty="0"/>
          </a:p>
          <a:p>
            <a:pPr algn="ctr">
              <a:buNone/>
            </a:pPr>
            <a:r>
              <a:rPr lang="fr-CA" altLang="fr-FR" sz="3200" dirty="0">
                <a:latin typeface="Brush Script MT" panose="03060802040406070304" pitchFamily="66" charset="0"/>
              </a:rPr>
              <a:t>J.-Élisabeth D.-Paradis </a:t>
            </a:r>
          </a:p>
          <a:p>
            <a:pPr algn="ctr">
              <a:buNone/>
            </a:pPr>
            <a:r>
              <a:rPr lang="fr-CA" altLang="fr-FR" sz="3200" dirty="0">
                <a:latin typeface="Brush Script MT" panose="03060802040406070304" pitchFamily="66" charset="0"/>
              </a:rPr>
              <a:t>Jeanne- Élisabeth Dion</a:t>
            </a:r>
          </a:p>
          <a:p>
            <a:pPr algn="ctr">
              <a:buNone/>
            </a:pPr>
            <a:r>
              <a:rPr lang="fr-CA" altLang="fr-FR" sz="3200" dirty="0">
                <a:latin typeface="Brush Script MT" panose="03060802040406070304" pitchFamily="66" charset="0"/>
              </a:rPr>
              <a:t>Jeanne-Élisabeth Paradis</a:t>
            </a:r>
          </a:p>
          <a:p>
            <a:pPr algn="ctr">
              <a:buNone/>
            </a:pPr>
            <a:r>
              <a:rPr lang="fr-CA" altLang="fr-FR" sz="3200" dirty="0">
                <a:latin typeface="Brush Script MT" panose="03060802040406070304" pitchFamily="66" charset="0"/>
              </a:rPr>
              <a:t>J. Élisabeth Dion-Paradis</a:t>
            </a:r>
          </a:p>
          <a:p>
            <a:pPr algn="ctr">
              <a:buNone/>
            </a:pPr>
            <a:r>
              <a:rPr lang="fr-CA" altLang="fr-FR" dirty="0"/>
              <a:t>**Garder une constance  pour être </a:t>
            </a:r>
            <a:r>
              <a:rPr lang="fr-CA" altLang="fr-FR" dirty="0" err="1"/>
              <a:t>retraçable</a:t>
            </a:r>
            <a:r>
              <a:rPr lang="fr-CA" altLang="fr-FR" dirty="0"/>
              <a:t> </a:t>
            </a:r>
          </a:p>
          <a:p>
            <a:pPr marL="0" indent="0">
              <a:buFont typeface="Wingdings" pitchFamily="2" charset="2"/>
              <a:buNone/>
            </a:pPr>
            <a:endParaRPr lang="fr-CA" altLang="fr-FR" sz="2800" dirty="0"/>
          </a:p>
        </p:txBody>
      </p:sp>
    </p:spTree>
    <p:extLst>
      <p:ext uri="{BB962C8B-B14F-4D97-AF65-F5344CB8AC3E}">
        <p14:creationId xmlns:p14="http://schemas.microsoft.com/office/powerpoint/2010/main" val="95853519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908720"/>
            <a:ext cx="7024744" cy="81716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fr-CA" altLang="fr-FR" sz="3600" b="1" dirty="0">
                <a:solidFill>
                  <a:schemeClr val="tx1"/>
                </a:solidFill>
              </a:rPr>
              <a:t>Inscrire les observations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827213"/>
            <a:ext cx="7920037" cy="46259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fr-CA" altLang="fr-FR" dirty="0"/>
              <a:t>Au présent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dirty="0"/>
              <a:t>À l’encre (couleur selon le Centre) INDÉLÉBILE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dirty="0"/>
              <a:t>Écrire lisiblement, </a:t>
            </a:r>
            <a:r>
              <a:rPr lang="fr-CA" altLang="fr-FR" b="1" dirty="0">
                <a:solidFill>
                  <a:srgbClr val="FF0000"/>
                </a:solidFill>
              </a:rPr>
              <a:t>Français écrit soigné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dirty="0"/>
              <a:t>Écrire sur chaque ligne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dirty="0"/>
              <a:t>Commencer phrase avec majuscule et utiliser la ponctuation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dirty="0"/>
              <a:t>Préférable d’utiliser une nouvelle ligne pour une nouvelle info ; si ligne pas complète, tirer un trait.</a:t>
            </a:r>
          </a:p>
          <a:p>
            <a:pPr eaLnBrk="1" hangingPunct="1">
              <a:lnSpc>
                <a:spcPct val="90000"/>
              </a:lnSpc>
            </a:pPr>
            <a:r>
              <a:rPr lang="fr-CA" altLang="fr-FR" b="1" dirty="0">
                <a:solidFill>
                  <a:srgbClr val="FF0000"/>
                </a:solidFill>
              </a:rPr>
              <a:t>Ne pas écrire PT , puisque c’est SON dossier</a:t>
            </a:r>
          </a:p>
        </p:txBody>
      </p:sp>
      <p:sp>
        <p:nvSpPr>
          <p:cNvPr id="60422" name="SMARTInkShape-37"/>
          <p:cNvSpPr>
            <a:spLocks/>
          </p:cNvSpPr>
          <p:nvPr>
            <p:custDataLst>
              <p:tags r:id="rId1"/>
            </p:custDataLst>
          </p:nvPr>
        </p:nvSpPr>
        <p:spPr bwMode="auto">
          <a:xfrm>
            <a:off x="7170738" y="4392613"/>
            <a:ext cx="46037" cy="25400"/>
          </a:xfrm>
          <a:custGeom>
            <a:avLst/>
            <a:gdLst>
              <a:gd name="T0" fmla="*/ 60656 w 45139"/>
              <a:gd name="T1" fmla="*/ 0 h 24745"/>
              <a:gd name="T2" fmla="*/ 34245 w 45139"/>
              <a:gd name="T3" fmla="*/ 31380 h 24745"/>
              <a:gd name="T4" fmla="*/ 26707 w 45139"/>
              <a:gd name="T5" fmla="*/ 35514 h 24745"/>
              <a:gd name="T6" fmla="*/ 22709 w 45139"/>
              <a:gd name="T7" fmla="*/ 36613 h 24745"/>
              <a:gd name="T8" fmla="*/ 20041 w 45139"/>
              <a:gd name="T9" fmla="*/ 35785 h 24745"/>
              <a:gd name="T10" fmla="*/ 18262 w 45139"/>
              <a:gd name="T11" fmla="*/ 33662 h 24745"/>
              <a:gd name="T12" fmla="*/ 17078 w 45139"/>
              <a:gd name="T13" fmla="*/ 30683 h 24745"/>
              <a:gd name="T14" fmla="*/ 14865 w 45139"/>
              <a:gd name="T15" fmla="*/ 28697 h 24745"/>
              <a:gd name="T16" fmla="*/ 3893 w 45139"/>
              <a:gd name="T17" fmla="*/ 25247 h 24745"/>
              <a:gd name="T18" fmla="*/ 0 w 45139"/>
              <a:gd name="T19" fmla="*/ 17738 h 2474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5139"/>
              <a:gd name="T31" fmla="*/ 0 h 24745"/>
              <a:gd name="T32" fmla="*/ 45139 w 45139"/>
              <a:gd name="T33" fmla="*/ 24745 h 2474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5139" h="24745">
                <a:moveTo>
                  <a:pt x="45138" y="0"/>
                </a:moveTo>
                <a:lnTo>
                  <a:pt x="25484" y="21207"/>
                </a:lnTo>
                <a:lnTo>
                  <a:pt x="19876" y="24000"/>
                </a:lnTo>
                <a:lnTo>
                  <a:pt x="16899" y="24744"/>
                </a:lnTo>
                <a:lnTo>
                  <a:pt x="14914" y="24183"/>
                </a:lnTo>
                <a:lnTo>
                  <a:pt x="13591" y="22749"/>
                </a:lnTo>
                <a:lnTo>
                  <a:pt x="12708" y="20736"/>
                </a:lnTo>
                <a:lnTo>
                  <a:pt x="11062" y="19394"/>
                </a:lnTo>
                <a:lnTo>
                  <a:pt x="2897" y="17062"/>
                </a:lnTo>
                <a:lnTo>
                  <a:pt x="0" y="11988"/>
                </a:lnTo>
              </a:path>
            </a:pathLst>
          </a:custGeom>
          <a:noFill/>
          <a:ln w="190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CA" sz="1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Georgia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269370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b="1" u="sng" dirty="0"/>
              <a:t>Individuellement: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Complétez l’exercice dans le CEMEQ      p.135 à 137</a:t>
            </a:r>
          </a:p>
          <a:p>
            <a:pPr>
              <a:buFont typeface="Wingdings" pitchFamily="2" charset="2"/>
              <a:buChar char="§"/>
            </a:pPr>
            <a:r>
              <a:rPr lang="fr-CA" dirty="0"/>
              <a:t>Il est important de bien comprendre comment faire une note au dossier. Porter attention au moindre détail.</a:t>
            </a:r>
          </a:p>
          <a:p>
            <a:pPr marL="0" indent="0">
              <a:buNone/>
            </a:pPr>
            <a:endParaRPr lang="fr-CA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Activité d’ouverture</a:t>
            </a:r>
          </a:p>
        </p:txBody>
      </p:sp>
      <p:pic>
        <p:nvPicPr>
          <p:cNvPr id="4" name="Image 3" descr="crayon.gif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/>
          <a:stretch>
            <a:fillRect/>
          </a:stretch>
        </p:blipFill>
        <p:spPr>
          <a:xfrm>
            <a:off x="1043608" y="1041081"/>
            <a:ext cx="936104" cy="984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50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608" y="908720"/>
            <a:ext cx="7024744" cy="782960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fr-CA" altLang="fr-FR" sz="3600" b="1" dirty="0">
                <a:solidFill>
                  <a:schemeClr val="tx1"/>
                </a:solidFill>
              </a:rPr>
              <a:t>Note tardive </a:t>
            </a:r>
            <a:r>
              <a:rPr lang="fr-CA" altLang="fr-FR" sz="2800" b="1" dirty="0">
                <a:solidFill>
                  <a:schemeClr val="tx1"/>
                </a:solidFill>
              </a:rPr>
              <a:t>p.147 du </a:t>
            </a:r>
            <a:r>
              <a:rPr lang="fr-CA" altLang="fr-FR" sz="2800" b="1" dirty="0" err="1">
                <a:solidFill>
                  <a:schemeClr val="tx1"/>
                </a:solidFill>
              </a:rPr>
              <a:t>cémeq</a:t>
            </a:r>
            <a:endParaRPr lang="fr-CA" altLang="fr-FR" sz="2800" b="1" dirty="0">
              <a:solidFill>
                <a:schemeClr val="tx1"/>
              </a:solidFill>
            </a:endParaRP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8"/>
            <a:ext cx="8066087" cy="4770437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endParaRPr lang="fr-CA" altLang="fr-FR" sz="2500" b="1" dirty="0"/>
          </a:p>
          <a:p>
            <a:pPr eaLnBrk="1" hangingPunct="1"/>
            <a:r>
              <a:rPr lang="fr-CA" altLang="fr-FR" sz="2500" dirty="0"/>
              <a:t>C’est lorsque j’ai oublié d’écrire</a:t>
            </a:r>
            <a:r>
              <a:rPr lang="fr-CA" altLang="fr-FR" sz="2500" b="1" dirty="0"/>
              <a:t> </a:t>
            </a:r>
            <a:r>
              <a:rPr lang="fr-CA" altLang="fr-FR" sz="2500" dirty="0"/>
              <a:t>une note et que je m’en rends compte le lendemain. (autre date)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dirty="0"/>
          </a:p>
          <a:p>
            <a:pPr eaLnBrk="1" hangingPunct="1">
              <a:buFont typeface="Wingdings" pitchFamily="2" charset="2"/>
              <a:buNone/>
            </a:pPr>
            <a:r>
              <a:rPr lang="fr-CA" altLang="fr-FR" sz="2500" b="1" dirty="0"/>
              <a:t>Comment faire ?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b="1" dirty="0"/>
          </a:p>
          <a:p>
            <a:pPr eaLnBrk="1" hangingPunct="1"/>
            <a:r>
              <a:rPr lang="fr-CA" altLang="fr-FR" sz="2500" dirty="0"/>
              <a:t>J’écris la date et l’heure à laquelle j’écris ma note.  Ensuite j’écris </a:t>
            </a:r>
            <a:r>
              <a:rPr lang="fr-CA" altLang="fr-FR" sz="2500" u="sng" dirty="0"/>
              <a:t>Note Tardive pour le</a:t>
            </a:r>
            <a:r>
              <a:rPr lang="fr-CA" altLang="fr-FR" sz="2500" dirty="0"/>
              <a:t> :date et l’heure, la raison de la note tardive et j’écris ce que j’ai oublié d’écrire.</a:t>
            </a:r>
          </a:p>
        </p:txBody>
      </p:sp>
    </p:spTree>
    <p:extLst>
      <p:ext uri="{BB962C8B-B14F-4D97-AF65-F5344CB8AC3E}">
        <p14:creationId xmlns:p14="http://schemas.microsoft.com/office/powerpoint/2010/main" val="34995001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fr-CA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Une omission est AUSSI grave qu’une inexactitude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3861048"/>
            <a:ext cx="21717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505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fr-CA" altLang="fr-FR" sz="3600" b="1" dirty="0">
                <a:solidFill>
                  <a:schemeClr val="tx1"/>
                </a:solidFill>
              </a:rPr>
              <a:t>Erreur de transcription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576" y="1988840"/>
            <a:ext cx="7997825" cy="52292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CA" altLang="fr-FR" b="1" dirty="0"/>
          </a:p>
          <a:p>
            <a:pPr eaLnBrk="1" hangingPunct="1"/>
            <a:r>
              <a:rPr lang="fr-CA" altLang="fr-FR" dirty="0"/>
              <a:t>Je tire un trait sur l’erreur ou je la place entre parenthèses </a:t>
            </a:r>
            <a:r>
              <a:rPr lang="fr-CA" altLang="fr-FR" dirty="0">
                <a:solidFill>
                  <a:srgbClr val="FF0000"/>
                </a:solidFill>
              </a:rPr>
              <a:t>ou les deux.</a:t>
            </a:r>
          </a:p>
          <a:p>
            <a:pPr eaLnBrk="1" hangingPunct="1"/>
            <a:r>
              <a:rPr lang="fr-CA" altLang="fr-FR" dirty="0"/>
              <a:t>J’inscris au dessus du texte «fausse note» ou «erreur de dossier»</a:t>
            </a:r>
          </a:p>
          <a:p>
            <a:pPr eaLnBrk="1" hangingPunct="1"/>
            <a:r>
              <a:rPr lang="fr-CA" altLang="fr-FR" dirty="0"/>
              <a:t>J’écris mes initiales et la date </a:t>
            </a:r>
            <a:r>
              <a:rPr lang="fr-CA" altLang="fr-FR" dirty="0">
                <a:solidFill>
                  <a:srgbClr val="FF0000"/>
                </a:solidFill>
              </a:rPr>
              <a:t>si date différente</a:t>
            </a:r>
          </a:p>
          <a:p>
            <a:pPr eaLnBrk="1" hangingPunct="1">
              <a:buFont typeface="Wingdings" pitchFamily="2" charset="2"/>
              <a:buNone/>
            </a:pPr>
            <a:r>
              <a:rPr lang="fr-CA" altLang="fr-FR" b="1" dirty="0"/>
              <a:t>***Ne jamais faire des ratures ou mettre du liquide correcteur.  On doit voir ce qui était écrit.</a:t>
            </a:r>
          </a:p>
        </p:txBody>
      </p:sp>
    </p:spTree>
    <p:extLst>
      <p:ext uri="{BB962C8B-B14F-4D97-AF65-F5344CB8AC3E}">
        <p14:creationId xmlns:p14="http://schemas.microsoft.com/office/powerpoint/2010/main" val="1121543143"/>
      </p:ext>
    </p:extLst>
  </p:cSld>
  <p:clrMapOvr>
    <a:masterClrMapping/>
  </p:clrMapOvr>
  <p:transition spd="slow">
    <p:push dir="u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 eaLnBrk="1" hangingPunct="1"/>
            <a:r>
              <a:rPr lang="fr-CA" altLang="fr-FR" sz="3200" b="1" dirty="0">
                <a:solidFill>
                  <a:schemeClr val="tx1"/>
                </a:solidFill>
              </a:rPr>
              <a:t>Absence de signature </a:t>
            </a:r>
            <a:r>
              <a:rPr lang="fr-CA" altLang="fr-FR" sz="3100" b="1" dirty="0">
                <a:solidFill>
                  <a:schemeClr val="tx1"/>
                </a:solidFill>
              </a:rPr>
              <a:t>p.148</a:t>
            </a:r>
            <a:endParaRPr lang="fr-CA" altLang="fr-FR" sz="4400" b="1" dirty="0">
              <a:solidFill>
                <a:schemeClr val="tx1"/>
              </a:solidFill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844675"/>
            <a:ext cx="7993062" cy="4114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fr-CA" altLang="fr-FR" b="1" dirty="0"/>
          </a:p>
          <a:p>
            <a:pPr eaLnBrk="1" hangingPunct="1"/>
            <a:r>
              <a:rPr lang="fr-CA" altLang="fr-FR" dirty="0"/>
              <a:t>Inscrire «Absence de signature de (nom de la personne) / votre nom avec votre titre.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dirty="0"/>
          </a:p>
          <a:p>
            <a:pPr eaLnBrk="1" hangingPunct="1">
              <a:buFont typeface="Wingdings" pitchFamily="2" charset="2"/>
              <a:buNone/>
            </a:pPr>
            <a:r>
              <a:rPr lang="fr-CA" altLang="fr-FR" b="1" dirty="0"/>
              <a:t>***Ne jamais laisser de ligne vierge.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b="1" dirty="0"/>
          </a:p>
          <a:p>
            <a:pPr eaLnBrk="1" hangingPunct="1">
              <a:buFont typeface="Wingdings" pitchFamily="2" charset="2"/>
              <a:buNone/>
            </a:pPr>
            <a:r>
              <a:rPr lang="fr-CA" altLang="fr-FR" dirty="0"/>
              <a:t>Si vous ne pouvez trouver qui a écrit la note, prenez une nouvelle feuille </a:t>
            </a:r>
            <a:r>
              <a:rPr lang="fr-CA" altLang="fr-FR" dirty="0" err="1"/>
              <a:t>adressographiée</a:t>
            </a:r>
            <a:r>
              <a:rPr lang="fr-CA" altLang="fr-F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5766762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745152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400" b="1" dirty="0">
                <a:solidFill>
                  <a:srgbClr val="FF0000"/>
                </a:solidFill>
              </a:rPr>
              <a:t>AJOUTS À INSCRIRE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1827213"/>
            <a:ext cx="7845425" cy="4114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fr-CA" altLang="fr-FR" sz="2500" dirty="0"/>
              <a:t>	</a:t>
            </a:r>
            <a:r>
              <a:rPr lang="fr-CA" altLang="fr-FR" sz="2500" b="1" dirty="0"/>
              <a:t>Ne jamais utiliser des formulations stéréotypées telles que :</a:t>
            </a:r>
          </a:p>
          <a:p>
            <a:pPr eaLnBrk="1" hangingPunct="1">
              <a:buFont typeface="Wingdings" pitchFamily="2" charset="2"/>
              <a:buNone/>
            </a:pPr>
            <a:endParaRPr lang="fr-CA" altLang="fr-FR" sz="2500" b="1" dirty="0"/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Visiteurs au chevet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Bonne nuit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Mange bien ou s’alimente bien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Bon état général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En forme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De bel humeur, etc.	</a:t>
            </a:r>
          </a:p>
          <a:p>
            <a:pPr eaLnBrk="1" hangingPunct="1"/>
            <a:r>
              <a:rPr lang="fr-CA" altLang="fr-FR" sz="2500" dirty="0">
                <a:solidFill>
                  <a:srgbClr val="FF0000"/>
                </a:solidFill>
              </a:rPr>
              <a:t>Collabore aux soins</a:t>
            </a:r>
          </a:p>
        </p:txBody>
      </p:sp>
    </p:spTree>
    <p:extLst>
      <p:ext uri="{BB962C8B-B14F-4D97-AF65-F5344CB8AC3E}">
        <p14:creationId xmlns:p14="http://schemas.microsoft.com/office/powerpoint/2010/main" val="2510664885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CA" dirty="0"/>
              <a:t>Écrire </a:t>
            </a:r>
            <a:r>
              <a:rPr lang="fr-C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Semble?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b="1" dirty="0">
                <a:solidFill>
                  <a:srgbClr val="FF0000"/>
                </a:solidFill>
              </a:rPr>
              <a:t>Seulement lorsqu’il s’agit du sommeil</a:t>
            </a:r>
          </a:p>
          <a:p>
            <a:endParaRPr lang="fr-CA" b="1" dirty="0">
              <a:solidFill>
                <a:srgbClr val="FF0000"/>
              </a:solidFill>
            </a:endParaRPr>
          </a:p>
          <a:p>
            <a:pPr marL="68580" indent="0" algn="ctr">
              <a:buNone/>
            </a:pPr>
            <a:r>
              <a:rPr lang="fr-CA" b="1" dirty="0">
                <a:solidFill>
                  <a:srgbClr val="FF0000"/>
                </a:solidFill>
              </a:rPr>
              <a:t>«Semble dormir. »</a:t>
            </a:r>
          </a:p>
        </p:txBody>
      </p:sp>
    </p:spTree>
    <p:extLst>
      <p:ext uri="{BB962C8B-B14F-4D97-AF65-F5344CB8AC3E}">
        <p14:creationId xmlns:p14="http://schemas.microsoft.com/office/powerpoint/2010/main" val="682491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Les paroles et propos d’un patient </a:t>
            </a:r>
            <a:r>
              <a:rPr lang="fr-CA" sz="2700" dirty="0"/>
              <a:t>p.149 du </a:t>
            </a:r>
            <a:r>
              <a:rPr lang="fr-CA" sz="2700" dirty="0" err="1"/>
              <a:t>Cémeq</a:t>
            </a:r>
            <a:endParaRPr lang="fr-CA" sz="27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Rapporter les paroles telles quelles après ceci</a:t>
            </a:r>
          </a:p>
          <a:p>
            <a:endParaRPr lang="fr-CA" dirty="0"/>
          </a:p>
          <a:p>
            <a:pPr marL="68580" indent="0">
              <a:buNone/>
            </a:pPr>
            <a:r>
              <a:rPr lang="fr-CA" i="1" dirty="0"/>
              <a:t>Dit : « je veux mourir .»</a:t>
            </a:r>
          </a:p>
          <a:p>
            <a:pPr marL="68580" indent="0">
              <a:buNone/>
            </a:pPr>
            <a:endParaRPr lang="fr-CA" dirty="0"/>
          </a:p>
          <a:p>
            <a:pPr marL="68580" indent="0">
              <a:buNone/>
            </a:pPr>
            <a:r>
              <a:rPr lang="fr-CA" dirty="0"/>
              <a:t>Ou reprendre dans nos mots sans interprétation:</a:t>
            </a:r>
          </a:p>
          <a:p>
            <a:pPr marL="68580" indent="0">
              <a:buNone/>
            </a:pPr>
            <a:endParaRPr lang="fr-CA" dirty="0"/>
          </a:p>
          <a:p>
            <a:pPr marL="68580" indent="0">
              <a:buNone/>
            </a:pPr>
            <a:r>
              <a:rPr lang="fr-CA" i="1" dirty="0"/>
              <a:t>Dit vouloir mourir.</a:t>
            </a:r>
          </a:p>
        </p:txBody>
      </p:sp>
    </p:spTree>
    <p:extLst>
      <p:ext uri="{BB962C8B-B14F-4D97-AF65-F5344CB8AC3E}">
        <p14:creationId xmlns:p14="http://schemas.microsoft.com/office/powerpoint/2010/main" val="3743622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D16A78-AFB5-2736-6E19-9CCD17039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9628" y="28575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fr-CA" dirty="0"/>
              <a:t>Complétez l’exercice sur le Moodle C9.2 </a:t>
            </a:r>
            <a:br>
              <a:rPr lang="fr-CA" dirty="0"/>
            </a:br>
            <a:r>
              <a:rPr lang="fr-CA" dirty="0"/>
              <a:t>Sur les principes de rédaction d’une note d’évolution.</a:t>
            </a:r>
          </a:p>
        </p:txBody>
      </p:sp>
    </p:spTree>
    <p:extLst>
      <p:ext uri="{BB962C8B-B14F-4D97-AF65-F5344CB8AC3E}">
        <p14:creationId xmlns:p14="http://schemas.microsoft.com/office/powerpoint/2010/main" val="190727385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33375"/>
            <a:ext cx="7096684" cy="1295425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800" b="1" dirty="0">
                <a:solidFill>
                  <a:schemeClr val="tx1"/>
                </a:solidFill>
              </a:rPr>
              <a:t>La douleur p.150 du </a:t>
            </a:r>
            <a:r>
              <a:rPr lang="fr-CA" altLang="fr-FR" sz="4800" b="1" dirty="0" err="1">
                <a:solidFill>
                  <a:schemeClr val="tx1"/>
                </a:solidFill>
              </a:rPr>
              <a:t>Cémeq</a:t>
            </a:r>
            <a:endParaRPr lang="fr-CA" altLang="fr-FR" sz="4800" b="1" dirty="0">
              <a:solidFill>
                <a:schemeClr val="tx1"/>
              </a:solidFill>
            </a:endParaRP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700213"/>
            <a:ext cx="7712075" cy="4824412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fr-CA" altLang="fr-FR" sz="3600" b="1" dirty="0"/>
              <a:t>P = </a:t>
            </a:r>
            <a:r>
              <a:rPr lang="fr-CA" altLang="fr-FR" sz="2800" dirty="0"/>
              <a:t>provoquer / pallier</a:t>
            </a:r>
            <a:endParaRPr lang="fr-CA" altLang="fr-FR" sz="2800" b="1" dirty="0"/>
          </a:p>
          <a:p>
            <a:pPr eaLnBrk="1" hangingPunct="1"/>
            <a:r>
              <a:rPr lang="fr-CA" altLang="fr-FR" sz="3600" b="1" dirty="0"/>
              <a:t>Q =</a:t>
            </a:r>
            <a:r>
              <a:rPr lang="fr-CA" altLang="fr-FR" sz="2800" b="1" dirty="0"/>
              <a:t> </a:t>
            </a:r>
            <a:r>
              <a:rPr lang="fr-CA" altLang="fr-FR" sz="2800" dirty="0"/>
              <a:t>qualité / quantité</a:t>
            </a:r>
            <a:endParaRPr lang="fr-CA" altLang="fr-FR" sz="2800" b="1" dirty="0"/>
          </a:p>
          <a:p>
            <a:pPr eaLnBrk="1" hangingPunct="1"/>
            <a:r>
              <a:rPr lang="fr-CA" altLang="fr-FR" sz="3600" b="1" dirty="0"/>
              <a:t>R =</a:t>
            </a:r>
            <a:r>
              <a:rPr lang="fr-CA" altLang="fr-FR" sz="2800" b="1" dirty="0"/>
              <a:t> </a:t>
            </a:r>
            <a:r>
              <a:rPr lang="fr-CA" altLang="fr-FR" sz="2800" dirty="0"/>
              <a:t>région / irradiation</a:t>
            </a:r>
            <a:endParaRPr lang="fr-CA" altLang="fr-FR" sz="2800" b="1" dirty="0"/>
          </a:p>
          <a:p>
            <a:pPr eaLnBrk="1" hangingPunct="1"/>
            <a:r>
              <a:rPr lang="fr-CA" altLang="fr-FR" sz="3600" b="1" dirty="0"/>
              <a:t>S =</a:t>
            </a:r>
            <a:r>
              <a:rPr lang="fr-CA" altLang="fr-FR" sz="2800" b="1" dirty="0"/>
              <a:t> </a:t>
            </a:r>
            <a:r>
              <a:rPr lang="fr-CA" altLang="fr-FR" sz="2800" dirty="0"/>
              <a:t>signes et symptômes associés</a:t>
            </a:r>
            <a:endParaRPr lang="fr-CA" altLang="fr-FR" sz="2800" b="1" dirty="0"/>
          </a:p>
          <a:p>
            <a:pPr eaLnBrk="1" hangingPunct="1"/>
            <a:r>
              <a:rPr lang="fr-CA" altLang="fr-FR" sz="3600" b="1" dirty="0"/>
              <a:t>T =</a:t>
            </a:r>
            <a:r>
              <a:rPr lang="fr-CA" altLang="fr-FR" sz="2800" b="1" dirty="0"/>
              <a:t> </a:t>
            </a:r>
            <a:r>
              <a:rPr lang="fr-CA" altLang="fr-FR" sz="2800" dirty="0"/>
              <a:t>temps et durée de la manifestation</a:t>
            </a:r>
          </a:p>
          <a:p>
            <a:pPr eaLnBrk="1" hangingPunct="1"/>
            <a:r>
              <a:rPr lang="fr-CA" altLang="fr-FR" sz="3600" b="1" dirty="0"/>
              <a:t>U =</a:t>
            </a:r>
            <a:r>
              <a:rPr lang="fr-CA" altLang="fr-FR" sz="2800" b="1" dirty="0"/>
              <a:t> </a:t>
            </a:r>
            <a:r>
              <a:rPr lang="fr-CA" altLang="fr-FR" sz="2800" dirty="0" err="1"/>
              <a:t>understanding</a:t>
            </a:r>
            <a:r>
              <a:rPr lang="fr-CA" altLang="fr-FR" sz="2800" dirty="0"/>
              <a:t> (compréhension de    			            sa douleur)</a:t>
            </a:r>
            <a:endParaRPr lang="fr-CA" altLang="fr-FR" sz="2800" b="1" dirty="0"/>
          </a:p>
          <a:p>
            <a:pPr eaLnBrk="1" hangingPunct="1">
              <a:buFont typeface="Wingdings" pitchFamily="2" charset="2"/>
              <a:buNone/>
            </a:pPr>
            <a:r>
              <a:rPr lang="fr-CA" altLang="fr-FR" sz="2800" b="1" dirty="0"/>
              <a:t>Vous pourrez retrouver sur Moodle au C9.3 un fichier contenant un tableau descriptif avec image de la douleur</a:t>
            </a:r>
          </a:p>
        </p:txBody>
      </p:sp>
    </p:spTree>
    <p:extLst>
      <p:ext uri="{BB962C8B-B14F-4D97-AF65-F5344CB8AC3E}">
        <p14:creationId xmlns:p14="http://schemas.microsoft.com/office/powerpoint/2010/main" val="2048747508"/>
      </p:ext>
    </p:extLst>
  </p:cSld>
  <p:clrMapOvr>
    <a:masterClrMapping/>
  </p:clrMapOvr>
  <p:transition spd="slow">
    <p:push dir="u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1043490" y="1027664"/>
            <a:ext cx="7024744" cy="601136"/>
          </a:xfrm>
          <a:solidFill>
            <a:schemeClr val="bg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 eaLnBrk="1" hangingPunct="1"/>
            <a:r>
              <a:rPr lang="fr-CA" altLang="fr-FR" sz="4000" b="1" dirty="0">
                <a:solidFill>
                  <a:schemeClr val="tx1"/>
                </a:solidFill>
              </a:rPr>
              <a:t>Exemple de note pour dlr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827213"/>
            <a:ext cx="7921625" cy="46974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/>
              <a:t>	Accuse dlr. 7/10 centre du mollet </a:t>
            </a:r>
            <a:r>
              <a:rPr lang="fr-CA" altLang="fr-FR" dirty="0" err="1"/>
              <a:t>drt</a:t>
            </a:r>
            <a:r>
              <a:rPr lang="fr-CA" altLang="fr-FR" dirty="0"/>
              <a:t> sous forme de crampe depuis s’être levé, irradiant au pied. Claudication, pied </a:t>
            </a:r>
            <a:r>
              <a:rPr lang="fr-CA" altLang="fr-FR" dirty="0" err="1"/>
              <a:t>drt</a:t>
            </a:r>
            <a:r>
              <a:rPr lang="fr-CA" altLang="fr-FR" dirty="0"/>
              <a:t> froid et pâle. Dit avoir peur de bouger, car dlr </a:t>
            </a:r>
            <a:r>
              <a:rPr lang="fr-CA" altLang="fr-FR" dirty="0">
                <a:sym typeface="Wingdings" pitchFamily="2" charset="2"/>
              </a:rPr>
              <a:t> à la mobilisation.  Dit être soulagé en allongeant la </a:t>
            </a:r>
            <a:r>
              <a:rPr lang="fr-CA" altLang="fr-FR" dirty="0" err="1">
                <a:sym typeface="Wingdings" pitchFamily="2" charset="2"/>
              </a:rPr>
              <a:t>jbe</a:t>
            </a:r>
            <a:r>
              <a:rPr lang="fr-CA" altLang="fr-FR" dirty="0">
                <a:sym typeface="Wingdings" pitchFamily="2" charset="2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>
              <a:sym typeface="Wingdings" pitchFamily="2" charset="2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>
                <a:sym typeface="Wingdings" pitchFamily="2" charset="2"/>
              </a:rPr>
              <a:t>   Morphine </a:t>
            </a:r>
            <a:r>
              <a:rPr lang="fr-CA" altLang="fr-FR" dirty="0" err="1">
                <a:sym typeface="Wingdings" pitchFamily="2" charset="2"/>
              </a:rPr>
              <a:t>adm</a:t>
            </a:r>
            <a:r>
              <a:rPr lang="fr-CA" altLang="fr-FR" dirty="0">
                <a:sym typeface="Wingdings" pitchFamily="2" charset="2"/>
              </a:rPr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fr-CA" altLang="fr-FR" dirty="0">
                <a:sym typeface="Wingdings" pitchFamily="2" charset="2"/>
              </a:rPr>
              <a:t>   Dlr  2/10.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fr-CA" altLang="fr-FR" dirty="0">
              <a:sym typeface="Wingdings" pitchFamily="2" charset="2"/>
            </a:endParaRPr>
          </a:p>
        </p:txBody>
      </p:sp>
      <p:grpSp>
        <p:nvGrpSpPr>
          <p:cNvPr id="66565" name="SMARTInkShape-Group78"/>
          <p:cNvGrpSpPr>
            <a:grpSpLocks/>
          </p:cNvGrpSpPr>
          <p:nvPr/>
        </p:nvGrpSpPr>
        <p:grpSpPr bwMode="auto">
          <a:xfrm>
            <a:off x="5224463" y="4224338"/>
            <a:ext cx="801687" cy="701675"/>
            <a:chOff x="5224463" y="4224338"/>
            <a:chExt cx="801687" cy="701675"/>
          </a:xfrm>
        </p:grpSpPr>
        <p:sp>
          <p:nvSpPr>
            <p:cNvPr id="66566" name="SMARTInkShape-106"/>
            <p:cNvSpPr>
              <a:spLocks/>
            </p:cNvSpPr>
            <p:nvPr>
              <p:custDataLst>
                <p:tags r:id="rId1"/>
              </p:custDataLst>
            </p:nvPr>
          </p:nvSpPr>
          <p:spPr bwMode="auto">
            <a:xfrm>
              <a:off x="5224463" y="4224338"/>
              <a:ext cx="68565" cy="42392"/>
            </a:xfrm>
            <a:custGeom>
              <a:avLst/>
              <a:gdLst>
                <a:gd name="T0" fmla="*/ 0 w 68565"/>
                <a:gd name="T1" fmla="*/ 0 h 42392"/>
                <a:gd name="T2" fmla="*/ 7682 w 68565"/>
                <a:gd name="T3" fmla="*/ 0 h 42392"/>
                <a:gd name="T4" fmla="*/ 15802 w 68565"/>
                <a:gd name="T5" fmla="*/ 6133 h 42392"/>
                <a:gd name="T6" fmla="*/ 24071 w 68565"/>
                <a:gd name="T7" fmla="*/ 8097 h 42392"/>
                <a:gd name="T8" fmla="*/ 29867 w 68565"/>
                <a:gd name="T9" fmla="*/ 8557 h 42392"/>
                <a:gd name="T10" fmla="*/ 32800 w 68565"/>
                <a:gd name="T11" fmla="*/ 10663 h 42392"/>
                <a:gd name="T12" fmla="*/ 41665 w 68565"/>
                <a:gd name="T13" fmla="*/ 21119 h 42392"/>
                <a:gd name="T14" fmla="*/ 68564 w 68565"/>
                <a:gd name="T15" fmla="*/ 42391 h 4239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8565"/>
                <a:gd name="T25" fmla="*/ 0 h 42392"/>
                <a:gd name="T26" fmla="*/ 68565 w 68565"/>
                <a:gd name="T27" fmla="*/ 42392 h 4239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8565" h="42392">
                  <a:moveTo>
                    <a:pt x="0" y="0"/>
                  </a:moveTo>
                  <a:lnTo>
                    <a:pt x="7682" y="0"/>
                  </a:lnTo>
                  <a:lnTo>
                    <a:pt x="15802" y="6133"/>
                  </a:lnTo>
                  <a:lnTo>
                    <a:pt x="24071" y="8097"/>
                  </a:lnTo>
                  <a:lnTo>
                    <a:pt x="29867" y="8557"/>
                  </a:lnTo>
                  <a:lnTo>
                    <a:pt x="32800" y="10663"/>
                  </a:lnTo>
                  <a:lnTo>
                    <a:pt x="41665" y="21119"/>
                  </a:lnTo>
                  <a:lnTo>
                    <a:pt x="68564" y="42391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endParaRPr>
            </a:p>
          </p:txBody>
        </p:sp>
        <p:sp>
          <p:nvSpPr>
            <p:cNvPr id="66567" name="SMARTInkShape-107"/>
            <p:cNvSpPr>
              <a:spLocks/>
            </p:cNvSpPr>
            <p:nvPr>
              <p:custDataLst>
                <p:tags r:id="rId2"/>
              </p:custDataLst>
            </p:nvPr>
          </p:nvSpPr>
          <p:spPr bwMode="auto">
            <a:xfrm>
              <a:off x="5929387" y="4806663"/>
              <a:ext cx="96763" cy="119350"/>
            </a:xfrm>
            <a:custGeom>
              <a:avLst/>
              <a:gdLst>
                <a:gd name="T0" fmla="*/ 96762 w 96763"/>
                <a:gd name="T1" fmla="*/ 0 h 119350"/>
                <a:gd name="T2" fmla="*/ 96061 w 96763"/>
                <a:gd name="T3" fmla="*/ 4165 h 119350"/>
                <a:gd name="T4" fmla="*/ 91254 w 96763"/>
                <a:gd name="T5" fmla="*/ 26438 h 119350"/>
                <a:gd name="T6" fmla="*/ 89139 w 96763"/>
                <a:gd name="T7" fmla="*/ 41251 h 119350"/>
                <a:gd name="T8" fmla="*/ 68290 w 96763"/>
                <a:gd name="T9" fmla="*/ 84285 h 119350"/>
                <a:gd name="T10" fmla="*/ 62409 w 96763"/>
                <a:gd name="T11" fmla="*/ 90760 h 119350"/>
                <a:gd name="T12" fmla="*/ 59451 w 96763"/>
                <a:gd name="T13" fmla="*/ 92486 h 119350"/>
                <a:gd name="T14" fmla="*/ 50553 w 96763"/>
                <a:gd name="T15" fmla="*/ 104392 h 119350"/>
                <a:gd name="T16" fmla="*/ 46374 w 96763"/>
                <a:gd name="T17" fmla="*/ 115742 h 119350"/>
                <a:gd name="T18" fmla="*/ 43805 w 96763"/>
                <a:gd name="T19" fmla="*/ 117074 h 119350"/>
                <a:gd name="T20" fmla="*/ 31706 w 96763"/>
                <a:gd name="T21" fmla="*/ 116194 h 119350"/>
                <a:gd name="T22" fmla="*/ 24667 w 96763"/>
                <a:gd name="T23" fmla="*/ 119154 h 119350"/>
                <a:gd name="T24" fmla="*/ 21401 w 96763"/>
                <a:gd name="T25" fmla="*/ 119349 h 119350"/>
                <a:gd name="T26" fmla="*/ 15130 w 96763"/>
                <a:gd name="T27" fmla="*/ 116920 h 119350"/>
                <a:gd name="T28" fmla="*/ 0 w 96763"/>
                <a:gd name="T29" fmla="*/ 95939 h 11935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763"/>
                <a:gd name="T46" fmla="*/ 0 h 119350"/>
                <a:gd name="T47" fmla="*/ 96763 w 96763"/>
                <a:gd name="T48" fmla="*/ 119350 h 11935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763" h="119350">
                  <a:moveTo>
                    <a:pt x="96762" y="0"/>
                  </a:moveTo>
                  <a:lnTo>
                    <a:pt x="96061" y="4165"/>
                  </a:lnTo>
                  <a:lnTo>
                    <a:pt x="91254" y="26438"/>
                  </a:lnTo>
                  <a:lnTo>
                    <a:pt x="89139" y="41251"/>
                  </a:lnTo>
                  <a:lnTo>
                    <a:pt x="68290" y="84285"/>
                  </a:lnTo>
                  <a:lnTo>
                    <a:pt x="62409" y="90760"/>
                  </a:lnTo>
                  <a:lnTo>
                    <a:pt x="59451" y="92486"/>
                  </a:lnTo>
                  <a:lnTo>
                    <a:pt x="50553" y="104392"/>
                  </a:lnTo>
                  <a:lnTo>
                    <a:pt x="46374" y="115742"/>
                  </a:lnTo>
                  <a:lnTo>
                    <a:pt x="43805" y="117074"/>
                  </a:lnTo>
                  <a:lnTo>
                    <a:pt x="31706" y="116194"/>
                  </a:lnTo>
                  <a:lnTo>
                    <a:pt x="24667" y="119154"/>
                  </a:lnTo>
                  <a:lnTo>
                    <a:pt x="21401" y="119349"/>
                  </a:lnTo>
                  <a:lnTo>
                    <a:pt x="15130" y="116920"/>
                  </a:lnTo>
                  <a:lnTo>
                    <a:pt x="0" y="95939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endParaRPr>
            </a:p>
          </p:txBody>
        </p:sp>
        <p:sp>
          <p:nvSpPr>
            <p:cNvPr id="66568" name="SMARTInkShape-108"/>
            <p:cNvSpPr>
              <a:spLocks/>
            </p:cNvSpPr>
            <p:nvPr>
              <p:custDataLst>
                <p:tags r:id="rId3"/>
              </p:custDataLst>
            </p:nvPr>
          </p:nvSpPr>
          <p:spPr bwMode="auto">
            <a:xfrm>
              <a:off x="5581386" y="4242188"/>
              <a:ext cx="1528" cy="24543"/>
            </a:xfrm>
            <a:custGeom>
              <a:avLst/>
              <a:gdLst>
                <a:gd name="T0" fmla="*/ 0 w 1528"/>
                <a:gd name="T1" fmla="*/ 0 h 24543"/>
                <a:gd name="T2" fmla="*/ 992 w 1528"/>
                <a:gd name="T3" fmla="*/ 22346 h 24543"/>
                <a:gd name="T4" fmla="*/ 1527 w 1528"/>
                <a:gd name="T5" fmla="*/ 24542 h 24543"/>
                <a:gd name="T6" fmla="*/ 0 60000 65536"/>
                <a:gd name="T7" fmla="*/ 0 60000 65536"/>
                <a:gd name="T8" fmla="*/ 0 60000 65536"/>
                <a:gd name="T9" fmla="*/ 0 w 1528"/>
                <a:gd name="T10" fmla="*/ 0 h 24543"/>
                <a:gd name="T11" fmla="*/ 1528 w 1528"/>
                <a:gd name="T12" fmla="*/ 24543 h 2454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28" h="24543">
                  <a:moveTo>
                    <a:pt x="0" y="0"/>
                  </a:moveTo>
                  <a:lnTo>
                    <a:pt x="992" y="22346"/>
                  </a:lnTo>
                  <a:lnTo>
                    <a:pt x="1527" y="24542"/>
                  </a:lnTo>
                </a:path>
              </a:pathLst>
            </a:cu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CA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 pitchFamily="18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246678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La note d’évolution p.138 du </a:t>
            </a:r>
            <a:r>
              <a:rPr lang="fr-CA" dirty="0" err="1"/>
              <a:t>Cémeq</a:t>
            </a:r>
            <a:r>
              <a:rPr lang="fr-CA" dirty="0"/>
              <a:t> important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CA" dirty="0"/>
              <a:t>Exacte</a:t>
            </a:r>
          </a:p>
          <a:p>
            <a:r>
              <a:rPr lang="fr-CA" dirty="0"/>
              <a:t>Pertinente</a:t>
            </a:r>
          </a:p>
          <a:p>
            <a:r>
              <a:rPr lang="fr-CA" dirty="0"/>
              <a:t>Véridique</a:t>
            </a:r>
          </a:p>
          <a:p>
            <a:r>
              <a:rPr lang="fr-CA" dirty="0"/>
              <a:t>Complète</a:t>
            </a:r>
          </a:p>
          <a:p>
            <a:r>
              <a:rPr lang="fr-CA" dirty="0"/>
              <a:t>Lisible</a:t>
            </a:r>
          </a:p>
          <a:p>
            <a:r>
              <a:rPr lang="fr-CA" dirty="0"/>
              <a:t>Précise</a:t>
            </a:r>
          </a:p>
          <a:p>
            <a:r>
              <a:rPr lang="fr-CA" dirty="0"/>
              <a:t>Concise</a:t>
            </a:r>
          </a:p>
          <a:p>
            <a:r>
              <a:rPr lang="fr-CA" dirty="0"/>
              <a:t>Chronologique</a:t>
            </a:r>
          </a:p>
          <a:p>
            <a:r>
              <a:rPr lang="fr-CA" dirty="0"/>
              <a:t>Exempte de fautes d’orthographes</a:t>
            </a:r>
          </a:p>
        </p:txBody>
      </p:sp>
    </p:spTree>
    <p:extLst>
      <p:ext uri="{BB962C8B-B14F-4D97-AF65-F5344CB8AC3E}">
        <p14:creationId xmlns:p14="http://schemas.microsoft.com/office/powerpoint/2010/main" val="8634792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204864"/>
            <a:ext cx="3989437" cy="26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6952" y="2356258"/>
            <a:ext cx="2816761" cy="1177356"/>
          </a:xfrm>
        </p:spPr>
        <p:txBody>
          <a:bodyPr>
            <a:normAutofit lnSpcReduction="10000"/>
          </a:bodyPr>
          <a:lstStyle/>
          <a:p>
            <a:pPr algn="ctr"/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Activité 5.2  p.151 et 152</a:t>
            </a:r>
          </a:p>
          <a:p>
            <a:pPr algn="ctr"/>
            <a:r>
              <a:rPr lang="fr-C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 </a:t>
            </a:r>
            <a:r>
              <a:rPr lang="fr-CA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cémeq</a:t>
            </a:r>
            <a:endParaRPr lang="fr-CA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16939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12F246-E7B6-01E5-155C-C270519F5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Révision des notes d’évolution avec OIIAQ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F594D57-7713-E0DF-B5B5-859FC504A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Prenez le temps d’aller voir le PowerPoint C9.4 Les notes d’évolution OIIAQ.</a:t>
            </a:r>
          </a:p>
          <a:p>
            <a:r>
              <a:rPr lang="fr-CA" dirty="0"/>
              <a:t>Il est important de revoir les notions. Les notes au dossier sont votre outil de travail. Il est important de bien comprendre.</a:t>
            </a:r>
          </a:p>
          <a:p>
            <a:r>
              <a:rPr lang="fr-CA" dirty="0"/>
              <a:t>Dans le PowerPoint vous aurez des mises en situation à faire. De belles pratiques sur le PQRSTU.</a:t>
            </a:r>
          </a:p>
        </p:txBody>
      </p:sp>
    </p:spTree>
    <p:extLst>
      <p:ext uri="{BB962C8B-B14F-4D97-AF65-F5344CB8AC3E}">
        <p14:creationId xmlns:p14="http://schemas.microsoft.com/office/powerpoint/2010/main" val="663579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1A347D-E1B1-4BB9-B57B-63551CAC6C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332656"/>
            <a:ext cx="7024744" cy="1143000"/>
          </a:xfrm>
        </p:spPr>
        <p:txBody>
          <a:bodyPr>
            <a:normAutofit/>
          </a:bodyPr>
          <a:lstStyle/>
          <a:p>
            <a:pPr algn="ctr"/>
            <a:r>
              <a:rPr lang="fr-CA" dirty="0"/>
              <a:t>Est-ce précis ou imprécis?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1A6FBA-4021-4A1F-AFD4-2FEF79FE83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628800"/>
            <a:ext cx="7848872" cy="4896544"/>
          </a:xfrm>
        </p:spPr>
        <p:txBody>
          <a:bodyPr>
            <a:normAutofit fontScale="92500" lnSpcReduction="10000"/>
          </a:bodyPr>
          <a:lstStyle/>
          <a:p>
            <a:r>
              <a:rPr lang="fr-CA" b="1" dirty="0"/>
              <a:t>Respiration normale ?</a:t>
            </a:r>
          </a:p>
          <a:p>
            <a:pPr lvl="1"/>
            <a:r>
              <a:rPr lang="fr-CA" dirty="0"/>
              <a:t>Resp.18/min, amplitude profonde</a:t>
            </a:r>
          </a:p>
          <a:p>
            <a:r>
              <a:rPr lang="fr-CA" b="1" dirty="0"/>
              <a:t>Mange bien?</a:t>
            </a:r>
          </a:p>
          <a:p>
            <a:pPr lvl="1"/>
            <a:r>
              <a:rPr lang="fr-CA" dirty="0"/>
              <a:t>Mange le contenue de son assiette principale</a:t>
            </a:r>
          </a:p>
          <a:p>
            <a:r>
              <a:rPr lang="fr-CA" b="1" dirty="0"/>
              <a:t>Accaparant++++?</a:t>
            </a:r>
          </a:p>
          <a:p>
            <a:pPr lvl="1"/>
            <a:r>
              <a:rPr lang="fr-CA" dirty="0"/>
              <a:t>Sonne à 5 reprises entre 21h et 22h30</a:t>
            </a:r>
          </a:p>
          <a:p>
            <a:r>
              <a:rPr lang="fr-CA" b="1" dirty="0"/>
              <a:t>Dépressif ? </a:t>
            </a:r>
          </a:p>
          <a:p>
            <a:pPr lvl="1"/>
            <a:r>
              <a:rPr lang="fr-CA" dirty="0"/>
              <a:t>Rapporte avoir eu de la difficulté à dormir et ‘‘des idées noires’’ depuis 2 semaines</a:t>
            </a:r>
          </a:p>
          <a:p>
            <a:r>
              <a:rPr lang="fr-CA" b="1" dirty="0"/>
              <a:t>Problème à entendre?</a:t>
            </a:r>
          </a:p>
          <a:p>
            <a:pPr lvl="1"/>
            <a:r>
              <a:rPr lang="fr-CA" dirty="0"/>
              <a:t>Résultat anormal au test du chuchotement pour l’oreille droite</a:t>
            </a:r>
          </a:p>
          <a:p>
            <a:r>
              <a:rPr lang="fr-CA" b="1" dirty="0"/>
              <a:t>Râles importants?</a:t>
            </a:r>
          </a:p>
          <a:p>
            <a:pPr lvl="1"/>
            <a:r>
              <a:rPr lang="fr-CA" dirty="0"/>
              <a:t>Râles 3/3 échelle victoria</a:t>
            </a:r>
          </a:p>
        </p:txBody>
      </p:sp>
    </p:spTree>
    <p:extLst>
      <p:ext uri="{BB962C8B-B14F-4D97-AF65-F5344CB8AC3E}">
        <p14:creationId xmlns:p14="http://schemas.microsoft.com/office/powerpoint/2010/main" val="344097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p.139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CA" dirty="0"/>
              <a:t>Consigner les données imp. concernant l’état physique ou mental d’une personne</a:t>
            </a:r>
          </a:p>
          <a:p>
            <a:r>
              <a:rPr lang="fr-CA" dirty="0"/>
              <a:t>Conserver les résultats des services et des soins réalisés auprès d’une personne</a:t>
            </a:r>
          </a:p>
          <a:p>
            <a:r>
              <a:rPr lang="fr-CA" dirty="0"/>
              <a:t>Conserver les réactions d’une personne aux services et aux soins qu’elle reçoit</a:t>
            </a:r>
          </a:p>
          <a:p>
            <a:r>
              <a:rPr lang="fr-CA" dirty="0"/>
              <a:t>Documenter la communication de tous les professionnels dans les suivis à apporter auprès d’une personne.</a:t>
            </a:r>
          </a:p>
        </p:txBody>
      </p:sp>
    </p:spTree>
    <p:extLst>
      <p:ext uri="{BB962C8B-B14F-4D97-AF65-F5344CB8AC3E}">
        <p14:creationId xmlns:p14="http://schemas.microsoft.com/office/powerpoint/2010/main" val="2366978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notes d’évolutions ..p.139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Assurent la sécurité et la qualité des soins durant la période de soins</a:t>
            </a:r>
          </a:p>
          <a:p>
            <a:r>
              <a:rPr lang="fr-CA" dirty="0"/>
              <a:t>Font état des besoins et attentes des personnes</a:t>
            </a:r>
          </a:p>
          <a:p>
            <a:r>
              <a:rPr lang="fr-CA" dirty="0"/>
              <a:t>Contribuent à la continuité des soins</a:t>
            </a:r>
          </a:p>
          <a:p>
            <a:r>
              <a:rPr lang="fr-CA" dirty="0"/>
              <a:t>Sont un apport à l’évaluation de la qualité des soins dans une perspective d’amélioration continue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103468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Les 3 composantes p.140 du </a:t>
            </a:r>
            <a:r>
              <a:rPr lang="fr-CA" dirty="0" err="1"/>
              <a:t>Cémeq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L’évaluation et l’observation proprement dites</a:t>
            </a:r>
          </a:p>
          <a:p>
            <a:endParaRPr lang="fr-CA" dirty="0"/>
          </a:p>
          <a:p>
            <a:r>
              <a:rPr lang="fr-CA" dirty="0"/>
              <a:t>L’intervention</a:t>
            </a:r>
          </a:p>
          <a:p>
            <a:endParaRPr lang="fr-CA" dirty="0"/>
          </a:p>
          <a:p>
            <a:r>
              <a:rPr lang="fr-CA" dirty="0"/>
              <a:t>L’évaluation des résultats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990594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/>
              <a:t>Des notes par exception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Réduction du temps accordé</a:t>
            </a:r>
          </a:p>
          <a:p>
            <a:r>
              <a:rPr lang="fr-CA" dirty="0"/>
              <a:t>Élimination des répétions déjà consignées sur différents formulaires de routine</a:t>
            </a:r>
          </a:p>
          <a:p>
            <a:r>
              <a:rPr lang="fr-CA" dirty="0"/>
              <a:t>Importance mise sur ce qui est anormal dans l’état de la personne</a:t>
            </a:r>
          </a:p>
          <a:p>
            <a:r>
              <a:rPr lang="fr-CA" dirty="0"/>
              <a:t>Facilité à retrouver les données</a:t>
            </a:r>
          </a:p>
          <a:p>
            <a:r>
              <a:rPr lang="fr-CA" dirty="0"/>
              <a:t>Concision des observations notées</a:t>
            </a:r>
          </a:p>
        </p:txBody>
      </p:sp>
    </p:spTree>
    <p:extLst>
      <p:ext uri="{BB962C8B-B14F-4D97-AF65-F5344CB8AC3E}">
        <p14:creationId xmlns:p14="http://schemas.microsoft.com/office/powerpoint/2010/main" val="3860736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/>
              <a:t>Ne pas répéter si déjà inscrit sur feuille spéciale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A" dirty="0"/>
              <a:t>FADM</a:t>
            </a:r>
          </a:p>
          <a:p>
            <a:r>
              <a:rPr lang="fr-CA" dirty="0"/>
              <a:t>SV</a:t>
            </a:r>
          </a:p>
        </p:txBody>
      </p:sp>
    </p:spTree>
    <p:extLst>
      <p:ext uri="{BB962C8B-B14F-4D97-AF65-F5344CB8AC3E}">
        <p14:creationId xmlns:p14="http://schemas.microsoft.com/office/powerpoint/2010/main" val="8764409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GHLIGHTER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188</TotalTime>
  <Words>1253</Words>
  <Application>Microsoft Office PowerPoint</Application>
  <PresentationFormat>Affichage à l'écran (4:3)</PresentationFormat>
  <Paragraphs>187</Paragraphs>
  <Slides>31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31</vt:i4>
      </vt:variant>
    </vt:vector>
  </HeadingPairs>
  <TitlesOfParts>
    <vt:vector size="39" baseType="lpstr">
      <vt:lpstr>Brush Script MT</vt:lpstr>
      <vt:lpstr>Century Gothic</vt:lpstr>
      <vt:lpstr>Courier New</vt:lpstr>
      <vt:lpstr>Georgia</vt:lpstr>
      <vt:lpstr>Wingdings</vt:lpstr>
      <vt:lpstr>Wingdings 2</vt:lpstr>
      <vt:lpstr>Austin</vt:lpstr>
      <vt:lpstr>1_Austin</vt:lpstr>
      <vt:lpstr>Cours 9</vt:lpstr>
      <vt:lpstr>Activité d’ouverture</vt:lpstr>
      <vt:lpstr>La note d’évolution p.138 du Cémeq important</vt:lpstr>
      <vt:lpstr>Est-ce précis ou imprécis?</vt:lpstr>
      <vt:lpstr>p.139 du Cémeq</vt:lpstr>
      <vt:lpstr>Les notes d’évolutions ..p.139 du Cémeq</vt:lpstr>
      <vt:lpstr>Les 3 composantes p.140 du Cémeq</vt:lpstr>
      <vt:lpstr>Des notes par exception</vt:lpstr>
      <vt:lpstr>Ne pas répéter si déjà inscrit sur feuille spéciale </vt:lpstr>
      <vt:lpstr>Notes narratives CHRONOLOGIQUES p. 142 du Cémeq</vt:lpstr>
      <vt:lpstr>Méthode de rédaction DIR p.142 du CÉMEQ</vt:lpstr>
      <vt:lpstr>Présentation PowerPoint</vt:lpstr>
      <vt:lpstr>Secteur public VS privé p.145 du CÉMEQ.</vt:lpstr>
      <vt:lpstr>SOYEZ-Prêts… Nous voyons les normes de rédaction précises ici</vt:lpstr>
      <vt:lpstr>p.146 du CÉMEQ</vt:lpstr>
      <vt:lpstr>Inscrire la date et l’heure</vt:lpstr>
      <vt:lpstr>Signer les observations</vt:lpstr>
      <vt:lpstr>Si j’ai un nom composé??</vt:lpstr>
      <vt:lpstr>Inscrire les observations</vt:lpstr>
      <vt:lpstr>Note tardive p.147 du cémeq</vt:lpstr>
      <vt:lpstr>Présentation PowerPoint</vt:lpstr>
      <vt:lpstr>Erreur de transcription</vt:lpstr>
      <vt:lpstr>Absence de signature p.148</vt:lpstr>
      <vt:lpstr>AJOUTS À INSCRIRE</vt:lpstr>
      <vt:lpstr>Écrire Semble?</vt:lpstr>
      <vt:lpstr>Les paroles et propos d’un patient p.149 du Cémeq</vt:lpstr>
      <vt:lpstr>Complétez l’exercice sur le Moodle C9.2  Sur les principes de rédaction d’une note d’évolution.</vt:lpstr>
      <vt:lpstr>La douleur p.150 du Cémeq</vt:lpstr>
      <vt:lpstr>Exemple de note pour dlr</vt:lpstr>
      <vt:lpstr>Présentation PowerPoint</vt:lpstr>
      <vt:lpstr>Révision des notes d’évolution avec OIIAQ</vt:lpstr>
    </vt:vector>
  </TitlesOfParts>
  <Company>CSRDN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9</dc:title>
  <dc:creator>Petit, Anne-Gabrielle</dc:creator>
  <cp:lastModifiedBy>Beaulieu, France</cp:lastModifiedBy>
  <cp:revision>11</cp:revision>
  <dcterms:created xsi:type="dcterms:W3CDTF">2021-01-31T14:25:14Z</dcterms:created>
  <dcterms:modified xsi:type="dcterms:W3CDTF">2024-03-28T01:53:18Z</dcterms:modified>
</cp:coreProperties>
</file>