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302" r:id="rId37"/>
    <p:sldId id="303" r:id="rId38"/>
    <p:sldId id="291" r:id="rId39"/>
    <p:sldId id="292" r:id="rId40"/>
    <p:sldId id="293" r:id="rId41"/>
    <p:sldId id="294" r:id="rId42"/>
    <p:sldId id="295" r:id="rId43"/>
    <p:sldId id="296" r:id="rId44"/>
    <p:sldId id="305" r:id="rId45"/>
    <p:sldId id="308" r:id="rId46"/>
    <p:sldId id="297" r:id="rId47"/>
    <p:sldId id="298" r:id="rId48"/>
    <p:sldId id="299" r:id="rId49"/>
    <p:sldId id="300" r:id="rId50"/>
    <p:sldId id="301" r:id="rId51"/>
    <p:sldId id="307" r:id="rId52"/>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aulieu, France" userId="775102f9-63db-4f93-bf4c-ffd10f7f1482" providerId="ADAL" clId="{74CA63F2-ECF6-4931-89E2-D04840436613}"/>
    <pc:docChg chg="custSel addSld delSld modSld">
      <pc:chgData name="Beaulieu, France" userId="775102f9-63db-4f93-bf4c-ffd10f7f1482" providerId="ADAL" clId="{74CA63F2-ECF6-4931-89E2-D04840436613}" dt="2024-03-13T17:05:26.042" v="479" actId="20577"/>
      <pc:docMkLst>
        <pc:docMk/>
      </pc:docMkLst>
      <pc:sldChg chg="modSp mod">
        <pc:chgData name="Beaulieu, France" userId="775102f9-63db-4f93-bf4c-ffd10f7f1482" providerId="ADAL" clId="{74CA63F2-ECF6-4931-89E2-D04840436613}" dt="2024-03-13T17:04:06.480" v="290" actId="20577"/>
        <pc:sldMkLst>
          <pc:docMk/>
          <pc:sldMk cId="388901054" sldId="300"/>
        </pc:sldMkLst>
        <pc:graphicFrameChg chg="modGraphic">
          <ac:chgData name="Beaulieu, France" userId="775102f9-63db-4f93-bf4c-ffd10f7f1482" providerId="ADAL" clId="{74CA63F2-ECF6-4931-89E2-D04840436613}" dt="2024-03-13T17:04:06.480" v="290" actId="20577"/>
          <ac:graphicFrameMkLst>
            <pc:docMk/>
            <pc:sldMk cId="388901054" sldId="300"/>
            <ac:graphicFrameMk id="5" creationId="{D9FD5AA8-C345-4E05-BE87-FC29A792BBDA}"/>
          </ac:graphicFrameMkLst>
        </pc:graphicFrameChg>
      </pc:sldChg>
      <pc:sldChg chg="del">
        <pc:chgData name="Beaulieu, France" userId="775102f9-63db-4f93-bf4c-ffd10f7f1482" providerId="ADAL" clId="{74CA63F2-ECF6-4931-89E2-D04840436613}" dt="2024-03-13T16:59:22.560" v="0" actId="2696"/>
        <pc:sldMkLst>
          <pc:docMk/>
          <pc:sldMk cId="233534090" sldId="304"/>
        </pc:sldMkLst>
      </pc:sldChg>
      <pc:sldChg chg="del">
        <pc:chgData name="Beaulieu, France" userId="775102f9-63db-4f93-bf4c-ffd10f7f1482" providerId="ADAL" clId="{74CA63F2-ECF6-4931-89E2-D04840436613}" dt="2024-03-13T17:00:14.541" v="1" actId="2696"/>
        <pc:sldMkLst>
          <pc:docMk/>
          <pc:sldMk cId="3320408932" sldId="306"/>
        </pc:sldMkLst>
      </pc:sldChg>
      <pc:sldChg chg="addSp delSp modSp new del mod">
        <pc:chgData name="Beaulieu, France" userId="775102f9-63db-4f93-bf4c-ffd10f7f1482" providerId="ADAL" clId="{74CA63F2-ECF6-4931-89E2-D04840436613}" dt="2024-03-13T17:02:01.204" v="124" actId="2696"/>
        <pc:sldMkLst>
          <pc:docMk/>
          <pc:sldMk cId="1289382428" sldId="308"/>
        </pc:sldMkLst>
        <pc:spChg chg="del mod">
          <ac:chgData name="Beaulieu, France" userId="775102f9-63db-4f93-bf4c-ffd10f7f1482" providerId="ADAL" clId="{74CA63F2-ECF6-4931-89E2-D04840436613}" dt="2024-03-13T17:01:47.618" v="122" actId="478"/>
          <ac:spMkLst>
            <pc:docMk/>
            <pc:sldMk cId="1289382428" sldId="308"/>
            <ac:spMk id="2" creationId="{505B1859-0EEB-4AA8-B004-C39F1CD8136A}"/>
          </ac:spMkLst>
        </pc:spChg>
        <pc:spChg chg="del">
          <ac:chgData name="Beaulieu, France" userId="775102f9-63db-4f93-bf4c-ffd10f7f1482" providerId="ADAL" clId="{74CA63F2-ECF6-4931-89E2-D04840436613}" dt="2024-03-13T17:00:39.020" v="3" actId="478"/>
          <ac:spMkLst>
            <pc:docMk/>
            <pc:sldMk cId="1289382428" sldId="308"/>
            <ac:spMk id="3" creationId="{661705C5-A70B-8C0A-D47C-DF976CA4F155}"/>
          </ac:spMkLst>
        </pc:spChg>
        <pc:spChg chg="add del mod">
          <ac:chgData name="Beaulieu, France" userId="775102f9-63db-4f93-bf4c-ffd10f7f1482" providerId="ADAL" clId="{74CA63F2-ECF6-4931-89E2-D04840436613}" dt="2024-03-13T17:01:50.502" v="123" actId="478"/>
          <ac:spMkLst>
            <pc:docMk/>
            <pc:sldMk cId="1289382428" sldId="308"/>
            <ac:spMk id="5" creationId="{CF578E0A-2F4C-AAA3-2C0B-CA1A26A7B702}"/>
          </ac:spMkLst>
        </pc:spChg>
      </pc:sldChg>
      <pc:sldChg chg="modSp new mod">
        <pc:chgData name="Beaulieu, France" userId="775102f9-63db-4f93-bf4c-ffd10f7f1482" providerId="ADAL" clId="{74CA63F2-ECF6-4931-89E2-D04840436613}" dt="2024-03-13T17:05:26.042" v="479" actId="20577"/>
        <pc:sldMkLst>
          <pc:docMk/>
          <pc:sldMk cId="1638094075" sldId="308"/>
        </pc:sldMkLst>
        <pc:spChg chg="mod">
          <ac:chgData name="Beaulieu, France" userId="775102f9-63db-4f93-bf4c-ffd10f7f1482" providerId="ADAL" clId="{74CA63F2-ECF6-4931-89E2-D04840436613}" dt="2024-03-13T17:02:48.640" v="142" actId="20577"/>
          <ac:spMkLst>
            <pc:docMk/>
            <pc:sldMk cId="1638094075" sldId="308"/>
            <ac:spMk id="2" creationId="{D32BBD24-D986-D30E-1F50-0626591E8524}"/>
          </ac:spMkLst>
        </pc:spChg>
        <pc:spChg chg="mod">
          <ac:chgData name="Beaulieu, France" userId="775102f9-63db-4f93-bf4c-ffd10f7f1482" providerId="ADAL" clId="{74CA63F2-ECF6-4931-89E2-D04840436613}" dt="2024-03-13T17:05:26.042" v="479" actId="20577"/>
          <ac:spMkLst>
            <pc:docMk/>
            <pc:sldMk cId="1638094075" sldId="308"/>
            <ac:spMk id="3" creationId="{702F8D5A-7215-56BB-C01F-113C668DAC9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fr-FR"/>
              <a:t>Modifiez le style du titre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3/13/2024</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3/13/2024</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fr-FR"/>
              <a:t>Modifiez le style du titre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fr-FR"/>
              <a:t>Modifiez le style du titre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3/13/2024</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fr-FR"/>
              <a:t>Modifiez le style du titre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3/13/2024</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fr-FR"/>
              <a:t>Modifiez le style du titre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5125305" y="1488985"/>
            <a:ext cx="6264350" cy="169685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118447" y="4351687"/>
            <a:ext cx="6265588" cy="17040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3/13/2024</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fr-FR"/>
              <a:t>Modifiez le style du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3/13/2024</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fr-FR"/>
              <a:t>Modifiez le style du titre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3/13/2024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fr-FR"/>
              <a:t>Modifiez le style du titre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3/13/2024</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3/13/2024</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commons.wikimedia.org/wiki/File:SMirC-silent.svg"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pxhere.com/fr/photo/132886"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myedmondsnews.com/2018/04/live-in-edmonds-what-do-you-call-yourself/question-mark-1019820_1280/"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pixnio.com/de/objekte/bucher/leer-papier-stift-buch-objekt"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ww.comptoir-hardware.com/actus/ram/41776-gain-de-cause-pour-micron-face-a-umc-et-ses-employes-accuses-despionnage-industriel.html" TargetMode="Externa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hyperlink" Target="https://creativecommons.org/licenses/by-nd/3.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81F0C3-9516-488B-A462-4F95AFBBC09E}"/>
              </a:ext>
            </a:extLst>
          </p:cNvPr>
          <p:cNvSpPr>
            <a:spLocks noGrp="1"/>
          </p:cNvSpPr>
          <p:nvPr>
            <p:ph type="ctrTitle"/>
          </p:nvPr>
        </p:nvSpPr>
        <p:spPr/>
        <p:txBody>
          <a:bodyPr/>
          <a:lstStyle/>
          <a:p>
            <a:r>
              <a:rPr lang="fr-CA" dirty="0"/>
              <a:t>Les notes d’évolution	</a:t>
            </a:r>
          </a:p>
        </p:txBody>
      </p:sp>
      <p:sp>
        <p:nvSpPr>
          <p:cNvPr id="3" name="Sous-titre 2">
            <a:extLst>
              <a:ext uri="{FF2B5EF4-FFF2-40B4-BE49-F238E27FC236}">
                <a16:creationId xmlns:a16="http://schemas.microsoft.com/office/drawing/2014/main" id="{9BE88249-E6A6-4AF5-B30E-C2D67DFFB456}"/>
              </a:ext>
            </a:extLst>
          </p:cNvPr>
          <p:cNvSpPr>
            <a:spLocks noGrp="1"/>
          </p:cNvSpPr>
          <p:nvPr>
            <p:ph type="subTitle" idx="1"/>
          </p:nvPr>
        </p:nvSpPr>
        <p:spPr/>
        <p:txBody>
          <a:bodyPr/>
          <a:lstStyle/>
          <a:p>
            <a:endParaRPr lang="fr-CA" dirty="0"/>
          </a:p>
        </p:txBody>
      </p:sp>
    </p:spTree>
    <p:extLst>
      <p:ext uri="{BB962C8B-B14F-4D97-AF65-F5344CB8AC3E}">
        <p14:creationId xmlns:p14="http://schemas.microsoft.com/office/powerpoint/2010/main" val="4271039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5427A0-92BA-4F6E-A9B0-57DF3A8407E5}"/>
              </a:ext>
            </a:extLst>
          </p:cNvPr>
          <p:cNvSpPr>
            <a:spLocks noGrp="1"/>
          </p:cNvSpPr>
          <p:nvPr>
            <p:ph type="title"/>
          </p:nvPr>
        </p:nvSpPr>
        <p:spPr/>
        <p:txBody>
          <a:bodyPr/>
          <a:lstStyle/>
          <a:p>
            <a:r>
              <a:rPr lang="fr-CA" dirty="0"/>
              <a:t>Code de déontologie</a:t>
            </a:r>
          </a:p>
        </p:txBody>
      </p:sp>
      <p:sp>
        <p:nvSpPr>
          <p:cNvPr id="3" name="Espace réservé du contenu 2">
            <a:extLst>
              <a:ext uri="{FF2B5EF4-FFF2-40B4-BE49-F238E27FC236}">
                <a16:creationId xmlns:a16="http://schemas.microsoft.com/office/drawing/2014/main" id="{8FBA5CF1-4E16-4E58-901C-27E0FF6A5000}"/>
              </a:ext>
            </a:extLst>
          </p:cNvPr>
          <p:cNvSpPr>
            <a:spLocks noGrp="1"/>
          </p:cNvSpPr>
          <p:nvPr>
            <p:ph idx="1"/>
          </p:nvPr>
        </p:nvSpPr>
        <p:spPr>
          <a:xfrm>
            <a:off x="5118447" y="803185"/>
            <a:ext cx="6635403" cy="5588089"/>
          </a:xfrm>
        </p:spPr>
        <p:txBody>
          <a:bodyPr>
            <a:normAutofit/>
          </a:bodyPr>
          <a:lstStyle/>
          <a:p>
            <a:pPr algn="just"/>
            <a:r>
              <a:rPr lang="fr-CA" dirty="0"/>
              <a:t>48. Aux fins de préserver le secret quant aux renseignements de nature confidentielle qui viennent à sa connaissance dans l’exercice de sa profession, le membre doit:</a:t>
            </a:r>
          </a:p>
          <a:p>
            <a:pPr marL="800100" lvl="1" indent="-342900" algn="just">
              <a:buFont typeface="+mj-lt"/>
              <a:buAutoNum type="arabicPeriod"/>
            </a:pPr>
            <a:r>
              <a:rPr lang="fr-CA" dirty="0"/>
              <a:t>Éviter de révéler qu’une personne a fait appel à ses services professionnels</a:t>
            </a:r>
          </a:p>
          <a:p>
            <a:pPr marL="800100" lvl="1" indent="-342900" algn="just">
              <a:buFont typeface="+mj-lt"/>
              <a:buAutoNum type="arabicPeriod"/>
            </a:pPr>
            <a:r>
              <a:rPr lang="fr-CA" dirty="0"/>
              <a:t>Éviter de tenir ou de participer à des conversations indiscrètes au sujet d’un patient et des services professionnels qui lui sont rendus</a:t>
            </a:r>
          </a:p>
          <a:p>
            <a:pPr marL="800100" lvl="1" indent="-342900" algn="just">
              <a:buFont typeface="+mj-lt"/>
              <a:buAutoNum type="arabicPeriod"/>
            </a:pPr>
            <a:r>
              <a:rPr lang="fr-CA" dirty="0"/>
              <a:t>S’abstenir de faire usage de renseignements de nature confidentielle au préjudice d’un patient ou en vue d’obtenir, directement ou indirectement, un avantage pour lui-même ou pour autrui</a:t>
            </a:r>
          </a:p>
          <a:p>
            <a:pPr marL="800100" lvl="1" indent="-342900" algn="just">
              <a:buFont typeface="+mj-lt"/>
              <a:buAutoNum type="arabicPeriod"/>
            </a:pPr>
            <a:r>
              <a:rPr lang="fr-CA" dirty="0"/>
              <a:t>Prendre tous les moyens raisonnables à l’égard de ses associés, ses employés et du personnel qui l’entourent pour que soit préservé le secret quant aux renseignements de nature confidentielle </a:t>
            </a:r>
          </a:p>
        </p:txBody>
      </p:sp>
    </p:spTree>
    <p:extLst>
      <p:ext uri="{BB962C8B-B14F-4D97-AF65-F5344CB8AC3E}">
        <p14:creationId xmlns:p14="http://schemas.microsoft.com/office/powerpoint/2010/main" val="3169287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E393B7-C367-4A3C-B5B9-5A24E3012B72}"/>
              </a:ext>
            </a:extLst>
          </p:cNvPr>
          <p:cNvSpPr>
            <a:spLocks noGrp="1"/>
          </p:cNvSpPr>
          <p:nvPr>
            <p:ph type="title"/>
          </p:nvPr>
        </p:nvSpPr>
        <p:spPr/>
        <p:txBody>
          <a:bodyPr/>
          <a:lstStyle/>
          <a:p>
            <a:r>
              <a:rPr lang="fr-CA" dirty="0"/>
              <a:t>Code de déontologie</a:t>
            </a:r>
          </a:p>
        </p:txBody>
      </p:sp>
      <p:sp>
        <p:nvSpPr>
          <p:cNvPr id="3" name="Espace réservé du contenu 2">
            <a:extLst>
              <a:ext uri="{FF2B5EF4-FFF2-40B4-BE49-F238E27FC236}">
                <a16:creationId xmlns:a16="http://schemas.microsoft.com/office/drawing/2014/main" id="{8C7C73CE-D3FD-4F55-8C5E-34D38AFD81E7}"/>
              </a:ext>
            </a:extLst>
          </p:cNvPr>
          <p:cNvSpPr>
            <a:spLocks noGrp="1"/>
          </p:cNvSpPr>
          <p:nvPr>
            <p:ph idx="1"/>
          </p:nvPr>
        </p:nvSpPr>
        <p:spPr>
          <a:xfrm>
            <a:off x="5118447" y="803186"/>
            <a:ext cx="6759228" cy="5521414"/>
          </a:xfrm>
        </p:spPr>
        <p:txBody>
          <a:bodyPr>
            <a:normAutofit/>
          </a:bodyPr>
          <a:lstStyle/>
          <a:p>
            <a:pPr algn="just"/>
            <a:r>
              <a:rPr lang="fr-CA" dirty="0"/>
              <a:t>50. Lorsqu’il communique un renseignement protégé par le secret professionnel en application du troisième alinéa de l’article 60.4 du code des professions (chapitre C-26), le membre doit consigner, dès que possible au dossier du patient concerné, les éléments suivants:</a:t>
            </a:r>
          </a:p>
          <a:p>
            <a:pPr marL="800100" lvl="1" indent="-342900" algn="just">
              <a:buFont typeface="+mj-lt"/>
              <a:buAutoNum type="arabicPeriod"/>
            </a:pPr>
            <a:r>
              <a:rPr lang="fr-CA" dirty="0"/>
              <a:t>Le renseignement communiqué, la date et l’heure de la communication</a:t>
            </a:r>
          </a:p>
          <a:p>
            <a:pPr marL="800100" lvl="1" indent="-342900" algn="just">
              <a:buFont typeface="+mj-lt"/>
              <a:buAutoNum type="arabicPeriod"/>
            </a:pPr>
            <a:r>
              <a:rPr lang="fr-CA" dirty="0"/>
              <a:t>L’identité de la ou des personnes exposées au danger</a:t>
            </a:r>
          </a:p>
          <a:p>
            <a:pPr marL="800100" lvl="1" indent="-342900" algn="just">
              <a:buFont typeface="+mj-lt"/>
              <a:buAutoNum type="arabicPeriod"/>
            </a:pPr>
            <a:r>
              <a:rPr lang="fr-CA" dirty="0"/>
              <a:t>L’identité de la ou des personnes à qui la communication a été faite en précisant, s’il s’agit de la ou des personnes exposées au danger, de leur représentant ou de personnes susceptibles de leur porter secours</a:t>
            </a:r>
          </a:p>
          <a:p>
            <a:pPr marL="800100" lvl="1" indent="-342900" algn="just">
              <a:buFont typeface="+mj-lt"/>
              <a:buAutoNum type="arabicPeriod"/>
            </a:pPr>
            <a:r>
              <a:rPr lang="fr-CA" dirty="0"/>
              <a:t>Les motifs au soutien de sa décision de communiquer le renseignement</a:t>
            </a:r>
          </a:p>
        </p:txBody>
      </p:sp>
    </p:spTree>
    <p:extLst>
      <p:ext uri="{BB962C8B-B14F-4D97-AF65-F5344CB8AC3E}">
        <p14:creationId xmlns:p14="http://schemas.microsoft.com/office/powerpoint/2010/main" val="2073165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EDFF257A-042C-46B5-80D1-3E8CFD334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E2836BD6-A1CD-4253-813F-3EDA642A7A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7" name="Freeform 5">
              <a:extLst>
                <a:ext uri="{FF2B5EF4-FFF2-40B4-BE49-F238E27FC236}">
                  <a16:creationId xmlns:a16="http://schemas.microsoft.com/office/drawing/2014/main" id="{63EE4AB3-C905-497E-988B-4D7394894B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6">
              <a:extLst>
                <a:ext uri="{FF2B5EF4-FFF2-40B4-BE49-F238E27FC236}">
                  <a16:creationId xmlns:a16="http://schemas.microsoft.com/office/drawing/2014/main" id="{774DC5FF-D912-4C9F-811A-337208A3B4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7">
              <a:extLst>
                <a:ext uri="{FF2B5EF4-FFF2-40B4-BE49-F238E27FC236}">
                  <a16:creationId xmlns:a16="http://schemas.microsoft.com/office/drawing/2014/main" id="{E04E6A71-624A-4806-A53E-87BC73A85B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8">
              <a:extLst>
                <a:ext uri="{FF2B5EF4-FFF2-40B4-BE49-F238E27FC236}">
                  <a16:creationId xmlns:a16="http://schemas.microsoft.com/office/drawing/2014/main" id="{E1871C83-254F-49CD-8EA7-8CB7089B80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9">
              <a:extLst>
                <a:ext uri="{FF2B5EF4-FFF2-40B4-BE49-F238E27FC236}">
                  <a16:creationId xmlns:a16="http://schemas.microsoft.com/office/drawing/2014/main" id="{427141DF-5457-4673-B816-C6C5C72AE9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0">
              <a:extLst>
                <a:ext uri="{FF2B5EF4-FFF2-40B4-BE49-F238E27FC236}">
                  <a16:creationId xmlns:a16="http://schemas.microsoft.com/office/drawing/2014/main" id="{BC9A176E-C84F-4816-97D4-426B396FC0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1">
              <a:extLst>
                <a:ext uri="{FF2B5EF4-FFF2-40B4-BE49-F238E27FC236}">
                  <a16:creationId xmlns:a16="http://schemas.microsoft.com/office/drawing/2014/main" id="{981B905A-332A-49BC-9456-7D0337D9BD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2">
              <a:extLst>
                <a:ext uri="{FF2B5EF4-FFF2-40B4-BE49-F238E27FC236}">
                  <a16:creationId xmlns:a16="http://schemas.microsoft.com/office/drawing/2014/main" id="{2EBD9769-DFB9-4970-91FF-137E685AF6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3">
              <a:extLst>
                <a:ext uri="{FF2B5EF4-FFF2-40B4-BE49-F238E27FC236}">
                  <a16:creationId xmlns:a16="http://schemas.microsoft.com/office/drawing/2014/main" id="{21DCB916-2D3C-46BC-9A95-EFC166D96C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4">
              <a:extLst>
                <a:ext uri="{FF2B5EF4-FFF2-40B4-BE49-F238E27FC236}">
                  <a16:creationId xmlns:a16="http://schemas.microsoft.com/office/drawing/2014/main" id="{189DAD37-FFF7-49FA-8FBB-D20A992D48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5">
              <a:extLst>
                <a:ext uri="{FF2B5EF4-FFF2-40B4-BE49-F238E27FC236}">
                  <a16:creationId xmlns:a16="http://schemas.microsoft.com/office/drawing/2014/main" id="{D148A64A-D598-4309-BCA9-F67ADE72CB4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6">
              <a:extLst>
                <a:ext uri="{FF2B5EF4-FFF2-40B4-BE49-F238E27FC236}">
                  <a16:creationId xmlns:a16="http://schemas.microsoft.com/office/drawing/2014/main" id="{38A95D77-7745-4551-BBD5-3515A074D3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17">
              <a:extLst>
                <a:ext uri="{FF2B5EF4-FFF2-40B4-BE49-F238E27FC236}">
                  <a16:creationId xmlns:a16="http://schemas.microsoft.com/office/drawing/2014/main" id="{A2C20B7F-80D6-4D48-BB2A-9AEC854948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18">
              <a:extLst>
                <a:ext uri="{FF2B5EF4-FFF2-40B4-BE49-F238E27FC236}">
                  <a16:creationId xmlns:a16="http://schemas.microsoft.com/office/drawing/2014/main" id="{55589882-0BB8-42B0-B42F-32A75B1918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19">
              <a:extLst>
                <a:ext uri="{FF2B5EF4-FFF2-40B4-BE49-F238E27FC236}">
                  <a16:creationId xmlns:a16="http://schemas.microsoft.com/office/drawing/2014/main" id="{53673B9F-5864-445E-82E7-0A8324FA85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0">
              <a:extLst>
                <a:ext uri="{FF2B5EF4-FFF2-40B4-BE49-F238E27FC236}">
                  <a16:creationId xmlns:a16="http://schemas.microsoft.com/office/drawing/2014/main" id="{16FF3B3D-59FE-4AE1-AA54-14A691D6BF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1">
              <a:extLst>
                <a:ext uri="{FF2B5EF4-FFF2-40B4-BE49-F238E27FC236}">
                  <a16:creationId xmlns:a16="http://schemas.microsoft.com/office/drawing/2014/main" id="{901CA0F0-4962-4EC5-BA5B-3F0A967FC8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22">
              <a:extLst>
                <a:ext uri="{FF2B5EF4-FFF2-40B4-BE49-F238E27FC236}">
                  <a16:creationId xmlns:a16="http://schemas.microsoft.com/office/drawing/2014/main" id="{3DD02E26-C2AD-4062-85BD-28D172C9E7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23">
              <a:extLst>
                <a:ext uri="{FF2B5EF4-FFF2-40B4-BE49-F238E27FC236}">
                  <a16:creationId xmlns:a16="http://schemas.microsoft.com/office/drawing/2014/main" id="{D7B60BD4-07C1-461F-B38E-B39EBACA3A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24">
              <a:extLst>
                <a:ext uri="{FF2B5EF4-FFF2-40B4-BE49-F238E27FC236}">
                  <a16:creationId xmlns:a16="http://schemas.microsoft.com/office/drawing/2014/main" id="{D81BB3F7-E4A5-4BD9-A70D-FDA6C9127F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25">
              <a:extLst>
                <a:ext uri="{FF2B5EF4-FFF2-40B4-BE49-F238E27FC236}">
                  <a16:creationId xmlns:a16="http://schemas.microsoft.com/office/drawing/2014/main" id="{B93A80B5-32BA-48BB-941A-4FC64AC62E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9" name="Rectangle 38">
            <a:extLst>
              <a:ext uri="{FF2B5EF4-FFF2-40B4-BE49-F238E27FC236}">
                <a16:creationId xmlns:a16="http://schemas.microsoft.com/office/drawing/2014/main" id="{9C057A66-6E97-4BA5-B4B3-2690ACE3CE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047102"/>
            <a:ext cx="5936885"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22">
            <a:extLst>
              <a:ext uri="{FF2B5EF4-FFF2-40B4-BE49-F238E27FC236}">
                <a16:creationId xmlns:a16="http://schemas.microsoft.com/office/drawing/2014/main" id="{764884A8-16DD-467F-A648-70B32E20BA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602131" y="55465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276681CD-6924-4550-926C-667FC2C6A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634393"/>
            <a:ext cx="5935796" cy="39173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3F71225-5E59-45AA-A750-0C5D2557E9D1}"/>
              </a:ext>
            </a:extLst>
          </p:cNvPr>
          <p:cNvSpPr>
            <a:spLocks noGrp="1"/>
          </p:cNvSpPr>
          <p:nvPr>
            <p:ph type="title"/>
          </p:nvPr>
        </p:nvSpPr>
        <p:spPr>
          <a:xfrm>
            <a:off x="873978" y="1718735"/>
            <a:ext cx="5767566" cy="1072378"/>
          </a:xfrm>
        </p:spPr>
        <p:txBody>
          <a:bodyPr anchor="ctr">
            <a:normAutofit/>
          </a:bodyPr>
          <a:lstStyle/>
          <a:p>
            <a:r>
              <a:rPr lang="fr-CA" sz="3600"/>
              <a:t>confidentialité</a:t>
            </a:r>
          </a:p>
        </p:txBody>
      </p:sp>
      <p:sp>
        <p:nvSpPr>
          <p:cNvPr id="3" name="Espace réservé du contenu 2">
            <a:extLst>
              <a:ext uri="{FF2B5EF4-FFF2-40B4-BE49-F238E27FC236}">
                <a16:creationId xmlns:a16="http://schemas.microsoft.com/office/drawing/2014/main" id="{22B34C35-86DA-4674-9D71-DF8C1605C938}"/>
              </a:ext>
            </a:extLst>
          </p:cNvPr>
          <p:cNvSpPr>
            <a:spLocks noGrp="1"/>
          </p:cNvSpPr>
          <p:nvPr>
            <p:ph idx="1"/>
          </p:nvPr>
        </p:nvSpPr>
        <p:spPr>
          <a:xfrm>
            <a:off x="873102" y="2789239"/>
            <a:ext cx="5768442" cy="2683606"/>
          </a:xfrm>
        </p:spPr>
        <p:txBody>
          <a:bodyPr>
            <a:normAutofit/>
          </a:bodyPr>
          <a:lstStyle/>
          <a:p>
            <a:pPr>
              <a:lnSpc>
                <a:spcPct val="110000"/>
              </a:lnSpc>
            </a:pPr>
            <a:r>
              <a:rPr lang="fr-CA" sz="1200">
                <a:solidFill>
                  <a:srgbClr val="FFFFFE"/>
                </a:solidFill>
              </a:rPr>
              <a:t>Toute personne a un droit au respect de sa réputation et de sa vie privée</a:t>
            </a:r>
          </a:p>
          <a:p>
            <a:pPr>
              <a:lnSpc>
                <a:spcPct val="110000"/>
              </a:lnSpc>
            </a:pPr>
            <a:r>
              <a:rPr lang="fr-CA" sz="1200">
                <a:solidFill>
                  <a:srgbClr val="FFFFFE"/>
                </a:solidFill>
              </a:rPr>
              <a:t>Le dossier médical est confidentiel. La confidentialité est levée seulement lorsqu’il y a un risque pour la vie ou l’intégrité de la personne</a:t>
            </a:r>
          </a:p>
          <a:p>
            <a:pPr>
              <a:lnSpc>
                <a:spcPct val="110000"/>
              </a:lnSpc>
            </a:pPr>
            <a:r>
              <a:rPr lang="fr-CA" sz="1200">
                <a:solidFill>
                  <a:srgbClr val="FFFFFE"/>
                </a:solidFill>
              </a:rPr>
              <a:t>Le contenu du dossier médical appartient à la personne</a:t>
            </a:r>
          </a:p>
          <a:p>
            <a:pPr>
              <a:lnSpc>
                <a:spcPct val="110000"/>
              </a:lnSpc>
            </a:pPr>
            <a:r>
              <a:rPr lang="fr-CA" sz="1200">
                <a:solidFill>
                  <a:srgbClr val="FFFFFE"/>
                </a:solidFill>
              </a:rPr>
              <a:t>Seules les informations nécessaires à l’épisode de soins peuvent être consultées</a:t>
            </a:r>
          </a:p>
          <a:p>
            <a:pPr>
              <a:lnSpc>
                <a:spcPct val="110000"/>
              </a:lnSpc>
            </a:pPr>
            <a:r>
              <a:rPr lang="fr-CA" sz="1200">
                <a:solidFill>
                  <a:srgbClr val="FFFFFE"/>
                </a:solidFill>
              </a:rPr>
              <a:t>Un professionnel qui n’intervient pas au auprès d’une personne ne doit pas consulter son dossier</a:t>
            </a:r>
          </a:p>
        </p:txBody>
      </p:sp>
      <p:pic>
        <p:nvPicPr>
          <p:cNvPr id="8" name="Image 7">
            <a:extLst>
              <a:ext uri="{FF2B5EF4-FFF2-40B4-BE49-F238E27FC236}">
                <a16:creationId xmlns:a16="http://schemas.microsoft.com/office/drawing/2014/main" id="{50CFF664-2BB3-4B85-8861-8D72D11DAC25}"/>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5720" r="16595"/>
          <a:stretch/>
        </p:blipFill>
        <p:spPr>
          <a:xfrm>
            <a:off x="6722964" y="227"/>
            <a:ext cx="5468731" cy="6858000"/>
          </a:xfrm>
          <a:prstGeom prst="rect">
            <a:avLst/>
          </a:prstGeom>
        </p:spPr>
      </p:pic>
      <p:sp>
        <p:nvSpPr>
          <p:cNvPr id="9" name="ZoneTexte 8">
            <a:extLst>
              <a:ext uri="{FF2B5EF4-FFF2-40B4-BE49-F238E27FC236}">
                <a16:creationId xmlns:a16="http://schemas.microsoft.com/office/drawing/2014/main" id="{AE2D3984-E239-4D0D-9038-4BAC91B55C22}"/>
              </a:ext>
            </a:extLst>
          </p:cNvPr>
          <p:cNvSpPr txBox="1"/>
          <p:nvPr/>
        </p:nvSpPr>
        <p:spPr>
          <a:xfrm>
            <a:off x="8816456" y="6658172"/>
            <a:ext cx="3375239" cy="200055"/>
          </a:xfrm>
          <a:prstGeom prst="rect">
            <a:avLst/>
          </a:prstGeom>
          <a:solidFill>
            <a:srgbClr val="000000"/>
          </a:solidFill>
        </p:spPr>
        <p:txBody>
          <a:bodyPr wrap="square" rtlCol="0">
            <a:spAutoFit/>
          </a:bodyPr>
          <a:lstStyle/>
          <a:p>
            <a:pPr algn="r">
              <a:spcAft>
                <a:spcPts val="600"/>
              </a:spcAft>
            </a:pPr>
            <a:r>
              <a:rPr lang="fr-CA" sz="700">
                <a:solidFill>
                  <a:srgbClr val="FFFFFF"/>
                </a:solidFill>
                <a:hlinkClick r:id="rId3" tooltip="https://commons.wikimedia.org/wiki/File:SMirC-silent.svg">
                  <a:extLst>
                    <a:ext uri="{A12FA001-AC4F-418D-AE19-62706E023703}">
                      <ahyp:hlinkClr xmlns:ahyp="http://schemas.microsoft.com/office/drawing/2018/hyperlinkcolor" val="tx"/>
                    </a:ext>
                  </a:extLst>
                </a:hlinkClick>
              </a:rPr>
              <a:t>Cette photo</a:t>
            </a:r>
            <a:r>
              <a:rPr lang="fr-CA" sz="700">
                <a:solidFill>
                  <a:srgbClr val="FFFFFF"/>
                </a:solidFill>
              </a:rPr>
              <a:t> par Auteur inconnu est soumis à la licence </a:t>
            </a:r>
            <a:r>
              <a:rPr lang="fr-CA"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fr-CA" sz="700">
              <a:solidFill>
                <a:srgbClr val="FFFFFF"/>
              </a:solidFill>
            </a:endParaRPr>
          </a:p>
        </p:txBody>
      </p:sp>
    </p:spTree>
    <p:extLst>
      <p:ext uri="{BB962C8B-B14F-4D97-AF65-F5344CB8AC3E}">
        <p14:creationId xmlns:p14="http://schemas.microsoft.com/office/powerpoint/2010/main" val="464712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2DAE3342-9DFC-49D4-B09C-25E3107693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66" name="Freeform 5">
              <a:extLst>
                <a:ext uri="{FF2B5EF4-FFF2-40B4-BE49-F238E27FC236}">
                  <a16:creationId xmlns:a16="http://schemas.microsoft.com/office/drawing/2014/main" id="{E49E0D20-8423-4612-99A5-14AEF8F6BB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6">
              <a:extLst>
                <a:ext uri="{FF2B5EF4-FFF2-40B4-BE49-F238E27FC236}">
                  <a16:creationId xmlns:a16="http://schemas.microsoft.com/office/drawing/2014/main" id="{57C2C108-5A30-48CA-9203-56747AEB7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8" name="Freeform 7">
              <a:extLst>
                <a:ext uri="{FF2B5EF4-FFF2-40B4-BE49-F238E27FC236}">
                  <a16:creationId xmlns:a16="http://schemas.microsoft.com/office/drawing/2014/main" id="{1A343912-2EFC-408E-A862-5C9BF108DC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69" name="Freeform 8">
              <a:extLst>
                <a:ext uri="{FF2B5EF4-FFF2-40B4-BE49-F238E27FC236}">
                  <a16:creationId xmlns:a16="http://schemas.microsoft.com/office/drawing/2014/main" id="{AA50D1CF-9DAE-4CF6-B829-E66CEE9D5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0" name="Freeform 9">
              <a:extLst>
                <a:ext uri="{FF2B5EF4-FFF2-40B4-BE49-F238E27FC236}">
                  <a16:creationId xmlns:a16="http://schemas.microsoft.com/office/drawing/2014/main" id="{FE5799A4-0568-433E-BF41-752CF516A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1" name="Freeform 10">
              <a:extLst>
                <a:ext uri="{FF2B5EF4-FFF2-40B4-BE49-F238E27FC236}">
                  <a16:creationId xmlns:a16="http://schemas.microsoft.com/office/drawing/2014/main" id="{CDBB86ED-F16F-4C28-BDD5-72D771176F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2" name="Freeform 11">
              <a:extLst>
                <a:ext uri="{FF2B5EF4-FFF2-40B4-BE49-F238E27FC236}">
                  <a16:creationId xmlns:a16="http://schemas.microsoft.com/office/drawing/2014/main" id="{3347939E-8B76-4CFC-B2EC-63A7E2278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3" name="Freeform 12">
              <a:extLst>
                <a:ext uri="{FF2B5EF4-FFF2-40B4-BE49-F238E27FC236}">
                  <a16:creationId xmlns:a16="http://schemas.microsoft.com/office/drawing/2014/main" id="{FA1DD132-02E4-4CD3-B496-BFF924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4" name="Freeform 13">
              <a:extLst>
                <a:ext uri="{FF2B5EF4-FFF2-40B4-BE49-F238E27FC236}">
                  <a16:creationId xmlns:a16="http://schemas.microsoft.com/office/drawing/2014/main" id="{710BDA52-A7D7-4E4E-9F36-EC8F983EAF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5" name="Freeform 14">
              <a:extLst>
                <a:ext uri="{FF2B5EF4-FFF2-40B4-BE49-F238E27FC236}">
                  <a16:creationId xmlns:a16="http://schemas.microsoft.com/office/drawing/2014/main" id="{B1BDF852-319F-42B8-9A50-7C9A9387C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6" name="Freeform 15">
              <a:extLst>
                <a:ext uri="{FF2B5EF4-FFF2-40B4-BE49-F238E27FC236}">
                  <a16:creationId xmlns:a16="http://schemas.microsoft.com/office/drawing/2014/main" id="{3AACE376-C01E-4F1F-91B7-39D0274BFE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7" name="Freeform 16">
              <a:extLst>
                <a:ext uri="{FF2B5EF4-FFF2-40B4-BE49-F238E27FC236}">
                  <a16:creationId xmlns:a16="http://schemas.microsoft.com/office/drawing/2014/main" id="{7F612F4C-050E-459D-9771-ED088374A5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8" name="Freeform 17">
              <a:extLst>
                <a:ext uri="{FF2B5EF4-FFF2-40B4-BE49-F238E27FC236}">
                  <a16:creationId xmlns:a16="http://schemas.microsoft.com/office/drawing/2014/main" id="{94E4211B-3E41-4905-8F4E-76811B9E5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18">
              <a:extLst>
                <a:ext uri="{FF2B5EF4-FFF2-40B4-BE49-F238E27FC236}">
                  <a16:creationId xmlns:a16="http://schemas.microsoft.com/office/drawing/2014/main" id="{6AEC87EE-0CB8-43DE-8FEB-4586A92E80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19">
              <a:extLst>
                <a:ext uri="{FF2B5EF4-FFF2-40B4-BE49-F238E27FC236}">
                  <a16:creationId xmlns:a16="http://schemas.microsoft.com/office/drawing/2014/main" id="{277C1C5D-7BDC-47E4-8B81-C3C4AE949B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20">
              <a:extLst>
                <a:ext uri="{FF2B5EF4-FFF2-40B4-BE49-F238E27FC236}">
                  <a16:creationId xmlns:a16="http://schemas.microsoft.com/office/drawing/2014/main" id="{7A2A6EF8-9768-4478-9CD3-DFA547CEFC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21">
              <a:extLst>
                <a:ext uri="{FF2B5EF4-FFF2-40B4-BE49-F238E27FC236}">
                  <a16:creationId xmlns:a16="http://schemas.microsoft.com/office/drawing/2014/main" id="{1FD9091C-E8FA-4ADA-937F-A74426ED1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22">
              <a:extLst>
                <a:ext uri="{FF2B5EF4-FFF2-40B4-BE49-F238E27FC236}">
                  <a16:creationId xmlns:a16="http://schemas.microsoft.com/office/drawing/2014/main" id="{B69923E7-63C4-47CE-956E-09D384D4F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23">
              <a:extLst>
                <a:ext uri="{FF2B5EF4-FFF2-40B4-BE49-F238E27FC236}">
                  <a16:creationId xmlns:a16="http://schemas.microsoft.com/office/drawing/2014/main" id="{A2576784-872E-494C-A041-0E346226B7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86" name="Group 85">
            <a:extLst>
              <a:ext uri="{FF2B5EF4-FFF2-40B4-BE49-F238E27FC236}">
                <a16:creationId xmlns:a16="http://schemas.microsoft.com/office/drawing/2014/main" id="{B54F73D8-62C2-4127-9D19-01219BBB99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87" name="Rectangle 86">
              <a:extLst>
                <a:ext uri="{FF2B5EF4-FFF2-40B4-BE49-F238E27FC236}">
                  <a16:creationId xmlns:a16="http://schemas.microsoft.com/office/drawing/2014/main" id="{CFD8CA02-9BE5-4B82-8129-6EF618402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 name="Isosceles Triangle 87">
              <a:extLst>
                <a:ext uri="{FF2B5EF4-FFF2-40B4-BE49-F238E27FC236}">
                  <a16:creationId xmlns:a16="http://schemas.microsoft.com/office/drawing/2014/main" id="{01515E68-030C-4313-B300-35253163D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 name="Rectangle 88">
              <a:extLst>
                <a:ext uri="{FF2B5EF4-FFF2-40B4-BE49-F238E27FC236}">
                  <a16:creationId xmlns:a16="http://schemas.microsoft.com/office/drawing/2014/main" id="{1937725F-1DDF-4225-937E-106DBB047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91" name="Rectangle 90">
            <a:extLst>
              <a:ext uri="{FF2B5EF4-FFF2-40B4-BE49-F238E27FC236}">
                <a16:creationId xmlns:a16="http://schemas.microsoft.com/office/drawing/2014/main" id="{9499C9FE-4B17-4937-9EB8-3E1A97E32D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92">
            <a:extLst>
              <a:ext uri="{FF2B5EF4-FFF2-40B4-BE49-F238E27FC236}">
                <a16:creationId xmlns:a16="http://schemas.microsoft.com/office/drawing/2014/main" id="{BA1AA859-8E3B-49BF-83F6-ADF050A2CF3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94" name="Freeform 5">
              <a:extLst>
                <a:ext uri="{FF2B5EF4-FFF2-40B4-BE49-F238E27FC236}">
                  <a16:creationId xmlns:a16="http://schemas.microsoft.com/office/drawing/2014/main" id="{EA5E9A71-2A94-4FAA-859F-1930C2E918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Freeform 6">
              <a:extLst>
                <a:ext uri="{FF2B5EF4-FFF2-40B4-BE49-F238E27FC236}">
                  <a16:creationId xmlns:a16="http://schemas.microsoft.com/office/drawing/2014/main" id="{15C43A1A-EE63-4F18-BA50-6BCC0C5FB0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Freeform 7">
              <a:extLst>
                <a:ext uri="{FF2B5EF4-FFF2-40B4-BE49-F238E27FC236}">
                  <a16:creationId xmlns:a16="http://schemas.microsoft.com/office/drawing/2014/main" id="{D20E631E-2C68-4E27-B833-094ECE5095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Freeform 8">
              <a:extLst>
                <a:ext uri="{FF2B5EF4-FFF2-40B4-BE49-F238E27FC236}">
                  <a16:creationId xmlns:a16="http://schemas.microsoft.com/office/drawing/2014/main" id="{2446723A-FC6F-4012-8557-06069FA130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Freeform 9">
              <a:extLst>
                <a:ext uri="{FF2B5EF4-FFF2-40B4-BE49-F238E27FC236}">
                  <a16:creationId xmlns:a16="http://schemas.microsoft.com/office/drawing/2014/main" id="{7F3D87D4-252C-4471-A220-28B58BF439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Freeform 10">
              <a:extLst>
                <a:ext uri="{FF2B5EF4-FFF2-40B4-BE49-F238E27FC236}">
                  <a16:creationId xmlns:a16="http://schemas.microsoft.com/office/drawing/2014/main" id="{054B916A-0FD0-4006-BD6C-9D29CA03AC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Freeform 11">
              <a:extLst>
                <a:ext uri="{FF2B5EF4-FFF2-40B4-BE49-F238E27FC236}">
                  <a16:creationId xmlns:a16="http://schemas.microsoft.com/office/drawing/2014/main" id="{2133C3B4-D163-43CB-B3FC-A1B9A1DC38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Freeform 12">
              <a:extLst>
                <a:ext uri="{FF2B5EF4-FFF2-40B4-BE49-F238E27FC236}">
                  <a16:creationId xmlns:a16="http://schemas.microsoft.com/office/drawing/2014/main" id="{44DECBCA-815C-4296-B4DA-F12AD81F2D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Freeform 13">
              <a:extLst>
                <a:ext uri="{FF2B5EF4-FFF2-40B4-BE49-F238E27FC236}">
                  <a16:creationId xmlns:a16="http://schemas.microsoft.com/office/drawing/2014/main" id="{B6C3CA6F-2113-4095-B77D-19519074C19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Freeform 14">
              <a:extLst>
                <a:ext uri="{FF2B5EF4-FFF2-40B4-BE49-F238E27FC236}">
                  <a16:creationId xmlns:a16="http://schemas.microsoft.com/office/drawing/2014/main" id="{6A23EEC5-4C2F-4460-B6F6-A6852C46F1A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Freeform 15">
              <a:extLst>
                <a:ext uri="{FF2B5EF4-FFF2-40B4-BE49-F238E27FC236}">
                  <a16:creationId xmlns:a16="http://schemas.microsoft.com/office/drawing/2014/main" id="{9CAEC751-845A-4873-BCB3-29B7EF60FD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Freeform 16">
              <a:extLst>
                <a:ext uri="{FF2B5EF4-FFF2-40B4-BE49-F238E27FC236}">
                  <a16:creationId xmlns:a16="http://schemas.microsoft.com/office/drawing/2014/main" id="{FA38FC93-11A4-4EB5-BC13-85FB353CD1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Freeform 17">
              <a:extLst>
                <a:ext uri="{FF2B5EF4-FFF2-40B4-BE49-F238E27FC236}">
                  <a16:creationId xmlns:a16="http://schemas.microsoft.com/office/drawing/2014/main" id="{B5B6AC4D-E640-47F2-AA5A-9F9A1DB88E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Freeform 18">
              <a:extLst>
                <a:ext uri="{FF2B5EF4-FFF2-40B4-BE49-F238E27FC236}">
                  <a16:creationId xmlns:a16="http://schemas.microsoft.com/office/drawing/2014/main" id="{962630FB-473F-4D83-8B9F-EC52E31CA5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Freeform 19">
              <a:extLst>
                <a:ext uri="{FF2B5EF4-FFF2-40B4-BE49-F238E27FC236}">
                  <a16:creationId xmlns:a16="http://schemas.microsoft.com/office/drawing/2014/main" id="{035721E2-E73B-4E57-92E2-DE71F0D170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Freeform 20">
              <a:extLst>
                <a:ext uri="{FF2B5EF4-FFF2-40B4-BE49-F238E27FC236}">
                  <a16:creationId xmlns:a16="http://schemas.microsoft.com/office/drawing/2014/main" id="{3071D074-66CD-4273-AF66-207364BA3E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Freeform 21">
              <a:extLst>
                <a:ext uri="{FF2B5EF4-FFF2-40B4-BE49-F238E27FC236}">
                  <a16:creationId xmlns:a16="http://schemas.microsoft.com/office/drawing/2014/main" id="{4197CB22-95EA-4E41-94A6-6BCE8C0278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Freeform 22">
              <a:extLst>
                <a:ext uri="{FF2B5EF4-FFF2-40B4-BE49-F238E27FC236}">
                  <a16:creationId xmlns:a16="http://schemas.microsoft.com/office/drawing/2014/main" id="{622F5B4E-EBC2-4021-A986-B40B49442B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Freeform 23">
              <a:extLst>
                <a:ext uri="{FF2B5EF4-FFF2-40B4-BE49-F238E27FC236}">
                  <a16:creationId xmlns:a16="http://schemas.microsoft.com/office/drawing/2014/main" id="{A1450C78-508B-412D-8354-C6AE7E9F93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14" name="Group 113">
            <a:extLst>
              <a:ext uri="{FF2B5EF4-FFF2-40B4-BE49-F238E27FC236}">
                <a16:creationId xmlns:a16="http://schemas.microsoft.com/office/drawing/2014/main" id="{0D2C6055-EB42-4E7C-B358-308A54C713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7084" y="1186483"/>
            <a:ext cx="3822597" cy="4477933"/>
            <a:chOff x="807084" y="1186483"/>
            <a:chExt cx="3822597" cy="4477933"/>
          </a:xfrm>
        </p:grpSpPr>
        <p:sp>
          <p:nvSpPr>
            <p:cNvPr id="115" name="Rectangle 114">
              <a:extLst>
                <a:ext uri="{FF2B5EF4-FFF2-40B4-BE49-F238E27FC236}">
                  <a16:creationId xmlns:a16="http://schemas.microsoft.com/office/drawing/2014/main" id="{8A0384A8-C4E8-407C-BD44-2B989327E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531" y="1186483"/>
              <a:ext cx="3821702"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Isosceles Triangle 39">
              <a:extLst>
                <a:ext uri="{FF2B5EF4-FFF2-40B4-BE49-F238E27FC236}">
                  <a16:creationId xmlns:a16="http://schemas.microsoft.com/office/drawing/2014/main" id="{B7F9FA9E-2650-4B17-BA91-C12C0C5F9D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514766"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E96B943E-BAEE-4DC2-87CB-78F6E433D5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084" y="1991156"/>
              <a:ext cx="382259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re 1">
            <a:extLst>
              <a:ext uri="{FF2B5EF4-FFF2-40B4-BE49-F238E27FC236}">
                <a16:creationId xmlns:a16="http://schemas.microsoft.com/office/drawing/2014/main" id="{800AB950-EA1B-4436-B9E1-3E2D9E09D0C0}"/>
              </a:ext>
            </a:extLst>
          </p:cNvPr>
          <p:cNvSpPr>
            <a:spLocks noGrp="1"/>
          </p:cNvSpPr>
          <p:nvPr>
            <p:ph type="title"/>
          </p:nvPr>
        </p:nvSpPr>
        <p:spPr>
          <a:xfrm>
            <a:off x="728023" y="2073552"/>
            <a:ext cx="4143107" cy="2791771"/>
          </a:xfrm>
        </p:spPr>
        <p:txBody>
          <a:bodyPr vert="horz" lIns="228600" tIns="228600" rIns="228600" bIns="0" rtlCol="0" anchor="b">
            <a:normAutofit/>
          </a:bodyPr>
          <a:lstStyle/>
          <a:p>
            <a:pPr algn="l">
              <a:lnSpc>
                <a:spcPct val="80000"/>
              </a:lnSpc>
            </a:pPr>
            <a:r>
              <a:rPr lang="en-US" sz="2800" dirty="0"/>
              <a:t>Que </a:t>
            </a:r>
            <a:r>
              <a:rPr lang="en-US" sz="2800" dirty="0" err="1"/>
              <a:t>pensez-vous</a:t>
            </a:r>
            <a:r>
              <a:rPr lang="en-US" sz="2800" dirty="0"/>
              <a:t> de </a:t>
            </a:r>
            <a:r>
              <a:rPr lang="en-US" sz="2800" dirty="0" err="1"/>
              <a:t>cet</a:t>
            </a:r>
            <a:r>
              <a:rPr lang="en-US" sz="2800" dirty="0"/>
              <a:t> adage:</a:t>
            </a:r>
            <a:br>
              <a:rPr lang="en-US" sz="2800" dirty="0"/>
            </a:br>
            <a:r>
              <a:rPr lang="en-US" sz="2800" dirty="0"/>
              <a:t>Ce qui </a:t>
            </a:r>
            <a:r>
              <a:rPr lang="en-US" sz="2800" dirty="0" err="1"/>
              <a:t>est</a:t>
            </a:r>
            <a:r>
              <a:rPr lang="en-US" sz="2800" dirty="0"/>
              <a:t> </a:t>
            </a:r>
            <a:r>
              <a:rPr lang="en-US" sz="2800" dirty="0" err="1"/>
              <a:t>écrit</a:t>
            </a:r>
            <a:r>
              <a:rPr lang="en-US" sz="2800" dirty="0"/>
              <a:t> </a:t>
            </a:r>
            <a:r>
              <a:rPr lang="en-US" sz="2800" dirty="0" err="1"/>
              <a:t>est</a:t>
            </a:r>
            <a:r>
              <a:rPr lang="en-US" sz="2800" dirty="0"/>
              <a:t> </a:t>
            </a:r>
            <a:r>
              <a:rPr lang="en-US" sz="2800" dirty="0" err="1"/>
              <a:t>considéré</a:t>
            </a:r>
            <a:r>
              <a:rPr lang="en-US" sz="2800" dirty="0"/>
              <a:t> </a:t>
            </a:r>
            <a:r>
              <a:rPr lang="en-US" sz="2800" dirty="0" err="1"/>
              <a:t>comme</a:t>
            </a:r>
            <a:r>
              <a:rPr lang="en-US" sz="2800" dirty="0"/>
              <a:t> </a:t>
            </a:r>
            <a:r>
              <a:rPr lang="en-US" sz="2800" dirty="0" err="1"/>
              <a:t>étant</a:t>
            </a:r>
            <a:r>
              <a:rPr lang="en-US" sz="2800" dirty="0"/>
              <a:t> fait, et </a:t>
            </a:r>
            <a:r>
              <a:rPr lang="en-US" sz="2800" dirty="0" err="1"/>
              <a:t>ce</a:t>
            </a:r>
            <a:r>
              <a:rPr lang="en-US" sz="2800" dirty="0"/>
              <a:t> qui </a:t>
            </a:r>
            <a:r>
              <a:rPr lang="en-US" sz="2800" dirty="0" err="1"/>
              <a:t>n’a</a:t>
            </a:r>
            <a:r>
              <a:rPr lang="en-US" sz="2800" dirty="0"/>
              <a:t> pas </a:t>
            </a:r>
            <a:r>
              <a:rPr lang="en-US" sz="2800" dirty="0" err="1"/>
              <a:t>été</a:t>
            </a:r>
            <a:r>
              <a:rPr lang="en-US" sz="2800" dirty="0"/>
              <a:t> </a:t>
            </a:r>
            <a:r>
              <a:rPr lang="en-US" sz="2800" dirty="0" err="1"/>
              <a:t>écrit</a:t>
            </a:r>
            <a:r>
              <a:rPr lang="en-US" sz="2800" dirty="0"/>
              <a:t> </a:t>
            </a:r>
            <a:r>
              <a:rPr lang="en-US" sz="2800" dirty="0" err="1"/>
              <a:t>n’a</a:t>
            </a:r>
            <a:r>
              <a:rPr lang="en-US" sz="2800" dirty="0"/>
              <a:t> pas </a:t>
            </a:r>
            <a:r>
              <a:rPr lang="en-US" sz="2800" dirty="0" err="1"/>
              <a:t>été</a:t>
            </a:r>
            <a:r>
              <a:rPr lang="en-US" sz="2800" dirty="0"/>
              <a:t> fait </a:t>
            </a:r>
          </a:p>
        </p:txBody>
      </p:sp>
      <p:pic>
        <p:nvPicPr>
          <p:cNvPr id="61" name="Picture 60">
            <a:extLst>
              <a:ext uri="{FF2B5EF4-FFF2-40B4-BE49-F238E27FC236}">
                <a16:creationId xmlns:a16="http://schemas.microsoft.com/office/drawing/2014/main" id="{03FCDC98-A413-4152-909D-118AD45527FC}"/>
              </a:ext>
            </a:extLst>
          </p:cNvPr>
          <p:cNvPicPr>
            <a:picLocks noChangeAspect="1"/>
          </p:cNvPicPr>
          <p:nvPr/>
        </p:nvPicPr>
        <p:blipFill rotWithShape="1">
          <a:blip r:embed="rId2"/>
          <a:srcRect l="40004" r="2" b="2"/>
          <a:stretch/>
        </p:blipFill>
        <p:spPr>
          <a:xfrm>
            <a:off x="5446972" y="227"/>
            <a:ext cx="6745028" cy="6858000"/>
          </a:xfrm>
          <a:prstGeom prst="rect">
            <a:avLst/>
          </a:prstGeom>
          <a:ln w="9525">
            <a:noFill/>
          </a:ln>
        </p:spPr>
      </p:pic>
      <p:sp>
        <p:nvSpPr>
          <p:cNvPr id="3" name="Rectangle : coins arrondis 2">
            <a:extLst>
              <a:ext uri="{FF2B5EF4-FFF2-40B4-BE49-F238E27FC236}">
                <a16:creationId xmlns:a16="http://schemas.microsoft.com/office/drawing/2014/main" id="{8A19A3BE-28D7-418C-8B15-CFD25DF243D1}"/>
              </a:ext>
            </a:extLst>
          </p:cNvPr>
          <p:cNvSpPr/>
          <p:nvPr/>
        </p:nvSpPr>
        <p:spPr>
          <a:xfrm>
            <a:off x="6210826" y="838200"/>
            <a:ext cx="5451476" cy="31928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CA" dirty="0"/>
              <a:t>Un principe bien reconnu en matière de preuve civile veut que celui qui signe un document, est lié par son contenu. Le fait de signer un écrit exprime que l’auteur de la signature a consenti aux affirmations qui y sont énoncées.</a:t>
            </a:r>
          </a:p>
          <a:p>
            <a:pPr algn="ctr"/>
            <a:r>
              <a:rPr lang="fr-CA" dirty="0"/>
              <a:t>(</a:t>
            </a:r>
            <a:r>
              <a:rPr lang="fr-CA" sz="1600" i="1" dirty="0"/>
              <a:t>Me Hélène d’Anjou, avocate aux services juridiques de l’OIIQ, décembre 1992</a:t>
            </a:r>
            <a:r>
              <a:rPr lang="fr-CA" dirty="0"/>
              <a:t>)</a:t>
            </a:r>
          </a:p>
        </p:txBody>
      </p:sp>
    </p:spTree>
    <p:extLst>
      <p:ext uri="{BB962C8B-B14F-4D97-AF65-F5344CB8AC3E}">
        <p14:creationId xmlns:p14="http://schemas.microsoft.com/office/powerpoint/2010/main" val="1341645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9C0AD34-689A-4954-B857-28A56A031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EF251E5-B061-410C-B249-58C6857613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3" name="Freeform 5">
              <a:extLst>
                <a:ext uri="{FF2B5EF4-FFF2-40B4-BE49-F238E27FC236}">
                  <a16:creationId xmlns:a16="http://schemas.microsoft.com/office/drawing/2014/main" id="{5820E53A-A780-41CF-9B04-52B707A568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9A337230-F2D4-4984-B33B-BD5732CA7F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150374BA-0847-4D86-BDAD-B3616B48AC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756B05EF-64B2-4E1A-BEE2-2C91CEE448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8EAC8528-3758-4668-AC4F-7A1ED80AA9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9C60E31E-3A6D-4751-A2B9-6D6BBD3F42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BDA3DA6A-3268-4B0F-AEE7-DAA73B1F39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2998BF04-8D3F-4A2A-99F5-4CA4E8CEAC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3">
              <a:extLst>
                <a:ext uri="{FF2B5EF4-FFF2-40B4-BE49-F238E27FC236}">
                  <a16:creationId xmlns:a16="http://schemas.microsoft.com/office/drawing/2014/main" id="{0634B53A-D297-4948-A6D6-F6A97EA302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id="{4E8DB691-0BA0-400D-800A-75BC377428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a:extLst>
                <a:ext uri="{FF2B5EF4-FFF2-40B4-BE49-F238E27FC236}">
                  <a16:creationId xmlns:a16="http://schemas.microsoft.com/office/drawing/2014/main" id="{AFAFDDA3-AC41-4CF2-94B8-57BB1C5E5C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a16="http://schemas.microsoft.com/office/drawing/2014/main" id="{4A15B2B0-A771-4DFA-9D23-CB066DAE79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a:extLst>
                <a:ext uri="{FF2B5EF4-FFF2-40B4-BE49-F238E27FC236}">
                  <a16:creationId xmlns:a16="http://schemas.microsoft.com/office/drawing/2014/main" id="{6181A0C3-EE79-45C0-B2F7-3EFDF30C92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8">
              <a:extLst>
                <a:ext uri="{FF2B5EF4-FFF2-40B4-BE49-F238E27FC236}">
                  <a16:creationId xmlns:a16="http://schemas.microsoft.com/office/drawing/2014/main" id="{15E0117B-FD22-48B9-9C77-A8B559036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9">
              <a:extLst>
                <a:ext uri="{FF2B5EF4-FFF2-40B4-BE49-F238E27FC236}">
                  <a16:creationId xmlns:a16="http://schemas.microsoft.com/office/drawing/2014/main" id="{8E85FCEE-A313-4486-8C87-02810F6930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0">
              <a:extLst>
                <a:ext uri="{FF2B5EF4-FFF2-40B4-BE49-F238E27FC236}">
                  <a16:creationId xmlns:a16="http://schemas.microsoft.com/office/drawing/2014/main" id="{1C675BF2-101E-485B-8567-6DAC3E2E56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FB45911A-8248-42F7-B3EB-A00DB57200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2">
              <a:extLst>
                <a:ext uri="{FF2B5EF4-FFF2-40B4-BE49-F238E27FC236}">
                  <a16:creationId xmlns:a16="http://schemas.microsoft.com/office/drawing/2014/main" id="{5BB462F8-D1E7-49F8-BC68-C084D693D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3">
              <a:extLst>
                <a:ext uri="{FF2B5EF4-FFF2-40B4-BE49-F238E27FC236}">
                  <a16:creationId xmlns:a16="http://schemas.microsoft.com/office/drawing/2014/main" id="{A42670A7-31BD-4399-A52B-58F7DC2CD8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4">
              <a:extLst>
                <a:ext uri="{FF2B5EF4-FFF2-40B4-BE49-F238E27FC236}">
                  <a16:creationId xmlns:a16="http://schemas.microsoft.com/office/drawing/2014/main" id="{9A3D52C0-9637-4872-BE90-954269A971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5">
              <a:extLst>
                <a:ext uri="{FF2B5EF4-FFF2-40B4-BE49-F238E27FC236}">
                  <a16:creationId xmlns:a16="http://schemas.microsoft.com/office/drawing/2014/main" id="{3C8A97F0-11E5-4091-BFF3-12036C2E24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5" name="Image 4">
            <a:extLst>
              <a:ext uri="{FF2B5EF4-FFF2-40B4-BE49-F238E27FC236}">
                <a16:creationId xmlns:a16="http://schemas.microsoft.com/office/drawing/2014/main" id="{43C552ED-175D-4D12-9B14-C55716D92345}"/>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r="-1" b="15728"/>
          <a:stretch/>
        </p:blipFill>
        <p:spPr>
          <a:xfrm>
            <a:off x="20" y="227"/>
            <a:ext cx="12191675" cy="6858000"/>
          </a:xfrm>
          <a:prstGeom prst="rect">
            <a:avLst/>
          </a:prstGeom>
        </p:spPr>
      </p:pic>
      <p:sp>
        <p:nvSpPr>
          <p:cNvPr id="35" name="Rectangle 34">
            <a:extLst>
              <a:ext uri="{FF2B5EF4-FFF2-40B4-BE49-F238E27FC236}">
                <a16:creationId xmlns:a16="http://schemas.microsoft.com/office/drawing/2014/main" id="{0D46847E-DF7B-4BE5-BA10-97AFF961CC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4042" y="1186483"/>
            <a:ext cx="8843596" cy="505416"/>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27E50E2-800F-4574-8926-D1DB68914B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9293" y="1776933"/>
            <a:ext cx="8845667" cy="3536419"/>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1CCA51F-AEA1-4033-A7BE-2CEF4C8A64E1}"/>
              </a:ext>
            </a:extLst>
          </p:cNvPr>
          <p:cNvSpPr>
            <a:spLocks noGrp="1"/>
          </p:cNvSpPr>
          <p:nvPr>
            <p:ph type="title"/>
          </p:nvPr>
        </p:nvSpPr>
        <p:spPr>
          <a:xfrm>
            <a:off x="2077181" y="2358391"/>
            <a:ext cx="2714952" cy="2453676"/>
          </a:xfrm>
        </p:spPr>
        <p:txBody>
          <a:bodyPr>
            <a:normAutofit/>
          </a:bodyPr>
          <a:lstStyle/>
          <a:p>
            <a:r>
              <a:rPr lang="fr-CA" sz="3700"/>
              <a:t>Observations nécessaires à noter</a:t>
            </a:r>
          </a:p>
        </p:txBody>
      </p:sp>
      <p:sp>
        <p:nvSpPr>
          <p:cNvPr id="3" name="Espace réservé du contenu 2">
            <a:extLst>
              <a:ext uri="{FF2B5EF4-FFF2-40B4-BE49-F238E27FC236}">
                <a16:creationId xmlns:a16="http://schemas.microsoft.com/office/drawing/2014/main" id="{627B5AC4-513E-4B9C-8A5B-CE7C399833D1}"/>
              </a:ext>
            </a:extLst>
          </p:cNvPr>
          <p:cNvSpPr>
            <a:spLocks noGrp="1"/>
          </p:cNvSpPr>
          <p:nvPr>
            <p:ph idx="1"/>
          </p:nvPr>
        </p:nvSpPr>
        <p:spPr>
          <a:xfrm>
            <a:off x="5112160" y="1862274"/>
            <a:ext cx="5315742" cy="3368347"/>
          </a:xfrm>
        </p:spPr>
        <p:txBody>
          <a:bodyPr>
            <a:normAutofit lnSpcReduction="10000"/>
          </a:bodyPr>
          <a:lstStyle/>
          <a:p>
            <a:pPr>
              <a:lnSpc>
                <a:spcPct val="110000"/>
              </a:lnSpc>
            </a:pPr>
            <a:r>
              <a:rPr lang="fr-CA" sz="1400" dirty="0">
                <a:solidFill>
                  <a:srgbClr val="FFFFFE"/>
                </a:solidFill>
              </a:rPr>
              <a:t>L’amélioration ou la détérioration de l’état de santé</a:t>
            </a:r>
          </a:p>
          <a:p>
            <a:pPr>
              <a:lnSpc>
                <a:spcPct val="110000"/>
              </a:lnSpc>
            </a:pPr>
            <a:r>
              <a:rPr lang="fr-CA" sz="1400" dirty="0">
                <a:solidFill>
                  <a:srgbClr val="FFFFFE"/>
                </a:solidFill>
              </a:rPr>
              <a:t>Une modification de l’état de conscience</a:t>
            </a:r>
          </a:p>
          <a:p>
            <a:pPr>
              <a:lnSpc>
                <a:spcPct val="110000"/>
              </a:lnSpc>
            </a:pPr>
            <a:r>
              <a:rPr lang="fr-CA" sz="1400" dirty="0">
                <a:solidFill>
                  <a:srgbClr val="FFFFFE"/>
                </a:solidFill>
              </a:rPr>
              <a:t>Un changement de comportement</a:t>
            </a:r>
          </a:p>
          <a:p>
            <a:pPr>
              <a:lnSpc>
                <a:spcPct val="110000"/>
              </a:lnSpc>
            </a:pPr>
            <a:r>
              <a:rPr lang="fr-CA" sz="1400" dirty="0">
                <a:solidFill>
                  <a:srgbClr val="FFFFFE"/>
                </a:solidFill>
              </a:rPr>
              <a:t>Perte d’autonomie</a:t>
            </a:r>
          </a:p>
          <a:p>
            <a:pPr>
              <a:lnSpc>
                <a:spcPct val="110000"/>
              </a:lnSpc>
            </a:pPr>
            <a:r>
              <a:rPr lang="fr-CA" sz="1400" dirty="0">
                <a:solidFill>
                  <a:srgbClr val="FFFFFE"/>
                </a:solidFill>
              </a:rPr>
              <a:t>Les données cliniques de monitorage</a:t>
            </a:r>
          </a:p>
          <a:p>
            <a:pPr>
              <a:lnSpc>
                <a:spcPct val="110000"/>
              </a:lnSpc>
            </a:pPr>
            <a:r>
              <a:rPr lang="fr-CA" sz="1400" dirty="0">
                <a:solidFill>
                  <a:srgbClr val="FFFFFE"/>
                </a:solidFill>
              </a:rPr>
              <a:t>Les signes et symptômes présents ou absents</a:t>
            </a:r>
          </a:p>
          <a:p>
            <a:pPr>
              <a:lnSpc>
                <a:spcPct val="110000"/>
              </a:lnSpc>
            </a:pPr>
            <a:r>
              <a:rPr lang="fr-CA" sz="1400" dirty="0">
                <a:solidFill>
                  <a:srgbClr val="FFFFFE"/>
                </a:solidFill>
              </a:rPr>
              <a:t>Les réactions de la personne</a:t>
            </a:r>
          </a:p>
          <a:p>
            <a:pPr>
              <a:lnSpc>
                <a:spcPct val="110000"/>
              </a:lnSpc>
            </a:pPr>
            <a:r>
              <a:rPr lang="fr-CA" sz="1400" dirty="0">
                <a:solidFill>
                  <a:srgbClr val="FFFFFE"/>
                </a:solidFill>
              </a:rPr>
              <a:t>L’enseignement et la compréhension de cet enseignement</a:t>
            </a:r>
          </a:p>
          <a:p>
            <a:pPr>
              <a:lnSpc>
                <a:spcPct val="110000"/>
              </a:lnSpc>
            </a:pPr>
            <a:r>
              <a:rPr lang="fr-CA" sz="1400" dirty="0">
                <a:solidFill>
                  <a:srgbClr val="FFFFFE"/>
                </a:solidFill>
              </a:rPr>
              <a:t>L’identification de facteurs de risque</a:t>
            </a:r>
          </a:p>
          <a:p>
            <a:pPr>
              <a:lnSpc>
                <a:spcPct val="110000"/>
              </a:lnSpc>
            </a:pPr>
            <a:r>
              <a:rPr lang="fr-CA" sz="1400" dirty="0">
                <a:solidFill>
                  <a:srgbClr val="FFFFFE"/>
                </a:solidFill>
              </a:rPr>
              <a:t>Le résultat d’un traitement</a:t>
            </a:r>
          </a:p>
        </p:txBody>
      </p:sp>
      <p:sp>
        <p:nvSpPr>
          <p:cNvPr id="39" name="Isosceles Triangle 39">
            <a:extLst>
              <a:ext uri="{FF2B5EF4-FFF2-40B4-BE49-F238E27FC236}">
                <a16:creationId xmlns:a16="http://schemas.microsoft.com/office/drawing/2014/main" id="{7DC56226-648F-4399-93F6-94D24B604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8667649"/>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651337-FC39-4342-8BB0-1ADD1542D2D3}"/>
              </a:ext>
            </a:extLst>
          </p:cNvPr>
          <p:cNvSpPr>
            <a:spLocks noGrp="1"/>
          </p:cNvSpPr>
          <p:nvPr>
            <p:ph type="title"/>
          </p:nvPr>
        </p:nvSpPr>
        <p:spPr/>
        <p:txBody>
          <a:bodyPr/>
          <a:lstStyle/>
          <a:p>
            <a:r>
              <a:rPr lang="fr-CA" dirty="0"/>
              <a:t>La qualité du contenu</a:t>
            </a:r>
          </a:p>
        </p:txBody>
      </p:sp>
      <p:sp>
        <p:nvSpPr>
          <p:cNvPr id="3" name="Espace réservé du contenu 2">
            <a:extLst>
              <a:ext uri="{FF2B5EF4-FFF2-40B4-BE49-F238E27FC236}">
                <a16:creationId xmlns:a16="http://schemas.microsoft.com/office/drawing/2014/main" id="{9919C453-E588-476D-8104-C99CFBD86862}"/>
              </a:ext>
            </a:extLst>
          </p:cNvPr>
          <p:cNvSpPr>
            <a:spLocks noGrp="1"/>
          </p:cNvSpPr>
          <p:nvPr>
            <p:ph idx="1"/>
          </p:nvPr>
        </p:nvSpPr>
        <p:spPr/>
        <p:txBody>
          <a:bodyPr>
            <a:normAutofit/>
          </a:bodyPr>
          <a:lstStyle/>
          <a:p>
            <a:pPr algn="just"/>
            <a:r>
              <a:rPr lang="fr-CA" sz="2400" dirty="0"/>
              <a:t>Donne de la crédibilité</a:t>
            </a:r>
          </a:p>
          <a:p>
            <a:pPr algn="just"/>
            <a:r>
              <a:rPr lang="fr-CA" sz="2400" dirty="0"/>
              <a:t>Reflète la compétence et une pratique de qualité</a:t>
            </a:r>
          </a:p>
          <a:p>
            <a:pPr algn="just"/>
            <a:r>
              <a:rPr lang="fr-CA" sz="2400" dirty="0"/>
              <a:t>Reflète le jugement clinique</a:t>
            </a:r>
          </a:p>
          <a:p>
            <a:pPr algn="just"/>
            <a:r>
              <a:rPr lang="fr-CA" sz="2400" dirty="0"/>
              <a:t>Notes pauvres et non pertinentes = soins pauvres</a:t>
            </a:r>
          </a:p>
          <a:p>
            <a:pPr algn="just"/>
            <a:r>
              <a:rPr lang="fr-CA" sz="2400" dirty="0"/>
              <a:t>Richesse des notes = meilleure défense lors d’un litige</a:t>
            </a:r>
          </a:p>
        </p:txBody>
      </p:sp>
    </p:spTree>
    <p:extLst>
      <p:ext uri="{BB962C8B-B14F-4D97-AF65-F5344CB8AC3E}">
        <p14:creationId xmlns:p14="http://schemas.microsoft.com/office/powerpoint/2010/main" val="2120488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ACA5B8-9A5F-4393-B1DD-6AA8A7E3F85A}"/>
              </a:ext>
            </a:extLst>
          </p:cNvPr>
          <p:cNvSpPr>
            <a:spLocks noGrp="1"/>
          </p:cNvSpPr>
          <p:nvPr>
            <p:ph type="title"/>
          </p:nvPr>
        </p:nvSpPr>
        <p:spPr/>
        <p:txBody>
          <a:bodyPr/>
          <a:lstStyle/>
          <a:p>
            <a:r>
              <a:rPr lang="fr-CA" dirty="0"/>
              <a:t>La pertinence de la note d’évolution</a:t>
            </a:r>
          </a:p>
        </p:txBody>
      </p:sp>
      <p:sp>
        <p:nvSpPr>
          <p:cNvPr id="3" name="Espace réservé du contenu 2">
            <a:extLst>
              <a:ext uri="{FF2B5EF4-FFF2-40B4-BE49-F238E27FC236}">
                <a16:creationId xmlns:a16="http://schemas.microsoft.com/office/drawing/2014/main" id="{E7E70031-023C-44D1-AD4D-D073DAC9831E}"/>
              </a:ext>
            </a:extLst>
          </p:cNvPr>
          <p:cNvSpPr>
            <a:spLocks noGrp="1"/>
          </p:cNvSpPr>
          <p:nvPr>
            <p:ph idx="1"/>
          </p:nvPr>
        </p:nvSpPr>
        <p:spPr/>
        <p:txBody>
          <a:bodyPr>
            <a:normAutofit/>
          </a:bodyPr>
          <a:lstStyle/>
          <a:p>
            <a:pPr algn="just"/>
            <a:r>
              <a:rPr lang="fr-CA" sz="2800" dirty="0"/>
              <a:t>Se rapporte à la personne au centre de l’épisode de soins</a:t>
            </a:r>
          </a:p>
          <a:p>
            <a:pPr marL="0" indent="0" algn="just">
              <a:buNone/>
            </a:pPr>
            <a:endParaRPr lang="fr-CA" sz="2800" dirty="0"/>
          </a:p>
          <a:p>
            <a:pPr algn="just"/>
            <a:r>
              <a:rPr lang="fr-CA" sz="2800" dirty="0"/>
              <a:t>Apporte des éléments nouveaux (détérioration ou amélioration)</a:t>
            </a:r>
          </a:p>
        </p:txBody>
      </p:sp>
    </p:spTree>
    <p:extLst>
      <p:ext uri="{BB962C8B-B14F-4D97-AF65-F5344CB8AC3E}">
        <p14:creationId xmlns:p14="http://schemas.microsoft.com/office/powerpoint/2010/main" val="2728718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DFF257A-042C-46B5-80D1-3E8CFD334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E2836BD6-A1CD-4253-813F-3EDA642A7A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4" name="Freeform 5">
              <a:extLst>
                <a:ext uri="{FF2B5EF4-FFF2-40B4-BE49-F238E27FC236}">
                  <a16:creationId xmlns:a16="http://schemas.microsoft.com/office/drawing/2014/main" id="{63EE4AB3-C905-497E-988B-4D7394894B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774DC5FF-D912-4C9F-811A-337208A3B4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E04E6A71-624A-4806-A53E-87BC73A85B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8">
              <a:extLst>
                <a:ext uri="{FF2B5EF4-FFF2-40B4-BE49-F238E27FC236}">
                  <a16:creationId xmlns:a16="http://schemas.microsoft.com/office/drawing/2014/main" id="{E1871C83-254F-49CD-8EA7-8CB7089B80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9">
              <a:extLst>
                <a:ext uri="{FF2B5EF4-FFF2-40B4-BE49-F238E27FC236}">
                  <a16:creationId xmlns:a16="http://schemas.microsoft.com/office/drawing/2014/main" id="{427141DF-5457-4673-B816-C6C5C72AE9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0">
              <a:extLst>
                <a:ext uri="{FF2B5EF4-FFF2-40B4-BE49-F238E27FC236}">
                  <a16:creationId xmlns:a16="http://schemas.microsoft.com/office/drawing/2014/main" id="{BC9A176E-C84F-4816-97D4-426B396FC0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1">
              <a:extLst>
                <a:ext uri="{FF2B5EF4-FFF2-40B4-BE49-F238E27FC236}">
                  <a16:creationId xmlns:a16="http://schemas.microsoft.com/office/drawing/2014/main" id="{981B905A-332A-49BC-9456-7D0337D9BD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2">
              <a:extLst>
                <a:ext uri="{FF2B5EF4-FFF2-40B4-BE49-F238E27FC236}">
                  <a16:creationId xmlns:a16="http://schemas.microsoft.com/office/drawing/2014/main" id="{2EBD9769-DFB9-4970-91FF-137E685AF6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3">
              <a:extLst>
                <a:ext uri="{FF2B5EF4-FFF2-40B4-BE49-F238E27FC236}">
                  <a16:creationId xmlns:a16="http://schemas.microsoft.com/office/drawing/2014/main" id="{21DCB916-2D3C-46BC-9A95-EFC166D96C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4">
              <a:extLst>
                <a:ext uri="{FF2B5EF4-FFF2-40B4-BE49-F238E27FC236}">
                  <a16:creationId xmlns:a16="http://schemas.microsoft.com/office/drawing/2014/main" id="{189DAD37-FFF7-49FA-8FBB-D20A992D48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5">
              <a:extLst>
                <a:ext uri="{FF2B5EF4-FFF2-40B4-BE49-F238E27FC236}">
                  <a16:creationId xmlns:a16="http://schemas.microsoft.com/office/drawing/2014/main" id="{D148A64A-D598-4309-BCA9-F67ADE72CB4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6">
              <a:extLst>
                <a:ext uri="{FF2B5EF4-FFF2-40B4-BE49-F238E27FC236}">
                  <a16:creationId xmlns:a16="http://schemas.microsoft.com/office/drawing/2014/main" id="{38A95D77-7745-4551-BBD5-3515A074D3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7">
              <a:extLst>
                <a:ext uri="{FF2B5EF4-FFF2-40B4-BE49-F238E27FC236}">
                  <a16:creationId xmlns:a16="http://schemas.microsoft.com/office/drawing/2014/main" id="{A2C20B7F-80D6-4D48-BB2A-9AEC854948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8">
              <a:extLst>
                <a:ext uri="{FF2B5EF4-FFF2-40B4-BE49-F238E27FC236}">
                  <a16:creationId xmlns:a16="http://schemas.microsoft.com/office/drawing/2014/main" id="{55589882-0BB8-42B0-B42F-32A75B1918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9">
              <a:extLst>
                <a:ext uri="{FF2B5EF4-FFF2-40B4-BE49-F238E27FC236}">
                  <a16:creationId xmlns:a16="http://schemas.microsoft.com/office/drawing/2014/main" id="{53673B9F-5864-445E-82E7-0A8324FA85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0">
              <a:extLst>
                <a:ext uri="{FF2B5EF4-FFF2-40B4-BE49-F238E27FC236}">
                  <a16:creationId xmlns:a16="http://schemas.microsoft.com/office/drawing/2014/main" id="{16FF3B3D-59FE-4AE1-AA54-14A691D6BF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1">
              <a:extLst>
                <a:ext uri="{FF2B5EF4-FFF2-40B4-BE49-F238E27FC236}">
                  <a16:creationId xmlns:a16="http://schemas.microsoft.com/office/drawing/2014/main" id="{901CA0F0-4962-4EC5-BA5B-3F0A967FC8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2">
              <a:extLst>
                <a:ext uri="{FF2B5EF4-FFF2-40B4-BE49-F238E27FC236}">
                  <a16:creationId xmlns:a16="http://schemas.microsoft.com/office/drawing/2014/main" id="{3DD02E26-C2AD-4062-85BD-28D172C9E7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3">
              <a:extLst>
                <a:ext uri="{FF2B5EF4-FFF2-40B4-BE49-F238E27FC236}">
                  <a16:creationId xmlns:a16="http://schemas.microsoft.com/office/drawing/2014/main" id="{D7B60BD4-07C1-461F-B38E-B39EBACA3A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4">
              <a:extLst>
                <a:ext uri="{FF2B5EF4-FFF2-40B4-BE49-F238E27FC236}">
                  <a16:creationId xmlns:a16="http://schemas.microsoft.com/office/drawing/2014/main" id="{D81BB3F7-E4A5-4BD9-A70D-FDA6C9127F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25">
              <a:extLst>
                <a:ext uri="{FF2B5EF4-FFF2-40B4-BE49-F238E27FC236}">
                  <a16:creationId xmlns:a16="http://schemas.microsoft.com/office/drawing/2014/main" id="{B93A80B5-32BA-48BB-941A-4FC64AC62E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6" name="Rectangle 35">
            <a:extLst>
              <a:ext uri="{FF2B5EF4-FFF2-40B4-BE49-F238E27FC236}">
                <a16:creationId xmlns:a16="http://schemas.microsoft.com/office/drawing/2014/main" id="{9C057A66-6E97-4BA5-B4B3-2690ACE3CE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047102"/>
            <a:ext cx="5936885"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22">
            <a:extLst>
              <a:ext uri="{FF2B5EF4-FFF2-40B4-BE49-F238E27FC236}">
                <a16:creationId xmlns:a16="http://schemas.microsoft.com/office/drawing/2014/main" id="{764884A8-16DD-467F-A648-70B32E20BA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602131" y="55465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76681CD-6924-4550-926C-667FC2C6A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634393"/>
            <a:ext cx="5935796" cy="39173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CA3A9F0-7318-42B4-8669-10856C0C592E}"/>
              </a:ext>
            </a:extLst>
          </p:cNvPr>
          <p:cNvSpPr>
            <a:spLocks noGrp="1"/>
          </p:cNvSpPr>
          <p:nvPr>
            <p:ph type="title"/>
          </p:nvPr>
        </p:nvSpPr>
        <p:spPr>
          <a:xfrm>
            <a:off x="873978" y="1718735"/>
            <a:ext cx="5767566" cy="1072378"/>
          </a:xfrm>
        </p:spPr>
        <p:txBody>
          <a:bodyPr anchor="ctr">
            <a:normAutofit/>
          </a:bodyPr>
          <a:lstStyle/>
          <a:p>
            <a:r>
              <a:rPr lang="fr-CA" sz="3600"/>
              <a:t>Est-ce pertinent?</a:t>
            </a:r>
          </a:p>
        </p:txBody>
      </p:sp>
      <p:sp>
        <p:nvSpPr>
          <p:cNvPr id="3" name="Espace réservé du contenu 2">
            <a:extLst>
              <a:ext uri="{FF2B5EF4-FFF2-40B4-BE49-F238E27FC236}">
                <a16:creationId xmlns:a16="http://schemas.microsoft.com/office/drawing/2014/main" id="{684AF32F-0938-4107-AB56-45FE7098E14F}"/>
              </a:ext>
            </a:extLst>
          </p:cNvPr>
          <p:cNvSpPr>
            <a:spLocks noGrp="1"/>
          </p:cNvSpPr>
          <p:nvPr>
            <p:ph idx="1"/>
          </p:nvPr>
        </p:nvSpPr>
        <p:spPr>
          <a:xfrm>
            <a:off x="873102" y="2789239"/>
            <a:ext cx="5768442" cy="2683606"/>
          </a:xfrm>
        </p:spPr>
        <p:txBody>
          <a:bodyPr>
            <a:normAutofit/>
          </a:bodyPr>
          <a:lstStyle/>
          <a:p>
            <a:pPr>
              <a:buFont typeface="Wingdings" panose="05000000000000000000" pitchFamily="2" charset="2"/>
              <a:buChar char="q"/>
            </a:pPr>
            <a:r>
              <a:rPr lang="fr-CA" sz="1600">
                <a:solidFill>
                  <a:srgbClr val="FFFFFE"/>
                </a:solidFill>
              </a:rPr>
              <a:t>Visiteur au chevet</a:t>
            </a:r>
          </a:p>
          <a:p>
            <a:pPr>
              <a:buFont typeface="Wingdings" panose="05000000000000000000" pitchFamily="2" charset="2"/>
              <a:buChar char="q"/>
            </a:pPr>
            <a:r>
              <a:rPr lang="fr-CA" sz="1600">
                <a:solidFill>
                  <a:srgbClr val="FFFFFE"/>
                </a:solidFill>
              </a:rPr>
              <a:t>Calme entre 20h et 22h alors que sa fille est présente</a:t>
            </a:r>
          </a:p>
          <a:p>
            <a:pPr>
              <a:buFont typeface="Wingdings" panose="05000000000000000000" pitchFamily="2" charset="2"/>
              <a:buChar char="q"/>
            </a:pPr>
            <a:r>
              <a:rPr lang="fr-CA" sz="1600">
                <a:solidFill>
                  <a:srgbClr val="FFFFFE"/>
                </a:solidFill>
              </a:rPr>
              <a:t>Va bien ou rien de particulier</a:t>
            </a:r>
          </a:p>
          <a:p>
            <a:pPr>
              <a:buFont typeface="Wingdings" panose="05000000000000000000" pitchFamily="2" charset="2"/>
              <a:buChar char="q"/>
            </a:pPr>
            <a:r>
              <a:rPr lang="fr-CA" sz="1600">
                <a:solidFill>
                  <a:srgbClr val="FFFFFE"/>
                </a:solidFill>
              </a:rPr>
              <a:t>Attentif</a:t>
            </a:r>
          </a:p>
          <a:p>
            <a:pPr>
              <a:buFont typeface="Wingdings" panose="05000000000000000000" pitchFamily="2" charset="2"/>
              <a:buChar char="q"/>
            </a:pPr>
            <a:r>
              <a:rPr lang="fr-CA" sz="1600">
                <a:solidFill>
                  <a:srgbClr val="FFFFFE"/>
                </a:solidFill>
              </a:rPr>
              <a:t>Mange bien</a:t>
            </a:r>
          </a:p>
          <a:p>
            <a:pPr>
              <a:buFont typeface="Wingdings" panose="05000000000000000000" pitchFamily="2" charset="2"/>
              <a:buChar char="q"/>
            </a:pPr>
            <a:r>
              <a:rPr lang="fr-CA" sz="1600">
                <a:solidFill>
                  <a:srgbClr val="FFFFFE"/>
                </a:solidFill>
              </a:rPr>
              <a:t>Circule librement au corridor</a:t>
            </a:r>
          </a:p>
          <a:p>
            <a:pPr marL="0" indent="0">
              <a:buNone/>
            </a:pPr>
            <a:endParaRPr lang="fr-CA" sz="1600">
              <a:solidFill>
                <a:srgbClr val="FFFFFE"/>
              </a:solidFill>
            </a:endParaRPr>
          </a:p>
        </p:txBody>
      </p:sp>
      <p:pic>
        <p:nvPicPr>
          <p:cNvPr id="5" name="Image 4">
            <a:extLst>
              <a:ext uri="{FF2B5EF4-FFF2-40B4-BE49-F238E27FC236}">
                <a16:creationId xmlns:a16="http://schemas.microsoft.com/office/drawing/2014/main" id="{4EB26877-231C-4A3F-BA66-CA641AC50E8B}"/>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6338" r="25977"/>
          <a:stretch/>
        </p:blipFill>
        <p:spPr>
          <a:xfrm>
            <a:off x="7549862" y="227"/>
            <a:ext cx="4641833" cy="6858000"/>
          </a:xfrm>
          <a:prstGeom prst="rect">
            <a:avLst/>
          </a:prstGeom>
        </p:spPr>
      </p:pic>
      <p:sp>
        <p:nvSpPr>
          <p:cNvPr id="6" name="ZoneTexte 5">
            <a:extLst>
              <a:ext uri="{FF2B5EF4-FFF2-40B4-BE49-F238E27FC236}">
                <a16:creationId xmlns:a16="http://schemas.microsoft.com/office/drawing/2014/main" id="{26697EBA-85DF-4CEA-A22A-36CA958A1D44}"/>
              </a:ext>
            </a:extLst>
          </p:cNvPr>
          <p:cNvSpPr txBox="1"/>
          <p:nvPr/>
        </p:nvSpPr>
        <p:spPr>
          <a:xfrm>
            <a:off x="9469476" y="6658172"/>
            <a:ext cx="2722219" cy="200055"/>
          </a:xfrm>
          <a:prstGeom prst="rect">
            <a:avLst/>
          </a:prstGeom>
          <a:solidFill>
            <a:srgbClr val="000000"/>
          </a:solidFill>
        </p:spPr>
        <p:txBody>
          <a:bodyPr wrap="none" rtlCol="0">
            <a:spAutoFit/>
          </a:bodyPr>
          <a:lstStyle/>
          <a:p>
            <a:pPr algn="r">
              <a:spcAft>
                <a:spcPts val="600"/>
              </a:spcAft>
            </a:pPr>
            <a:r>
              <a:rPr lang="fr-CA" sz="700">
                <a:solidFill>
                  <a:srgbClr val="FFFFFF"/>
                </a:solidFill>
                <a:hlinkClick r:id="rId3" tooltip="http://myedmondsnews.com/2018/04/live-in-edmonds-what-do-you-call-yourself/question-mark-1019820_1280/">
                  <a:extLst>
                    <a:ext uri="{A12FA001-AC4F-418D-AE19-62706E023703}">
                      <ahyp:hlinkClr xmlns:ahyp="http://schemas.microsoft.com/office/drawing/2018/hyperlinkcolor" val="tx"/>
                    </a:ext>
                  </a:extLst>
                </a:hlinkClick>
              </a:rPr>
              <a:t>Cette photo</a:t>
            </a:r>
            <a:r>
              <a:rPr lang="fr-CA" sz="700">
                <a:solidFill>
                  <a:srgbClr val="FFFFFF"/>
                </a:solidFill>
              </a:rPr>
              <a:t> par Auteur inconnu est soumis à la licence </a:t>
            </a:r>
            <a:r>
              <a:rPr lang="fr-CA"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fr-CA" sz="700">
              <a:solidFill>
                <a:srgbClr val="FFFFFF"/>
              </a:solidFill>
            </a:endParaRPr>
          </a:p>
        </p:txBody>
      </p:sp>
    </p:spTree>
    <p:extLst>
      <p:ext uri="{BB962C8B-B14F-4D97-AF65-F5344CB8AC3E}">
        <p14:creationId xmlns:p14="http://schemas.microsoft.com/office/powerpoint/2010/main" val="3521867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15989E-D54F-4181-9503-74DA6E0FE6D7}"/>
              </a:ext>
            </a:extLst>
          </p:cNvPr>
          <p:cNvSpPr>
            <a:spLocks noGrp="1"/>
          </p:cNvSpPr>
          <p:nvPr>
            <p:ph type="title"/>
          </p:nvPr>
        </p:nvSpPr>
        <p:spPr/>
        <p:txBody>
          <a:bodyPr/>
          <a:lstStyle/>
          <a:p>
            <a:r>
              <a:rPr lang="fr-CA" dirty="0"/>
              <a:t>La pertinence</a:t>
            </a:r>
          </a:p>
        </p:txBody>
      </p:sp>
      <p:sp>
        <p:nvSpPr>
          <p:cNvPr id="3" name="Espace réservé du contenu 2">
            <a:extLst>
              <a:ext uri="{FF2B5EF4-FFF2-40B4-BE49-F238E27FC236}">
                <a16:creationId xmlns:a16="http://schemas.microsoft.com/office/drawing/2014/main" id="{89E5EBB9-9947-4EB4-8567-558B74DFC69B}"/>
              </a:ext>
            </a:extLst>
          </p:cNvPr>
          <p:cNvSpPr>
            <a:spLocks noGrp="1"/>
          </p:cNvSpPr>
          <p:nvPr>
            <p:ph idx="1"/>
          </p:nvPr>
        </p:nvSpPr>
        <p:spPr/>
        <p:txBody>
          <a:bodyPr/>
          <a:lstStyle/>
          <a:p>
            <a:r>
              <a:rPr lang="fr-CA" dirty="0"/>
              <a:t>Mme Smith, 87 ans. Milieu de soin; CHSLD. Atteinte d’un trouble neurocognitif majeur (TNCM) de type Alzheimer.</a:t>
            </a:r>
          </a:p>
          <a:p>
            <a:pPr marL="0" indent="0" algn="ctr">
              <a:buNone/>
            </a:pPr>
            <a:r>
              <a:rPr lang="fr-CA" b="1" u="sng" dirty="0"/>
              <a:t>Devrait-on noter au dossier que:</a:t>
            </a:r>
          </a:p>
          <a:p>
            <a:pPr algn="just">
              <a:buFont typeface="Wingdings" panose="05000000000000000000" pitchFamily="2" charset="2"/>
              <a:buChar char="q"/>
            </a:pPr>
            <a:r>
              <a:rPr lang="fr-CA" dirty="0"/>
              <a:t>La cloche d’appel est à sa portée</a:t>
            </a:r>
          </a:p>
          <a:p>
            <a:pPr algn="just">
              <a:buFont typeface="Wingdings" panose="05000000000000000000" pitchFamily="2" charset="2"/>
              <a:buChar char="q"/>
            </a:pPr>
            <a:r>
              <a:rPr lang="fr-CA" dirty="0"/>
              <a:t>Qu’elle a mangé selon son appétit normal</a:t>
            </a:r>
          </a:p>
          <a:p>
            <a:pPr algn="just">
              <a:buFont typeface="Wingdings" panose="05000000000000000000" pitchFamily="2" charset="2"/>
              <a:buChar char="q"/>
            </a:pPr>
            <a:r>
              <a:rPr lang="fr-CA" dirty="0"/>
              <a:t>Que son pansement a été changé</a:t>
            </a:r>
          </a:p>
          <a:p>
            <a:pPr algn="just">
              <a:buFont typeface="Wingdings" panose="05000000000000000000" pitchFamily="2" charset="2"/>
              <a:buChar char="q"/>
            </a:pPr>
            <a:r>
              <a:rPr lang="fr-CA" dirty="0"/>
              <a:t>Qu’elle émet des vocalisations répétitives, cela se produit presque chaque jour en après-midi</a:t>
            </a:r>
          </a:p>
          <a:p>
            <a:pPr algn="just">
              <a:buFont typeface="Wingdings" panose="05000000000000000000" pitchFamily="2" charset="2"/>
              <a:buChar char="q"/>
            </a:pPr>
            <a:r>
              <a:rPr lang="fr-CA" dirty="0"/>
              <a:t>Qu’une double vérification de l’insuline a été effectuée</a:t>
            </a:r>
          </a:p>
          <a:p>
            <a:pPr algn="just">
              <a:buFont typeface="Wingdings" panose="05000000000000000000" pitchFamily="2" charset="2"/>
              <a:buChar char="q"/>
            </a:pPr>
            <a:r>
              <a:rPr lang="fr-CA" dirty="0"/>
              <a:t>Qu’elle présente une modification de son autonomie, de son état mental ou de son comportement</a:t>
            </a:r>
          </a:p>
        </p:txBody>
      </p:sp>
    </p:spTree>
    <p:extLst>
      <p:ext uri="{BB962C8B-B14F-4D97-AF65-F5344CB8AC3E}">
        <p14:creationId xmlns:p14="http://schemas.microsoft.com/office/powerpoint/2010/main" val="2421506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E52ECA-485F-4EA9-B998-EE47A8B0FF33}"/>
              </a:ext>
            </a:extLst>
          </p:cNvPr>
          <p:cNvSpPr>
            <a:spLocks noGrp="1"/>
          </p:cNvSpPr>
          <p:nvPr>
            <p:ph type="title"/>
          </p:nvPr>
        </p:nvSpPr>
        <p:spPr>
          <a:xfrm>
            <a:off x="685801" y="2349925"/>
            <a:ext cx="3797060" cy="2456442"/>
          </a:xfrm>
        </p:spPr>
        <p:txBody>
          <a:bodyPr/>
          <a:lstStyle/>
          <a:p>
            <a:r>
              <a:rPr lang="fr-CA" dirty="0"/>
              <a:t>Des notes factuelles/exactes</a:t>
            </a:r>
          </a:p>
        </p:txBody>
      </p:sp>
      <p:sp>
        <p:nvSpPr>
          <p:cNvPr id="3" name="Espace réservé du contenu 2">
            <a:extLst>
              <a:ext uri="{FF2B5EF4-FFF2-40B4-BE49-F238E27FC236}">
                <a16:creationId xmlns:a16="http://schemas.microsoft.com/office/drawing/2014/main" id="{8BF24871-FF10-471B-A0F7-B773A0AA2964}"/>
              </a:ext>
            </a:extLst>
          </p:cNvPr>
          <p:cNvSpPr>
            <a:spLocks noGrp="1"/>
          </p:cNvSpPr>
          <p:nvPr>
            <p:ph idx="1"/>
          </p:nvPr>
        </p:nvSpPr>
        <p:spPr/>
        <p:txBody>
          <a:bodyPr>
            <a:normAutofit/>
          </a:bodyPr>
          <a:lstStyle/>
          <a:p>
            <a:pPr algn="just"/>
            <a:r>
              <a:rPr lang="fr-CA" sz="2800" dirty="0"/>
              <a:t>Doivent contenir des </a:t>
            </a:r>
            <a:r>
              <a:rPr lang="fr-CA" sz="2800" b="1" u="sng" dirty="0"/>
              <a:t>FAITS:</a:t>
            </a:r>
          </a:p>
          <a:p>
            <a:pPr marL="0" indent="0" algn="just">
              <a:buNone/>
            </a:pPr>
            <a:endParaRPr lang="fr-CA" sz="2800" b="1" u="sng" dirty="0"/>
          </a:p>
          <a:p>
            <a:pPr lvl="1" algn="just"/>
            <a:r>
              <a:rPr lang="fr-CA" sz="2400" dirty="0"/>
              <a:t>Un fait: &lt;&lt;…une action, un évènement, la manière dont celui-ci s’est passé; c’est une chose avérée, la vérité certaine.&gt;&gt; Larousse</a:t>
            </a:r>
          </a:p>
          <a:p>
            <a:pPr marL="457200" lvl="1" indent="0" algn="just">
              <a:buNone/>
            </a:pPr>
            <a:endParaRPr lang="fr-CA" sz="2400" dirty="0"/>
          </a:p>
          <a:p>
            <a:pPr lvl="1" algn="just"/>
            <a:r>
              <a:rPr lang="fr-CA" sz="2400" b="1" dirty="0"/>
              <a:t>Un évènement qui s’est produit</a:t>
            </a:r>
          </a:p>
          <a:p>
            <a:pPr marL="457200" lvl="1" indent="0" algn="just">
              <a:buNone/>
            </a:pPr>
            <a:endParaRPr lang="fr-CA" sz="2400" b="1" dirty="0"/>
          </a:p>
          <a:p>
            <a:pPr lvl="1" algn="just"/>
            <a:r>
              <a:rPr lang="fr-CA" sz="2400" b="1" dirty="0"/>
              <a:t>Un donnée observable et mesurable</a:t>
            </a:r>
          </a:p>
        </p:txBody>
      </p:sp>
    </p:spTree>
    <p:extLst>
      <p:ext uri="{BB962C8B-B14F-4D97-AF65-F5344CB8AC3E}">
        <p14:creationId xmlns:p14="http://schemas.microsoft.com/office/powerpoint/2010/main" val="2509569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4614A7-B426-4A6E-BAD8-DBF1B4C890B1}"/>
              </a:ext>
            </a:extLst>
          </p:cNvPr>
          <p:cNvSpPr>
            <a:spLocks noGrp="1"/>
          </p:cNvSpPr>
          <p:nvPr>
            <p:ph type="title"/>
          </p:nvPr>
        </p:nvSpPr>
        <p:spPr/>
        <p:txBody>
          <a:bodyPr/>
          <a:lstStyle/>
          <a:p>
            <a:r>
              <a:rPr lang="fr-CA" dirty="0"/>
              <a:t>Objectifs	</a:t>
            </a:r>
          </a:p>
        </p:txBody>
      </p:sp>
      <p:sp>
        <p:nvSpPr>
          <p:cNvPr id="3" name="Espace réservé du contenu 2">
            <a:extLst>
              <a:ext uri="{FF2B5EF4-FFF2-40B4-BE49-F238E27FC236}">
                <a16:creationId xmlns:a16="http://schemas.microsoft.com/office/drawing/2014/main" id="{9FF6F895-744E-4CF7-930B-2E97B903BA51}"/>
              </a:ext>
            </a:extLst>
          </p:cNvPr>
          <p:cNvSpPr>
            <a:spLocks noGrp="1"/>
          </p:cNvSpPr>
          <p:nvPr>
            <p:ph idx="1"/>
          </p:nvPr>
        </p:nvSpPr>
        <p:spPr/>
        <p:txBody>
          <a:bodyPr/>
          <a:lstStyle/>
          <a:p>
            <a:r>
              <a:rPr lang="fr-CA" b="1" dirty="0"/>
              <a:t>Consigner des notes de qualité dénotant des soins prodigués et de l’excellence du suivi.</a:t>
            </a:r>
          </a:p>
          <a:p>
            <a:r>
              <a:rPr lang="fr-CA" dirty="0"/>
              <a:t>Définir ce qu’est une note d’évolution</a:t>
            </a:r>
          </a:p>
          <a:p>
            <a:r>
              <a:rPr lang="fr-CA" dirty="0"/>
              <a:t>Appliquer les principes à respecter lors de la rédaction</a:t>
            </a:r>
          </a:p>
          <a:p>
            <a:r>
              <a:rPr lang="fr-CA" dirty="0"/>
              <a:t>Réaliser l’importance professionnelle d’une rédaction rigoureuse</a:t>
            </a:r>
          </a:p>
          <a:p>
            <a:r>
              <a:rPr lang="fr-CA" dirty="0"/>
              <a:t>Respecter les aspects déontologiques associés au dossier médical</a:t>
            </a:r>
          </a:p>
          <a:p>
            <a:r>
              <a:rPr lang="fr-CA" dirty="0"/>
              <a:t>Consigner des notes d’évolution selon la nouvelle méthode, démontrant la contribution à l’évaluation de l’état de santé de la personne</a:t>
            </a:r>
          </a:p>
        </p:txBody>
      </p:sp>
    </p:spTree>
    <p:extLst>
      <p:ext uri="{BB962C8B-B14F-4D97-AF65-F5344CB8AC3E}">
        <p14:creationId xmlns:p14="http://schemas.microsoft.com/office/powerpoint/2010/main" val="662386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7B3C6B-59FF-4319-8BA6-389B10E5DE51}"/>
              </a:ext>
            </a:extLst>
          </p:cNvPr>
          <p:cNvSpPr>
            <a:spLocks noGrp="1"/>
          </p:cNvSpPr>
          <p:nvPr>
            <p:ph type="title"/>
          </p:nvPr>
        </p:nvSpPr>
        <p:spPr/>
        <p:txBody>
          <a:bodyPr/>
          <a:lstStyle/>
          <a:p>
            <a:r>
              <a:rPr lang="fr-CA" dirty="0"/>
              <a:t>Des faits</a:t>
            </a:r>
          </a:p>
        </p:txBody>
      </p:sp>
      <p:sp>
        <p:nvSpPr>
          <p:cNvPr id="3" name="Espace réservé du contenu 2">
            <a:extLst>
              <a:ext uri="{FF2B5EF4-FFF2-40B4-BE49-F238E27FC236}">
                <a16:creationId xmlns:a16="http://schemas.microsoft.com/office/drawing/2014/main" id="{EFC0A28B-336A-4132-A6F0-3D9BBCAA58D0}"/>
              </a:ext>
            </a:extLst>
          </p:cNvPr>
          <p:cNvSpPr>
            <a:spLocks noGrp="1"/>
          </p:cNvSpPr>
          <p:nvPr>
            <p:ph idx="1"/>
          </p:nvPr>
        </p:nvSpPr>
        <p:spPr/>
        <p:txBody>
          <a:bodyPr/>
          <a:lstStyle/>
          <a:p>
            <a:pPr algn="just"/>
            <a:r>
              <a:rPr lang="fr-CA" sz="2400" dirty="0"/>
              <a:t>L</a:t>
            </a:r>
            <a:r>
              <a:rPr lang="fr-CA" sz="2800" dirty="0"/>
              <a:t>es </a:t>
            </a:r>
            <a:r>
              <a:rPr lang="fr-CA" sz="2800" b="1" dirty="0"/>
              <a:t>FAITS</a:t>
            </a:r>
            <a:r>
              <a:rPr lang="fr-CA" sz="2800" dirty="0"/>
              <a:t> sont des données </a:t>
            </a:r>
            <a:r>
              <a:rPr lang="fr-CA" sz="2800" b="1" dirty="0"/>
              <a:t>Subjectives</a:t>
            </a:r>
            <a:r>
              <a:rPr lang="fr-CA" sz="2800" dirty="0"/>
              <a:t> et </a:t>
            </a:r>
            <a:r>
              <a:rPr lang="fr-CA" sz="2800" b="1" dirty="0"/>
              <a:t>Objectives</a:t>
            </a:r>
          </a:p>
          <a:p>
            <a:pPr marL="0" indent="0" algn="just">
              <a:buNone/>
            </a:pPr>
            <a:endParaRPr lang="fr-CA" sz="2000" b="1" dirty="0"/>
          </a:p>
          <a:p>
            <a:pPr lvl="1" algn="just"/>
            <a:r>
              <a:rPr lang="fr-CA" sz="2000" u="sng" dirty="0"/>
              <a:t>Subjectives</a:t>
            </a:r>
            <a:r>
              <a:rPr lang="fr-CA" sz="2000" dirty="0"/>
              <a:t> : Les symptômes ressentis par la personne</a:t>
            </a:r>
          </a:p>
          <a:p>
            <a:pPr marL="457200" lvl="1" indent="0" algn="just">
              <a:buNone/>
            </a:pPr>
            <a:endParaRPr lang="fr-CA" sz="2000" dirty="0"/>
          </a:p>
          <a:p>
            <a:pPr lvl="1" algn="just"/>
            <a:r>
              <a:rPr lang="fr-CA" sz="2000" u="sng" dirty="0"/>
              <a:t>Objectives</a:t>
            </a:r>
            <a:r>
              <a:rPr lang="fr-CA" sz="2000" dirty="0"/>
              <a:t> : données recueillies par les sens (vu, touché, senti, entendu) ou à l’aide d’instrument de mesure</a:t>
            </a:r>
          </a:p>
        </p:txBody>
      </p:sp>
    </p:spTree>
    <p:extLst>
      <p:ext uri="{BB962C8B-B14F-4D97-AF65-F5344CB8AC3E}">
        <p14:creationId xmlns:p14="http://schemas.microsoft.com/office/powerpoint/2010/main" val="1897129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C73BC9-1366-47B9-AE2F-E3354960DC16}"/>
              </a:ext>
            </a:extLst>
          </p:cNvPr>
          <p:cNvSpPr>
            <a:spLocks noGrp="1"/>
          </p:cNvSpPr>
          <p:nvPr>
            <p:ph type="title"/>
          </p:nvPr>
        </p:nvSpPr>
        <p:spPr/>
        <p:txBody>
          <a:bodyPr/>
          <a:lstStyle/>
          <a:p>
            <a:r>
              <a:rPr lang="fr-CA" dirty="0"/>
              <a:t>Donnée subjective ou objective?</a:t>
            </a:r>
          </a:p>
        </p:txBody>
      </p:sp>
      <p:sp>
        <p:nvSpPr>
          <p:cNvPr id="3" name="Espace réservé du contenu 2">
            <a:extLst>
              <a:ext uri="{FF2B5EF4-FFF2-40B4-BE49-F238E27FC236}">
                <a16:creationId xmlns:a16="http://schemas.microsoft.com/office/drawing/2014/main" id="{D3617513-A095-488A-A5BB-421FA30E2BDC}"/>
              </a:ext>
            </a:extLst>
          </p:cNvPr>
          <p:cNvSpPr>
            <a:spLocks noGrp="1"/>
          </p:cNvSpPr>
          <p:nvPr>
            <p:ph idx="1"/>
          </p:nvPr>
        </p:nvSpPr>
        <p:spPr/>
        <p:txBody>
          <a:bodyPr>
            <a:normAutofit/>
          </a:bodyPr>
          <a:lstStyle/>
          <a:p>
            <a:pPr>
              <a:buFont typeface="Wingdings" panose="05000000000000000000" pitchFamily="2" charset="2"/>
              <a:buChar char="q"/>
            </a:pPr>
            <a:r>
              <a:rPr lang="fr-CA" sz="2400" dirty="0"/>
              <a:t>Lésion de grattage……….. S ou O</a:t>
            </a:r>
          </a:p>
          <a:p>
            <a:pPr>
              <a:buFont typeface="Wingdings" panose="05000000000000000000" pitchFamily="2" charset="2"/>
              <a:buChar char="q"/>
            </a:pPr>
            <a:r>
              <a:rPr lang="fr-CA" sz="2400" dirty="0"/>
              <a:t>Prurit………………………...S ou O</a:t>
            </a:r>
          </a:p>
          <a:p>
            <a:pPr>
              <a:buFont typeface="Wingdings" panose="05000000000000000000" pitchFamily="2" charset="2"/>
              <a:buChar char="q"/>
            </a:pPr>
            <a:r>
              <a:rPr lang="fr-CA" sz="2400" dirty="0" err="1"/>
              <a:t>Respi</a:t>
            </a:r>
            <a:r>
              <a:rPr lang="fr-CA" sz="2400" dirty="0"/>
              <a:t> 22/minutes…………..S ou O</a:t>
            </a:r>
          </a:p>
          <a:p>
            <a:pPr>
              <a:buFont typeface="Wingdings" panose="05000000000000000000" pitchFamily="2" charset="2"/>
              <a:buChar char="q"/>
            </a:pPr>
            <a:r>
              <a:rPr lang="fr-CA" sz="2400" dirty="0"/>
              <a:t>Dyspnée…………………….S ou O</a:t>
            </a:r>
          </a:p>
          <a:p>
            <a:pPr>
              <a:buFont typeface="Wingdings" panose="05000000000000000000" pitchFamily="2" charset="2"/>
              <a:buChar char="q"/>
            </a:pPr>
            <a:r>
              <a:rPr lang="fr-CA" sz="2400" dirty="0"/>
              <a:t>Inattentif………………….....S ou O</a:t>
            </a:r>
          </a:p>
          <a:p>
            <a:pPr>
              <a:buFont typeface="Wingdings" panose="05000000000000000000" pitchFamily="2" charset="2"/>
              <a:buChar char="q"/>
            </a:pPr>
            <a:r>
              <a:rPr lang="fr-CA" sz="2400" dirty="0"/>
              <a:t>Hyperalerte………………...S ou O</a:t>
            </a:r>
          </a:p>
        </p:txBody>
      </p:sp>
    </p:spTree>
    <p:extLst>
      <p:ext uri="{BB962C8B-B14F-4D97-AF65-F5344CB8AC3E}">
        <p14:creationId xmlns:p14="http://schemas.microsoft.com/office/powerpoint/2010/main" val="1953886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B45185-676E-400B-A5A5-D4958E0E4B8A}"/>
              </a:ext>
            </a:extLst>
          </p:cNvPr>
          <p:cNvSpPr>
            <a:spLocks noGrp="1"/>
          </p:cNvSpPr>
          <p:nvPr>
            <p:ph type="title"/>
          </p:nvPr>
        </p:nvSpPr>
        <p:spPr/>
        <p:txBody>
          <a:bodyPr/>
          <a:lstStyle/>
          <a:p>
            <a:r>
              <a:rPr lang="fr-CA" dirty="0"/>
              <a:t>Des notes complètes</a:t>
            </a:r>
          </a:p>
        </p:txBody>
      </p:sp>
      <p:sp>
        <p:nvSpPr>
          <p:cNvPr id="3" name="Espace réservé du contenu 2">
            <a:extLst>
              <a:ext uri="{FF2B5EF4-FFF2-40B4-BE49-F238E27FC236}">
                <a16:creationId xmlns:a16="http://schemas.microsoft.com/office/drawing/2014/main" id="{5F7603F8-38A8-4D87-9EC1-C3536FED0F6F}"/>
              </a:ext>
            </a:extLst>
          </p:cNvPr>
          <p:cNvSpPr>
            <a:spLocks noGrp="1"/>
          </p:cNvSpPr>
          <p:nvPr>
            <p:ph idx="1"/>
          </p:nvPr>
        </p:nvSpPr>
        <p:spPr/>
        <p:txBody>
          <a:bodyPr>
            <a:normAutofit/>
          </a:bodyPr>
          <a:lstStyle/>
          <a:p>
            <a:r>
              <a:rPr lang="fr-CA" sz="2800" dirty="0"/>
              <a:t>Une note complète contient:</a:t>
            </a:r>
          </a:p>
          <a:p>
            <a:pPr lvl="1"/>
            <a:r>
              <a:rPr lang="fr-CA" sz="2400" dirty="0"/>
              <a:t>La condition clinique de la personne</a:t>
            </a:r>
          </a:p>
          <a:p>
            <a:pPr lvl="2"/>
            <a:r>
              <a:rPr lang="fr-CA" sz="2000" dirty="0"/>
              <a:t>Évolution de l’état</a:t>
            </a:r>
          </a:p>
          <a:p>
            <a:pPr lvl="2"/>
            <a:r>
              <a:rPr lang="fr-CA" sz="2000" dirty="0"/>
              <a:t>Détérioration</a:t>
            </a:r>
          </a:p>
          <a:p>
            <a:pPr lvl="2"/>
            <a:r>
              <a:rPr lang="fr-CA" sz="2000" dirty="0"/>
              <a:t>Amélioration</a:t>
            </a:r>
          </a:p>
          <a:p>
            <a:r>
              <a:rPr lang="fr-CA" sz="2800" dirty="0"/>
              <a:t>Les soins fournis</a:t>
            </a:r>
          </a:p>
          <a:p>
            <a:r>
              <a:rPr lang="fr-CA" sz="2800" dirty="0"/>
              <a:t>La réaction aux traitements</a:t>
            </a:r>
          </a:p>
        </p:txBody>
      </p:sp>
    </p:spTree>
    <p:extLst>
      <p:ext uri="{BB962C8B-B14F-4D97-AF65-F5344CB8AC3E}">
        <p14:creationId xmlns:p14="http://schemas.microsoft.com/office/powerpoint/2010/main" val="129828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F94E9F-8CD8-425A-8847-5FAEB565AF0F}"/>
              </a:ext>
            </a:extLst>
          </p:cNvPr>
          <p:cNvSpPr>
            <a:spLocks noGrp="1"/>
          </p:cNvSpPr>
          <p:nvPr>
            <p:ph type="title"/>
          </p:nvPr>
        </p:nvSpPr>
        <p:spPr/>
        <p:txBody>
          <a:bodyPr/>
          <a:lstStyle/>
          <a:p>
            <a:r>
              <a:rPr lang="fr-CA" dirty="0"/>
              <a:t>Des notes précises</a:t>
            </a:r>
          </a:p>
        </p:txBody>
      </p:sp>
      <p:sp>
        <p:nvSpPr>
          <p:cNvPr id="3" name="Espace réservé du contenu 2">
            <a:extLst>
              <a:ext uri="{FF2B5EF4-FFF2-40B4-BE49-F238E27FC236}">
                <a16:creationId xmlns:a16="http://schemas.microsoft.com/office/drawing/2014/main" id="{8E58ADAF-C157-4514-820D-213036BB3F7D}"/>
              </a:ext>
            </a:extLst>
          </p:cNvPr>
          <p:cNvSpPr>
            <a:spLocks noGrp="1"/>
          </p:cNvSpPr>
          <p:nvPr>
            <p:ph idx="1"/>
          </p:nvPr>
        </p:nvSpPr>
        <p:spPr/>
        <p:txBody>
          <a:bodyPr>
            <a:normAutofit/>
          </a:bodyPr>
          <a:lstStyle/>
          <a:p>
            <a:pPr algn="just"/>
            <a:r>
              <a:rPr lang="fr-CA" sz="2800" dirty="0"/>
              <a:t>FAITS rapportés avec des données objectives et subjectives</a:t>
            </a:r>
          </a:p>
          <a:p>
            <a:pPr marL="0" indent="0" algn="just">
              <a:buNone/>
            </a:pPr>
            <a:endParaRPr lang="fr-CA" sz="2800" dirty="0"/>
          </a:p>
          <a:p>
            <a:pPr algn="just"/>
            <a:r>
              <a:rPr lang="fr-CA" sz="2800" dirty="0"/>
              <a:t>Ne contiennent pas d’éléments superflus</a:t>
            </a:r>
          </a:p>
          <a:p>
            <a:pPr marL="0" indent="0" algn="just">
              <a:buNone/>
            </a:pPr>
            <a:endParaRPr lang="fr-CA" sz="2800" dirty="0"/>
          </a:p>
          <a:p>
            <a:pPr algn="just"/>
            <a:r>
              <a:rPr lang="fr-CA" sz="2800" dirty="0"/>
              <a:t>Ne sont pas interprétables</a:t>
            </a:r>
          </a:p>
        </p:txBody>
      </p:sp>
    </p:spTree>
    <p:extLst>
      <p:ext uri="{BB962C8B-B14F-4D97-AF65-F5344CB8AC3E}">
        <p14:creationId xmlns:p14="http://schemas.microsoft.com/office/powerpoint/2010/main" val="4286364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1A347D-E1B1-4BB9-B57B-63551CAC6C4A}"/>
              </a:ext>
            </a:extLst>
          </p:cNvPr>
          <p:cNvSpPr>
            <a:spLocks noGrp="1"/>
          </p:cNvSpPr>
          <p:nvPr>
            <p:ph type="title"/>
          </p:nvPr>
        </p:nvSpPr>
        <p:spPr/>
        <p:txBody>
          <a:bodyPr/>
          <a:lstStyle/>
          <a:p>
            <a:r>
              <a:rPr lang="fr-CA" dirty="0"/>
              <a:t>Précis </a:t>
            </a:r>
            <a:br>
              <a:rPr lang="fr-CA" dirty="0"/>
            </a:br>
            <a:r>
              <a:rPr lang="fr-CA" dirty="0"/>
              <a:t>ou</a:t>
            </a:r>
            <a:br>
              <a:rPr lang="fr-CA" dirty="0"/>
            </a:br>
            <a:r>
              <a:rPr lang="fr-CA" dirty="0"/>
              <a:t> imprécis</a:t>
            </a:r>
          </a:p>
        </p:txBody>
      </p:sp>
      <p:sp>
        <p:nvSpPr>
          <p:cNvPr id="3" name="Espace réservé du contenu 2">
            <a:extLst>
              <a:ext uri="{FF2B5EF4-FFF2-40B4-BE49-F238E27FC236}">
                <a16:creationId xmlns:a16="http://schemas.microsoft.com/office/drawing/2014/main" id="{4C1A6FBA-4021-4A1F-AFD4-2FEF79FE83FB}"/>
              </a:ext>
            </a:extLst>
          </p:cNvPr>
          <p:cNvSpPr>
            <a:spLocks noGrp="1"/>
          </p:cNvSpPr>
          <p:nvPr>
            <p:ph idx="1"/>
          </p:nvPr>
        </p:nvSpPr>
        <p:spPr/>
        <p:txBody>
          <a:bodyPr>
            <a:normAutofit lnSpcReduction="10000"/>
          </a:bodyPr>
          <a:lstStyle/>
          <a:p>
            <a:r>
              <a:rPr lang="fr-CA" dirty="0"/>
              <a:t>Respiration normale ?</a:t>
            </a:r>
          </a:p>
          <a:p>
            <a:pPr lvl="1"/>
            <a:r>
              <a:rPr lang="fr-CA" dirty="0"/>
              <a:t>Resp.18/min, amplitude profonde</a:t>
            </a:r>
          </a:p>
          <a:p>
            <a:r>
              <a:rPr lang="fr-CA" dirty="0"/>
              <a:t>Mange bien?</a:t>
            </a:r>
          </a:p>
          <a:p>
            <a:pPr lvl="1"/>
            <a:r>
              <a:rPr lang="fr-CA" dirty="0"/>
              <a:t>Mange le contenue de son assiette principale</a:t>
            </a:r>
          </a:p>
          <a:p>
            <a:r>
              <a:rPr lang="fr-CA" dirty="0"/>
              <a:t>Accaparant++++?</a:t>
            </a:r>
          </a:p>
          <a:p>
            <a:pPr lvl="1"/>
            <a:r>
              <a:rPr lang="fr-CA" dirty="0"/>
              <a:t>Sonne à 5 reprises entre 21h et 22h30</a:t>
            </a:r>
          </a:p>
          <a:p>
            <a:r>
              <a:rPr lang="fr-CA" dirty="0"/>
              <a:t>Dépressif ? </a:t>
            </a:r>
          </a:p>
          <a:p>
            <a:pPr lvl="1"/>
            <a:r>
              <a:rPr lang="fr-CA" dirty="0"/>
              <a:t>Rapporte avoir eu de la difficulté à dormir et ‘‘des idées noires’’ depuis 2 semaines</a:t>
            </a:r>
          </a:p>
          <a:p>
            <a:r>
              <a:rPr lang="fr-CA" dirty="0"/>
              <a:t>Problème à entendre?</a:t>
            </a:r>
          </a:p>
          <a:p>
            <a:pPr lvl="1"/>
            <a:r>
              <a:rPr lang="fr-CA" dirty="0"/>
              <a:t>Résultat anormal au test du chuchotement pour l’oreille droite</a:t>
            </a:r>
          </a:p>
          <a:p>
            <a:r>
              <a:rPr lang="fr-CA" dirty="0"/>
              <a:t>Râles importants?</a:t>
            </a:r>
          </a:p>
          <a:p>
            <a:pPr lvl="1"/>
            <a:r>
              <a:rPr lang="fr-CA" dirty="0"/>
              <a:t>Râles 3/3 échelle victoria</a:t>
            </a:r>
          </a:p>
        </p:txBody>
      </p:sp>
    </p:spTree>
    <p:extLst>
      <p:ext uri="{BB962C8B-B14F-4D97-AF65-F5344CB8AC3E}">
        <p14:creationId xmlns:p14="http://schemas.microsoft.com/office/powerpoint/2010/main" val="24578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6156FE-554D-4FBE-B264-AB6785AED382}"/>
              </a:ext>
            </a:extLst>
          </p:cNvPr>
          <p:cNvSpPr>
            <a:spLocks noGrp="1"/>
          </p:cNvSpPr>
          <p:nvPr>
            <p:ph type="title"/>
          </p:nvPr>
        </p:nvSpPr>
        <p:spPr/>
        <p:txBody>
          <a:bodyPr/>
          <a:lstStyle/>
          <a:p>
            <a:r>
              <a:rPr lang="fr-CA" dirty="0"/>
              <a:t>Précis</a:t>
            </a:r>
            <a:br>
              <a:rPr lang="fr-CA" dirty="0"/>
            </a:br>
            <a:r>
              <a:rPr lang="fr-CA" dirty="0"/>
              <a:t>ou</a:t>
            </a:r>
            <a:br>
              <a:rPr lang="fr-CA" dirty="0"/>
            </a:br>
            <a:r>
              <a:rPr lang="fr-CA" dirty="0"/>
              <a:t>imprécis?</a:t>
            </a:r>
          </a:p>
        </p:txBody>
      </p:sp>
      <p:sp>
        <p:nvSpPr>
          <p:cNvPr id="3" name="Espace réservé du contenu 2">
            <a:extLst>
              <a:ext uri="{FF2B5EF4-FFF2-40B4-BE49-F238E27FC236}">
                <a16:creationId xmlns:a16="http://schemas.microsoft.com/office/drawing/2014/main" id="{4D90ED8E-AB77-4F00-96A2-DB38815C7E4F}"/>
              </a:ext>
            </a:extLst>
          </p:cNvPr>
          <p:cNvSpPr>
            <a:spLocks noGrp="1"/>
          </p:cNvSpPr>
          <p:nvPr>
            <p:ph idx="1"/>
          </p:nvPr>
        </p:nvSpPr>
        <p:spPr/>
        <p:txBody>
          <a:bodyPr>
            <a:normAutofit lnSpcReduction="10000"/>
          </a:bodyPr>
          <a:lstStyle/>
          <a:p>
            <a:r>
              <a:rPr lang="fr-CA" sz="2400" b="1" u="sng" dirty="0"/>
              <a:t>Semble?</a:t>
            </a:r>
          </a:p>
          <a:p>
            <a:r>
              <a:rPr lang="fr-CA" sz="2000" dirty="0"/>
              <a:t>Ne pas utiliser, inscrire seulement des faits et non des interprétations ou des jugements</a:t>
            </a:r>
          </a:p>
          <a:p>
            <a:r>
              <a:rPr lang="fr-CA" sz="2400" b="1" u="sng" dirty="0"/>
              <a:t>Confus?</a:t>
            </a:r>
          </a:p>
          <a:p>
            <a:r>
              <a:rPr lang="fr-CA" sz="2400" dirty="0"/>
              <a:t>Non…. Fournir les précisions sur l’état mental:</a:t>
            </a:r>
          </a:p>
          <a:p>
            <a:pPr lvl="1"/>
            <a:r>
              <a:rPr lang="fr-CA" sz="2200" dirty="0"/>
              <a:t>État de conscience</a:t>
            </a:r>
          </a:p>
          <a:p>
            <a:pPr lvl="1"/>
            <a:r>
              <a:rPr lang="fr-CA" sz="2200" dirty="0"/>
              <a:t>Orientation (temps, espace)</a:t>
            </a:r>
          </a:p>
          <a:p>
            <a:pPr lvl="1"/>
            <a:r>
              <a:rPr lang="fr-CA" sz="2200" dirty="0"/>
              <a:t>Mémoire</a:t>
            </a:r>
          </a:p>
          <a:p>
            <a:pPr lvl="1"/>
            <a:r>
              <a:rPr lang="fr-CA" sz="2200" dirty="0"/>
              <a:t>Attention </a:t>
            </a:r>
          </a:p>
          <a:p>
            <a:pPr lvl="1"/>
            <a:r>
              <a:rPr lang="fr-CA" sz="2200" dirty="0"/>
              <a:t>Comportement </a:t>
            </a:r>
          </a:p>
          <a:p>
            <a:endParaRPr lang="fr-CA" sz="2000" b="1" u="sng" dirty="0"/>
          </a:p>
        </p:txBody>
      </p:sp>
    </p:spTree>
    <p:extLst>
      <p:ext uri="{BB962C8B-B14F-4D97-AF65-F5344CB8AC3E}">
        <p14:creationId xmlns:p14="http://schemas.microsoft.com/office/powerpoint/2010/main" val="517681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1710B4-BA35-48B9-912E-AF211936904B}"/>
              </a:ext>
            </a:extLst>
          </p:cNvPr>
          <p:cNvSpPr>
            <a:spLocks noGrp="1"/>
          </p:cNvSpPr>
          <p:nvPr>
            <p:ph type="title"/>
          </p:nvPr>
        </p:nvSpPr>
        <p:spPr/>
        <p:txBody>
          <a:bodyPr/>
          <a:lstStyle/>
          <a:p>
            <a:r>
              <a:rPr lang="fr-CA" dirty="0"/>
              <a:t>Les consignes de rédaction</a:t>
            </a:r>
          </a:p>
        </p:txBody>
      </p:sp>
      <p:sp>
        <p:nvSpPr>
          <p:cNvPr id="3" name="Espace réservé du contenu 2">
            <a:extLst>
              <a:ext uri="{FF2B5EF4-FFF2-40B4-BE49-F238E27FC236}">
                <a16:creationId xmlns:a16="http://schemas.microsoft.com/office/drawing/2014/main" id="{5627BB68-24A8-4C5F-8AFB-5001D8CD3590}"/>
              </a:ext>
            </a:extLst>
          </p:cNvPr>
          <p:cNvSpPr>
            <a:spLocks noGrp="1"/>
          </p:cNvSpPr>
          <p:nvPr>
            <p:ph idx="1"/>
          </p:nvPr>
        </p:nvSpPr>
        <p:spPr/>
        <p:txBody>
          <a:bodyPr>
            <a:normAutofit/>
          </a:bodyPr>
          <a:lstStyle/>
          <a:p>
            <a:r>
              <a:rPr lang="fr-CA" sz="2400" dirty="0"/>
              <a:t>Identification</a:t>
            </a:r>
          </a:p>
          <a:p>
            <a:r>
              <a:rPr lang="fr-CA" sz="2400" dirty="0"/>
              <a:t>Date et heure</a:t>
            </a:r>
          </a:p>
          <a:p>
            <a:r>
              <a:rPr lang="fr-CA" sz="2400" dirty="0"/>
              <a:t>La note tardive</a:t>
            </a:r>
          </a:p>
          <a:p>
            <a:r>
              <a:rPr lang="fr-CA" sz="2400" dirty="0"/>
              <a:t>La correction d’erreur</a:t>
            </a:r>
          </a:p>
          <a:p>
            <a:r>
              <a:rPr lang="fr-CA" sz="2400" dirty="0"/>
              <a:t>Signature et titre (estampe pas l’égale)</a:t>
            </a:r>
          </a:p>
          <a:p>
            <a:r>
              <a:rPr lang="fr-CA" sz="2400" dirty="0"/>
              <a:t>Stylo à encre bleu ou noir non effaçable</a:t>
            </a:r>
          </a:p>
        </p:txBody>
      </p:sp>
    </p:spTree>
    <p:extLst>
      <p:ext uri="{BB962C8B-B14F-4D97-AF65-F5344CB8AC3E}">
        <p14:creationId xmlns:p14="http://schemas.microsoft.com/office/powerpoint/2010/main" val="35402708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C10BA7-AD6A-4632-BCE0-F259F2EC6F11}"/>
              </a:ext>
            </a:extLst>
          </p:cNvPr>
          <p:cNvSpPr>
            <a:spLocks noGrp="1"/>
          </p:cNvSpPr>
          <p:nvPr>
            <p:ph type="title"/>
          </p:nvPr>
        </p:nvSpPr>
        <p:spPr/>
        <p:txBody>
          <a:bodyPr/>
          <a:lstStyle/>
          <a:p>
            <a:r>
              <a:rPr lang="fr-CA" dirty="0"/>
              <a:t>Date et heure</a:t>
            </a:r>
          </a:p>
        </p:txBody>
      </p:sp>
      <p:sp>
        <p:nvSpPr>
          <p:cNvPr id="3" name="Espace réservé du contenu 2">
            <a:extLst>
              <a:ext uri="{FF2B5EF4-FFF2-40B4-BE49-F238E27FC236}">
                <a16:creationId xmlns:a16="http://schemas.microsoft.com/office/drawing/2014/main" id="{FBBA4562-3E62-47DD-8CD1-D43F3A397ED0}"/>
              </a:ext>
            </a:extLst>
          </p:cNvPr>
          <p:cNvSpPr>
            <a:spLocks noGrp="1"/>
          </p:cNvSpPr>
          <p:nvPr>
            <p:ph idx="1"/>
          </p:nvPr>
        </p:nvSpPr>
        <p:spPr/>
        <p:txBody>
          <a:bodyPr>
            <a:normAutofit/>
          </a:bodyPr>
          <a:lstStyle/>
          <a:p>
            <a:pPr marL="342900" indent="-342900">
              <a:buFont typeface="+mj-lt"/>
              <a:buAutoNum type="arabicPeriod"/>
            </a:pPr>
            <a:r>
              <a:rPr lang="fr-CA" sz="2000" dirty="0"/>
              <a:t>Année-mois-jour / 2020-12-03</a:t>
            </a:r>
          </a:p>
          <a:p>
            <a:pPr marL="342900" indent="-342900">
              <a:buFont typeface="+mj-lt"/>
              <a:buAutoNum type="arabicPeriod"/>
            </a:pPr>
            <a:r>
              <a:rPr lang="fr-CA" sz="2000" dirty="0"/>
              <a:t>Heure en mode alphanumérique sur un horaire de 24h, 3h15, 10h, 11h50,15h15,23h40 etc.</a:t>
            </a:r>
          </a:p>
          <a:p>
            <a:pPr marL="342900" indent="-342900">
              <a:buFont typeface="+mj-lt"/>
              <a:buAutoNum type="arabicPeriod"/>
            </a:pPr>
            <a:r>
              <a:rPr lang="fr-CA" sz="2000" dirty="0"/>
              <a:t>Le mode numérique peut aussi être utilisé, 3:15, 10:00, 10:50, 15:15 etc.</a:t>
            </a:r>
          </a:p>
          <a:p>
            <a:pPr marL="342900" indent="-342900">
              <a:buFont typeface="+mj-lt"/>
              <a:buAutoNum type="arabicPeriod"/>
            </a:pPr>
            <a:r>
              <a:rPr lang="fr-CA" sz="2000" dirty="0"/>
              <a:t>Les notes s’écrivent au présent ou au passé, jamais au futur. ‘‘Sera vu par’’ est inacceptable. </a:t>
            </a:r>
          </a:p>
          <a:p>
            <a:pPr marL="800100" lvl="1" indent="-342900">
              <a:buFont typeface="+mj-lt"/>
              <a:buAutoNum type="arabicPeriod"/>
            </a:pPr>
            <a:r>
              <a:rPr lang="fr-CA" sz="1800" dirty="0"/>
              <a:t>Écrire plutôt: ‘‘Dr. Beaumont, avisé du changement de l’état mental. Dis qu’elle passera d’ici 18h.’’</a:t>
            </a:r>
          </a:p>
        </p:txBody>
      </p:sp>
    </p:spTree>
    <p:extLst>
      <p:ext uri="{BB962C8B-B14F-4D97-AF65-F5344CB8AC3E}">
        <p14:creationId xmlns:p14="http://schemas.microsoft.com/office/powerpoint/2010/main" val="8275578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52E0A4-2B73-4DA3-B7CF-0A574CE7C36D}"/>
              </a:ext>
            </a:extLst>
          </p:cNvPr>
          <p:cNvSpPr>
            <a:spLocks noGrp="1"/>
          </p:cNvSpPr>
          <p:nvPr>
            <p:ph type="title"/>
          </p:nvPr>
        </p:nvSpPr>
        <p:spPr/>
        <p:txBody>
          <a:bodyPr/>
          <a:lstStyle/>
          <a:p>
            <a:r>
              <a:rPr lang="fr-CA" dirty="0"/>
              <a:t>Note tardive</a:t>
            </a:r>
          </a:p>
        </p:txBody>
      </p:sp>
      <p:sp>
        <p:nvSpPr>
          <p:cNvPr id="3" name="Espace réservé du contenu 2">
            <a:extLst>
              <a:ext uri="{FF2B5EF4-FFF2-40B4-BE49-F238E27FC236}">
                <a16:creationId xmlns:a16="http://schemas.microsoft.com/office/drawing/2014/main" id="{0629F765-92AF-46B8-8C60-89BA542E1611}"/>
              </a:ext>
            </a:extLst>
          </p:cNvPr>
          <p:cNvSpPr>
            <a:spLocks noGrp="1"/>
          </p:cNvSpPr>
          <p:nvPr>
            <p:ph idx="1"/>
          </p:nvPr>
        </p:nvSpPr>
        <p:spPr>
          <a:xfrm>
            <a:off x="5118447" y="803186"/>
            <a:ext cx="6281873" cy="5750014"/>
          </a:xfrm>
        </p:spPr>
        <p:txBody>
          <a:bodyPr>
            <a:normAutofit lnSpcReduction="10000"/>
          </a:bodyPr>
          <a:lstStyle/>
          <a:p>
            <a:pPr algn="just"/>
            <a:r>
              <a:rPr lang="fr-CA" sz="2000" dirty="0"/>
              <a:t>C’est une mesure exceptionnelle</a:t>
            </a:r>
          </a:p>
          <a:p>
            <a:pPr algn="just"/>
            <a:r>
              <a:rPr lang="fr-CA" sz="2000" dirty="0"/>
              <a:t>Lorsque la note n’a pu être inscrite dans le quart de travail</a:t>
            </a:r>
          </a:p>
          <a:p>
            <a:pPr algn="just"/>
            <a:r>
              <a:rPr lang="fr-CA" sz="2000" dirty="0"/>
              <a:t>Plus susceptible d’être contestée</a:t>
            </a:r>
          </a:p>
          <a:p>
            <a:pPr algn="just"/>
            <a:r>
              <a:rPr lang="fr-CA" sz="2000" dirty="0"/>
              <a:t>Ne sert pas à se justifier ou défendre sa crédibilité</a:t>
            </a:r>
          </a:p>
          <a:p>
            <a:pPr algn="just"/>
            <a:r>
              <a:rPr lang="fr-CA" sz="2000" dirty="0"/>
              <a:t>Procédure: </a:t>
            </a:r>
          </a:p>
          <a:p>
            <a:pPr marL="800100" lvl="1" indent="-342900" algn="just">
              <a:buFont typeface="+mj-lt"/>
              <a:buAutoNum type="arabicPeriod"/>
            </a:pPr>
            <a:r>
              <a:rPr lang="fr-CA" sz="1800" dirty="0"/>
              <a:t>Inscrire NOTE TARDIVE</a:t>
            </a:r>
          </a:p>
          <a:p>
            <a:pPr marL="800100" lvl="1" indent="-342900" algn="just">
              <a:buFont typeface="+mj-lt"/>
              <a:buAutoNum type="arabicPeriod"/>
            </a:pPr>
            <a:r>
              <a:rPr lang="fr-CA" sz="1800" dirty="0"/>
              <a:t>Inscrire la date de rédaction</a:t>
            </a:r>
          </a:p>
          <a:p>
            <a:pPr marL="800100" lvl="1" indent="-342900" algn="just">
              <a:buFont typeface="+mj-lt"/>
              <a:buAutoNum type="arabicPeriod"/>
            </a:pPr>
            <a:r>
              <a:rPr lang="fr-CA" sz="1800" dirty="0"/>
              <a:t>Inscrire la date et l’heure de l’évènement</a:t>
            </a:r>
          </a:p>
          <a:p>
            <a:pPr marL="800100" lvl="1" indent="-342900" algn="just">
              <a:buFont typeface="+mj-lt"/>
              <a:buAutoNum type="arabicPeriod"/>
            </a:pPr>
            <a:r>
              <a:rPr lang="fr-CA" sz="1800" dirty="0"/>
              <a:t>Inscrire la motif à l’origine de retard (dossier introuvable, inaccessible, bogue informatique etc..)</a:t>
            </a:r>
          </a:p>
          <a:p>
            <a:pPr marL="800100" lvl="1" indent="-342900" algn="just">
              <a:buFont typeface="+mj-lt"/>
              <a:buAutoNum type="arabicPeriod"/>
            </a:pPr>
            <a:r>
              <a:rPr lang="fr-CA" sz="1800" dirty="0"/>
              <a:t>Signer </a:t>
            </a:r>
          </a:p>
        </p:txBody>
      </p:sp>
    </p:spTree>
    <p:extLst>
      <p:ext uri="{BB962C8B-B14F-4D97-AF65-F5344CB8AC3E}">
        <p14:creationId xmlns:p14="http://schemas.microsoft.com/office/powerpoint/2010/main" val="23512076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CCF437-D08D-40B0-90B3-1B685EB4F1AF}"/>
              </a:ext>
            </a:extLst>
          </p:cNvPr>
          <p:cNvSpPr>
            <a:spLocks noGrp="1"/>
          </p:cNvSpPr>
          <p:nvPr>
            <p:ph type="title"/>
          </p:nvPr>
        </p:nvSpPr>
        <p:spPr/>
        <p:txBody>
          <a:bodyPr/>
          <a:lstStyle/>
          <a:p>
            <a:r>
              <a:rPr lang="fr-CA" dirty="0"/>
              <a:t>Note tardive </a:t>
            </a:r>
            <a:br>
              <a:rPr lang="fr-CA" dirty="0"/>
            </a:br>
            <a:r>
              <a:rPr lang="fr-CA" dirty="0"/>
              <a:t>exemple:</a:t>
            </a:r>
          </a:p>
        </p:txBody>
      </p:sp>
      <p:graphicFrame>
        <p:nvGraphicFramePr>
          <p:cNvPr id="4" name="Espace réservé du contenu 3">
            <a:extLst>
              <a:ext uri="{FF2B5EF4-FFF2-40B4-BE49-F238E27FC236}">
                <a16:creationId xmlns:a16="http://schemas.microsoft.com/office/drawing/2014/main" id="{3E93A3A9-E04D-4E5B-AF25-8E17E9264D22}"/>
              </a:ext>
            </a:extLst>
          </p:cNvPr>
          <p:cNvGraphicFramePr>
            <a:graphicFrameLocks noGrp="1"/>
          </p:cNvGraphicFramePr>
          <p:nvPr>
            <p:ph idx="1"/>
            <p:extLst>
              <p:ext uri="{D42A27DB-BD31-4B8C-83A1-F6EECF244321}">
                <p14:modId xmlns:p14="http://schemas.microsoft.com/office/powerpoint/2010/main" val="3412202001"/>
              </p:ext>
            </p:extLst>
          </p:nvPr>
        </p:nvGraphicFramePr>
        <p:xfrm>
          <a:off x="5021631" y="2155825"/>
          <a:ext cx="6281738" cy="2286000"/>
        </p:xfrm>
        <a:graphic>
          <a:graphicData uri="http://schemas.openxmlformats.org/drawingml/2006/table">
            <a:tbl>
              <a:tblPr firstRow="1" bandRow="1">
                <a:tableStyleId>{5C22544A-7EE6-4342-B048-85BDC9FD1C3A}</a:tableStyleId>
              </a:tblPr>
              <a:tblGrid>
                <a:gridCol w="1673225">
                  <a:extLst>
                    <a:ext uri="{9D8B030D-6E8A-4147-A177-3AD203B41FA5}">
                      <a16:colId xmlns:a16="http://schemas.microsoft.com/office/drawing/2014/main" val="3688121458"/>
                    </a:ext>
                  </a:extLst>
                </a:gridCol>
                <a:gridCol w="4608513">
                  <a:extLst>
                    <a:ext uri="{9D8B030D-6E8A-4147-A177-3AD203B41FA5}">
                      <a16:colId xmlns:a16="http://schemas.microsoft.com/office/drawing/2014/main" val="3392604054"/>
                    </a:ext>
                  </a:extLst>
                </a:gridCol>
              </a:tblGrid>
              <a:tr h="370840">
                <a:tc>
                  <a:txBody>
                    <a:bodyPr/>
                    <a:lstStyle/>
                    <a:p>
                      <a:pPr algn="just"/>
                      <a:r>
                        <a:rPr lang="fr-CA" dirty="0"/>
                        <a:t>2020-12-03</a:t>
                      </a:r>
                    </a:p>
                  </a:txBody>
                  <a:tcPr/>
                </a:tc>
                <a:tc>
                  <a:txBody>
                    <a:bodyPr/>
                    <a:lstStyle/>
                    <a:p>
                      <a:pPr algn="just"/>
                      <a:r>
                        <a:rPr lang="fr-CA" dirty="0"/>
                        <a:t>8h15 NOTE TARDIVE pour le 2020-12-02, dossier électronique non accessible. Demande à rencontrer de nouveau le cardiologue, exige plus d’information sur son diagnostic.</a:t>
                      </a:r>
                    </a:p>
                    <a:p>
                      <a:pPr algn="just"/>
                      <a:r>
                        <a:rPr lang="fr-CA" dirty="0"/>
                        <a:t>10h Dr. Cardin codifié sur son téléavertisseur……………………………………………..............</a:t>
                      </a:r>
                      <a:r>
                        <a:rPr lang="fr-CA" dirty="0">
                          <a:latin typeface="Blackadder ITC" panose="04020505051007020D02" pitchFamily="82" charset="0"/>
                        </a:rPr>
                        <a:t>Caroline Bertrand inf.</a:t>
                      </a:r>
                      <a:endParaRPr lang="fr-CA" dirty="0"/>
                    </a:p>
                  </a:txBody>
                  <a:tcPr/>
                </a:tc>
                <a:extLst>
                  <a:ext uri="{0D108BD9-81ED-4DB2-BD59-A6C34878D82A}">
                    <a16:rowId xmlns:a16="http://schemas.microsoft.com/office/drawing/2014/main" val="369419794"/>
                  </a:ext>
                </a:extLst>
              </a:tr>
            </a:tbl>
          </a:graphicData>
        </a:graphic>
      </p:graphicFrame>
    </p:spTree>
    <p:extLst>
      <p:ext uri="{BB962C8B-B14F-4D97-AF65-F5344CB8AC3E}">
        <p14:creationId xmlns:p14="http://schemas.microsoft.com/office/powerpoint/2010/main" val="3479012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763A3B-1C11-42AF-AA4A-123F62ACD188}"/>
              </a:ext>
            </a:extLst>
          </p:cNvPr>
          <p:cNvSpPr>
            <a:spLocks noGrp="1"/>
          </p:cNvSpPr>
          <p:nvPr>
            <p:ph type="title"/>
          </p:nvPr>
        </p:nvSpPr>
        <p:spPr/>
        <p:txBody>
          <a:bodyPr/>
          <a:lstStyle/>
          <a:p>
            <a:r>
              <a:rPr lang="fr-CA" dirty="0"/>
              <a:t>La loi</a:t>
            </a:r>
          </a:p>
        </p:txBody>
      </p:sp>
      <p:sp>
        <p:nvSpPr>
          <p:cNvPr id="3" name="Espace réservé du contenu 2">
            <a:extLst>
              <a:ext uri="{FF2B5EF4-FFF2-40B4-BE49-F238E27FC236}">
                <a16:creationId xmlns:a16="http://schemas.microsoft.com/office/drawing/2014/main" id="{6F03E5F8-4DC1-4157-90F7-E8EA8E79E3DC}"/>
              </a:ext>
            </a:extLst>
          </p:cNvPr>
          <p:cNvSpPr>
            <a:spLocks noGrp="1"/>
          </p:cNvSpPr>
          <p:nvPr>
            <p:ph idx="1"/>
          </p:nvPr>
        </p:nvSpPr>
        <p:spPr/>
        <p:txBody>
          <a:bodyPr/>
          <a:lstStyle/>
          <a:p>
            <a:r>
              <a:rPr lang="fr-CA" dirty="0"/>
              <a:t>Code des professions:</a:t>
            </a:r>
          </a:p>
          <a:p>
            <a:pPr lvl="1"/>
            <a:r>
              <a:rPr lang="fr-CA" dirty="0"/>
              <a:t>Champ d’exercice: 9 activités réservées</a:t>
            </a:r>
          </a:p>
          <a:p>
            <a:r>
              <a:rPr lang="fr-CA" dirty="0"/>
              <a:t>Code de déontologie des infirmières et infirmiers auxiliaires:</a:t>
            </a:r>
          </a:p>
          <a:p>
            <a:pPr lvl="1"/>
            <a:r>
              <a:rPr lang="fr-CA" dirty="0"/>
              <a:t>Confidentialité</a:t>
            </a:r>
          </a:p>
          <a:p>
            <a:r>
              <a:rPr lang="fr-CA" dirty="0"/>
              <a:t>Profil des compétences:</a:t>
            </a:r>
          </a:p>
          <a:p>
            <a:pPr lvl="1"/>
            <a:r>
              <a:rPr lang="fr-CA" dirty="0"/>
              <a:t>Éléments de compétence</a:t>
            </a:r>
          </a:p>
          <a:p>
            <a:pPr lvl="1"/>
            <a:r>
              <a:rPr lang="fr-CA" dirty="0"/>
              <a:t>Critères d’évaluation d’une note de qualité</a:t>
            </a:r>
          </a:p>
          <a:p>
            <a:r>
              <a:rPr lang="fr-CA" dirty="0"/>
              <a:t>Règlement:</a:t>
            </a:r>
          </a:p>
          <a:p>
            <a:pPr lvl="1"/>
            <a:r>
              <a:rPr lang="fr-CA" dirty="0"/>
              <a:t>3 activités autorisées</a:t>
            </a:r>
          </a:p>
        </p:txBody>
      </p:sp>
    </p:spTree>
    <p:extLst>
      <p:ext uri="{BB962C8B-B14F-4D97-AF65-F5344CB8AC3E}">
        <p14:creationId xmlns:p14="http://schemas.microsoft.com/office/powerpoint/2010/main" val="4107942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795AC9-657E-47E9-A738-96B4FE69E899}"/>
              </a:ext>
            </a:extLst>
          </p:cNvPr>
          <p:cNvSpPr>
            <a:spLocks noGrp="1"/>
          </p:cNvSpPr>
          <p:nvPr>
            <p:ph type="title"/>
          </p:nvPr>
        </p:nvSpPr>
        <p:spPr/>
        <p:txBody>
          <a:bodyPr/>
          <a:lstStyle/>
          <a:p>
            <a:r>
              <a:rPr lang="fr-CA" dirty="0"/>
              <a:t>Correction d’erreur</a:t>
            </a:r>
          </a:p>
        </p:txBody>
      </p:sp>
      <p:sp>
        <p:nvSpPr>
          <p:cNvPr id="3" name="Espace réservé du contenu 2">
            <a:extLst>
              <a:ext uri="{FF2B5EF4-FFF2-40B4-BE49-F238E27FC236}">
                <a16:creationId xmlns:a16="http://schemas.microsoft.com/office/drawing/2014/main" id="{21FEDFEF-6576-4800-A7A1-A03241E247C2}"/>
              </a:ext>
            </a:extLst>
          </p:cNvPr>
          <p:cNvSpPr>
            <a:spLocks noGrp="1"/>
          </p:cNvSpPr>
          <p:nvPr>
            <p:ph idx="1"/>
          </p:nvPr>
        </p:nvSpPr>
        <p:spPr/>
        <p:txBody>
          <a:bodyPr/>
          <a:lstStyle/>
          <a:p>
            <a:pPr marL="0" indent="0">
              <a:buNone/>
            </a:pPr>
            <a:r>
              <a:rPr lang="fr-CA" dirty="0"/>
              <a:t>Il est interdit de falsifier un dossier</a:t>
            </a:r>
          </a:p>
          <a:p>
            <a:pPr marL="457200" lvl="1" indent="0">
              <a:buNone/>
            </a:pPr>
            <a:r>
              <a:rPr lang="fr-CA" dirty="0"/>
              <a:t>Dans les cas:</a:t>
            </a:r>
          </a:p>
          <a:p>
            <a:pPr lvl="1"/>
            <a:r>
              <a:rPr lang="fr-CA" dirty="0"/>
              <a:t>D’erreur de rédaction</a:t>
            </a:r>
          </a:p>
          <a:p>
            <a:pPr lvl="1"/>
            <a:r>
              <a:rPr lang="fr-CA" dirty="0"/>
              <a:t>D’erreur de dossier</a:t>
            </a:r>
          </a:p>
          <a:p>
            <a:pPr lvl="1"/>
            <a:r>
              <a:rPr lang="fr-CA" dirty="0"/>
              <a:t>D’écriture illisible</a:t>
            </a:r>
          </a:p>
          <a:p>
            <a:pPr lvl="1"/>
            <a:r>
              <a:rPr lang="fr-CA" dirty="0"/>
              <a:t>De fautes de français pouvant mener à un mauvais suivi</a:t>
            </a:r>
          </a:p>
          <a:p>
            <a:pPr marL="0" indent="0">
              <a:buNone/>
            </a:pPr>
            <a:r>
              <a:rPr lang="fr-CA" dirty="0"/>
              <a:t>Procédure de correction:</a:t>
            </a:r>
          </a:p>
          <a:p>
            <a:pPr marL="800100" lvl="1" indent="-342900">
              <a:buFont typeface="+mj-lt"/>
              <a:buAutoNum type="arabicPeriod"/>
            </a:pPr>
            <a:r>
              <a:rPr lang="fr-CA" dirty="0"/>
              <a:t>Tirer un trait sur l’erreur ou la placer entre ( ) ou encore faire les deux (le trait doit permettre de lire la note à l’origine)</a:t>
            </a:r>
          </a:p>
          <a:p>
            <a:pPr marL="800100" lvl="1" indent="-342900">
              <a:buFont typeface="+mj-lt"/>
              <a:buAutoNum type="arabicPeriod"/>
            </a:pPr>
            <a:r>
              <a:rPr lang="fr-CA" dirty="0"/>
              <a:t>Préciser le type d’erreur (note fausse ou erreur de dossier)</a:t>
            </a:r>
          </a:p>
          <a:p>
            <a:pPr marL="800100" lvl="1" indent="-342900">
              <a:buFont typeface="+mj-lt"/>
              <a:buAutoNum type="arabicPeriod"/>
            </a:pPr>
            <a:r>
              <a:rPr lang="fr-CA" dirty="0"/>
              <a:t>Inscrire la date de correction si elle diffère de l’écriture à corriger</a:t>
            </a:r>
          </a:p>
          <a:p>
            <a:pPr marL="800100" lvl="1" indent="-342900">
              <a:buFont typeface="+mj-lt"/>
              <a:buAutoNum type="arabicPeriod"/>
            </a:pPr>
            <a:r>
              <a:rPr lang="fr-CA" dirty="0"/>
              <a:t>Signer  </a:t>
            </a:r>
          </a:p>
        </p:txBody>
      </p:sp>
    </p:spTree>
    <p:extLst>
      <p:ext uri="{BB962C8B-B14F-4D97-AF65-F5344CB8AC3E}">
        <p14:creationId xmlns:p14="http://schemas.microsoft.com/office/powerpoint/2010/main" val="992284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DC46F7-D283-4A62-AD14-7C9E6F5422B2}"/>
              </a:ext>
            </a:extLst>
          </p:cNvPr>
          <p:cNvSpPr>
            <a:spLocks noGrp="1"/>
          </p:cNvSpPr>
          <p:nvPr>
            <p:ph type="title"/>
          </p:nvPr>
        </p:nvSpPr>
        <p:spPr>
          <a:xfrm>
            <a:off x="888631" y="2281978"/>
            <a:ext cx="3498979" cy="2456442"/>
          </a:xfrm>
        </p:spPr>
        <p:txBody>
          <a:bodyPr/>
          <a:lstStyle/>
          <a:p>
            <a:r>
              <a:rPr lang="fr-CA" dirty="0"/>
              <a:t>Correction d’erreur </a:t>
            </a:r>
            <a:br>
              <a:rPr lang="fr-CA" dirty="0"/>
            </a:br>
            <a:r>
              <a:rPr lang="fr-CA" dirty="0"/>
              <a:t>Exemples:</a:t>
            </a:r>
          </a:p>
        </p:txBody>
      </p:sp>
      <p:graphicFrame>
        <p:nvGraphicFramePr>
          <p:cNvPr id="4" name="Espace réservé du contenu 3">
            <a:extLst>
              <a:ext uri="{FF2B5EF4-FFF2-40B4-BE49-F238E27FC236}">
                <a16:creationId xmlns:a16="http://schemas.microsoft.com/office/drawing/2014/main" id="{F083566C-6E45-4089-92AA-236CB16698D5}"/>
              </a:ext>
            </a:extLst>
          </p:cNvPr>
          <p:cNvGraphicFramePr>
            <a:graphicFrameLocks noGrp="1"/>
          </p:cNvGraphicFramePr>
          <p:nvPr>
            <p:ph idx="1"/>
            <p:extLst>
              <p:ext uri="{D42A27DB-BD31-4B8C-83A1-F6EECF244321}">
                <p14:modId xmlns:p14="http://schemas.microsoft.com/office/powerpoint/2010/main" val="1488455060"/>
              </p:ext>
            </p:extLst>
          </p:nvPr>
        </p:nvGraphicFramePr>
        <p:xfrm>
          <a:off x="4524375" y="1310559"/>
          <a:ext cx="7572375" cy="640080"/>
        </p:xfrm>
        <a:graphic>
          <a:graphicData uri="http://schemas.openxmlformats.org/drawingml/2006/table">
            <a:tbl>
              <a:tblPr firstRow="1" bandRow="1">
                <a:tableStyleId>{5C22544A-7EE6-4342-B048-85BDC9FD1C3A}</a:tableStyleId>
              </a:tblPr>
              <a:tblGrid>
                <a:gridCol w="1428750">
                  <a:extLst>
                    <a:ext uri="{9D8B030D-6E8A-4147-A177-3AD203B41FA5}">
                      <a16:colId xmlns:a16="http://schemas.microsoft.com/office/drawing/2014/main" val="1778214441"/>
                    </a:ext>
                  </a:extLst>
                </a:gridCol>
                <a:gridCol w="6143625">
                  <a:extLst>
                    <a:ext uri="{9D8B030D-6E8A-4147-A177-3AD203B41FA5}">
                      <a16:colId xmlns:a16="http://schemas.microsoft.com/office/drawing/2014/main" val="4030386237"/>
                    </a:ext>
                  </a:extLst>
                </a:gridCol>
              </a:tblGrid>
              <a:tr h="370840">
                <a:tc>
                  <a:txBody>
                    <a:bodyPr/>
                    <a:lstStyle/>
                    <a:p>
                      <a:r>
                        <a:rPr lang="fr-CA" dirty="0"/>
                        <a:t>2020-12-03</a:t>
                      </a:r>
                    </a:p>
                  </a:txBody>
                  <a:tcPr/>
                </a:tc>
                <a:tc>
                  <a:txBody>
                    <a:bodyPr/>
                    <a:lstStyle/>
                    <a:p>
                      <a:pPr algn="ctr"/>
                      <a:r>
                        <a:rPr lang="fr-CA" dirty="0"/>
                        <a:t>Erreur de dossier M.G.</a:t>
                      </a:r>
                    </a:p>
                    <a:p>
                      <a:r>
                        <a:rPr lang="fr-CA" dirty="0"/>
                        <a:t>9h15 (se plaint de céphalée) Marielle Gauvin </a:t>
                      </a:r>
                      <a:r>
                        <a:rPr lang="fr-CA" dirty="0" err="1"/>
                        <a:t>inf.aux</a:t>
                      </a:r>
                      <a:endParaRPr lang="fr-CA" dirty="0"/>
                    </a:p>
                  </a:txBody>
                  <a:tcPr/>
                </a:tc>
                <a:extLst>
                  <a:ext uri="{0D108BD9-81ED-4DB2-BD59-A6C34878D82A}">
                    <a16:rowId xmlns:a16="http://schemas.microsoft.com/office/drawing/2014/main" val="1260386765"/>
                  </a:ext>
                </a:extLst>
              </a:tr>
            </a:tbl>
          </a:graphicData>
        </a:graphic>
      </p:graphicFrame>
      <p:graphicFrame>
        <p:nvGraphicFramePr>
          <p:cNvPr id="5" name="Tableau 4">
            <a:extLst>
              <a:ext uri="{FF2B5EF4-FFF2-40B4-BE49-F238E27FC236}">
                <a16:creationId xmlns:a16="http://schemas.microsoft.com/office/drawing/2014/main" id="{BB189493-EDF8-4988-BACD-A3B60F112753}"/>
              </a:ext>
            </a:extLst>
          </p:cNvPr>
          <p:cNvGraphicFramePr>
            <a:graphicFrameLocks noGrp="1"/>
          </p:cNvGraphicFramePr>
          <p:nvPr>
            <p:extLst>
              <p:ext uri="{D42A27DB-BD31-4B8C-83A1-F6EECF244321}">
                <p14:modId xmlns:p14="http://schemas.microsoft.com/office/powerpoint/2010/main" val="1721636424"/>
              </p:ext>
            </p:extLst>
          </p:nvPr>
        </p:nvGraphicFramePr>
        <p:xfrm>
          <a:off x="4524375" y="2224959"/>
          <a:ext cx="7572374" cy="914400"/>
        </p:xfrm>
        <a:graphic>
          <a:graphicData uri="http://schemas.openxmlformats.org/drawingml/2006/table">
            <a:tbl>
              <a:tblPr firstRow="1" bandRow="1">
                <a:tableStyleId>{5C22544A-7EE6-4342-B048-85BDC9FD1C3A}</a:tableStyleId>
              </a:tblPr>
              <a:tblGrid>
                <a:gridCol w="1458273">
                  <a:extLst>
                    <a:ext uri="{9D8B030D-6E8A-4147-A177-3AD203B41FA5}">
                      <a16:colId xmlns:a16="http://schemas.microsoft.com/office/drawing/2014/main" val="3544736084"/>
                    </a:ext>
                  </a:extLst>
                </a:gridCol>
                <a:gridCol w="6114101">
                  <a:extLst>
                    <a:ext uri="{9D8B030D-6E8A-4147-A177-3AD203B41FA5}">
                      <a16:colId xmlns:a16="http://schemas.microsoft.com/office/drawing/2014/main" val="4149900350"/>
                    </a:ext>
                  </a:extLst>
                </a:gridCol>
              </a:tblGrid>
              <a:tr h="357293">
                <a:tc>
                  <a:txBody>
                    <a:bodyPr/>
                    <a:lstStyle/>
                    <a:p>
                      <a:r>
                        <a:rPr lang="fr-CA" dirty="0"/>
                        <a:t>2020-12-02</a:t>
                      </a:r>
                    </a:p>
                  </a:txBody>
                  <a:tcPr/>
                </a:tc>
                <a:tc>
                  <a:txBody>
                    <a:bodyPr/>
                    <a:lstStyle/>
                    <a:p>
                      <a:pPr algn="ctr"/>
                      <a:r>
                        <a:rPr lang="fr-CA" dirty="0"/>
                        <a:t>Fausse note M.G. 2020-12-03</a:t>
                      </a:r>
                    </a:p>
                    <a:p>
                      <a:r>
                        <a:rPr lang="fr-CA" dirty="0"/>
                        <a:t>9h15 (plaie au talon droit) Infirmière avisée.  ---------------- ---------------------------------Marielle Gauvin </a:t>
                      </a:r>
                      <a:r>
                        <a:rPr lang="fr-CA" dirty="0" err="1"/>
                        <a:t>inf.aux</a:t>
                      </a:r>
                      <a:endParaRPr lang="fr-CA" dirty="0"/>
                    </a:p>
                  </a:txBody>
                  <a:tcPr/>
                </a:tc>
                <a:extLst>
                  <a:ext uri="{0D108BD9-81ED-4DB2-BD59-A6C34878D82A}">
                    <a16:rowId xmlns:a16="http://schemas.microsoft.com/office/drawing/2014/main" val="3767769914"/>
                  </a:ext>
                </a:extLst>
              </a:tr>
            </a:tbl>
          </a:graphicData>
        </a:graphic>
      </p:graphicFrame>
      <p:cxnSp>
        <p:nvCxnSpPr>
          <p:cNvPr id="11" name="Connecteur droit 10">
            <a:extLst>
              <a:ext uri="{FF2B5EF4-FFF2-40B4-BE49-F238E27FC236}">
                <a16:creationId xmlns:a16="http://schemas.microsoft.com/office/drawing/2014/main" id="{68CF21B3-4D32-4632-AC00-6B92D0FFBF61}"/>
              </a:ext>
            </a:extLst>
          </p:cNvPr>
          <p:cNvCxnSpPr>
            <a:cxnSpLocks/>
          </p:cNvCxnSpPr>
          <p:nvPr/>
        </p:nvCxnSpPr>
        <p:spPr>
          <a:xfrm>
            <a:off x="6757987" y="2682159"/>
            <a:ext cx="2057400" cy="0"/>
          </a:xfrm>
          <a:prstGeom prst="line">
            <a:avLst/>
          </a:prstGeom>
          <a:ln/>
          <a:effectLst>
            <a:glow rad="63500">
              <a:schemeClr val="tx1">
                <a:lumMod val="95000"/>
                <a:lumOff val="5000"/>
                <a:alpha val="40000"/>
              </a:schemeClr>
            </a:glow>
          </a:effectLst>
        </p:spPr>
        <p:style>
          <a:lnRef idx="1">
            <a:schemeClr val="dk1"/>
          </a:lnRef>
          <a:fillRef idx="0">
            <a:schemeClr val="dk1"/>
          </a:fillRef>
          <a:effectRef idx="0">
            <a:schemeClr val="dk1"/>
          </a:effectRef>
          <a:fontRef idx="minor">
            <a:schemeClr val="tx1"/>
          </a:fontRef>
        </p:style>
      </p:cxnSp>
      <p:graphicFrame>
        <p:nvGraphicFramePr>
          <p:cNvPr id="14" name="Tableau 13">
            <a:extLst>
              <a:ext uri="{FF2B5EF4-FFF2-40B4-BE49-F238E27FC236}">
                <a16:creationId xmlns:a16="http://schemas.microsoft.com/office/drawing/2014/main" id="{758531D9-75C4-4E06-AC95-114557AD9CB2}"/>
              </a:ext>
            </a:extLst>
          </p:cNvPr>
          <p:cNvGraphicFramePr>
            <a:graphicFrameLocks noGrp="1"/>
          </p:cNvGraphicFramePr>
          <p:nvPr>
            <p:extLst>
              <p:ext uri="{D42A27DB-BD31-4B8C-83A1-F6EECF244321}">
                <p14:modId xmlns:p14="http://schemas.microsoft.com/office/powerpoint/2010/main" val="636216848"/>
              </p:ext>
            </p:extLst>
          </p:nvPr>
        </p:nvGraphicFramePr>
        <p:xfrm>
          <a:off x="4524375" y="3139359"/>
          <a:ext cx="7572375" cy="914400"/>
        </p:xfrm>
        <a:graphic>
          <a:graphicData uri="http://schemas.openxmlformats.org/drawingml/2006/table">
            <a:tbl>
              <a:tblPr firstRow="1" bandRow="1">
                <a:tableStyleId>{5C22544A-7EE6-4342-B048-85BDC9FD1C3A}</a:tableStyleId>
              </a:tblPr>
              <a:tblGrid>
                <a:gridCol w="1416862">
                  <a:extLst>
                    <a:ext uri="{9D8B030D-6E8A-4147-A177-3AD203B41FA5}">
                      <a16:colId xmlns:a16="http://schemas.microsoft.com/office/drawing/2014/main" val="4232388874"/>
                    </a:ext>
                  </a:extLst>
                </a:gridCol>
                <a:gridCol w="6155513">
                  <a:extLst>
                    <a:ext uri="{9D8B030D-6E8A-4147-A177-3AD203B41FA5}">
                      <a16:colId xmlns:a16="http://schemas.microsoft.com/office/drawing/2014/main" val="1197096247"/>
                    </a:ext>
                  </a:extLst>
                </a:gridCol>
              </a:tblGrid>
              <a:tr h="370840">
                <a:tc>
                  <a:txBody>
                    <a:bodyPr/>
                    <a:lstStyle/>
                    <a:p>
                      <a:r>
                        <a:rPr lang="fr-CA" dirty="0"/>
                        <a:t>2020-12-03</a:t>
                      </a:r>
                    </a:p>
                  </a:txBody>
                  <a:tcPr/>
                </a:tc>
                <a:tc>
                  <a:txBody>
                    <a:bodyPr/>
                    <a:lstStyle/>
                    <a:p>
                      <a:r>
                        <a:rPr lang="fr-CA" dirty="0"/>
                        <a:t>8h remplace la note corrigée le 2020-12-02 à 9h15</a:t>
                      </a:r>
                    </a:p>
                    <a:p>
                      <a:r>
                        <a:rPr lang="fr-CA" dirty="0"/>
                        <a:t>Plaie talon gauche. ---------------------------------------------------------------------------------------Marielle Gauvin </a:t>
                      </a:r>
                      <a:r>
                        <a:rPr lang="fr-CA" dirty="0" err="1"/>
                        <a:t>inf.aux</a:t>
                      </a:r>
                      <a:endParaRPr lang="fr-CA" dirty="0"/>
                    </a:p>
                  </a:txBody>
                  <a:tcPr/>
                </a:tc>
                <a:extLst>
                  <a:ext uri="{0D108BD9-81ED-4DB2-BD59-A6C34878D82A}">
                    <a16:rowId xmlns:a16="http://schemas.microsoft.com/office/drawing/2014/main" val="706703913"/>
                  </a:ext>
                </a:extLst>
              </a:tr>
            </a:tbl>
          </a:graphicData>
        </a:graphic>
      </p:graphicFrame>
    </p:spTree>
    <p:extLst>
      <p:ext uri="{BB962C8B-B14F-4D97-AF65-F5344CB8AC3E}">
        <p14:creationId xmlns:p14="http://schemas.microsoft.com/office/powerpoint/2010/main" val="10348811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3F30C5-0CBC-4491-B001-BFAFA5CF124B}"/>
              </a:ext>
            </a:extLst>
          </p:cNvPr>
          <p:cNvSpPr>
            <a:spLocks noGrp="1"/>
          </p:cNvSpPr>
          <p:nvPr>
            <p:ph type="title"/>
          </p:nvPr>
        </p:nvSpPr>
        <p:spPr/>
        <p:txBody>
          <a:bodyPr/>
          <a:lstStyle/>
          <a:p>
            <a:r>
              <a:rPr lang="fr-CA" dirty="0"/>
              <a:t>Signature </a:t>
            </a:r>
            <a:br>
              <a:rPr lang="fr-CA" dirty="0"/>
            </a:br>
            <a:r>
              <a:rPr lang="fr-CA" dirty="0"/>
              <a:t>et </a:t>
            </a:r>
            <a:br>
              <a:rPr lang="fr-CA" dirty="0"/>
            </a:br>
            <a:r>
              <a:rPr lang="fr-CA" dirty="0"/>
              <a:t>titre</a:t>
            </a:r>
          </a:p>
        </p:txBody>
      </p:sp>
      <p:sp>
        <p:nvSpPr>
          <p:cNvPr id="3" name="Espace réservé du contenu 2">
            <a:extLst>
              <a:ext uri="{FF2B5EF4-FFF2-40B4-BE49-F238E27FC236}">
                <a16:creationId xmlns:a16="http://schemas.microsoft.com/office/drawing/2014/main" id="{3557D429-F63B-471A-8C01-855431F8CA6C}"/>
              </a:ext>
            </a:extLst>
          </p:cNvPr>
          <p:cNvSpPr>
            <a:spLocks noGrp="1"/>
          </p:cNvSpPr>
          <p:nvPr>
            <p:ph idx="1"/>
          </p:nvPr>
        </p:nvSpPr>
        <p:spPr>
          <a:xfrm>
            <a:off x="4562475" y="803186"/>
            <a:ext cx="6837845" cy="5248622"/>
          </a:xfrm>
        </p:spPr>
        <p:txBody>
          <a:bodyPr/>
          <a:lstStyle/>
          <a:p>
            <a:pPr marL="0" indent="0" algn="just">
              <a:buNone/>
            </a:pPr>
            <a:r>
              <a:rPr lang="fr-CA" b="1" dirty="0"/>
              <a:t>C’est le professionnel ayant fait les observations ou donné le soin complète la note. La signature engage la responsabilité professionnelle.</a:t>
            </a:r>
          </a:p>
          <a:p>
            <a:pPr lvl="1" algn="just"/>
            <a:r>
              <a:rPr lang="fr-CA" sz="1800" b="1" u="sng" dirty="0"/>
              <a:t>Titre professionnel</a:t>
            </a:r>
            <a:r>
              <a:rPr lang="fr-CA" sz="1800" dirty="0"/>
              <a:t>: </a:t>
            </a:r>
            <a:r>
              <a:rPr lang="fr-CA" sz="1800" dirty="0" err="1"/>
              <a:t>inf.aux</a:t>
            </a:r>
            <a:r>
              <a:rPr lang="fr-CA" sz="1800" dirty="0"/>
              <a:t>., </a:t>
            </a:r>
            <a:r>
              <a:rPr lang="fr-CA" sz="1800" dirty="0" err="1"/>
              <a:t>Ét.inf.aux</a:t>
            </a:r>
            <a:r>
              <a:rPr lang="fr-CA" sz="1800" dirty="0"/>
              <a:t>., CEPIA</a:t>
            </a:r>
          </a:p>
          <a:p>
            <a:pPr lvl="1" algn="just"/>
            <a:r>
              <a:rPr lang="fr-CA" sz="1800" dirty="0"/>
              <a:t>Un étudiant ou CEPIA doit ajouter son nom en lettre moulée (signature, titre, nom en lettre moulée)</a:t>
            </a:r>
          </a:p>
          <a:p>
            <a:pPr lvl="1" algn="just"/>
            <a:r>
              <a:rPr lang="fr-CA" sz="1800" dirty="0"/>
              <a:t>Lorsqu’un collègue a oublié de signer, on peut écrire: Absence de signature de </a:t>
            </a:r>
            <a:r>
              <a:rPr lang="fr-CA" sz="1800" b="1" dirty="0"/>
              <a:t>NOM</a:t>
            </a:r>
            <a:r>
              <a:rPr lang="fr-CA" sz="1800" dirty="0"/>
              <a:t> et </a:t>
            </a:r>
            <a:r>
              <a:rPr lang="fr-CA" sz="1800" b="1" dirty="0"/>
              <a:t>TITRE</a:t>
            </a:r>
            <a:r>
              <a:rPr lang="fr-CA" sz="1800" dirty="0"/>
              <a:t> / notre signature et titre</a:t>
            </a:r>
          </a:p>
          <a:p>
            <a:pPr lvl="1" algn="just"/>
            <a:r>
              <a:rPr lang="fr-CA" sz="1800" dirty="0"/>
              <a:t>Si vous n’avez pas constaté personnellement une problématique pertinente, indiquez qui a fourni les faits.</a:t>
            </a:r>
          </a:p>
        </p:txBody>
      </p:sp>
    </p:spTree>
    <p:extLst>
      <p:ext uri="{BB962C8B-B14F-4D97-AF65-F5344CB8AC3E}">
        <p14:creationId xmlns:p14="http://schemas.microsoft.com/office/powerpoint/2010/main" val="2240458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616771-E49B-4839-8015-4F333656C1E5}"/>
              </a:ext>
            </a:extLst>
          </p:cNvPr>
          <p:cNvSpPr>
            <a:spLocks noGrp="1"/>
          </p:cNvSpPr>
          <p:nvPr>
            <p:ph type="title"/>
          </p:nvPr>
        </p:nvSpPr>
        <p:spPr/>
        <p:txBody>
          <a:bodyPr/>
          <a:lstStyle/>
          <a:p>
            <a:r>
              <a:rPr lang="fr-CA" dirty="0" err="1"/>
              <a:t>Contrubution</a:t>
            </a:r>
            <a:r>
              <a:rPr lang="fr-CA" dirty="0"/>
              <a:t> à l’évaluation</a:t>
            </a:r>
          </a:p>
        </p:txBody>
      </p:sp>
      <p:sp>
        <p:nvSpPr>
          <p:cNvPr id="3" name="Espace réservé du contenu 2">
            <a:extLst>
              <a:ext uri="{FF2B5EF4-FFF2-40B4-BE49-F238E27FC236}">
                <a16:creationId xmlns:a16="http://schemas.microsoft.com/office/drawing/2014/main" id="{5511701C-3D0E-43AD-BC3A-EFCD4B7D446C}"/>
              </a:ext>
            </a:extLst>
          </p:cNvPr>
          <p:cNvSpPr>
            <a:spLocks noGrp="1"/>
          </p:cNvSpPr>
          <p:nvPr>
            <p:ph idx="1"/>
          </p:nvPr>
        </p:nvSpPr>
        <p:spPr/>
        <p:txBody>
          <a:bodyPr/>
          <a:lstStyle/>
          <a:p>
            <a:pPr marL="0" indent="0">
              <a:buNone/>
            </a:pPr>
            <a:r>
              <a:rPr lang="fr-CA" dirty="0"/>
              <a:t>Votre contribution à l’évaluation à l’examen clinique doit être:</a:t>
            </a:r>
          </a:p>
          <a:p>
            <a:pPr lvl="1"/>
            <a:r>
              <a:rPr lang="fr-CA" dirty="0"/>
              <a:t>Complète</a:t>
            </a:r>
          </a:p>
          <a:p>
            <a:pPr lvl="1"/>
            <a:r>
              <a:rPr lang="fr-CA" dirty="0"/>
              <a:t>Précise</a:t>
            </a:r>
          </a:p>
          <a:p>
            <a:pPr lvl="1"/>
            <a:r>
              <a:rPr lang="fr-CA" dirty="0"/>
              <a:t>Effectuée de façon rigoureuse</a:t>
            </a:r>
          </a:p>
          <a:p>
            <a:r>
              <a:rPr lang="fr-CA" dirty="0"/>
              <a:t>Les renseignements obtenus doivent être consignés de façon complète et démontrant votre rigueur.</a:t>
            </a:r>
          </a:p>
          <a:p>
            <a:r>
              <a:rPr lang="fr-CA" dirty="0"/>
              <a:t>Dans la première partie de l’examen clinique, soit l’anamnèse ou histoire de santé portant sur un malais dominant, le PQRSTU permet de recueillir l’ensemble des données subjectives.</a:t>
            </a:r>
          </a:p>
        </p:txBody>
      </p:sp>
    </p:spTree>
    <p:extLst>
      <p:ext uri="{BB962C8B-B14F-4D97-AF65-F5344CB8AC3E}">
        <p14:creationId xmlns:p14="http://schemas.microsoft.com/office/powerpoint/2010/main" val="17795480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D01141-A83A-4710-8571-1F9E42FD29C8}"/>
              </a:ext>
            </a:extLst>
          </p:cNvPr>
          <p:cNvSpPr>
            <a:spLocks noGrp="1"/>
          </p:cNvSpPr>
          <p:nvPr>
            <p:ph type="title"/>
          </p:nvPr>
        </p:nvSpPr>
        <p:spPr/>
        <p:txBody>
          <a:bodyPr/>
          <a:lstStyle/>
          <a:p>
            <a:r>
              <a:rPr lang="fr-CA" dirty="0"/>
              <a:t>Nouveau symptôme</a:t>
            </a:r>
          </a:p>
        </p:txBody>
      </p:sp>
      <p:sp>
        <p:nvSpPr>
          <p:cNvPr id="3" name="Espace réservé du contenu 2">
            <a:extLst>
              <a:ext uri="{FF2B5EF4-FFF2-40B4-BE49-F238E27FC236}">
                <a16:creationId xmlns:a16="http://schemas.microsoft.com/office/drawing/2014/main" id="{85680476-8883-42D2-AE91-758975B15658}"/>
              </a:ext>
            </a:extLst>
          </p:cNvPr>
          <p:cNvSpPr>
            <a:spLocks noGrp="1"/>
          </p:cNvSpPr>
          <p:nvPr>
            <p:ph idx="1"/>
          </p:nvPr>
        </p:nvSpPr>
        <p:spPr/>
        <p:txBody>
          <a:bodyPr/>
          <a:lstStyle/>
          <a:p>
            <a:r>
              <a:rPr lang="fr-CA" dirty="0"/>
              <a:t>P: Provoqué, pallié</a:t>
            </a:r>
          </a:p>
          <a:p>
            <a:r>
              <a:rPr lang="fr-CA" dirty="0"/>
              <a:t>Q: Quantité, Qualité/ impact fonctionnel</a:t>
            </a:r>
          </a:p>
          <a:p>
            <a:r>
              <a:rPr lang="fr-CA" dirty="0"/>
              <a:t>R: Région</a:t>
            </a:r>
          </a:p>
          <a:p>
            <a:r>
              <a:rPr lang="fr-CA" dirty="0"/>
              <a:t>S: Signes et symptômes associés</a:t>
            </a:r>
          </a:p>
          <a:p>
            <a:r>
              <a:rPr lang="fr-CA" dirty="0"/>
              <a:t>T: Temps</a:t>
            </a:r>
          </a:p>
          <a:p>
            <a:r>
              <a:rPr lang="fr-CA" dirty="0"/>
              <a:t>U: </a:t>
            </a:r>
            <a:r>
              <a:rPr lang="fr-CA" dirty="0" err="1"/>
              <a:t>Understand</a:t>
            </a:r>
            <a:r>
              <a:rPr lang="fr-CA" dirty="0"/>
              <a:t> / cause selon la personne</a:t>
            </a:r>
          </a:p>
          <a:p>
            <a:pPr marL="457200" lvl="1" indent="0">
              <a:buNone/>
            </a:pPr>
            <a:endParaRPr lang="fr-CA" dirty="0"/>
          </a:p>
          <a:p>
            <a:pPr marL="457200" lvl="1" indent="0">
              <a:buNone/>
            </a:pPr>
            <a:r>
              <a:rPr lang="fr-CA" dirty="0"/>
              <a:t>(On fait un PQRSTU complet seulement si nouvelle douleur)</a:t>
            </a:r>
          </a:p>
        </p:txBody>
      </p:sp>
    </p:spTree>
    <p:extLst>
      <p:ext uri="{BB962C8B-B14F-4D97-AF65-F5344CB8AC3E}">
        <p14:creationId xmlns:p14="http://schemas.microsoft.com/office/powerpoint/2010/main" val="29840634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DDC70F-FD22-4F3E-91E1-CFA0B57A3873}"/>
              </a:ext>
            </a:extLst>
          </p:cNvPr>
          <p:cNvSpPr>
            <a:spLocks noGrp="1"/>
          </p:cNvSpPr>
          <p:nvPr>
            <p:ph type="title"/>
          </p:nvPr>
        </p:nvSpPr>
        <p:spPr/>
        <p:txBody>
          <a:bodyPr/>
          <a:lstStyle/>
          <a:p>
            <a:r>
              <a:rPr lang="fr-CA" dirty="0"/>
              <a:t>Noter un nouveau symptôme</a:t>
            </a:r>
          </a:p>
        </p:txBody>
      </p:sp>
      <p:graphicFrame>
        <p:nvGraphicFramePr>
          <p:cNvPr id="4" name="Espace réservé du contenu 3">
            <a:extLst>
              <a:ext uri="{FF2B5EF4-FFF2-40B4-BE49-F238E27FC236}">
                <a16:creationId xmlns:a16="http://schemas.microsoft.com/office/drawing/2014/main" id="{2D31CE8C-1A79-4788-BB7F-CE84C2511374}"/>
              </a:ext>
            </a:extLst>
          </p:cNvPr>
          <p:cNvGraphicFramePr>
            <a:graphicFrameLocks noGrp="1"/>
          </p:cNvGraphicFramePr>
          <p:nvPr>
            <p:ph idx="1"/>
            <p:extLst>
              <p:ext uri="{D42A27DB-BD31-4B8C-83A1-F6EECF244321}">
                <p14:modId xmlns:p14="http://schemas.microsoft.com/office/powerpoint/2010/main" val="231156333"/>
              </p:ext>
            </p:extLst>
          </p:nvPr>
        </p:nvGraphicFramePr>
        <p:xfrm>
          <a:off x="4673047" y="1676400"/>
          <a:ext cx="7395127" cy="3505200"/>
        </p:xfrm>
        <a:graphic>
          <a:graphicData uri="http://schemas.openxmlformats.org/drawingml/2006/table">
            <a:tbl>
              <a:tblPr firstRow="1" bandRow="1">
                <a:tableStyleId>{5C22544A-7EE6-4342-B048-85BDC9FD1C3A}</a:tableStyleId>
              </a:tblPr>
              <a:tblGrid>
                <a:gridCol w="1599754">
                  <a:extLst>
                    <a:ext uri="{9D8B030D-6E8A-4147-A177-3AD203B41FA5}">
                      <a16:colId xmlns:a16="http://schemas.microsoft.com/office/drawing/2014/main" val="4281284214"/>
                    </a:ext>
                  </a:extLst>
                </a:gridCol>
                <a:gridCol w="5795373">
                  <a:extLst>
                    <a:ext uri="{9D8B030D-6E8A-4147-A177-3AD203B41FA5}">
                      <a16:colId xmlns:a16="http://schemas.microsoft.com/office/drawing/2014/main" val="4052516518"/>
                    </a:ext>
                  </a:extLst>
                </a:gridCol>
              </a:tblGrid>
              <a:tr h="370840">
                <a:tc>
                  <a:txBody>
                    <a:bodyPr/>
                    <a:lstStyle/>
                    <a:p>
                      <a:r>
                        <a:rPr lang="fr-CA" dirty="0"/>
                        <a:t>2020-12-03</a:t>
                      </a:r>
                    </a:p>
                  </a:txBody>
                  <a:tcPr/>
                </a:tc>
                <a:tc>
                  <a:txBody>
                    <a:bodyPr/>
                    <a:lstStyle/>
                    <a:p>
                      <a:r>
                        <a:rPr lang="fr-CA" dirty="0"/>
                        <a:t>7h40 Rapporte céphalée. Symptôme jamais ressenti sous cette forme et intensité.</a:t>
                      </a:r>
                    </a:p>
                  </a:txBody>
                  <a:tcPr/>
                </a:tc>
                <a:extLst>
                  <a:ext uri="{0D108BD9-81ED-4DB2-BD59-A6C34878D82A}">
                    <a16:rowId xmlns:a16="http://schemas.microsoft.com/office/drawing/2014/main" val="186286490"/>
                  </a:ext>
                </a:extLst>
              </a:tr>
              <a:tr h="370840">
                <a:tc>
                  <a:txBody>
                    <a:bodyPr/>
                    <a:lstStyle/>
                    <a:p>
                      <a:endParaRPr lang="fr-CA" dirty="0"/>
                    </a:p>
                  </a:txBody>
                  <a:tcPr/>
                </a:tc>
                <a:tc>
                  <a:txBody>
                    <a:bodyPr/>
                    <a:lstStyle/>
                    <a:p>
                      <a:r>
                        <a:rPr lang="fr-CA" dirty="0"/>
                        <a:t>P: provoqué : mauvaise nuit et inquiétudes financière</a:t>
                      </a:r>
                    </a:p>
                  </a:txBody>
                  <a:tcPr/>
                </a:tc>
                <a:extLst>
                  <a:ext uri="{0D108BD9-81ED-4DB2-BD59-A6C34878D82A}">
                    <a16:rowId xmlns:a16="http://schemas.microsoft.com/office/drawing/2014/main" val="3558770135"/>
                  </a:ext>
                </a:extLst>
              </a:tr>
              <a:tr h="370840">
                <a:tc>
                  <a:txBody>
                    <a:bodyPr/>
                    <a:lstStyle/>
                    <a:p>
                      <a:endParaRPr lang="fr-CA" dirty="0"/>
                    </a:p>
                  </a:txBody>
                  <a:tcPr/>
                </a:tc>
                <a:tc>
                  <a:txBody>
                    <a:bodyPr/>
                    <a:lstStyle/>
                    <a:p>
                      <a:r>
                        <a:rPr lang="fr-CA" dirty="0"/>
                        <a:t>P: pallié: Repos, lumière fermée</a:t>
                      </a:r>
                    </a:p>
                  </a:txBody>
                  <a:tcPr/>
                </a:tc>
                <a:extLst>
                  <a:ext uri="{0D108BD9-81ED-4DB2-BD59-A6C34878D82A}">
                    <a16:rowId xmlns:a16="http://schemas.microsoft.com/office/drawing/2014/main" val="449961544"/>
                  </a:ext>
                </a:extLst>
              </a:tr>
              <a:tr h="370840">
                <a:tc>
                  <a:txBody>
                    <a:bodyPr/>
                    <a:lstStyle/>
                    <a:p>
                      <a:endParaRPr lang="fr-CA" dirty="0"/>
                    </a:p>
                  </a:txBody>
                  <a:tcPr/>
                </a:tc>
                <a:tc>
                  <a:txBody>
                    <a:bodyPr/>
                    <a:lstStyle/>
                    <a:p>
                      <a:r>
                        <a:rPr lang="fr-CA" dirty="0"/>
                        <a:t>Q: 8/10 aussi intense depuis le réveille. Impact: incapable de faire AVQ</a:t>
                      </a:r>
                    </a:p>
                  </a:txBody>
                  <a:tcPr/>
                </a:tc>
                <a:extLst>
                  <a:ext uri="{0D108BD9-81ED-4DB2-BD59-A6C34878D82A}">
                    <a16:rowId xmlns:a16="http://schemas.microsoft.com/office/drawing/2014/main" val="1655287659"/>
                  </a:ext>
                </a:extLst>
              </a:tr>
              <a:tr h="370840">
                <a:tc>
                  <a:txBody>
                    <a:bodyPr/>
                    <a:lstStyle/>
                    <a:p>
                      <a:endParaRPr lang="fr-CA" dirty="0"/>
                    </a:p>
                  </a:txBody>
                  <a:tcPr/>
                </a:tc>
                <a:tc>
                  <a:txBody>
                    <a:bodyPr/>
                    <a:lstStyle/>
                    <a:p>
                      <a:r>
                        <a:rPr lang="fr-CA" dirty="0"/>
                        <a:t>R: Frontale, irradiation au niveau des yeux</a:t>
                      </a:r>
                    </a:p>
                  </a:txBody>
                  <a:tcPr/>
                </a:tc>
                <a:extLst>
                  <a:ext uri="{0D108BD9-81ED-4DB2-BD59-A6C34878D82A}">
                    <a16:rowId xmlns:a16="http://schemas.microsoft.com/office/drawing/2014/main" val="1911174796"/>
                  </a:ext>
                </a:extLst>
              </a:tr>
              <a:tr h="370840">
                <a:tc>
                  <a:txBody>
                    <a:bodyPr/>
                    <a:lstStyle/>
                    <a:p>
                      <a:endParaRPr lang="fr-CA" dirty="0"/>
                    </a:p>
                  </a:txBody>
                  <a:tcPr/>
                </a:tc>
                <a:tc>
                  <a:txBody>
                    <a:bodyPr/>
                    <a:lstStyle/>
                    <a:p>
                      <a:r>
                        <a:rPr lang="fr-CA" dirty="0"/>
                        <a:t>S: vision trouble, incapable de lire, étourdissements</a:t>
                      </a:r>
                    </a:p>
                  </a:txBody>
                  <a:tcPr/>
                </a:tc>
                <a:extLst>
                  <a:ext uri="{0D108BD9-81ED-4DB2-BD59-A6C34878D82A}">
                    <a16:rowId xmlns:a16="http://schemas.microsoft.com/office/drawing/2014/main" val="3462912184"/>
                  </a:ext>
                </a:extLst>
              </a:tr>
              <a:tr h="370840">
                <a:tc>
                  <a:txBody>
                    <a:bodyPr/>
                    <a:lstStyle/>
                    <a:p>
                      <a:endParaRPr lang="fr-CA" dirty="0"/>
                    </a:p>
                  </a:txBody>
                  <a:tcPr/>
                </a:tc>
                <a:tc>
                  <a:txBody>
                    <a:bodyPr/>
                    <a:lstStyle/>
                    <a:p>
                      <a:r>
                        <a:rPr lang="fr-CA" dirty="0"/>
                        <a:t>T: constant depuis ce matin</a:t>
                      </a:r>
                    </a:p>
                  </a:txBody>
                  <a:tcPr/>
                </a:tc>
                <a:extLst>
                  <a:ext uri="{0D108BD9-81ED-4DB2-BD59-A6C34878D82A}">
                    <a16:rowId xmlns:a16="http://schemas.microsoft.com/office/drawing/2014/main" val="767600870"/>
                  </a:ext>
                </a:extLst>
              </a:tr>
              <a:tr h="370840">
                <a:tc>
                  <a:txBody>
                    <a:bodyPr/>
                    <a:lstStyle/>
                    <a:p>
                      <a:endParaRPr lang="fr-CA" dirty="0"/>
                    </a:p>
                  </a:txBody>
                  <a:tcPr/>
                </a:tc>
                <a:tc>
                  <a:txBody>
                    <a:bodyPr/>
                    <a:lstStyle/>
                    <a:p>
                      <a:r>
                        <a:rPr lang="fr-CA" dirty="0"/>
                        <a:t>U: Dû à l’anxiété</a:t>
                      </a:r>
                    </a:p>
                  </a:txBody>
                  <a:tcPr/>
                </a:tc>
                <a:extLst>
                  <a:ext uri="{0D108BD9-81ED-4DB2-BD59-A6C34878D82A}">
                    <a16:rowId xmlns:a16="http://schemas.microsoft.com/office/drawing/2014/main" val="3797055856"/>
                  </a:ext>
                </a:extLst>
              </a:tr>
            </a:tbl>
          </a:graphicData>
        </a:graphic>
      </p:graphicFrame>
    </p:spTree>
    <p:extLst>
      <p:ext uri="{BB962C8B-B14F-4D97-AF65-F5344CB8AC3E}">
        <p14:creationId xmlns:p14="http://schemas.microsoft.com/office/powerpoint/2010/main" val="10384559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6DF7BB-FD34-409A-A256-EAEC288A5C25}"/>
              </a:ext>
            </a:extLst>
          </p:cNvPr>
          <p:cNvSpPr>
            <a:spLocks noGrp="1"/>
          </p:cNvSpPr>
          <p:nvPr>
            <p:ph type="title"/>
          </p:nvPr>
        </p:nvSpPr>
        <p:spPr/>
        <p:txBody>
          <a:bodyPr/>
          <a:lstStyle/>
          <a:p>
            <a:r>
              <a:rPr lang="fr-CA" dirty="0"/>
              <a:t>Modification des signes vitaux</a:t>
            </a:r>
          </a:p>
        </p:txBody>
      </p:sp>
      <p:sp>
        <p:nvSpPr>
          <p:cNvPr id="3" name="Espace réservé du contenu 2">
            <a:extLst>
              <a:ext uri="{FF2B5EF4-FFF2-40B4-BE49-F238E27FC236}">
                <a16:creationId xmlns:a16="http://schemas.microsoft.com/office/drawing/2014/main" id="{92071EC3-2D9D-4F11-BF9F-E1EE1A671AFC}"/>
              </a:ext>
            </a:extLst>
          </p:cNvPr>
          <p:cNvSpPr>
            <a:spLocks noGrp="1"/>
          </p:cNvSpPr>
          <p:nvPr>
            <p:ph idx="1"/>
          </p:nvPr>
        </p:nvSpPr>
        <p:spPr/>
        <p:txBody>
          <a:bodyPr>
            <a:normAutofit/>
          </a:bodyPr>
          <a:lstStyle/>
          <a:p>
            <a:r>
              <a:rPr lang="fr-CA" sz="2400" dirty="0"/>
              <a:t>Habituellement inscrites sur une feuille spéciale</a:t>
            </a:r>
          </a:p>
          <a:p>
            <a:pPr marL="0" indent="0">
              <a:buNone/>
            </a:pPr>
            <a:endParaRPr lang="fr-CA" sz="2400" dirty="0"/>
          </a:p>
          <a:p>
            <a:r>
              <a:rPr lang="fr-CA" sz="2400" dirty="0"/>
              <a:t>Dans les notes au long si changement état</a:t>
            </a:r>
          </a:p>
          <a:p>
            <a:pPr marL="0" indent="0">
              <a:buNone/>
            </a:pPr>
            <a:endParaRPr lang="fr-CA" sz="2400" dirty="0"/>
          </a:p>
          <a:p>
            <a:r>
              <a:rPr lang="fr-CA" sz="1400" dirty="0"/>
              <a:t>Voir p.61 CEMEQ pour exemple</a:t>
            </a:r>
          </a:p>
        </p:txBody>
      </p:sp>
    </p:spTree>
    <p:extLst>
      <p:ext uri="{BB962C8B-B14F-4D97-AF65-F5344CB8AC3E}">
        <p14:creationId xmlns:p14="http://schemas.microsoft.com/office/powerpoint/2010/main" val="42911615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A64CD8-94DB-4464-92BC-6C4983AF26C6}"/>
              </a:ext>
            </a:extLst>
          </p:cNvPr>
          <p:cNvSpPr>
            <a:spLocks noGrp="1"/>
          </p:cNvSpPr>
          <p:nvPr>
            <p:ph type="title"/>
          </p:nvPr>
        </p:nvSpPr>
        <p:spPr/>
        <p:txBody>
          <a:bodyPr>
            <a:normAutofit fontScale="90000"/>
          </a:bodyPr>
          <a:lstStyle/>
          <a:p>
            <a:r>
              <a:rPr lang="fr-CA" dirty="0"/>
              <a:t>Toux, expectorations </a:t>
            </a:r>
            <a:br>
              <a:rPr lang="fr-CA" dirty="0"/>
            </a:br>
            <a:r>
              <a:rPr lang="fr-CA" dirty="0"/>
              <a:t>et </a:t>
            </a:r>
            <a:br>
              <a:rPr lang="fr-CA" dirty="0"/>
            </a:br>
            <a:r>
              <a:rPr lang="fr-CA" dirty="0"/>
              <a:t>respiration</a:t>
            </a:r>
          </a:p>
        </p:txBody>
      </p:sp>
      <p:sp>
        <p:nvSpPr>
          <p:cNvPr id="3" name="Espace réservé du contenu 2">
            <a:extLst>
              <a:ext uri="{FF2B5EF4-FFF2-40B4-BE49-F238E27FC236}">
                <a16:creationId xmlns:a16="http://schemas.microsoft.com/office/drawing/2014/main" id="{6FD059B6-3495-4E0E-BAC3-056DEE5E8F39}"/>
              </a:ext>
            </a:extLst>
          </p:cNvPr>
          <p:cNvSpPr>
            <a:spLocks noGrp="1"/>
          </p:cNvSpPr>
          <p:nvPr>
            <p:ph idx="1"/>
          </p:nvPr>
        </p:nvSpPr>
        <p:spPr/>
        <p:txBody>
          <a:bodyPr/>
          <a:lstStyle/>
          <a:p>
            <a:r>
              <a:rPr lang="fr-CA" sz="2000" b="1" dirty="0"/>
              <a:t>La toux: </a:t>
            </a:r>
            <a:r>
              <a:rPr lang="fr-CA" dirty="0"/>
              <a:t>type, fréquence, signes qui l’accompagnent, les facteurs en cause, productive ou non.</a:t>
            </a:r>
          </a:p>
          <a:p>
            <a:pPr marL="0" indent="0">
              <a:buNone/>
            </a:pPr>
            <a:endParaRPr lang="fr-CA" dirty="0"/>
          </a:p>
          <a:p>
            <a:r>
              <a:rPr lang="fr-CA" sz="2000" b="1" dirty="0"/>
              <a:t>Les expectorations:</a:t>
            </a:r>
            <a:r>
              <a:rPr lang="fr-CA" dirty="0"/>
              <a:t> consistance, couleur, aspect odeur.</a:t>
            </a:r>
          </a:p>
          <a:p>
            <a:endParaRPr lang="fr-CA" sz="2000" b="1" dirty="0"/>
          </a:p>
          <a:p>
            <a:r>
              <a:rPr lang="fr-CA" sz="2000" b="1" dirty="0"/>
              <a:t>La respiration: </a:t>
            </a:r>
            <a:r>
              <a:rPr lang="fr-CA" dirty="0"/>
              <a:t>type, amplitude, fréquence et signes qui l’accompagnent.</a:t>
            </a:r>
          </a:p>
        </p:txBody>
      </p:sp>
    </p:spTree>
    <p:extLst>
      <p:ext uri="{BB962C8B-B14F-4D97-AF65-F5344CB8AC3E}">
        <p14:creationId xmlns:p14="http://schemas.microsoft.com/office/powerpoint/2010/main" val="38516515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1EDD5AC-167B-47C5-85B8-B1313E2BE4CD}"/>
              </a:ext>
            </a:extLst>
          </p:cNvPr>
          <p:cNvSpPr>
            <a:spLocks noGrp="1"/>
          </p:cNvSpPr>
          <p:nvPr>
            <p:ph type="title"/>
          </p:nvPr>
        </p:nvSpPr>
        <p:spPr>
          <a:xfrm>
            <a:off x="3624264" y="708585"/>
            <a:ext cx="6230857" cy="1230570"/>
          </a:xfrm>
        </p:spPr>
        <p:txBody>
          <a:bodyPr anchor="t">
            <a:normAutofit fontScale="90000"/>
          </a:bodyPr>
          <a:lstStyle/>
          <a:p>
            <a:r>
              <a:rPr lang="fr-CA" sz="3600" dirty="0">
                <a:solidFill>
                  <a:schemeClr val="accent1"/>
                </a:solidFill>
              </a:rPr>
              <a:t>Noter un médicament PRN (ordonnance collective O.C.)</a:t>
            </a:r>
          </a:p>
        </p:txBody>
      </p:sp>
      <p:sp>
        <p:nvSpPr>
          <p:cNvPr id="35" name="Isosceles Triangle 3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Espace réservé du contenu 2">
            <a:extLst>
              <a:ext uri="{FF2B5EF4-FFF2-40B4-BE49-F238E27FC236}">
                <a16:creationId xmlns:a16="http://schemas.microsoft.com/office/drawing/2014/main" id="{5AA3A309-CE97-4CB9-B559-F5294568656A}"/>
              </a:ext>
            </a:extLst>
          </p:cNvPr>
          <p:cNvSpPr>
            <a:spLocks noGrp="1"/>
          </p:cNvSpPr>
          <p:nvPr>
            <p:ph idx="1"/>
          </p:nvPr>
        </p:nvSpPr>
        <p:spPr>
          <a:xfrm>
            <a:off x="2880487" y="2249045"/>
            <a:ext cx="7584314" cy="4370829"/>
          </a:xfrm>
        </p:spPr>
        <p:txBody>
          <a:bodyPr anchor="t">
            <a:normAutofit/>
          </a:bodyPr>
          <a:lstStyle/>
          <a:p>
            <a:pPr algn="just"/>
            <a:r>
              <a:rPr lang="fr-CA" sz="1600" dirty="0"/>
              <a:t>L’ordonnance collective vise un groupe de personnes ou une ou plusieurs situations cliniques. (seulement l’infirmière peut l’ordonner)</a:t>
            </a:r>
          </a:p>
          <a:p>
            <a:pPr algn="just"/>
            <a:r>
              <a:rPr lang="fr-CA" sz="1600" dirty="0"/>
              <a:t>L’administration d’un médicament ou d’un traitement PRN sous O.C. nécessite une évaluation. (infirmière)</a:t>
            </a:r>
          </a:p>
          <a:p>
            <a:pPr algn="just"/>
            <a:r>
              <a:rPr lang="fr-CA" sz="1600" dirty="0"/>
              <a:t>Lors de l’administration d’un médicament PRN O.C., il faut noter:</a:t>
            </a:r>
          </a:p>
          <a:p>
            <a:pPr lvl="1" algn="just"/>
            <a:r>
              <a:rPr lang="fr-CA" sz="1400" dirty="0"/>
              <a:t>L’évaluation (note de l’infirmière) ou la contribution à l’évaluation (par l’infirmière auxiliaire lorsque le symptôme est déjà connu ou encore lorsqu’une directive est prévue au PTI)</a:t>
            </a:r>
          </a:p>
          <a:p>
            <a:pPr lvl="1" algn="just"/>
            <a:r>
              <a:rPr lang="fr-CA" sz="1400" dirty="0"/>
              <a:t>Identifier les causes du malaise</a:t>
            </a:r>
          </a:p>
          <a:p>
            <a:pPr lvl="1" algn="just"/>
            <a:r>
              <a:rPr lang="fr-CA" sz="1400" dirty="0"/>
              <a:t>Les signes et symptômes associés </a:t>
            </a:r>
          </a:p>
          <a:p>
            <a:pPr lvl="1" algn="just"/>
            <a:r>
              <a:rPr lang="fr-CA" sz="1400" dirty="0"/>
              <a:t>Les interventions (non pharmacologiques et pharmacologiques)</a:t>
            </a:r>
          </a:p>
          <a:p>
            <a:pPr lvl="1" algn="just"/>
            <a:r>
              <a:rPr lang="fr-CA" sz="1400" dirty="0"/>
              <a:t>Le résultat, le suivi</a:t>
            </a:r>
          </a:p>
        </p:txBody>
      </p:sp>
    </p:spTree>
    <p:extLst>
      <p:ext uri="{BB962C8B-B14F-4D97-AF65-F5344CB8AC3E}">
        <p14:creationId xmlns:p14="http://schemas.microsoft.com/office/powerpoint/2010/main" val="27289957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2632BA3-3CA0-4453-ADAB-0ACF8754D7D4}"/>
              </a:ext>
            </a:extLst>
          </p:cNvPr>
          <p:cNvSpPr>
            <a:spLocks noGrp="1"/>
          </p:cNvSpPr>
          <p:nvPr>
            <p:ph type="title"/>
          </p:nvPr>
        </p:nvSpPr>
        <p:spPr>
          <a:xfrm>
            <a:off x="3879506" y="434215"/>
            <a:ext cx="6230857" cy="1230570"/>
          </a:xfrm>
        </p:spPr>
        <p:txBody>
          <a:bodyPr anchor="t">
            <a:normAutofit fontScale="90000"/>
          </a:bodyPr>
          <a:lstStyle/>
          <a:p>
            <a:r>
              <a:rPr lang="fr-CA" sz="3600" dirty="0">
                <a:solidFill>
                  <a:schemeClr val="accent1"/>
                </a:solidFill>
              </a:rPr>
              <a:t>Noter un médicament PRN (ordonnance individuelle)</a:t>
            </a:r>
          </a:p>
        </p:txBody>
      </p:sp>
      <p:sp>
        <p:nvSpPr>
          <p:cNvPr id="35" name="Isosceles Triangle 3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Espace réservé du contenu 2">
            <a:extLst>
              <a:ext uri="{FF2B5EF4-FFF2-40B4-BE49-F238E27FC236}">
                <a16:creationId xmlns:a16="http://schemas.microsoft.com/office/drawing/2014/main" id="{9B2A75E1-A443-4007-9978-8E5C3683B171}"/>
              </a:ext>
            </a:extLst>
          </p:cNvPr>
          <p:cNvSpPr>
            <a:spLocks noGrp="1"/>
          </p:cNvSpPr>
          <p:nvPr>
            <p:ph idx="1"/>
          </p:nvPr>
        </p:nvSpPr>
        <p:spPr>
          <a:xfrm>
            <a:off x="2880487" y="1866900"/>
            <a:ext cx="8506650" cy="4184908"/>
          </a:xfrm>
        </p:spPr>
        <p:txBody>
          <a:bodyPr anchor="t">
            <a:normAutofit lnSpcReduction="10000"/>
          </a:bodyPr>
          <a:lstStyle/>
          <a:p>
            <a:pPr algn="just"/>
            <a:r>
              <a:rPr lang="fr-CA" dirty="0"/>
              <a:t>L’ordonnance individuelle ne vise qu’une seule personne qui a préalablement fait l’objet d’une évaluation de la part d’un professionnel autorisé à prescrire.</a:t>
            </a:r>
          </a:p>
          <a:p>
            <a:pPr algn="just"/>
            <a:r>
              <a:rPr lang="fr-CA" dirty="0"/>
              <a:t>L’ordonnance individuelle en PRN est administrée de façon autonome par l’infirmière auxiliaire lorsque les manifestations cliniques pour lesquelles le PRN a été prescrit sont présentes.</a:t>
            </a:r>
          </a:p>
          <a:p>
            <a:pPr algn="just"/>
            <a:r>
              <a:rPr lang="fr-CA" dirty="0"/>
              <a:t>Lors de l’administration d’un médicament PRN ordonnance individuelle, il faut noter:</a:t>
            </a:r>
          </a:p>
          <a:p>
            <a:pPr lvl="1" algn="just"/>
            <a:r>
              <a:rPr lang="fr-CA" dirty="0"/>
              <a:t>Les causes de malaise</a:t>
            </a:r>
          </a:p>
          <a:p>
            <a:pPr lvl="1" algn="just"/>
            <a:r>
              <a:rPr lang="fr-CA" dirty="0"/>
              <a:t>Les signes et symptômes associée, les paramètres vitaux</a:t>
            </a:r>
          </a:p>
          <a:p>
            <a:pPr lvl="1" algn="just"/>
            <a:r>
              <a:rPr lang="fr-CA" dirty="0"/>
              <a:t>Les interventions (non pharmacologiques et pharmacologiques)</a:t>
            </a:r>
          </a:p>
          <a:p>
            <a:pPr lvl="1" algn="just"/>
            <a:r>
              <a:rPr lang="fr-CA" dirty="0"/>
              <a:t>Le résultat, le suivi</a:t>
            </a:r>
          </a:p>
        </p:txBody>
      </p:sp>
    </p:spTree>
    <p:extLst>
      <p:ext uri="{BB962C8B-B14F-4D97-AF65-F5344CB8AC3E}">
        <p14:creationId xmlns:p14="http://schemas.microsoft.com/office/powerpoint/2010/main" val="2899985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3C5918A-1DC5-4CF3-AA27-00AA3088A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B786683A-6FD6-4BF7-B3B0-DC3976773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274788" y="-15796"/>
            <a:ext cx="7911916" cy="6889592"/>
          </a:xfrm>
          <a:custGeom>
            <a:avLst/>
            <a:gdLst>
              <a:gd name="connsiteX0" fmla="*/ 1144064 w 7911916"/>
              <a:gd name="connsiteY0" fmla="*/ 0 h 6889592"/>
              <a:gd name="connsiteX1" fmla="*/ 7911916 w 7911916"/>
              <a:gd name="connsiteY1" fmla="*/ 0 h 6889592"/>
              <a:gd name="connsiteX2" fmla="*/ 7911916 w 7911916"/>
              <a:gd name="connsiteY2" fmla="*/ 6889592 h 6889592"/>
              <a:gd name="connsiteX3" fmla="*/ 1282780 w 7911916"/>
              <a:gd name="connsiteY3" fmla="*/ 6889592 h 6889592"/>
              <a:gd name="connsiteX4" fmla="*/ 1021588 w 7911916"/>
              <a:gd name="connsiteY4" fmla="*/ 6461391 h 6889592"/>
              <a:gd name="connsiteX5" fmla="*/ 841264 w 7911916"/>
              <a:gd name="connsiteY5" fmla="*/ 370936 h 6889592"/>
              <a:gd name="connsiteX6" fmla="*/ 1119707 w 7911916"/>
              <a:gd name="connsiteY6" fmla="*/ 26053 h 688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1916" h="6889592">
                <a:moveTo>
                  <a:pt x="1144064" y="0"/>
                </a:moveTo>
                <a:lnTo>
                  <a:pt x="7911916" y="0"/>
                </a:lnTo>
                <a:lnTo>
                  <a:pt x="7911916" y="6889592"/>
                </a:lnTo>
                <a:lnTo>
                  <a:pt x="1282780" y="6889592"/>
                </a:lnTo>
                <a:lnTo>
                  <a:pt x="1021588" y="6461391"/>
                </a:lnTo>
                <a:cubicBezTo>
                  <a:pt x="-73086" y="4533675"/>
                  <a:pt x="-509682" y="2192905"/>
                  <a:pt x="841264" y="370936"/>
                </a:cubicBezTo>
                <a:cubicBezTo>
                  <a:pt x="928899" y="253509"/>
                  <a:pt x="1021859" y="138477"/>
                  <a:pt x="1119707" y="26053"/>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Shape 11">
            <a:extLst>
              <a:ext uri="{FF2B5EF4-FFF2-40B4-BE49-F238E27FC236}">
                <a16:creationId xmlns:a16="http://schemas.microsoft.com/office/drawing/2014/main" id="{05169E50-59FB-4AEE-B61D-44A882A4C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249750" y="-6726"/>
            <a:ext cx="5931659" cy="6871452"/>
          </a:xfrm>
          <a:custGeom>
            <a:avLst/>
            <a:gdLst>
              <a:gd name="connsiteX0" fmla="*/ 2429503 w 5931659"/>
              <a:gd name="connsiteY0" fmla="*/ 0 h 6871452"/>
              <a:gd name="connsiteX1" fmla="*/ 5931659 w 5931659"/>
              <a:gd name="connsiteY1" fmla="*/ 0 h 6871452"/>
              <a:gd name="connsiteX2" fmla="*/ 5931659 w 5931659"/>
              <a:gd name="connsiteY2" fmla="*/ 6871452 h 6871452"/>
              <a:gd name="connsiteX3" fmla="*/ 1302090 w 5931659"/>
              <a:gd name="connsiteY3" fmla="*/ 6871452 h 6871452"/>
              <a:gd name="connsiteX4" fmla="*/ 1257860 w 5931659"/>
              <a:gd name="connsiteY4" fmla="*/ 6820098 h 6871452"/>
              <a:gd name="connsiteX5" fmla="*/ 456609 w 5931659"/>
              <a:gd name="connsiteY5" fmla="*/ 1965059 h 6871452"/>
              <a:gd name="connsiteX6" fmla="*/ 2356353 w 5931659"/>
              <a:gd name="connsiteY6" fmla="*/ 42030 h 687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1659" h="6871452">
                <a:moveTo>
                  <a:pt x="2429503" y="0"/>
                </a:moveTo>
                <a:lnTo>
                  <a:pt x="5931659" y="0"/>
                </a:lnTo>
                <a:lnTo>
                  <a:pt x="5931659" y="6871452"/>
                </a:lnTo>
                <a:lnTo>
                  <a:pt x="1302090" y="6871452"/>
                </a:lnTo>
                <a:lnTo>
                  <a:pt x="1257860" y="6820098"/>
                </a:lnTo>
                <a:cubicBezTo>
                  <a:pt x="121068" y="5395213"/>
                  <a:pt x="-469022" y="3541076"/>
                  <a:pt x="456609" y="1965059"/>
                </a:cubicBezTo>
                <a:cubicBezTo>
                  <a:pt x="919425" y="1178905"/>
                  <a:pt x="1583566" y="524859"/>
                  <a:pt x="2356353" y="42030"/>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Shape 13">
            <a:extLst>
              <a:ext uri="{FF2B5EF4-FFF2-40B4-BE49-F238E27FC236}">
                <a16:creationId xmlns:a16="http://schemas.microsoft.com/office/drawing/2014/main" id="{117C30F0-5A38-4B60-B632-3AF7C2780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33528" y="-3116"/>
            <a:ext cx="6766974" cy="6864232"/>
          </a:xfrm>
          <a:custGeom>
            <a:avLst/>
            <a:gdLst>
              <a:gd name="connsiteX0" fmla="*/ 2135088 w 6766974"/>
              <a:gd name="connsiteY0" fmla="*/ 0 h 6864232"/>
              <a:gd name="connsiteX1" fmla="*/ 6766974 w 6766974"/>
              <a:gd name="connsiteY1" fmla="*/ 0 h 6864232"/>
              <a:gd name="connsiteX2" fmla="*/ 6766974 w 6766974"/>
              <a:gd name="connsiteY2" fmla="*/ 6864232 h 6864232"/>
              <a:gd name="connsiteX3" fmla="*/ 1128977 w 6766974"/>
              <a:gd name="connsiteY3" fmla="*/ 6864232 h 6864232"/>
              <a:gd name="connsiteX4" fmla="*/ 1004776 w 6766974"/>
              <a:gd name="connsiteY4" fmla="*/ 6687663 h 6864232"/>
              <a:gd name="connsiteX5" fmla="*/ 709736 w 6766974"/>
              <a:gd name="connsiteY5" fmla="*/ 1521351 h 6864232"/>
              <a:gd name="connsiteX6" fmla="*/ 1896284 w 6766974"/>
              <a:gd name="connsiteY6" fmla="*/ 197391 h 686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6974" h="6864232">
                <a:moveTo>
                  <a:pt x="2135088" y="0"/>
                </a:moveTo>
                <a:lnTo>
                  <a:pt x="6766974" y="0"/>
                </a:lnTo>
                <a:lnTo>
                  <a:pt x="6766974" y="6864232"/>
                </a:lnTo>
                <a:lnTo>
                  <a:pt x="1128977" y="6864232"/>
                </a:lnTo>
                <a:lnTo>
                  <a:pt x="1004776" y="6687663"/>
                </a:lnTo>
                <a:cubicBezTo>
                  <a:pt x="-54053" y="5122098"/>
                  <a:pt x="-463081" y="3202457"/>
                  <a:pt x="709736" y="1521351"/>
                </a:cubicBezTo>
                <a:cubicBezTo>
                  <a:pt x="1045443" y="1039181"/>
                  <a:pt x="1446565" y="592246"/>
                  <a:pt x="1896284" y="197391"/>
                </a:cubicBezTo>
                <a:close/>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Shape 15">
            <a:extLst>
              <a:ext uri="{FF2B5EF4-FFF2-40B4-BE49-F238E27FC236}">
                <a16:creationId xmlns:a16="http://schemas.microsoft.com/office/drawing/2014/main" id="{A200CBA5-3F2B-4AAC-9F86-99AFECC19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3136" y="0"/>
            <a:ext cx="5238864" cy="6858000"/>
          </a:xfrm>
          <a:custGeom>
            <a:avLst/>
            <a:gdLst>
              <a:gd name="connsiteX0" fmla="*/ 2829115 w 5238864"/>
              <a:gd name="connsiteY0" fmla="*/ 0 h 6864726"/>
              <a:gd name="connsiteX1" fmla="*/ 5238864 w 5238864"/>
              <a:gd name="connsiteY1" fmla="*/ 0 h 6864726"/>
              <a:gd name="connsiteX2" fmla="*/ 5238864 w 5238864"/>
              <a:gd name="connsiteY2" fmla="*/ 6864726 h 6864726"/>
              <a:gd name="connsiteX3" fmla="*/ 1518091 w 5238864"/>
              <a:gd name="connsiteY3" fmla="*/ 6864726 h 6864726"/>
              <a:gd name="connsiteX4" fmla="*/ 1435414 w 5238864"/>
              <a:gd name="connsiteY4" fmla="*/ 6778879 h 6864726"/>
              <a:gd name="connsiteX5" fmla="*/ 406006 w 5238864"/>
              <a:gd name="connsiteY5" fmla="*/ 2093910 h 6864726"/>
              <a:gd name="connsiteX6" fmla="*/ 2559142 w 5238864"/>
              <a:gd name="connsiteY6" fmla="*/ 124487 h 686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864" h="6864726">
                <a:moveTo>
                  <a:pt x="2829115" y="0"/>
                </a:moveTo>
                <a:lnTo>
                  <a:pt x="5238864" y="0"/>
                </a:lnTo>
                <a:lnTo>
                  <a:pt x="5238864" y="6864726"/>
                </a:lnTo>
                <a:lnTo>
                  <a:pt x="1518091" y="6864726"/>
                </a:lnTo>
                <a:lnTo>
                  <a:pt x="1435414" y="6778879"/>
                </a:lnTo>
                <a:cubicBezTo>
                  <a:pt x="226066" y="5476104"/>
                  <a:pt x="-499346" y="3635393"/>
                  <a:pt x="406006" y="2093910"/>
                </a:cubicBezTo>
                <a:cubicBezTo>
                  <a:pt x="907547" y="1241972"/>
                  <a:pt x="1674986" y="564513"/>
                  <a:pt x="2559142" y="12448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id="{410E72B0-FAD6-498A-B90B-93CFC6615986}"/>
              </a:ext>
            </a:extLst>
          </p:cNvPr>
          <p:cNvSpPr>
            <a:spLocks noGrp="1"/>
          </p:cNvSpPr>
          <p:nvPr>
            <p:ph type="title"/>
          </p:nvPr>
        </p:nvSpPr>
        <p:spPr>
          <a:xfrm>
            <a:off x="7874928" y="1124998"/>
            <a:ext cx="3456122" cy="4589717"/>
          </a:xfrm>
        </p:spPr>
        <p:txBody>
          <a:bodyPr>
            <a:normAutofit/>
          </a:bodyPr>
          <a:lstStyle/>
          <a:p>
            <a:pPr algn="l"/>
            <a:r>
              <a:rPr lang="fr-CA" sz="4400"/>
              <a:t>Profil des compétences</a:t>
            </a:r>
          </a:p>
        </p:txBody>
      </p:sp>
      <p:sp>
        <p:nvSpPr>
          <p:cNvPr id="3" name="Espace réservé du contenu 2">
            <a:extLst>
              <a:ext uri="{FF2B5EF4-FFF2-40B4-BE49-F238E27FC236}">
                <a16:creationId xmlns:a16="http://schemas.microsoft.com/office/drawing/2014/main" id="{8ACF42A1-56FF-4F21-90D8-FE47D732C2D1}"/>
              </a:ext>
            </a:extLst>
          </p:cNvPr>
          <p:cNvSpPr>
            <a:spLocks noGrp="1"/>
          </p:cNvSpPr>
          <p:nvPr>
            <p:ph idx="1"/>
          </p:nvPr>
        </p:nvSpPr>
        <p:spPr>
          <a:xfrm>
            <a:off x="798577" y="794042"/>
            <a:ext cx="5427137" cy="5248622"/>
          </a:xfrm>
        </p:spPr>
        <p:txBody>
          <a:bodyPr>
            <a:normAutofit/>
          </a:bodyPr>
          <a:lstStyle/>
          <a:p>
            <a:r>
              <a:rPr lang="fr-CA" sz="1600" b="1" u="sng" dirty="0"/>
              <a:t>Compétence 3. Consigner de l’information</a:t>
            </a:r>
          </a:p>
          <a:p>
            <a:pPr marL="0" indent="0" algn="just">
              <a:buNone/>
            </a:pPr>
            <a:r>
              <a:rPr lang="fr-CA" sz="1600" dirty="0"/>
              <a:t>3.1 Rédiger les notes et les rapports, tels que: les notes d’évolution au dossier de la personne, les rapports de relève ou interservices, les rapport de déclaration d’incident ou d’accident</a:t>
            </a:r>
          </a:p>
          <a:p>
            <a:pPr marL="0" indent="0" algn="just">
              <a:buNone/>
            </a:pPr>
            <a:r>
              <a:rPr lang="fr-CA" sz="1600" dirty="0"/>
              <a:t>3.2 Remplir les formulaires d’enregistrement systématiques, tels que: feuilles des signes vitaux, relevés de glycémie capillaire, etc.</a:t>
            </a:r>
          </a:p>
          <a:p>
            <a:pPr marL="0" indent="0" algn="just">
              <a:buNone/>
            </a:pPr>
            <a:r>
              <a:rPr lang="fr-CA" sz="1600" dirty="0"/>
              <a:t>3.3 Consigner l’administration des médicaments sur la feuille d’administration des </a:t>
            </a:r>
            <a:r>
              <a:rPr lang="fr-CA" sz="1600" dirty="0" err="1"/>
              <a:t>Mdx</a:t>
            </a:r>
            <a:r>
              <a:rPr lang="fr-CA" sz="1600" dirty="0"/>
              <a:t> (FADM)</a:t>
            </a:r>
          </a:p>
          <a:p>
            <a:pPr marL="0" indent="0" algn="just">
              <a:buNone/>
            </a:pPr>
            <a:r>
              <a:rPr lang="fr-CA" sz="1600" dirty="0"/>
              <a:t>3.4 Transcrire une ordonnance au dossier de la personne et sur la FADM</a:t>
            </a:r>
          </a:p>
        </p:txBody>
      </p:sp>
    </p:spTree>
    <p:extLst>
      <p:ext uri="{BB962C8B-B14F-4D97-AF65-F5344CB8AC3E}">
        <p14:creationId xmlns:p14="http://schemas.microsoft.com/office/powerpoint/2010/main" val="27331631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CE3618-1D7A-4256-B2AF-9DB692996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984687B-789E-453B-921F-7804CCA6BA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0495A546-1866-442A-8EF9-B683FCB39C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20FC9B1F-EB6E-40D2-8261-0142E7326F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08DB0E74-FB47-4298-AF40-FAC8939F9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08813488-5B66-4FB7-A177-9B9B4658D6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235E4BF3-25DA-41E9-B880-A0DC6C1EF9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813C1F92-ED6B-4F19-9415-BFB5B5B5A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9E40EF46-D7B9-447E-ACB4-D78972199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123CAE24-12FF-43D7-A6C0-6AA792E3AB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B372F5DB-BF3F-4325-85B0-CDCE7A6A68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B25A9653-2959-449B-BA93-64D5656B1A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683D52E0-024E-49EA-B58E-AFCB54B930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B42DB067-C8BB-4763-B3AC-A1AFC1F94C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4BFADE60-883C-490B-8717-29178631E0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276CDC4A-1010-43AB-BD13-E9BC487D68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E6DA892F-7AE7-4A83-9BFB-D5FDBA16D9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2079130B-2394-449B-80DB-0B9946C7B6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accent1">
                  <a:alpha val="12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2F852A68-5FD2-4BD4-902A-37D580B798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accent1">
                  <a:alpha val="12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1CD48066-FF17-425E-9EEC-795CD0CA40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accent1">
                  <a:alpha val="11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374D862B-A8E1-4CB9-8529-077C6DBA5C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5A3B1A83-9C72-4407-A5BF-A9EAA5C4D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C73AF399-B36E-419F-92C0-533EFBD935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re 1">
            <a:extLst>
              <a:ext uri="{FF2B5EF4-FFF2-40B4-BE49-F238E27FC236}">
                <a16:creationId xmlns:a16="http://schemas.microsoft.com/office/drawing/2014/main" id="{C122A963-5B23-4B31-AFE0-FBE88ACF8F0E}"/>
              </a:ext>
            </a:extLst>
          </p:cNvPr>
          <p:cNvSpPr>
            <a:spLocks noGrp="1"/>
          </p:cNvSpPr>
          <p:nvPr>
            <p:ph type="title"/>
          </p:nvPr>
        </p:nvSpPr>
        <p:spPr>
          <a:xfrm>
            <a:off x="598488" y="866775"/>
            <a:ext cx="4046917" cy="5186536"/>
          </a:xfrm>
        </p:spPr>
        <p:txBody>
          <a:bodyPr anchor="t">
            <a:normAutofit fontScale="90000"/>
          </a:bodyPr>
          <a:lstStyle/>
          <a:p>
            <a:pPr algn="l"/>
            <a:r>
              <a:rPr lang="fr-CA" sz="4800" dirty="0">
                <a:solidFill>
                  <a:schemeClr val="accent1"/>
                </a:solidFill>
              </a:rPr>
              <a:t>Abréviations dangereuses</a:t>
            </a:r>
            <a:br>
              <a:rPr lang="fr-CA" sz="4800" dirty="0">
                <a:solidFill>
                  <a:schemeClr val="accent1"/>
                </a:solidFill>
              </a:rPr>
            </a:br>
            <a:br>
              <a:rPr lang="fr-CA" sz="4800" dirty="0">
                <a:solidFill>
                  <a:schemeClr val="accent1"/>
                </a:solidFill>
              </a:rPr>
            </a:br>
            <a:r>
              <a:rPr lang="fr-CA" sz="2400" dirty="0">
                <a:solidFill>
                  <a:schemeClr val="accent1"/>
                </a:solidFill>
              </a:rPr>
              <a:t>Certaines abréviations sont dangereuses et ne doivent pas être utilisées.</a:t>
            </a:r>
            <a:br>
              <a:rPr lang="fr-CA" sz="2400" dirty="0">
                <a:solidFill>
                  <a:schemeClr val="accent1"/>
                </a:solidFill>
              </a:rPr>
            </a:br>
            <a:br>
              <a:rPr lang="fr-CA" sz="2400" dirty="0">
                <a:solidFill>
                  <a:schemeClr val="accent1"/>
                </a:solidFill>
              </a:rPr>
            </a:br>
            <a:r>
              <a:rPr lang="fr-CA" sz="2400" dirty="0">
                <a:solidFill>
                  <a:schemeClr val="accent1"/>
                </a:solidFill>
              </a:rPr>
              <a:t>Avoir un consensus selon le centre</a:t>
            </a:r>
            <a:br>
              <a:rPr lang="fr-CA" sz="2400" dirty="0">
                <a:solidFill>
                  <a:schemeClr val="accent1"/>
                </a:solidFill>
              </a:rPr>
            </a:br>
            <a:br>
              <a:rPr lang="fr-CA" sz="2400" dirty="0">
                <a:solidFill>
                  <a:schemeClr val="accent1"/>
                </a:solidFill>
              </a:rPr>
            </a:br>
            <a:r>
              <a:rPr lang="fr-CA" sz="2400" dirty="0">
                <a:solidFill>
                  <a:schemeClr val="accent1"/>
                </a:solidFill>
              </a:rPr>
              <a:t>Ne pas inventer </a:t>
            </a:r>
            <a:br>
              <a:rPr lang="fr-CA" sz="2400" dirty="0">
                <a:solidFill>
                  <a:schemeClr val="accent1"/>
                </a:solidFill>
              </a:rPr>
            </a:br>
            <a:br>
              <a:rPr lang="fr-CA" sz="2400" dirty="0">
                <a:solidFill>
                  <a:schemeClr val="accent1"/>
                </a:solidFill>
              </a:rPr>
            </a:br>
            <a:r>
              <a:rPr lang="fr-CA" sz="2400" dirty="0">
                <a:solidFill>
                  <a:schemeClr val="accent1"/>
                </a:solidFill>
              </a:rPr>
              <a:t>Jamais de mode </a:t>
            </a:r>
            <a:r>
              <a:rPr lang="fr-CA" sz="2400" b="1" u="sng" dirty="0">
                <a:solidFill>
                  <a:schemeClr val="accent1"/>
                </a:solidFill>
              </a:rPr>
              <a:t>&lt;&lt;TEXTO&gt;&gt;</a:t>
            </a:r>
            <a:r>
              <a:rPr lang="fr-CA" sz="3600" b="1" u="sng" dirty="0">
                <a:solidFill>
                  <a:schemeClr val="accent1"/>
                </a:solidFill>
              </a:rPr>
              <a:t> </a:t>
            </a:r>
            <a:endParaRPr lang="fr-CA" sz="5400" b="1" u="sng" dirty="0">
              <a:solidFill>
                <a:schemeClr val="accent1"/>
              </a:solidFill>
            </a:endParaRPr>
          </a:p>
        </p:txBody>
      </p:sp>
      <p:sp>
        <p:nvSpPr>
          <p:cNvPr id="33" name="Isosceles Triangle 32">
            <a:extLst>
              <a:ext uri="{FF2B5EF4-FFF2-40B4-BE49-F238E27FC236}">
                <a16:creationId xmlns:a16="http://schemas.microsoft.com/office/drawing/2014/main" id="{3F39476B-1A6D-47CB-AC7A-FB87EF003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27553" y="1375241"/>
            <a:ext cx="175681" cy="1665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600" dirty="0"/>
          </a:p>
        </p:txBody>
      </p:sp>
      <p:graphicFrame>
        <p:nvGraphicFramePr>
          <p:cNvPr id="4" name="Espace réservé du contenu 3">
            <a:extLst>
              <a:ext uri="{FF2B5EF4-FFF2-40B4-BE49-F238E27FC236}">
                <a16:creationId xmlns:a16="http://schemas.microsoft.com/office/drawing/2014/main" id="{39268B73-08DB-4620-9014-369DDDE8A861}"/>
              </a:ext>
            </a:extLst>
          </p:cNvPr>
          <p:cNvGraphicFramePr>
            <a:graphicFrameLocks noGrp="1"/>
          </p:cNvGraphicFramePr>
          <p:nvPr>
            <p:ph idx="1"/>
            <p:extLst>
              <p:ext uri="{D42A27DB-BD31-4B8C-83A1-F6EECF244321}">
                <p14:modId xmlns:p14="http://schemas.microsoft.com/office/powerpoint/2010/main" val="2361957297"/>
              </p:ext>
            </p:extLst>
          </p:nvPr>
        </p:nvGraphicFramePr>
        <p:xfrm>
          <a:off x="5240338" y="1477963"/>
          <a:ext cx="6159500" cy="4048760"/>
        </p:xfrm>
        <a:graphic>
          <a:graphicData uri="http://schemas.openxmlformats.org/drawingml/2006/table">
            <a:tbl>
              <a:tblPr firstRow="1" bandRow="1">
                <a:tableStyleId>{5C22544A-7EE6-4342-B048-85BDC9FD1C3A}</a:tableStyleId>
              </a:tblPr>
              <a:tblGrid>
                <a:gridCol w="3079750">
                  <a:extLst>
                    <a:ext uri="{9D8B030D-6E8A-4147-A177-3AD203B41FA5}">
                      <a16:colId xmlns:a16="http://schemas.microsoft.com/office/drawing/2014/main" val="1064237940"/>
                    </a:ext>
                  </a:extLst>
                </a:gridCol>
                <a:gridCol w="3079750">
                  <a:extLst>
                    <a:ext uri="{9D8B030D-6E8A-4147-A177-3AD203B41FA5}">
                      <a16:colId xmlns:a16="http://schemas.microsoft.com/office/drawing/2014/main" val="1910879486"/>
                    </a:ext>
                  </a:extLst>
                </a:gridCol>
              </a:tblGrid>
              <a:tr h="370840">
                <a:tc>
                  <a:txBody>
                    <a:bodyPr/>
                    <a:lstStyle/>
                    <a:p>
                      <a:pPr algn="ctr"/>
                      <a:r>
                        <a:rPr lang="fr-CA" dirty="0"/>
                        <a:t>Abréviations interdites</a:t>
                      </a:r>
                    </a:p>
                  </a:txBody>
                  <a:tcPr/>
                </a:tc>
                <a:tc>
                  <a:txBody>
                    <a:bodyPr/>
                    <a:lstStyle/>
                    <a:p>
                      <a:pPr algn="ctr"/>
                      <a:r>
                        <a:rPr lang="fr-CA" dirty="0"/>
                        <a:t>À utiliser</a:t>
                      </a:r>
                    </a:p>
                  </a:txBody>
                  <a:tcPr/>
                </a:tc>
                <a:extLst>
                  <a:ext uri="{0D108BD9-81ED-4DB2-BD59-A6C34878D82A}">
                    <a16:rowId xmlns:a16="http://schemas.microsoft.com/office/drawing/2014/main" val="2594286188"/>
                  </a:ext>
                </a:extLst>
              </a:tr>
              <a:tr h="370840">
                <a:tc>
                  <a:txBody>
                    <a:bodyPr/>
                    <a:lstStyle/>
                    <a:p>
                      <a:pPr algn="ctr"/>
                      <a:r>
                        <a:rPr lang="fr-CA" dirty="0"/>
                        <a:t>U</a:t>
                      </a:r>
                    </a:p>
                  </a:txBody>
                  <a:tcPr/>
                </a:tc>
                <a:tc>
                  <a:txBody>
                    <a:bodyPr/>
                    <a:lstStyle/>
                    <a:p>
                      <a:pPr algn="ctr"/>
                      <a:r>
                        <a:rPr lang="fr-CA" dirty="0"/>
                        <a:t>Unité</a:t>
                      </a:r>
                    </a:p>
                  </a:txBody>
                  <a:tcPr/>
                </a:tc>
                <a:extLst>
                  <a:ext uri="{0D108BD9-81ED-4DB2-BD59-A6C34878D82A}">
                    <a16:rowId xmlns:a16="http://schemas.microsoft.com/office/drawing/2014/main" val="3513221625"/>
                  </a:ext>
                </a:extLst>
              </a:tr>
              <a:tr h="370840">
                <a:tc>
                  <a:txBody>
                    <a:bodyPr/>
                    <a:lstStyle/>
                    <a:p>
                      <a:pPr algn="ctr"/>
                      <a:r>
                        <a:rPr lang="fr-CA" dirty="0"/>
                        <a:t>IU</a:t>
                      </a:r>
                    </a:p>
                  </a:txBody>
                  <a:tcPr/>
                </a:tc>
                <a:tc>
                  <a:txBody>
                    <a:bodyPr/>
                    <a:lstStyle/>
                    <a:p>
                      <a:pPr algn="ctr"/>
                      <a:r>
                        <a:rPr lang="fr-CA" dirty="0"/>
                        <a:t>Unité</a:t>
                      </a:r>
                    </a:p>
                  </a:txBody>
                  <a:tcPr/>
                </a:tc>
                <a:extLst>
                  <a:ext uri="{0D108BD9-81ED-4DB2-BD59-A6C34878D82A}">
                    <a16:rowId xmlns:a16="http://schemas.microsoft.com/office/drawing/2014/main" val="2446416806"/>
                  </a:ext>
                </a:extLst>
              </a:tr>
              <a:tr h="370840">
                <a:tc>
                  <a:txBody>
                    <a:bodyPr/>
                    <a:lstStyle/>
                    <a:p>
                      <a:pPr algn="ctr"/>
                      <a:r>
                        <a:rPr lang="fr-CA" dirty="0"/>
                        <a:t>Noms des médicaments inscrits sans abréviation</a:t>
                      </a:r>
                    </a:p>
                  </a:txBody>
                  <a:tcPr/>
                </a:tc>
                <a:tc>
                  <a:txBody>
                    <a:bodyPr/>
                    <a:lstStyle/>
                    <a:p>
                      <a:pPr algn="l"/>
                      <a:r>
                        <a:rPr lang="fr-CA" dirty="0"/>
                        <a:t>Sulfate de morphine MSO4</a:t>
                      </a:r>
                    </a:p>
                    <a:p>
                      <a:pPr algn="l"/>
                      <a:r>
                        <a:rPr lang="fr-CA" dirty="0"/>
                        <a:t>Sulfate de magnésium MgSO4</a:t>
                      </a:r>
                    </a:p>
                  </a:txBody>
                  <a:tcPr/>
                </a:tc>
                <a:extLst>
                  <a:ext uri="{0D108BD9-81ED-4DB2-BD59-A6C34878D82A}">
                    <a16:rowId xmlns:a16="http://schemas.microsoft.com/office/drawing/2014/main" val="273870190"/>
                  </a:ext>
                </a:extLst>
              </a:tr>
              <a:tr h="370840">
                <a:tc>
                  <a:txBody>
                    <a:bodyPr/>
                    <a:lstStyle/>
                    <a:p>
                      <a:pPr algn="ctr"/>
                      <a:r>
                        <a:rPr lang="fr-CA" dirty="0"/>
                        <a:t>OS,OD,OU</a:t>
                      </a:r>
                    </a:p>
                  </a:txBody>
                  <a:tcPr/>
                </a:tc>
                <a:tc>
                  <a:txBody>
                    <a:bodyPr/>
                    <a:lstStyle/>
                    <a:p>
                      <a:pPr algn="l"/>
                      <a:r>
                        <a:rPr lang="fr-CA" dirty="0"/>
                        <a:t>Œil gauche, droit, ou les deux yeux</a:t>
                      </a:r>
                    </a:p>
                  </a:txBody>
                  <a:tcPr/>
                </a:tc>
                <a:extLst>
                  <a:ext uri="{0D108BD9-81ED-4DB2-BD59-A6C34878D82A}">
                    <a16:rowId xmlns:a16="http://schemas.microsoft.com/office/drawing/2014/main" val="1195709364"/>
                  </a:ext>
                </a:extLst>
              </a:tr>
              <a:tr h="370840">
                <a:tc>
                  <a:txBody>
                    <a:bodyPr/>
                    <a:lstStyle/>
                    <a:p>
                      <a:pPr algn="ctr"/>
                      <a:r>
                        <a:rPr lang="fr-CA" dirty="0"/>
                        <a:t>cc</a:t>
                      </a:r>
                    </a:p>
                  </a:txBody>
                  <a:tcPr/>
                </a:tc>
                <a:tc>
                  <a:txBody>
                    <a:bodyPr/>
                    <a:lstStyle/>
                    <a:p>
                      <a:pPr algn="ctr"/>
                      <a:r>
                        <a:rPr lang="fr-CA" dirty="0"/>
                        <a:t>Ml</a:t>
                      </a:r>
                    </a:p>
                  </a:txBody>
                  <a:tcPr/>
                </a:tc>
                <a:extLst>
                  <a:ext uri="{0D108BD9-81ED-4DB2-BD59-A6C34878D82A}">
                    <a16:rowId xmlns:a16="http://schemas.microsoft.com/office/drawing/2014/main" val="4264901018"/>
                  </a:ext>
                </a:extLst>
              </a:tr>
              <a:tr h="370840">
                <a:tc>
                  <a:txBody>
                    <a:bodyPr/>
                    <a:lstStyle/>
                    <a:p>
                      <a:pPr algn="ctr"/>
                      <a:r>
                        <a:rPr lang="fr-CA" dirty="0"/>
                        <a:t>&lt;</a:t>
                      </a:r>
                    </a:p>
                    <a:p>
                      <a:pPr algn="ctr"/>
                      <a:r>
                        <a:rPr lang="fr-CA" dirty="0"/>
                        <a:t>&gt;</a:t>
                      </a:r>
                    </a:p>
                  </a:txBody>
                  <a:tcPr/>
                </a:tc>
                <a:tc>
                  <a:txBody>
                    <a:bodyPr/>
                    <a:lstStyle/>
                    <a:p>
                      <a:pPr algn="ctr"/>
                      <a:r>
                        <a:rPr lang="fr-CA" dirty="0"/>
                        <a:t>Plus petit que </a:t>
                      </a:r>
                    </a:p>
                    <a:p>
                      <a:pPr algn="ctr"/>
                      <a:r>
                        <a:rPr lang="fr-CA" dirty="0"/>
                        <a:t>Plus grand que</a:t>
                      </a:r>
                    </a:p>
                  </a:txBody>
                  <a:tcPr/>
                </a:tc>
                <a:extLst>
                  <a:ext uri="{0D108BD9-81ED-4DB2-BD59-A6C34878D82A}">
                    <a16:rowId xmlns:a16="http://schemas.microsoft.com/office/drawing/2014/main" val="3011198552"/>
                  </a:ext>
                </a:extLst>
              </a:tr>
              <a:tr h="370840">
                <a:tc>
                  <a:txBody>
                    <a:bodyPr/>
                    <a:lstStyle/>
                    <a:p>
                      <a:pPr algn="ctr"/>
                      <a:endParaRPr lang="fr-CA" dirty="0"/>
                    </a:p>
                  </a:txBody>
                  <a:tcPr/>
                </a:tc>
                <a:tc>
                  <a:txBody>
                    <a:bodyPr/>
                    <a:lstStyle/>
                    <a:p>
                      <a:pPr algn="ctr"/>
                      <a:endParaRPr lang="fr-CA" dirty="0"/>
                    </a:p>
                  </a:txBody>
                  <a:tcPr/>
                </a:tc>
                <a:extLst>
                  <a:ext uri="{0D108BD9-81ED-4DB2-BD59-A6C34878D82A}">
                    <a16:rowId xmlns:a16="http://schemas.microsoft.com/office/drawing/2014/main" val="2343420543"/>
                  </a:ext>
                </a:extLst>
              </a:tr>
            </a:tbl>
          </a:graphicData>
        </a:graphic>
      </p:graphicFrame>
      <p:cxnSp>
        <p:nvCxnSpPr>
          <p:cNvPr id="6" name="Connecteur droit 5">
            <a:extLst>
              <a:ext uri="{FF2B5EF4-FFF2-40B4-BE49-F238E27FC236}">
                <a16:creationId xmlns:a16="http://schemas.microsoft.com/office/drawing/2014/main" id="{4F500DAA-9767-44AD-9F07-39FB2952A13F}"/>
              </a:ext>
            </a:extLst>
          </p:cNvPr>
          <p:cNvCxnSpPr/>
          <p:nvPr/>
        </p:nvCxnSpPr>
        <p:spPr>
          <a:xfrm>
            <a:off x="10626725" y="2781300"/>
            <a:ext cx="647700" cy="0"/>
          </a:xfrm>
          <a:prstGeom prst="line">
            <a:avLst/>
          </a:prstGeom>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pic>
        <p:nvPicPr>
          <p:cNvPr id="7" name="Image 6">
            <a:extLst>
              <a:ext uri="{FF2B5EF4-FFF2-40B4-BE49-F238E27FC236}">
                <a16:creationId xmlns:a16="http://schemas.microsoft.com/office/drawing/2014/main" id="{F81ED574-CC0E-4F7B-90D5-A7D5DD4D03DC}"/>
              </a:ext>
            </a:extLst>
          </p:cNvPr>
          <p:cNvPicPr>
            <a:picLocks noChangeAspect="1"/>
          </p:cNvPicPr>
          <p:nvPr/>
        </p:nvPicPr>
        <p:blipFill>
          <a:blip r:embed="rId2"/>
          <a:stretch>
            <a:fillRect/>
          </a:stretch>
        </p:blipFill>
        <p:spPr>
          <a:xfrm>
            <a:off x="8320088" y="3247624"/>
            <a:ext cx="859611" cy="219475"/>
          </a:xfrm>
          <a:prstGeom prst="rect">
            <a:avLst/>
          </a:prstGeom>
        </p:spPr>
      </p:pic>
    </p:spTree>
    <p:extLst>
      <p:ext uri="{BB962C8B-B14F-4D97-AF65-F5344CB8AC3E}">
        <p14:creationId xmlns:p14="http://schemas.microsoft.com/office/powerpoint/2010/main" val="9549314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FA452B2-944C-4F90-8E10-8A2CB13B8DCA}"/>
              </a:ext>
            </a:extLst>
          </p:cNvPr>
          <p:cNvSpPr>
            <a:spLocks noGrp="1"/>
          </p:cNvSpPr>
          <p:nvPr>
            <p:ph type="title"/>
          </p:nvPr>
        </p:nvSpPr>
        <p:spPr>
          <a:xfrm>
            <a:off x="3806073" y="146715"/>
            <a:ext cx="6230857" cy="1230570"/>
          </a:xfrm>
        </p:spPr>
        <p:txBody>
          <a:bodyPr anchor="t">
            <a:normAutofit/>
          </a:bodyPr>
          <a:lstStyle/>
          <a:p>
            <a:r>
              <a:rPr lang="fr-CA" sz="3600" dirty="0">
                <a:solidFill>
                  <a:schemeClr val="accent1"/>
                </a:solidFill>
              </a:rPr>
              <a:t>La note de tiers</a:t>
            </a:r>
          </a:p>
        </p:txBody>
      </p:sp>
      <p:sp>
        <p:nvSpPr>
          <p:cNvPr id="35" name="Isosceles Triangle 3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Espace réservé du contenu 2">
            <a:extLst>
              <a:ext uri="{FF2B5EF4-FFF2-40B4-BE49-F238E27FC236}">
                <a16:creationId xmlns:a16="http://schemas.microsoft.com/office/drawing/2014/main" id="{D1B468E7-7C72-461B-B9B0-145F02EC076A}"/>
              </a:ext>
            </a:extLst>
          </p:cNvPr>
          <p:cNvSpPr>
            <a:spLocks noGrp="1"/>
          </p:cNvSpPr>
          <p:nvPr>
            <p:ph idx="1"/>
          </p:nvPr>
        </p:nvSpPr>
        <p:spPr>
          <a:xfrm>
            <a:off x="2788852" y="961007"/>
            <a:ext cx="8506650" cy="4527808"/>
          </a:xfrm>
        </p:spPr>
        <p:txBody>
          <a:bodyPr anchor="t">
            <a:normAutofit/>
          </a:bodyPr>
          <a:lstStyle/>
          <a:p>
            <a:pPr marL="0" indent="0" algn="just">
              <a:buNone/>
            </a:pPr>
            <a:r>
              <a:rPr lang="fr-CA" sz="1600" dirty="0"/>
              <a:t>LA PERSONNE EST PROPRIÉTAIRE DU CONTENU DE SON DOSSIER, IL N’A JAMAIS ACCÈS À LA NOTE DE TIERS</a:t>
            </a:r>
          </a:p>
          <a:p>
            <a:pPr algn="just"/>
            <a:r>
              <a:rPr lang="fr-CA" sz="1600" dirty="0"/>
              <a:t>Le TIERS est: un proche, un membre de la famille, un voisin, un éducateur, etc.</a:t>
            </a:r>
          </a:p>
          <a:p>
            <a:pPr algn="just"/>
            <a:r>
              <a:rPr lang="fr-CA" sz="1600" dirty="0"/>
              <a:t>L’anonymat doit être préservé</a:t>
            </a:r>
          </a:p>
          <a:p>
            <a:pPr algn="just"/>
            <a:r>
              <a:rPr lang="fr-CA" sz="1600" dirty="0"/>
              <a:t>Ce sont des informations sensibles qui peuvent avoir des conséquences sur le patient ou sur le suivi clinique (par exemple dans une situation d’abus ou de négligence)</a:t>
            </a:r>
          </a:p>
          <a:p>
            <a:pPr marL="0" indent="0" algn="just">
              <a:buNone/>
            </a:pPr>
            <a:endParaRPr lang="fr-CA" sz="1600" dirty="0"/>
          </a:p>
        </p:txBody>
      </p:sp>
      <p:graphicFrame>
        <p:nvGraphicFramePr>
          <p:cNvPr id="4" name="Tableau 3">
            <a:extLst>
              <a:ext uri="{FF2B5EF4-FFF2-40B4-BE49-F238E27FC236}">
                <a16:creationId xmlns:a16="http://schemas.microsoft.com/office/drawing/2014/main" id="{AB541163-8BE6-46F6-9B8F-15CC6199F22D}"/>
              </a:ext>
            </a:extLst>
          </p:cNvPr>
          <p:cNvGraphicFramePr>
            <a:graphicFrameLocks noGrp="1"/>
          </p:cNvGraphicFramePr>
          <p:nvPr>
            <p:extLst>
              <p:ext uri="{D42A27DB-BD31-4B8C-83A1-F6EECF244321}">
                <p14:modId xmlns:p14="http://schemas.microsoft.com/office/powerpoint/2010/main" val="796777872"/>
              </p:ext>
            </p:extLst>
          </p:nvPr>
        </p:nvGraphicFramePr>
        <p:xfrm>
          <a:off x="2943225" y="3208338"/>
          <a:ext cx="8128000" cy="118872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2227617382"/>
                    </a:ext>
                  </a:extLst>
                </a:gridCol>
              </a:tblGrid>
              <a:tr h="370840">
                <a:tc>
                  <a:txBody>
                    <a:bodyPr/>
                    <a:lstStyle/>
                    <a:p>
                      <a:r>
                        <a:rPr lang="fr-CA" dirty="0"/>
                        <a:t>Notes d’évolution</a:t>
                      </a:r>
                    </a:p>
                    <a:p>
                      <a:endParaRPr lang="fr-CA" dirty="0"/>
                    </a:p>
                    <a:p>
                      <a:r>
                        <a:rPr lang="fr-CA" dirty="0"/>
                        <a:t>Nom d’établissement ______________________</a:t>
                      </a:r>
                    </a:p>
                    <a:p>
                      <a:pPr algn="ctr"/>
                      <a:r>
                        <a:rPr lang="fr-CA" dirty="0"/>
                        <a:t>Notes de tiers</a:t>
                      </a:r>
                    </a:p>
                  </a:txBody>
                  <a:tcPr/>
                </a:tc>
                <a:extLst>
                  <a:ext uri="{0D108BD9-81ED-4DB2-BD59-A6C34878D82A}">
                    <a16:rowId xmlns:a16="http://schemas.microsoft.com/office/drawing/2014/main" val="3624905885"/>
                  </a:ext>
                </a:extLst>
              </a:tr>
            </a:tbl>
          </a:graphicData>
        </a:graphic>
      </p:graphicFrame>
      <p:graphicFrame>
        <p:nvGraphicFramePr>
          <p:cNvPr id="5" name="Tableau 4">
            <a:extLst>
              <a:ext uri="{FF2B5EF4-FFF2-40B4-BE49-F238E27FC236}">
                <a16:creationId xmlns:a16="http://schemas.microsoft.com/office/drawing/2014/main" id="{6DF44E7F-6C90-4289-BC73-BE65F9D2D611}"/>
              </a:ext>
            </a:extLst>
          </p:cNvPr>
          <p:cNvGraphicFramePr>
            <a:graphicFrameLocks noGrp="1"/>
          </p:cNvGraphicFramePr>
          <p:nvPr>
            <p:extLst>
              <p:ext uri="{D42A27DB-BD31-4B8C-83A1-F6EECF244321}">
                <p14:modId xmlns:p14="http://schemas.microsoft.com/office/powerpoint/2010/main" val="3616957361"/>
              </p:ext>
            </p:extLst>
          </p:nvPr>
        </p:nvGraphicFramePr>
        <p:xfrm>
          <a:off x="2955926" y="4384184"/>
          <a:ext cx="8128000" cy="1930400"/>
        </p:xfrm>
        <a:graphic>
          <a:graphicData uri="http://schemas.openxmlformats.org/drawingml/2006/table">
            <a:tbl>
              <a:tblPr firstRow="1" bandRow="1">
                <a:tableStyleId>{5C22544A-7EE6-4342-B048-85BDC9FD1C3A}</a:tableStyleId>
              </a:tblPr>
              <a:tblGrid>
                <a:gridCol w="1406525">
                  <a:extLst>
                    <a:ext uri="{9D8B030D-6E8A-4147-A177-3AD203B41FA5}">
                      <a16:colId xmlns:a16="http://schemas.microsoft.com/office/drawing/2014/main" val="2871198476"/>
                    </a:ext>
                  </a:extLst>
                </a:gridCol>
                <a:gridCol w="6721475">
                  <a:extLst>
                    <a:ext uri="{9D8B030D-6E8A-4147-A177-3AD203B41FA5}">
                      <a16:colId xmlns:a16="http://schemas.microsoft.com/office/drawing/2014/main" val="3096886551"/>
                    </a:ext>
                  </a:extLst>
                </a:gridCol>
              </a:tblGrid>
              <a:tr h="370840">
                <a:tc>
                  <a:txBody>
                    <a:bodyPr/>
                    <a:lstStyle/>
                    <a:p>
                      <a:r>
                        <a:rPr lang="fr-CA" sz="1200" dirty="0"/>
                        <a:t>Date</a:t>
                      </a:r>
                    </a:p>
                  </a:txBody>
                  <a:tcPr/>
                </a:tc>
                <a:tc>
                  <a:txBody>
                    <a:bodyPr/>
                    <a:lstStyle/>
                    <a:p>
                      <a:r>
                        <a:rPr lang="fr-CA" dirty="0"/>
                        <a:t>NOTES ET SIGNATURES</a:t>
                      </a:r>
                    </a:p>
                  </a:txBody>
                  <a:tcPr/>
                </a:tc>
                <a:extLst>
                  <a:ext uri="{0D108BD9-81ED-4DB2-BD59-A6C34878D82A}">
                    <a16:rowId xmlns:a16="http://schemas.microsoft.com/office/drawing/2014/main" val="3936597252"/>
                  </a:ext>
                </a:extLst>
              </a:tr>
              <a:tr h="370840">
                <a:tc>
                  <a:txBody>
                    <a:bodyPr/>
                    <a:lstStyle/>
                    <a:p>
                      <a:r>
                        <a:rPr lang="fr-CA" sz="1200" dirty="0"/>
                        <a:t>2020-12-03</a:t>
                      </a:r>
                    </a:p>
                  </a:txBody>
                  <a:tcPr/>
                </a:tc>
                <a:tc>
                  <a:txBody>
                    <a:bodyPr/>
                    <a:lstStyle/>
                    <a:p>
                      <a:r>
                        <a:rPr lang="fr-CA" dirty="0"/>
                        <a:t>14h30 Mère rapporte que son fils ne prendrait plus ses médicaments. Elle l’aurait entendu dire ‘‘ ils veulent m’empoisonner, je ne me laisserai pas faire. Je leur réserve un bon tour’’, il parlait seul à voix haute. Inquiète ---------------------</a:t>
                      </a:r>
                    </a:p>
                  </a:txBody>
                  <a:tcPr/>
                </a:tc>
                <a:extLst>
                  <a:ext uri="{0D108BD9-81ED-4DB2-BD59-A6C34878D82A}">
                    <a16:rowId xmlns:a16="http://schemas.microsoft.com/office/drawing/2014/main" val="3719158692"/>
                  </a:ext>
                </a:extLst>
              </a:tr>
              <a:tr h="370840">
                <a:tc>
                  <a:txBody>
                    <a:bodyPr/>
                    <a:lstStyle/>
                    <a:p>
                      <a:endParaRPr lang="fr-CA" sz="1200" dirty="0"/>
                    </a:p>
                  </a:txBody>
                  <a:tcPr/>
                </a:tc>
                <a:tc>
                  <a:txBody>
                    <a:bodyPr/>
                    <a:lstStyle/>
                    <a:p>
                      <a:r>
                        <a:rPr lang="fr-CA" dirty="0"/>
                        <a:t>14h40 Psychiatre avisé. -----------Chantale Craig-Dumas </a:t>
                      </a:r>
                      <a:r>
                        <a:rPr lang="fr-CA" dirty="0" err="1"/>
                        <a:t>inf.aux</a:t>
                      </a:r>
                      <a:endParaRPr lang="fr-CA" dirty="0"/>
                    </a:p>
                  </a:txBody>
                  <a:tcPr/>
                </a:tc>
                <a:extLst>
                  <a:ext uri="{0D108BD9-81ED-4DB2-BD59-A6C34878D82A}">
                    <a16:rowId xmlns:a16="http://schemas.microsoft.com/office/drawing/2014/main" val="2905451472"/>
                  </a:ext>
                </a:extLst>
              </a:tr>
            </a:tbl>
          </a:graphicData>
        </a:graphic>
      </p:graphicFrame>
    </p:spTree>
    <p:extLst>
      <p:ext uri="{BB962C8B-B14F-4D97-AF65-F5344CB8AC3E}">
        <p14:creationId xmlns:p14="http://schemas.microsoft.com/office/powerpoint/2010/main" val="14121533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60DEDAA-3158-49A5-B4C9-7EC6347C5566}"/>
              </a:ext>
            </a:extLst>
          </p:cNvPr>
          <p:cNvSpPr>
            <a:spLocks noGrp="1"/>
          </p:cNvSpPr>
          <p:nvPr>
            <p:ph type="title"/>
          </p:nvPr>
        </p:nvSpPr>
        <p:spPr>
          <a:xfrm>
            <a:off x="3892551" y="11275"/>
            <a:ext cx="6230857" cy="1230570"/>
          </a:xfrm>
        </p:spPr>
        <p:txBody>
          <a:bodyPr anchor="t">
            <a:normAutofit/>
          </a:bodyPr>
          <a:lstStyle/>
          <a:p>
            <a:r>
              <a:rPr lang="fr-CA" sz="3600" dirty="0">
                <a:solidFill>
                  <a:schemeClr val="accent1"/>
                </a:solidFill>
              </a:rPr>
              <a:t>Une plainte </a:t>
            </a:r>
          </a:p>
        </p:txBody>
      </p:sp>
      <p:sp>
        <p:nvSpPr>
          <p:cNvPr id="35" name="Isosceles Triangle 3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Espace réservé du contenu 2">
            <a:extLst>
              <a:ext uri="{FF2B5EF4-FFF2-40B4-BE49-F238E27FC236}">
                <a16:creationId xmlns:a16="http://schemas.microsoft.com/office/drawing/2014/main" id="{244C0288-2390-4EA9-B5C4-5B6EB75C845C}"/>
              </a:ext>
            </a:extLst>
          </p:cNvPr>
          <p:cNvSpPr>
            <a:spLocks noGrp="1"/>
          </p:cNvSpPr>
          <p:nvPr>
            <p:ph idx="1"/>
          </p:nvPr>
        </p:nvSpPr>
        <p:spPr>
          <a:xfrm>
            <a:off x="2880487" y="920750"/>
            <a:ext cx="8620951" cy="5131058"/>
          </a:xfrm>
        </p:spPr>
        <p:txBody>
          <a:bodyPr anchor="t">
            <a:normAutofit/>
          </a:bodyPr>
          <a:lstStyle/>
          <a:p>
            <a:r>
              <a:rPr lang="fr-CA" b="1" dirty="0"/>
              <a:t>Deux inscriptions doivent se trouver dans le dossier:</a:t>
            </a:r>
          </a:p>
          <a:p>
            <a:endParaRPr lang="fr-CA" b="1" dirty="0"/>
          </a:p>
          <a:p>
            <a:pPr marL="342900" indent="-342900">
              <a:buFont typeface="+mj-lt"/>
              <a:buAutoNum type="arabicPeriod"/>
            </a:pPr>
            <a:r>
              <a:rPr lang="fr-CA" dirty="0"/>
              <a:t>L’accompagnement fait pour aider la personne à formuler sa plainte</a:t>
            </a:r>
          </a:p>
          <a:p>
            <a:pPr marL="342900" indent="-342900">
              <a:buFont typeface="+mj-lt"/>
              <a:buAutoNum type="arabicPeriod"/>
            </a:pPr>
            <a:r>
              <a:rPr lang="fr-CA" dirty="0"/>
              <a:t>Les démarches entreprises par la personne</a:t>
            </a:r>
          </a:p>
          <a:p>
            <a:pPr marL="0" indent="0">
              <a:buNone/>
            </a:pPr>
            <a:r>
              <a:rPr lang="fr-CA" dirty="0"/>
              <a:t>Aucune autre information ne doit apparaitre dans la note d’évolution. Les motifs de la plainte se retrouveront dans le dossier de plainte.</a:t>
            </a:r>
          </a:p>
          <a:p>
            <a:pPr marL="0" indent="0">
              <a:buNone/>
            </a:pPr>
            <a:r>
              <a:rPr lang="fr-CA" dirty="0"/>
              <a:t>Exemple:</a:t>
            </a:r>
          </a:p>
        </p:txBody>
      </p:sp>
      <p:graphicFrame>
        <p:nvGraphicFramePr>
          <p:cNvPr id="4" name="Tableau 3">
            <a:extLst>
              <a:ext uri="{FF2B5EF4-FFF2-40B4-BE49-F238E27FC236}">
                <a16:creationId xmlns:a16="http://schemas.microsoft.com/office/drawing/2014/main" id="{813677FF-B55D-4F7E-BFA1-C26F22EDC85B}"/>
              </a:ext>
            </a:extLst>
          </p:cNvPr>
          <p:cNvGraphicFramePr>
            <a:graphicFrameLocks noGrp="1"/>
          </p:cNvGraphicFramePr>
          <p:nvPr>
            <p:extLst>
              <p:ext uri="{D42A27DB-BD31-4B8C-83A1-F6EECF244321}">
                <p14:modId xmlns:p14="http://schemas.microsoft.com/office/powerpoint/2010/main" val="2438204832"/>
              </p:ext>
            </p:extLst>
          </p:nvPr>
        </p:nvGraphicFramePr>
        <p:xfrm>
          <a:off x="2959101" y="3920066"/>
          <a:ext cx="8128000" cy="1656080"/>
        </p:xfrm>
        <a:graphic>
          <a:graphicData uri="http://schemas.openxmlformats.org/drawingml/2006/table">
            <a:tbl>
              <a:tblPr firstRow="1" bandRow="1">
                <a:tableStyleId>{5C22544A-7EE6-4342-B048-85BDC9FD1C3A}</a:tableStyleId>
              </a:tblPr>
              <a:tblGrid>
                <a:gridCol w="1397000">
                  <a:extLst>
                    <a:ext uri="{9D8B030D-6E8A-4147-A177-3AD203B41FA5}">
                      <a16:colId xmlns:a16="http://schemas.microsoft.com/office/drawing/2014/main" val="388767912"/>
                    </a:ext>
                  </a:extLst>
                </a:gridCol>
                <a:gridCol w="6731000">
                  <a:extLst>
                    <a:ext uri="{9D8B030D-6E8A-4147-A177-3AD203B41FA5}">
                      <a16:colId xmlns:a16="http://schemas.microsoft.com/office/drawing/2014/main" val="3222190716"/>
                    </a:ext>
                  </a:extLst>
                </a:gridCol>
              </a:tblGrid>
              <a:tr h="370840">
                <a:tc>
                  <a:txBody>
                    <a:bodyPr/>
                    <a:lstStyle/>
                    <a:p>
                      <a:r>
                        <a:rPr lang="fr-CA" dirty="0"/>
                        <a:t>DATE</a:t>
                      </a:r>
                    </a:p>
                  </a:txBody>
                  <a:tcPr/>
                </a:tc>
                <a:tc>
                  <a:txBody>
                    <a:bodyPr/>
                    <a:lstStyle/>
                    <a:p>
                      <a:r>
                        <a:rPr lang="fr-CA" dirty="0"/>
                        <a:t>NOTES ET SIGNATURES</a:t>
                      </a:r>
                    </a:p>
                  </a:txBody>
                  <a:tcPr/>
                </a:tc>
                <a:extLst>
                  <a:ext uri="{0D108BD9-81ED-4DB2-BD59-A6C34878D82A}">
                    <a16:rowId xmlns:a16="http://schemas.microsoft.com/office/drawing/2014/main" val="289054532"/>
                  </a:ext>
                </a:extLst>
              </a:tr>
              <a:tr h="370840">
                <a:tc>
                  <a:txBody>
                    <a:bodyPr/>
                    <a:lstStyle/>
                    <a:p>
                      <a:r>
                        <a:rPr lang="fr-CA" dirty="0"/>
                        <a:t>2020-12-03</a:t>
                      </a:r>
                    </a:p>
                  </a:txBody>
                  <a:tcPr/>
                </a:tc>
                <a:tc>
                  <a:txBody>
                    <a:bodyPr/>
                    <a:lstStyle/>
                    <a:p>
                      <a:r>
                        <a:rPr lang="fr-CA" dirty="0"/>
                        <a:t>14h Informe vouloir faire une plainte. --------------------------------</a:t>
                      </a:r>
                    </a:p>
                  </a:txBody>
                  <a:tcPr/>
                </a:tc>
                <a:extLst>
                  <a:ext uri="{0D108BD9-81ED-4DB2-BD59-A6C34878D82A}">
                    <a16:rowId xmlns:a16="http://schemas.microsoft.com/office/drawing/2014/main" val="2962306093"/>
                  </a:ext>
                </a:extLst>
              </a:tr>
              <a:tr h="370840">
                <a:tc>
                  <a:txBody>
                    <a:bodyPr/>
                    <a:lstStyle/>
                    <a:p>
                      <a:endParaRPr lang="fr-CA" dirty="0"/>
                    </a:p>
                  </a:txBody>
                  <a:tcPr/>
                </a:tc>
                <a:tc>
                  <a:txBody>
                    <a:bodyPr/>
                    <a:lstStyle/>
                    <a:p>
                      <a:r>
                        <a:rPr lang="fr-CA" dirty="0"/>
                        <a:t>Formulaire remis et informations fournies. Dit être apte à remplir seul le formulaire. Dit comprendre le processus.-------------------------------------------------Mari Tanguay-beaupré </a:t>
                      </a:r>
                      <a:r>
                        <a:rPr lang="fr-CA" dirty="0" err="1"/>
                        <a:t>inf</a:t>
                      </a:r>
                      <a:r>
                        <a:rPr lang="fr-CA" dirty="0"/>
                        <a:t>-aux</a:t>
                      </a:r>
                    </a:p>
                  </a:txBody>
                  <a:tcPr/>
                </a:tc>
                <a:extLst>
                  <a:ext uri="{0D108BD9-81ED-4DB2-BD59-A6C34878D82A}">
                    <a16:rowId xmlns:a16="http://schemas.microsoft.com/office/drawing/2014/main" val="98893938"/>
                  </a:ext>
                </a:extLst>
              </a:tr>
            </a:tbl>
          </a:graphicData>
        </a:graphic>
      </p:graphicFrame>
    </p:spTree>
    <p:extLst>
      <p:ext uri="{BB962C8B-B14F-4D97-AF65-F5344CB8AC3E}">
        <p14:creationId xmlns:p14="http://schemas.microsoft.com/office/powerpoint/2010/main" val="9994195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6671CE-0C61-4C36-980B-AECA7D5DB09B}"/>
              </a:ext>
            </a:extLst>
          </p:cNvPr>
          <p:cNvSpPr>
            <a:spLocks noGrp="1"/>
          </p:cNvSpPr>
          <p:nvPr>
            <p:ph type="title"/>
          </p:nvPr>
        </p:nvSpPr>
        <p:spPr/>
        <p:txBody>
          <a:bodyPr/>
          <a:lstStyle/>
          <a:p>
            <a:r>
              <a:rPr lang="fr-CA" dirty="0"/>
              <a:t>Évaluer sa note en quelques secondes</a:t>
            </a:r>
          </a:p>
        </p:txBody>
      </p:sp>
      <p:sp>
        <p:nvSpPr>
          <p:cNvPr id="3" name="Espace réservé du contenu 2">
            <a:extLst>
              <a:ext uri="{FF2B5EF4-FFF2-40B4-BE49-F238E27FC236}">
                <a16:creationId xmlns:a16="http://schemas.microsoft.com/office/drawing/2014/main" id="{C7BEB69B-3DFC-489A-B94C-66A982296534}"/>
              </a:ext>
            </a:extLst>
          </p:cNvPr>
          <p:cNvSpPr>
            <a:spLocks noGrp="1"/>
          </p:cNvSpPr>
          <p:nvPr>
            <p:ph idx="1"/>
          </p:nvPr>
        </p:nvSpPr>
        <p:spPr/>
        <p:txBody>
          <a:bodyPr>
            <a:normAutofit/>
          </a:bodyPr>
          <a:lstStyle/>
          <a:p>
            <a:pPr marL="0" indent="0">
              <a:buNone/>
            </a:pPr>
            <a:r>
              <a:rPr lang="fr-CA" sz="2400" dirty="0"/>
              <a:t>Est-ce que ma note est bonne ?</a:t>
            </a:r>
          </a:p>
          <a:p>
            <a:pPr>
              <a:buFont typeface="Wingdings" panose="05000000000000000000" pitchFamily="2" charset="2"/>
              <a:buChar char="ü"/>
            </a:pPr>
            <a:r>
              <a:rPr lang="fr-CA" sz="2400" dirty="0"/>
              <a:t>Aspect légaux respectés</a:t>
            </a:r>
          </a:p>
          <a:p>
            <a:pPr>
              <a:buFont typeface="Wingdings" panose="05000000000000000000" pitchFamily="2" charset="2"/>
              <a:buChar char="ü"/>
            </a:pPr>
            <a:r>
              <a:rPr lang="fr-CA" sz="2400" dirty="0"/>
              <a:t>Centré sur la personne</a:t>
            </a:r>
          </a:p>
          <a:p>
            <a:pPr>
              <a:buFont typeface="Wingdings" panose="05000000000000000000" pitchFamily="2" charset="2"/>
              <a:buChar char="ü"/>
            </a:pPr>
            <a:r>
              <a:rPr lang="fr-CA" sz="2400" dirty="0"/>
              <a:t>Démontre la contribution à l’évaluation, les soins, l’enseignement</a:t>
            </a:r>
          </a:p>
          <a:p>
            <a:pPr>
              <a:buFont typeface="Wingdings" panose="05000000000000000000" pitchFamily="2" charset="2"/>
              <a:buChar char="ü"/>
            </a:pPr>
            <a:r>
              <a:rPr lang="fr-CA" sz="2400" dirty="0"/>
              <a:t>Reflète de façon objective le jugement clinique</a:t>
            </a:r>
          </a:p>
          <a:p>
            <a:pPr>
              <a:buFont typeface="Wingdings" panose="05000000000000000000" pitchFamily="2" charset="2"/>
              <a:buChar char="ü"/>
            </a:pPr>
            <a:r>
              <a:rPr lang="fr-CA" sz="2400" dirty="0"/>
              <a:t>Inscrite au présent</a:t>
            </a:r>
          </a:p>
          <a:p>
            <a:pPr>
              <a:buFont typeface="Wingdings" panose="05000000000000000000" pitchFamily="2" charset="2"/>
              <a:buChar char="ü"/>
            </a:pPr>
            <a:r>
              <a:rPr lang="fr-CA" sz="2400" dirty="0"/>
              <a:t>De façon concise</a:t>
            </a:r>
          </a:p>
        </p:txBody>
      </p:sp>
    </p:spTree>
    <p:extLst>
      <p:ext uri="{BB962C8B-B14F-4D97-AF65-F5344CB8AC3E}">
        <p14:creationId xmlns:p14="http://schemas.microsoft.com/office/powerpoint/2010/main" val="21160398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2DAE3342-9DFC-49D4-B09C-25E3107693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65" name="Freeform 5">
              <a:extLst>
                <a:ext uri="{FF2B5EF4-FFF2-40B4-BE49-F238E27FC236}">
                  <a16:creationId xmlns:a16="http://schemas.microsoft.com/office/drawing/2014/main" id="{E49E0D20-8423-4612-99A5-14AEF8F6BB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6" name="Freeform 6">
              <a:extLst>
                <a:ext uri="{FF2B5EF4-FFF2-40B4-BE49-F238E27FC236}">
                  <a16:creationId xmlns:a16="http://schemas.microsoft.com/office/drawing/2014/main" id="{57C2C108-5A30-48CA-9203-56747AEB7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7">
              <a:extLst>
                <a:ext uri="{FF2B5EF4-FFF2-40B4-BE49-F238E27FC236}">
                  <a16:creationId xmlns:a16="http://schemas.microsoft.com/office/drawing/2014/main" id="{1A343912-2EFC-408E-A862-5C9BF108DC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68" name="Freeform 8">
              <a:extLst>
                <a:ext uri="{FF2B5EF4-FFF2-40B4-BE49-F238E27FC236}">
                  <a16:creationId xmlns:a16="http://schemas.microsoft.com/office/drawing/2014/main" id="{AA50D1CF-9DAE-4CF6-B829-E66CEE9D5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9" name="Freeform 9">
              <a:extLst>
                <a:ext uri="{FF2B5EF4-FFF2-40B4-BE49-F238E27FC236}">
                  <a16:creationId xmlns:a16="http://schemas.microsoft.com/office/drawing/2014/main" id="{FE5799A4-0568-433E-BF41-752CF516A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0" name="Freeform 10">
              <a:extLst>
                <a:ext uri="{FF2B5EF4-FFF2-40B4-BE49-F238E27FC236}">
                  <a16:creationId xmlns:a16="http://schemas.microsoft.com/office/drawing/2014/main" id="{CDBB86ED-F16F-4C28-BDD5-72D771176F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1" name="Freeform 11">
              <a:extLst>
                <a:ext uri="{FF2B5EF4-FFF2-40B4-BE49-F238E27FC236}">
                  <a16:creationId xmlns:a16="http://schemas.microsoft.com/office/drawing/2014/main" id="{3347939E-8B76-4CFC-B2EC-63A7E2278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2" name="Freeform 12">
              <a:extLst>
                <a:ext uri="{FF2B5EF4-FFF2-40B4-BE49-F238E27FC236}">
                  <a16:creationId xmlns:a16="http://schemas.microsoft.com/office/drawing/2014/main" id="{FA1DD132-02E4-4CD3-B496-BFF924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3" name="Freeform 13">
              <a:extLst>
                <a:ext uri="{FF2B5EF4-FFF2-40B4-BE49-F238E27FC236}">
                  <a16:creationId xmlns:a16="http://schemas.microsoft.com/office/drawing/2014/main" id="{710BDA52-A7D7-4E4E-9F36-EC8F983EAF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4" name="Freeform 14">
              <a:extLst>
                <a:ext uri="{FF2B5EF4-FFF2-40B4-BE49-F238E27FC236}">
                  <a16:creationId xmlns:a16="http://schemas.microsoft.com/office/drawing/2014/main" id="{B1BDF852-319F-42B8-9A50-7C9A9387C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5" name="Freeform 15">
              <a:extLst>
                <a:ext uri="{FF2B5EF4-FFF2-40B4-BE49-F238E27FC236}">
                  <a16:creationId xmlns:a16="http://schemas.microsoft.com/office/drawing/2014/main" id="{3AACE376-C01E-4F1F-91B7-39D0274BFE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6" name="Freeform 16">
              <a:extLst>
                <a:ext uri="{FF2B5EF4-FFF2-40B4-BE49-F238E27FC236}">
                  <a16:creationId xmlns:a16="http://schemas.microsoft.com/office/drawing/2014/main" id="{7F612F4C-050E-459D-9771-ED088374A5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7" name="Freeform 17">
              <a:extLst>
                <a:ext uri="{FF2B5EF4-FFF2-40B4-BE49-F238E27FC236}">
                  <a16:creationId xmlns:a16="http://schemas.microsoft.com/office/drawing/2014/main" id="{94E4211B-3E41-4905-8F4E-76811B9E5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18">
              <a:extLst>
                <a:ext uri="{FF2B5EF4-FFF2-40B4-BE49-F238E27FC236}">
                  <a16:creationId xmlns:a16="http://schemas.microsoft.com/office/drawing/2014/main" id="{6AEC87EE-0CB8-43DE-8FEB-4586A92E80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19">
              <a:extLst>
                <a:ext uri="{FF2B5EF4-FFF2-40B4-BE49-F238E27FC236}">
                  <a16:creationId xmlns:a16="http://schemas.microsoft.com/office/drawing/2014/main" id="{277C1C5D-7BDC-47E4-8B81-C3C4AE949B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20">
              <a:extLst>
                <a:ext uri="{FF2B5EF4-FFF2-40B4-BE49-F238E27FC236}">
                  <a16:creationId xmlns:a16="http://schemas.microsoft.com/office/drawing/2014/main" id="{7A2A6EF8-9768-4478-9CD3-DFA547CEFC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21">
              <a:extLst>
                <a:ext uri="{FF2B5EF4-FFF2-40B4-BE49-F238E27FC236}">
                  <a16:creationId xmlns:a16="http://schemas.microsoft.com/office/drawing/2014/main" id="{1FD9091C-E8FA-4ADA-937F-A74426ED1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22">
              <a:extLst>
                <a:ext uri="{FF2B5EF4-FFF2-40B4-BE49-F238E27FC236}">
                  <a16:creationId xmlns:a16="http://schemas.microsoft.com/office/drawing/2014/main" id="{B69923E7-63C4-47CE-956E-09D384D4F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23">
              <a:extLst>
                <a:ext uri="{FF2B5EF4-FFF2-40B4-BE49-F238E27FC236}">
                  <a16:creationId xmlns:a16="http://schemas.microsoft.com/office/drawing/2014/main" id="{A2576784-872E-494C-A041-0E346226B7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85" name="Group 84">
            <a:extLst>
              <a:ext uri="{FF2B5EF4-FFF2-40B4-BE49-F238E27FC236}">
                <a16:creationId xmlns:a16="http://schemas.microsoft.com/office/drawing/2014/main" id="{B54F73D8-62C2-4127-9D19-01219BBB99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86" name="Rectangle 85">
              <a:extLst>
                <a:ext uri="{FF2B5EF4-FFF2-40B4-BE49-F238E27FC236}">
                  <a16:creationId xmlns:a16="http://schemas.microsoft.com/office/drawing/2014/main" id="{CFD8CA02-9BE5-4B82-8129-6EF618402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 name="Isosceles Triangle 86">
              <a:extLst>
                <a:ext uri="{FF2B5EF4-FFF2-40B4-BE49-F238E27FC236}">
                  <a16:creationId xmlns:a16="http://schemas.microsoft.com/office/drawing/2014/main" id="{01515E68-030C-4313-B300-35253163D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 name="Rectangle 87">
              <a:extLst>
                <a:ext uri="{FF2B5EF4-FFF2-40B4-BE49-F238E27FC236}">
                  <a16:creationId xmlns:a16="http://schemas.microsoft.com/office/drawing/2014/main" id="{1937725F-1DDF-4225-937E-106DBB047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90" name="Rectangle 89">
            <a:extLst>
              <a:ext uri="{FF2B5EF4-FFF2-40B4-BE49-F238E27FC236}">
                <a16:creationId xmlns:a16="http://schemas.microsoft.com/office/drawing/2014/main" id="{E90C9789-8898-4FEC-BED9-27A7D6375D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a:extLst>
              <a:ext uri="{FF2B5EF4-FFF2-40B4-BE49-F238E27FC236}">
                <a16:creationId xmlns:a16="http://schemas.microsoft.com/office/drawing/2014/main" id="{89153D07-52E5-4D47-B7D3-59D3AEBCE7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93" name="Freeform 5">
              <a:extLst>
                <a:ext uri="{FF2B5EF4-FFF2-40B4-BE49-F238E27FC236}">
                  <a16:creationId xmlns:a16="http://schemas.microsoft.com/office/drawing/2014/main" id="{027BE9E0-BC0A-4047-A9F3-FEE3829411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 name="Freeform 6">
              <a:extLst>
                <a:ext uri="{FF2B5EF4-FFF2-40B4-BE49-F238E27FC236}">
                  <a16:creationId xmlns:a16="http://schemas.microsoft.com/office/drawing/2014/main" id="{28516BE5-9FF5-4AEB-A961-87CAA86D71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Freeform 7">
              <a:extLst>
                <a:ext uri="{FF2B5EF4-FFF2-40B4-BE49-F238E27FC236}">
                  <a16:creationId xmlns:a16="http://schemas.microsoft.com/office/drawing/2014/main" id="{CD9AC01B-ED21-4897-8502-6C9F3C8376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Freeform 8">
              <a:extLst>
                <a:ext uri="{FF2B5EF4-FFF2-40B4-BE49-F238E27FC236}">
                  <a16:creationId xmlns:a16="http://schemas.microsoft.com/office/drawing/2014/main" id="{802488C1-A326-4736-9090-A782CE1849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Freeform 9">
              <a:extLst>
                <a:ext uri="{FF2B5EF4-FFF2-40B4-BE49-F238E27FC236}">
                  <a16:creationId xmlns:a16="http://schemas.microsoft.com/office/drawing/2014/main" id="{A19BF381-8A69-4838-985C-B6A75AB9ED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 name="Freeform 10">
              <a:extLst>
                <a:ext uri="{FF2B5EF4-FFF2-40B4-BE49-F238E27FC236}">
                  <a16:creationId xmlns:a16="http://schemas.microsoft.com/office/drawing/2014/main" id="{6174A2B7-42B9-4604-ADB8-C0390ABD5D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Freeform 11">
              <a:extLst>
                <a:ext uri="{FF2B5EF4-FFF2-40B4-BE49-F238E27FC236}">
                  <a16:creationId xmlns:a16="http://schemas.microsoft.com/office/drawing/2014/main" id="{85597E73-3E99-4AA6-95B7-CCC340643E8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 name="Freeform 12">
              <a:extLst>
                <a:ext uri="{FF2B5EF4-FFF2-40B4-BE49-F238E27FC236}">
                  <a16:creationId xmlns:a16="http://schemas.microsoft.com/office/drawing/2014/main" id="{3EC32C20-5ED7-4B71-84A2-33F1928DEA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Freeform 13">
              <a:extLst>
                <a:ext uri="{FF2B5EF4-FFF2-40B4-BE49-F238E27FC236}">
                  <a16:creationId xmlns:a16="http://schemas.microsoft.com/office/drawing/2014/main" id="{CEB02A33-615B-47C2-A3A1-79CEFCE383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 name="Freeform 14">
              <a:extLst>
                <a:ext uri="{FF2B5EF4-FFF2-40B4-BE49-F238E27FC236}">
                  <a16:creationId xmlns:a16="http://schemas.microsoft.com/office/drawing/2014/main" id="{A817D172-34FE-44A0-8FE7-2DE53F9515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Freeform 15">
              <a:extLst>
                <a:ext uri="{FF2B5EF4-FFF2-40B4-BE49-F238E27FC236}">
                  <a16:creationId xmlns:a16="http://schemas.microsoft.com/office/drawing/2014/main" id="{015DF00F-1666-4048-817A-9598EB3248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Freeform 16">
              <a:extLst>
                <a:ext uri="{FF2B5EF4-FFF2-40B4-BE49-F238E27FC236}">
                  <a16:creationId xmlns:a16="http://schemas.microsoft.com/office/drawing/2014/main" id="{2CC138E0-9CAE-42D1-AEC0-4905ABBAFE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Freeform 17">
              <a:extLst>
                <a:ext uri="{FF2B5EF4-FFF2-40B4-BE49-F238E27FC236}">
                  <a16:creationId xmlns:a16="http://schemas.microsoft.com/office/drawing/2014/main" id="{84BD67A0-AD60-4697-9B64-60CD44B22C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 name="Freeform 18">
              <a:extLst>
                <a:ext uri="{FF2B5EF4-FFF2-40B4-BE49-F238E27FC236}">
                  <a16:creationId xmlns:a16="http://schemas.microsoft.com/office/drawing/2014/main" id="{F80EDFB0-2145-435B-90B7-DA5F2B6359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Freeform 19">
              <a:extLst>
                <a:ext uri="{FF2B5EF4-FFF2-40B4-BE49-F238E27FC236}">
                  <a16:creationId xmlns:a16="http://schemas.microsoft.com/office/drawing/2014/main" id="{A4E59382-4DEE-4AC7-8446-2416D176CD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 name="Freeform 20">
              <a:extLst>
                <a:ext uri="{FF2B5EF4-FFF2-40B4-BE49-F238E27FC236}">
                  <a16:creationId xmlns:a16="http://schemas.microsoft.com/office/drawing/2014/main" id="{55D26D19-6E95-4DBB-9C93-34AF9AD16E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Freeform 21">
              <a:extLst>
                <a:ext uri="{FF2B5EF4-FFF2-40B4-BE49-F238E27FC236}">
                  <a16:creationId xmlns:a16="http://schemas.microsoft.com/office/drawing/2014/main" id="{EE5A8A25-AF2F-45A2-8C83-777501F678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 name="Freeform 22">
              <a:extLst>
                <a:ext uri="{FF2B5EF4-FFF2-40B4-BE49-F238E27FC236}">
                  <a16:creationId xmlns:a16="http://schemas.microsoft.com/office/drawing/2014/main" id="{5165BC0D-45A1-45A5-AAC9-6EEC27CF72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Freeform 23">
              <a:extLst>
                <a:ext uri="{FF2B5EF4-FFF2-40B4-BE49-F238E27FC236}">
                  <a16:creationId xmlns:a16="http://schemas.microsoft.com/office/drawing/2014/main" id="{4F1DD539-EB18-4BEC-BF0D-106B762AE4C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5" name="Image 4">
            <a:extLst>
              <a:ext uri="{FF2B5EF4-FFF2-40B4-BE49-F238E27FC236}">
                <a16:creationId xmlns:a16="http://schemas.microsoft.com/office/drawing/2014/main" id="{A4E3A941-C4F2-4F77-9BDC-B50F1DA1870F}"/>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24998" r="-1" b="-1"/>
          <a:stretch/>
        </p:blipFill>
        <p:spPr>
          <a:xfrm>
            <a:off x="20" y="227"/>
            <a:ext cx="12191675" cy="6858000"/>
          </a:xfrm>
          <a:prstGeom prst="rect">
            <a:avLst/>
          </a:prstGeom>
        </p:spPr>
      </p:pic>
      <p:grpSp>
        <p:nvGrpSpPr>
          <p:cNvPr id="113" name="Group 112">
            <a:extLst>
              <a:ext uri="{FF2B5EF4-FFF2-40B4-BE49-F238E27FC236}">
                <a16:creationId xmlns:a16="http://schemas.microsoft.com/office/drawing/2014/main" id="{311F8D4F-0F0F-4E68-80C6-05F8FC8B1F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133" name="Rectangle 113">
              <a:extLst>
                <a:ext uri="{FF2B5EF4-FFF2-40B4-BE49-F238E27FC236}">
                  <a16:creationId xmlns:a16="http://schemas.microsoft.com/office/drawing/2014/main" id="{2C88A4A2-49A3-4B71-89F7-FBB6CDFE32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Isosceles Triangle 39">
              <a:extLst>
                <a:ext uri="{FF2B5EF4-FFF2-40B4-BE49-F238E27FC236}">
                  <a16:creationId xmlns:a16="http://schemas.microsoft.com/office/drawing/2014/main" id="{D9655F80-B020-45DF-8854-E66FE5CE8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15">
              <a:extLst>
                <a:ext uri="{FF2B5EF4-FFF2-40B4-BE49-F238E27FC236}">
                  <a16:creationId xmlns:a16="http://schemas.microsoft.com/office/drawing/2014/main" id="{BF147E35-2CC4-4188-845B-72F2A29C8A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re 1">
            <a:extLst>
              <a:ext uri="{FF2B5EF4-FFF2-40B4-BE49-F238E27FC236}">
                <a16:creationId xmlns:a16="http://schemas.microsoft.com/office/drawing/2014/main" id="{BBA0FD40-1F21-4AB0-AA24-CD5DA60CEBCC}"/>
              </a:ext>
            </a:extLst>
          </p:cNvPr>
          <p:cNvSpPr>
            <a:spLocks noGrp="1"/>
          </p:cNvSpPr>
          <p:nvPr>
            <p:ph type="title"/>
          </p:nvPr>
        </p:nvSpPr>
        <p:spPr>
          <a:xfrm>
            <a:off x="1759236" y="2075504"/>
            <a:ext cx="8679915" cy="1748729"/>
          </a:xfrm>
        </p:spPr>
        <p:txBody>
          <a:bodyPr vert="horz" lIns="228600" tIns="228600" rIns="228600" bIns="0" rtlCol="0" anchor="b">
            <a:normAutofit/>
          </a:bodyPr>
          <a:lstStyle/>
          <a:p>
            <a:pPr>
              <a:lnSpc>
                <a:spcPct val="80000"/>
              </a:lnSpc>
            </a:pPr>
            <a:r>
              <a:rPr lang="en-US" sz="3800" dirty="0" err="1"/>
              <a:t>Méthodes</a:t>
            </a:r>
            <a:r>
              <a:rPr lang="en-US" sz="3800" dirty="0"/>
              <a:t> de </a:t>
            </a:r>
            <a:r>
              <a:rPr lang="en-US" sz="3800" dirty="0" err="1"/>
              <a:t>rédaction</a:t>
            </a:r>
            <a:br>
              <a:rPr lang="en-US" sz="3800" dirty="0"/>
            </a:br>
            <a:r>
              <a:rPr lang="en-US" sz="3800" dirty="0"/>
              <a:t>DIR, PIE </a:t>
            </a:r>
            <a:r>
              <a:rPr lang="en-US" sz="3800" dirty="0" err="1"/>
              <a:t>ou</a:t>
            </a:r>
            <a:r>
              <a:rPr lang="en-US" sz="3800" dirty="0"/>
              <a:t> SOAPIE</a:t>
            </a:r>
            <a:br>
              <a:rPr lang="en-US" sz="3800" dirty="0"/>
            </a:br>
            <a:r>
              <a:rPr lang="en-US" sz="3800" dirty="0"/>
              <a:t>p.67</a:t>
            </a:r>
          </a:p>
        </p:txBody>
      </p:sp>
    </p:spTree>
    <p:extLst>
      <p:ext uri="{BB962C8B-B14F-4D97-AF65-F5344CB8AC3E}">
        <p14:creationId xmlns:p14="http://schemas.microsoft.com/office/powerpoint/2010/main" val="22620185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2BBD24-D986-D30E-1F50-0626591E8524}"/>
              </a:ext>
            </a:extLst>
          </p:cNvPr>
          <p:cNvSpPr>
            <a:spLocks noGrp="1"/>
          </p:cNvSpPr>
          <p:nvPr>
            <p:ph type="title"/>
          </p:nvPr>
        </p:nvSpPr>
        <p:spPr/>
        <p:txBody>
          <a:bodyPr/>
          <a:lstStyle/>
          <a:p>
            <a:r>
              <a:rPr lang="fr-CA" dirty="0"/>
              <a:t>Mise en situation</a:t>
            </a:r>
          </a:p>
        </p:txBody>
      </p:sp>
      <p:sp>
        <p:nvSpPr>
          <p:cNvPr id="3" name="Espace réservé du contenu 2">
            <a:extLst>
              <a:ext uri="{FF2B5EF4-FFF2-40B4-BE49-F238E27FC236}">
                <a16:creationId xmlns:a16="http://schemas.microsoft.com/office/drawing/2014/main" id="{702F8D5A-7215-56BB-C01F-113C668DAC97}"/>
              </a:ext>
            </a:extLst>
          </p:cNvPr>
          <p:cNvSpPr>
            <a:spLocks noGrp="1"/>
          </p:cNvSpPr>
          <p:nvPr>
            <p:ph idx="1"/>
          </p:nvPr>
        </p:nvSpPr>
        <p:spPr/>
        <p:txBody>
          <a:bodyPr/>
          <a:lstStyle/>
          <a:p>
            <a:r>
              <a:rPr lang="fr-CA" dirty="0"/>
              <a:t>Prenez une feuille blanche et une feuille de note d’observation infirmière. </a:t>
            </a:r>
          </a:p>
          <a:p>
            <a:r>
              <a:rPr lang="fr-CA" dirty="0"/>
              <a:t>Lisez les mises en situation des prochains PowerPoint.</a:t>
            </a:r>
          </a:p>
          <a:p>
            <a:r>
              <a:rPr lang="fr-CA" dirty="0"/>
              <a:t>Suivez les instructions sur chaque PowerPoint.</a:t>
            </a:r>
          </a:p>
          <a:p>
            <a:r>
              <a:rPr lang="fr-CA"/>
              <a:t>Bonne rédaction!</a:t>
            </a:r>
            <a:endParaRPr lang="fr-CA" dirty="0"/>
          </a:p>
        </p:txBody>
      </p:sp>
    </p:spTree>
    <p:extLst>
      <p:ext uri="{BB962C8B-B14F-4D97-AF65-F5344CB8AC3E}">
        <p14:creationId xmlns:p14="http://schemas.microsoft.com/office/powerpoint/2010/main" val="16380940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D41640A-58A4-4CE2-9C0A-6AB412EA6F37}"/>
              </a:ext>
            </a:extLst>
          </p:cNvPr>
          <p:cNvSpPr>
            <a:spLocks noGrp="1"/>
          </p:cNvSpPr>
          <p:nvPr>
            <p:ph type="title"/>
          </p:nvPr>
        </p:nvSpPr>
        <p:spPr>
          <a:xfrm>
            <a:off x="3891643" y="9525"/>
            <a:ext cx="6230857" cy="1230570"/>
          </a:xfrm>
        </p:spPr>
        <p:txBody>
          <a:bodyPr anchor="t">
            <a:normAutofit/>
          </a:bodyPr>
          <a:lstStyle/>
          <a:p>
            <a:r>
              <a:rPr lang="fr-CA" sz="3600" dirty="0">
                <a:solidFill>
                  <a:schemeClr val="accent1"/>
                </a:solidFill>
              </a:rPr>
              <a:t>Situation 1- ‘‘ J’ai entendu…’’</a:t>
            </a:r>
          </a:p>
        </p:txBody>
      </p:sp>
      <p:sp>
        <p:nvSpPr>
          <p:cNvPr id="35" name="Isosceles Triangle 3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Espace réservé du contenu 2">
            <a:extLst>
              <a:ext uri="{FF2B5EF4-FFF2-40B4-BE49-F238E27FC236}">
                <a16:creationId xmlns:a16="http://schemas.microsoft.com/office/drawing/2014/main" id="{E85F3011-30FB-4ED5-BD6F-42A0AFBC6DAA}"/>
              </a:ext>
            </a:extLst>
          </p:cNvPr>
          <p:cNvSpPr>
            <a:spLocks noGrp="1"/>
          </p:cNvSpPr>
          <p:nvPr>
            <p:ph idx="1"/>
          </p:nvPr>
        </p:nvSpPr>
        <p:spPr>
          <a:xfrm>
            <a:off x="2880487" y="1544320"/>
            <a:ext cx="8713025" cy="4507488"/>
          </a:xfrm>
        </p:spPr>
        <p:txBody>
          <a:bodyPr anchor="t">
            <a:normAutofit/>
          </a:bodyPr>
          <a:lstStyle/>
          <a:p>
            <a:pPr algn="just"/>
            <a:r>
              <a:rPr lang="fr-CA" dirty="0"/>
              <a:t>Une infirmière auxiliaire dont l’employeur est une agence privée, remplace aujourd’hui.</a:t>
            </a:r>
          </a:p>
          <a:p>
            <a:pPr algn="just"/>
            <a:r>
              <a:rPr lang="fr-CA" dirty="0"/>
              <a:t>Elle vous dit avoir entendu une conversation entre la résidente et sa fille Giselle, la fille de Mme. </a:t>
            </a:r>
            <a:r>
              <a:rPr lang="fr-CA" dirty="0" err="1"/>
              <a:t>Patry</a:t>
            </a:r>
            <a:r>
              <a:rPr lang="fr-CA" dirty="0"/>
              <a:t>, lui demandait avec beaucoup d’insistance de lui fournir un chèque pour couvrir tous les frais. Il était question des visites au CHSLD, de la perte de journées de travail pour effectuer ses visites, des frais de pharmacie, etc.</a:t>
            </a:r>
          </a:p>
          <a:p>
            <a:pPr algn="just"/>
            <a:r>
              <a:rPr lang="fr-CA" dirty="0"/>
              <a:t>Lorsque vous vérifiez la situation auprès de Mme. </a:t>
            </a:r>
            <a:r>
              <a:rPr lang="fr-CA" dirty="0" err="1"/>
              <a:t>Patry</a:t>
            </a:r>
            <a:r>
              <a:rPr lang="fr-CA" dirty="0"/>
              <a:t>, elle vous dit que tout va très bien. Elle est nerveuse, le visage pâle.</a:t>
            </a:r>
          </a:p>
          <a:p>
            <a:pPr algn="just"/>
            <a:r>
              <a:rPr lang="fr-CA" dirty="0"/>
              <a:t>Devez-vous noter cette situation?</a:t>
            </a:r>
          </a:p>
          <a:p>
            <a:pPr lvl="1" algn="just"/>
            <a:r>
              <a:rPr lang="fr-CA" dirty="0"/>
              <a:t>D’abord, faire une note tier et faire une note sur le comportement.</a:t>
            </a:r>
          </a:p>
        </p:txBody>
      </p:sp>
    </p:spTree>
    <p:extLst>
      <p:ext uri="{BB962C8B-B14F-4D97-AF65-F5344CB8AC3E}">
        <p14:creationId xmlns:p14="http://schemas.microsoft.com/office/powerpoint/2010/main" val="3314655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5955610-0632-4E58-A939-5D0EFBB2C12B}"/>
              </a:ext>
            </a:extLst>
          </p:cNvPr>
          <p:cNvSpPr>
            <a:spLocks noGrp="1"/>
          </p:cNvSpPr>
          <p:nvPr>
            <p:ph type="title"/>
          </p:nvPr>
        </p:nvSpPr>
        <p:spPr>
          <a:xfrm>
            <a:off x="3285298" y="9525"/>
            <a:ext cx="8190740" cy="1230570"/>
          </a:xfrm>
        </p:spPr>
        <p:txBody>
          <a:bodyPr anchor="t">
            <a:normAutofit/>
          </a:bodyPr>
          <a:lstStyle/>
          <a:p>
            <a:pPr algn="l"/>
            <a:r>
              <a:rPr lang="fr-CA" sz="3600" dirty="0">
                <a:solidFill>
                  <a:schemeClr val="accent1"/>
                </a:solidFill>
              </a:rPr>
              <a:t>Situation 2- Quels éléments doivent être notés</a:t>
            </a:r>
          </a:p>
        </p:txBody>
      </p:sp>
      <p:sp>
        <p:nvSpPr>
          <p:cNvPr id="35" name="Isosceles Triangle 3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Espace réservé du contenu 2">
            <a:extLst>
              <a:ext uri="{FF2B5EF4-FFF2-40B4-BE49-F238E27FC236}">
                <a16:creationId xmlns:a16="http://schemas.microsoft.com/office/drawing/2014/main" id="{CC2C603D-0550-4B3E-B1D3-25A0B0B50A0A}"/>
              </a:ext>
            </a:extLst>
          </p:cNvPr>
          <p:cNvSpPr>
            <a:spLocks noGrp="1"/>
          </p:cNvSpPr>
          <p:nvPr>
            <p:ph idx="1"/>
          </p:nvPr>
        </p:nvSpPr>
        <p:spPr>
          <a:xfrm>
            <a:off x="2531650" y="960438"/>
            <a:ext cx="9209913" cy="4903594"/>
          </a:xfrm>
        </p:spPr>
        <p:txBody>
          <a:bodyPr anchor="t">
            <a:normAutofit/>
          </a:bodyPr>
          <a:lstStyle/>
          <a:p>
            <a:pPr algn="just"/>
            <a:r>
              <a:rPr lang="fr-CA" sz="2000" dirty="0"/>
              <a:t>Mme. Labelle, 81 ans est en CH. Elle n’a plus d’appétit, a des nausées et ne dort plus depuis 3 jours. Son comportement a changé selon sa fille qui l’a trouve bizarre, pas comme d’habitude.</a:t>
            </a:r>
          </a:p>
          <a:p>
            <a:pPr algn="just"/>
            <a:r>
              <a:rPr lang="fr-CA" sz="2000" dirty="0"/>
              <a:t>Mme vous dit avoir de la difficulté à se concentrer, elle a peur de perdre la tête car elle se sent bizarre et ne sait pas toujours où elle se trouve. Il y a beaucoup de cas de gastro sur le département, elle croit qu’elle a aussi la gastro.</a:t>
            </a:r>
          </a:p>
          <a:p>
            <a:pPr algn="just"/>
            <a:r>
              <a:rPr lang="fr-CA" sz="2000" dirty="0"/>
              <a:t>Elle est attentive, alerte. Coloration et retour capillaire normal. Saturation air ambiant 96%, TA 110/80, </a:t>
            </a:r>
            <a:r>
              <a:rPr lang="fr-CA" sz="2000" dirty="0" err="1"/>
              <a:t>Pls</a:t>
            </a:r>
            <a:r>
              <a:rPr lang="fr-CA" sz="2000" dirty="0"/>
              <a:t> 64/min, Température 37,8, </a:t>
            </a:r>
            <a:r>
              <a:rPr lang="fr-CA" sz="2000" dirty="0" err="1"/>
              <a:t>respi</a:t>
            </a:r>
            <a:r>
              <a:rPr lang="fr-CA" sz="2000" dirty="0"/>
              <a:t>. 17/min., normale et régulière, pas de tirage.</a:t>
            </a:r>
          </a:p>
          <a:p>
            <a:pPr algn="just"/>
            <a:r>
              <a:rPr lang="fr-CA" sz="2000" dirty="0"/>
              <a:t>Elle n’a pas de filet de salive sous la langue, ses aisselles sont sèches.</a:t>
            </a:r>
          </a:p>
        </p:txBody>
      </p:sp>
    </p:spTree>
    <p:extLst>
      <p:ext uri="{BB962C8B-B14F-4D97-AF65-F5344CB8AC3E}">
        <p14:creationId xmlns:p14="http://schemas.microsoft.com/office/powerpoint/2010/main" val="3476761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B86494A-E162-4771-BAD5-4779132AD7FF}"/>
              </a:ext>
            </a:extLst>
          </p:cNvPr>
          <p:cNvSpPr>
            <a:spLocks noGrp="1"/>
          </p:cNvSpPr>
          <p:nvPr>
            <p:ph type="title"/>
          </p:nvPr>
        </p:nvSpPr>
        <p:spPr>
          <a:xfrm>
            <a:off x="3733279" y="-116855"/>
            <a:ext cx="6230857" cy="730250"/>
          </a:xfrm>
        </p:spPr>
        <p:txBody>
          <a:bodyPr anchor="t">
            <a:normAutofit fontScale="90000"/>
          </a:bodyPr>
          <a:lstStyle/>
          <a:p>
            <a:r>
              <a:rPr lang="fr-CA" sz="3600" dirty="0">
                <a:solidFill>
                  <a:schemeClr val="accent1"/>
                </a:solidFill>
              </a:rPr>
              <a:t>Notes selon la situation #2</a:t>
            </a:r>
          </a:p>
        </p:txBody>
      </p:sp>
      <p:sp>
        <p:nvSpPr>
          <p:cNvPr id="35" name="Isosceles Triangle 3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graphicFrame>
        <p:nvGraphicFramePr>
          <p:cNvPr id="4" name="Espace réservé du contenu 3">
            <a:extLst>
              <a:ext uri="{FF2B5EF4-FFF2-40B4-BE49-F238E27FC236}">
                <a16:creationId xmlns:a16="http://schemas.microsoft.com/office/drawing/2014/main" id="{F9FD7CAB-C822-4676-A70A-B0AE832D5BCA}"/>
              </a:ext>
            </a:extLst>
          </p:cNvPr>
          <p:cNvGraphicFramePr>
            <a:graphicFrameLocks noGrp="1"/>
          </p:cNvGraphicFramePr>
          <p:nvPr>
            <p:ph idx="1"/>
            <p:extLst>
              <p:ext uri="{D42A27DB-BD31-4B8C-83A1-F6EECF244321}">
                <p14:modId xmlns:p14="http://schemas.microsoft.com/office/powerpoint/2010/main" val="1705689589"/>
              </p:ext>
            </p:extLst>
          </p:nvPr>
        </p:nvGraphicFramePr>
        <p:xfrm>
          <a:off x="2142741" y="517525"/>
          <a:ext cx="10019097" cy="6338634"/>
        </p:xfrm>
        <a:graphic>
          <a:graphicData uri="http://schemas.openxmlformats.org/drawingml/2006/table">
            <a:tbl>
              <a:tblPr firstRow="1" bandRow="1">
                <a:tableStyleId>{5C22544A-7EE6-4342-B048-85BDC9FD1C3A}</a:tableStyleId>
              </a:tblPr>
              <a:tblGrid>
                <a:gridCol w="2316494">
                  <a:extLst>
                    <a:ext uri="{9D8B030D-6E8A-4147-A177-3AD203B41FA5}">
                      <a16:colId xmlns:a16="http://schemas.microsoft.com/office/drawing/2014/main" val="3191651147"/>
                    </a:ext>
                  </a:extLst>
                </a:gridCol>
                <a:gridCol w="7702603">
                  <a:extLst>
                    <a:ext uri="{9D8B030D-6E8A-4147-A177-3AD203B41FA5}">
                      <a16:colId xmlns:a16="http://schemas.microsoft.com/office/drawing/2014/main" val="2834934624"/>
                    </a:ext>
                  </a:extLst>
                </a:gridCol>
              </a:tblGrid>
              <a:tr h="357200">
                <a:tc>
                  <a:txBody>
                    <a:bodyPr/>
                    <a:lstStyle/>
                    <a:p>
                      <a:r>
                        <a:rPr lang="fr-CA" dirty="0"/>
                        <a:t>2020-12-03</a:t>
                      </a:r>
                    </a:p>
                  </a:txBody>
                  <a:tcPr/>
                </a:tc>
                <a:tc>
                  <a:txBody>
                    <a:bodyPr/>
                    <a:lstStyle/>
                    <a:p>
                      <a:r>
                        <a:rPr lang="fr-CA" dirty="0"/>
                        <a:t>14h30 MALAISE DOMINANT : Perte d’appétit</a:t>
                      </a:r>
                    </a:p>
                  </a:txBody>
                  <a:tcPr/>
                </a:tc>
                <a:extLst>
                  <a:ext uri="{0D108BD9-81ED-4DB2-BD59-A6C34878D82A}">
                    <a16:rowId xmlns:a16="http://schemas.microsoft.com/office/drawing/2014/main" val="3844490837"/>
                  </a:ext>
                </a:extLst>
              </a:tr>
              <a:tr h="357200">
                <a:tc>
                  <a:txBody>
                    <a:bodyPr/>
                    <a:lstStyle/>
                    <a:p>
                      <a:pPr algn="just"/>
                      <a:endParaRPr lang="fr-CA" dirty="0"/>
                    </a:p>
                  </a:txBody>
                  <a:tcPr/>
                </a:tc>
                <a:tc>
                  <a:txBody>
                    <a:bodyPr/>
                    <a:lstStyle/>
                    <a:p>
                      <a:pPr algn="just"/>
                      <a:r>
                        <a:rPr lang="fr-CA" dirty="0"/>
                        <a:t>P: Provoqué: ne sait pas</a:t>
                      </a:r>
                    </a:p>
                  </a:txBody>
                  <a:tcPr/>
                </a:tc>
                <a:extLst>
                  <a:ext uri="{0D108BD9-81ED-4DB2-BD59-A6C34878D82A}">
                    <a16:rowId xmlns:a16="http://schemas.microsoft.com/office/drawing/2014/main" val="1195187514"/>
                  </a:ext>
                </a:extLst>
              </a:tr>
              <a:tr h="357200">
                <a:tc>
                  <a:txBody>
                    <a:bodyPr/>
                    <a:lstStyle/>
                    <a:p>
                      <a:pPr algn="just"/>
                      <a:endParaRPr lang="fr-CA" dirty="0"/>
                    </a:p>
                  </a:txBody>
                  <a:tcPr/>
                </a:tc>
                <a:tc>
                  <a:txBody>
                    <a:bodyPr/>
                    <a:lstStyle/>
                    <a:p>
                      <a:pPr algn="just"/>
                      <a:r>
                        <a:rPr lang="fr-CA" dirty="0"/>
                        <a:t>P: pallier: ne mange que quelques bouchées à chaque repas</a:t>
                      </a:r>
                    </a:p>
                  </a:txBody>
                  <a:tcPr/>
                </a:tc>
                <a:extLst>
                  <a:ext uri="{0D108BD9-81ED-4DB2-BD59-A6C34878D82A}">
                    <a16:rowId xmlns:a16="http://schemas.microsoft.com/office/drawing/2014/main" val="81331315"/>
                  </a:ext>
                </a:extLst>
              </a:tr>
              <a:tr h="357200">
                <a:tc>
                  <a:txBody>
                    <a:bodyPr/>
                    <a:lstStyle/>
                    <a:p>
                      <a:pPr algn="just"/>
                      <a:endParaRPr lang="fr-CA" dirty="0"/>
                    </a:p>
                  </a:txBody>
                  <a:tcPr/>
                </a:tc>
                <a:tc>
                  <a:txBody>
                    <a:bodyPr/>
                    <a:lstStyle/>
                    <a:p>
                      <a:pPr algn="just"/>
                      <a:r>
                        <a:rPr lang="fr-CA" dirty="0"/>
                        <a:t>Q: impact fonctionnel: trop faible pour exercice de </a:t>
                      </a:r>
                      <a:r>
                        <a:rPr lang="fr-CA" dirty="0" err="1"/>
                        <a:t>réadapt</a:t>
                      </a:r>
                      <a:r>
                        <a:rPr lang="fr-CA" dirty="0"/>
                        <a:t>.</a:t>
                      </a:r>
                    </a:p>
                  </a:txBody>
                  <a:tcPr/>
                </a:tc>
                <a:extLst>
                  <a:ext uri="{0D108BD9-81ED-4DB2-BD59-A6C34878D82A}">
                    <a16:rowId xmlns:a16="http://schemas.microsoft.com/office/drawing/2014/main" val="903347076"/>
                  </a:ext>
                </a:extLst>
              </a:tr>
              <a:tr h="357200">
                <a:tc>
                  <a:txBody>
                    <a:bodyPr/>
                    <a:lstStyle/>
                    <a:p>
                      <a:pPr algn="just"/>
                      <a:endParaRPr lang="fr-CA" dirty="0"/>
                    </a:p>
                  </a:txBody>
                  <a:tcPr/>
                </a:tc>
                <a:tc>
                  <a:txBody>
                    <a:bodyPr/>
                    <a:lstStyle/>
                    <a:p>
                      <a:pPr algn="just"/>
                      <a:r>
                        <a:rPr lang="fr-CA" dirty="0"/>
                        <a:t>R: N/A</a:t>
                      </a:r>
                    </a:p>
                  </a:txBody>
                  <a:tcPr/>
                </a:tc>
                <a:extLst>
                  <a:ext uri="{0D108BD9-81ED-4DB2-BD59-A6C34878D82A}">
                    <a16:rowId xmlns:a16="http://schemas.microsoft.com/office/drawing/2014/main" val="3650818215"/>
                  </a:ext>
                </a:extLst>
              </a:tr>
              <a:tr h="625099">
                <a:tc>
                  <a:txBody>
                    <a:bodyPr/>
                    <a:lstStyle/>
                    <a:p>
                      <a:pPr algn="just"/>
                      <a:endParaRPr lang="fr-CA" dirty="0"/>
                    </a:p>
                  </a:txBody>
                  <a:tcPr/>
                </a:tc>
                <a:tc>
                  <a:txBody>
                    <a:bodyPr/>
                    <a:lstStyle/>
                    <a:p>
                      <a:pPr algn="just"/>
                      <a:r>
                        <a:rPr lang="fr-CA" dirty="0"/>
                        <a:t>S: Nausées, insomnie, se sent bizarre, a peur de perdre la tête. Désorientée dans l’espace par moment.</a:t>
                      </a:r>
                    </a:p>
                  </a:txBody>
                  <a:tcPr/>
                </a:tc>
                <a:extLst>
                  <a:ext uri="{0D108BD9-81ED-4DB2-BD59-A6C34878D82A}">
                    <a16:rowId xmlns:a16="http://schemas.microsoft.com/office/drawing/2014/main" val="3973376635"/>
                  </a:ext>
                </a:extLst>
              </a:tr>
              <a:tr h="357200">
                <a:tc>
                  <a:txBody>
                    <a:bodyPr/>
                    <a:lstStyle/>
                    <a:p>
                      <a:pPr algn="just"/>
                      <a:endParaRPr lang="fr-CA" dirty="0"/>
                    </a:p>
                  </a:txBody>
                  <a:tcPr/>
                </a:tc>
                <a:tc>
                  <a:txBody>
                    <a:bodyPr/>
                    <a:lstStyle/>
                    <a:p>
                      <a:pPr algn="just"/>
                      <a:r>
                        <a:rPr lang="fr-CA" dirty="0"/>
                        <a:t>T: Constant depuis 3 jours</a:t>
                      </a:r>
                    </a:p>
                  </a:txBody>
                  <a:tcPr/>
                </a:tc>
                <a:extLst>
                  <a:ext uri="{0D108BD9-81ED-4DB2-BD59-A6C34878D82A}">
                    <a16:rowId xmlns:a16="http://schemas.microsoft.com/office/drawing/2014/main" val="3795963347"/>
                  </a:ext>
                </a:extLst>
              </a:tr>
              <a:tr h="357200">
                <a:tc>
                  <a:txBody>
                    <a:bodyPr/>
                    <a:lstStyle/>
                    <a:p>
                      <a:pPr algn="just"/>
                      <a:endParaRPr lang="fr-CA" dirty="0"/>
                    </a:p>
                  </a:txBody>
                  <a:tcPr/>
                </a:tc>
                <a:tc>
                  <a:txBody>
                    <a:bodyPr/>
                    <a:lstStyle/>
                    <a:p>
                      <a:pPr algn="just"/>
                      <a:r>
                        <a:rPr lang="fr-CA" dirty="0"/>
                        <a:t>U: gastro</a:t>
                      </a:r>
                    </a:p>
                  </a:txBody>
                  <a:tcPr/>
                </a:tc>
                <a:extLst>
                  <a:ext uri="{0D108BD9-81ED-4DB2-BD59-A6C34878D82A}">
                    <a16:rowId xmlns:a16="http://schemas.microsoft.com/office/drawing/2014/main" val="2526415847"/>
                  </a:ext>
                </a:extLst>
              </a:tr>
              <a:tr h="625099">
                <a:tc>
                  <a:txBody>
                    <a:bodyPr/>
                    <a:lstStyle/>
                    <a:p>
                      <a:pPr algn="just"/>
                      <a:endParaRPr lang="fr-CA" dirty="0"/>
                    </a:p>
                  </a:txBody>
                  <a:tcPr/>
                </a:tc>
                <a:tc>
                  <a:txBody>
                    <a:bodyPr/>
                    <a:lstStyle/>
                    <a:p>
                      <a:pPr algn="just"/>
                      <a:r>
                        <a:rPr lang="fr-CA" dirty="0"/>
                        <a:t>Paramètre de base: changement de comportement et changement d’état mental, fluctuant.</a:t>
                      </a:r>
                    </a:p>
                  </a:txBody>
                  <a:tcPr/>
                </a:tc>
                <a:extLst>
                  <a:ext uri="{0D108BD9-81ED-4DB2-BD59-A6C34878D82A}">
                    <a16:rowId xmlns:a16="http://schemas.microsoft.com/office/drawing/2014/main" val="1718018302"/>
                  </a:ext>
                </a:extLst>
              </a:tr>
              <a:tr h="563277">
                <a:tc>
                  <a:txBody>
                    <a:bodyPr/>
                    <a:lstStyle/>
                    <a:p>
                      <a:pPr algn="just"/>
                      <a:endParaRPr lang="fr-CA" dirty="0"/>
                    </a:p>
                  </a:txBody>
                  <a:tcPr/>
                </a:tc>
                <a:tc>
                  <a:txBody>
                    <a:bodyPr/>
                    <a:lstStyle/>
                    <a:p>
                      <a:pPr algn="just"/>
                      <a:r>
                        <a:rPr lang="fr-CA" dirty="0"/>
                        <a:t>État mental: Attentive, alerte, mémoire intacte, orientée 2 sphères.</a:t>
                      </a:r>
                    </a:p>
                  </a:txBody>
                  <a:tcPr/>
                </a:tc>
                <a:extLst>
                  <a:ext uri="{0D108BD9-81ED-4DB2-BD59-A6C34878D82A}">
                    <a16:rowId xmlns:a16="http://schemas.microsoft.com/office/drawing/2014/main" val="1851680754"/>
                  </a:ext>
                </a:extLst>
              </a:tr>
              <a:tr h="563277">
                <a:tc>
                  <a:txBody>
                    <a:bodyPr/>
                    <a:lstStyle/>
                    <a:p>
                      <a:pPr algn="just"/>
                      <a:endParaRPr lang="fr-CA" dirty="0"/>
                    </a:p>
                  </a:txBody>
                  <a:tcPr/>
                </a:tc>
                <a:tc>
                  <a:txBody>
                    <a:bodyPr/>
                    <a:lstStyle/>
                    <a:p>
                      <a:pPr algn="just"/>
                      <a:r>
                        <a:rPr lang="fr-CA" dirty="0"/>
                        <a:t>coloration et retour capillaire normal. Saturation air ambiant 96%</a:t>
                      </a:r>
                    </a:p>
                  </a:txBody>
                  <a:tcPr/>
                </a:tc>
                <a:extLst>
                  <a:ext uri="{0D108BD9-81ED-4DB2-BD59-A6C34878D82A}">
                    <a16:rowId xmlns:a16="http://schemas.microsoft.com/office/drawing/2014/main" val="3558793485"/>
                  </a:ext>
                </a:extLst>
              </a:tr>
              <a:tr h="357200">
                <a:tc>
                  <a:txBody>
                    <a:bodyPr/>
                    <a:lstStyle/>
                    <a:p>
                      <a:pPr algn="just"/>
                      <a:endParaRPr lang="fr-CA" dirty="0"/>
                    </a:p>
                  </a:txBody>
                  <a:tcPr/>
                </a:tc>
                <a:tc>
                  <a:txBody>
                    <a:bodyPr/>
                    <a:lstStyle/>
                    <a:p>
                      <a:pPr algn="just"/>
                      <a:r>
                        <a:rPr lang="fr-CA" dirty="0"/>
                        <a:t>TA 110/80, </a:t>
                      </a:r>
                      <a:r>
                        <a:rPr lang="fr-CA" dirty="0" err="1"/>
                        <a:t>Pls</a:t>
                      </a:r>
                      <a:r>
                        <a:rPr lang="fr-CA" dirty="0"/>
                        <a:t> 64/min, Température R. 37.8, Resp. 17/min </a:t>
                      </a:r>
                    </a:p>
                  </a:txBody>
                  <a:tcPr/>
                </a:tc>
                <a:extLst>
                  <a:ext uri="{0D108BD9-81ED-4DB2-BD59-A6C34878D82A}">
                    <a16:rowId xmlns:a16="http://schemas.microsoft.com/office/drawing/2014/main" val="1632595312"/>
                  </a:ext>
                </a:extLst>
              </a:tr>
              <a:tr h="357200">
                <a:tc>
                  <a:txBody>
                    <a:bodyPr/>
                    <a:lstStyle/>
                    <a:p>
                      <a:pPr algn="just"/>
                      <a:endParaRPr lang="fr-CA" dirty="0"/>
                    </a:p>
                  </a:txBody>
                  <a:tcPr/>
                </a:tc>
                <a:tc>
                  <a:txBody>
                    <a:bodyPr/>
                    <a:lstStyle/>
                    <a:p>
                      <a:pPr algn="just"/>
                      <a:r>
                        <a:rPr lang="fr-CA" dirty="0"/>
                        <a:t>Présente des signes de déshydratation</a:t>
                      </a:r>
                    </a:p>
                  </a:txBody>
                  <a:tcPr/>
                </a:tc>
                <a:extLst>
                  <a:ext uri="{0D108BD9-81ED-4DB2-BD59-A6C34878D82A}">
                    <a16:rowId xmlns:a16="http://schemas.microsoft.com/office/drawing/2014/main" val="2195497508"/>
                  </a:ext>
                </a:extLst>
              </a:tr>
              <a:tr h="625099">
                <a:tc>
                  <a:txBody>
                    <a:bodyPr/>
                    <a:lstStyle/>
                    <a:p>
                      <a:endParaRPr lang="fr-CA" dirty="0"/>
                    </a:p>
                  </a:txBody>
                  <a:tcPr/>
                </a:tc>
                <a:tc>
                  <a:txBody>
                    <a:bodyPr/>
                    <a:lstStyle/>
                    <a:p>
                      <a:r>
                        <a:rPr lang="fr-CA" dirty="0"/>
                        <a:t>14h45 R.A.D.A.R. complété. Infirmière avisée. ---------------------------------------------------------------------------------------------------Cathy </a:t>
                      </a:r>
                      <a:r>
                        <a:rPr lang="fr-CA" dirty="0" err="1"/>
                        <a:t>drolet</a:t>
                      </a:r>
                      <a:r>
                        <a:rPr lang="fr-CA" dirty="0"/>
                        <a:t> </a:t>
                      </a:r>
                      <a:r>
                        <a:rPr lang="fr-CA" dirty="0" err="1"/>
                        <a:t>inf.aux</a:t>
                      </a:r>
                      <a:r>
                        <a:rPr lang="fr-CA" dirty="0"/>
                        <a:t>.</a:t>
                      </a:r>
                    </a:p>
                  </a:txBody>
                  <a:tcPr/>
                </a:tc>
                <a:extLst>
                  <a:ext uri="{0D108BD9-81ED-4DB2-BD59-A6C34878D82A}">
                    <a16:rowId xmlns:a16="http://schemas.microsoft.com/office/drawing/2014/main" val="1618808671"/>
                  </a:ext>
                </a:extLst>
              </a:tr>
            </a:tbl>
          </a:graphicData>
        </a:graphic>
      </p:graphicFrame>
    </p:spTree>
    <p:extLst>
      <p:ext uri="{BB962C8B-B14F-4D97-AF65-F5344CB8AC3E}">
        <p14:creationId xmlns:p14="http://schemas.microsoft.com/office/powerpoint/2010/main" val="38162609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BC57E72-29D5-4345-B6DA-517B79306C82}"/>
              </a:ext>
            </a:extLst>
          </p:cNvPr>
          <p:cNvSpPr>
            <a:spLocks noGrp="1"/>
          </p:cNvSpPr>
          <p:nvPr>
            <p:ph type="title"/>
          </p:nvPr>
        </p:nvSpPr>
        <p:spPr>
          <a:xfrm>
            <a:off x="3690551" y="-28928"/>
            <a:ext cx="6230857" cy="724253"/>
          </a:xfrm>
        </p:spPr>
        <p:txBody>
          <a:bodyPr anchor="t">
            <a:normAutofit fontScale="90000"/>
          </a:bodyPr>
          <a:lstStyle/>
          <a:p>
            <a:r>
              <a:rPr lang="fr-CA" sz="3600" dirty="0">
                <a:solidFill>
                  <a:schemeClr val="accent1"/>
                </a:solidFill>
              </a:rPr>
              <a:t>Situation 3- Trouver les erreurs</a:t>
            </a:r>
          </a:p>
        </p:txBody>
      </p:sp>
      <p:sp>
        <p:nvSpPr>
          <p:cNvPr id="35" name="Isosceles Triangle 3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graphicFrame>
        <p:nvGraphicFramePr>
          <p:cNvPr id="4" name="Espace réservé du contenu 3">
            <a:extLst>
              <a:ext uri="{FF2B5EF4-FFF2-40B4-BE49-F238E27FC236}">
                <a16:creationId xmlns:a16="http://schemas.microsoft.com/office/drawing/2014/main" id="{CE8D35BB-D0D1-43A2-9E9A-3CE971E88095}"/>
              </a:ext>
            </a:extLst>
          </p:cNvPr>
          <p:cNvGraphicFramePr>
            <a:graphicFrameLocks noGrp="1"/>
          </p:cNvGraphicFramePr>
          <p:nvPr>
            <p:ph idx="1"/>
            <p:extLst>
              <p:ext uri="{D42A27DB-BD31-4B8C-83A1-F6EECF244321}">
                <p14:modId xmlns:p14="http://schemas.microsoft.com/office/powerpoint/2010/main" val="1703719971"/>
              </p:ext>
            </p:extLst>
          </p:nvPr>
        </p:nvGraphicFramePr>
        <p:xfrm>
          <a:off x="2398328" y="842963"/>
          <a:ext cx="9282113" cy="1112520"/>
        </p:xfrm>
        <a:graphic>
          <a:graphicData uri="http://schemas.openxmlformats.org/drawingml/2006/table">
            <a:tbl>
              <a:tblPr firstRow="1" bandRow="1">
                <a:tableStyleId>{5C22544A-7EE6-4342-B048-85BDC9FD1C3A}</a:tableStyleId>
              </a:tblPr>
              <a:tblGrid>
                <a:gridCol w="2247147">
                  <a:extLst>
                    <a:ext uri="{9D8B030D-6E8A-4147-A177-3AD203B41FA5}">
                      <a16:colId xmlns:a16="http://schemas.microsoft.com/office/drawing/2014/main" val="4244187347"/>
                    </a:ext>
                  </a:extLst>
                </a:gridCol>
                <a:gridCol w="7034966">
                  <a:extLst>
                    <a:ext uri="{9D8B030D-6E8A-4147-A177-3AD203B41FA5}">
                      <a16:colId xmlns:a16="http://schemas.microsoft.com/office/drawing/2014/main" val="1350602335"/>
                    </a:ext>
                  </a:extLst>
                </a:gridCol>
              </a:tblGrid>
              <a:tr h="370840">
                <a:tc>
                  <a:txBody>
                    <a:bodyPr/>
                    <a:lstStyle/>
                    <a:p>
                      <a:r>
                        <a:rPr lang="fr-CA" dirty="0"/>
                        <a:t>2020-12-03</a:t>
                      </a:r>
                    </a:p>
                  </a:txBody>
                  <a:tcPr/>
                </a:tc>
                <a:tc>
                  <a:txBody>
                    <a:bodyPr/>
                    <a:lstStyle/>
                    <a:p>
                      <a:r>
                        <a:rPr lang="fr-CA" dirty="0"/>
                        <a:t>Patient confus. Désorienté dans les 3 sphères.</a:t>
                      </a:r>
                    </a:p>
                  </a:txBody>
                  <a:tcPr/>
                </a:tc>
                <a:extLst>
                  <a:ext uri="{0D108BD9-81ED-4DB2-BD59-A6C34878D82A}">
                    <a16:rowId xmlns:a16="http://schemas.microsoft.com/office/drawing/2014/main" val="780471532"/>
                  </a:ext>
                </a:extLst>
              </a:tr>
              <a:tr h="370840">
                <a:tc>
                  <a:txBody>
                    <a:bodyPr/>
                    <a:lstStyle/>
                    <a:p>
                      <a:endParaRPr lang="fr-CA" dirty="0"/>
                    </a:p>
                  </a:txBody>
                  <a:tcPr/>
                </a:tc>
                <a:tc>
                  <a:txBody>
                    <a:bodyPr/>
                    <a:lstStyle/>
                    <a:p>
                      <a:r>
                        <a:rPr lang="fr-CA" dirty="0"/>
                        <a:t>S.V. sur f. spéciale. Infirmière avisée. Évaluation sera faite par inf.</a:t>
                      </a:r>
                    </a:p>
                  </a:txBody>
                  <a:tcPr/>
                </a:tc>
                <a:extLst>
                  <a:ext uri="{0D108BD9-81ED-4DB2-BD59-A6C34878D82A}">
                    <a16:rowId xmlns:a16="http://schemas.microsoft.com/office/drawing/2014/main" val="741308865"/>
                  </a:ext>
                </a:extLst>
              </a:tr>
              <a:tr h="370840">
                <a:tc>
                  <a:txBody>
                    <a:bodyPr/>
                    <a:lstStyle/>
                    <a:p>
                      <a:endParaRPr lang="fr-CA" dirty="0"/>
                    </a:p>
                  </a:txBody>
                  <a:tcPr/>
                </a:tc>
                <a:tc>
                  <a:txBody>
                    <a:bodyPr/>
                    <a:lstStyle/>
                    <a:p>
                      <a:r>
                        <a:rPr lang="fr-CA" dirty="0"/>
                        <a:t>------------------------------</a:t>
                      </a:r>
                      <a:r>
                        <a:rPr lang="fr-CA" dirty="0" err="1">
                          <a:latin typeface="Blackadder ITC" panose="04020505051007020D02" pitchFamily="82" charset="0"/>
                        </a:rPr>
                        <a:t>J.bilodeau</a:t>
                      </a:r>
                      <a:r>
                        <a:rPr lang="fr-CA" dirty="0">
                          <a:latin typeface="Blackadder ITC" panose="04020505051007020D02" pitchFamily="82" charset="0"/>
                        </a:rPr>
                        <a:t>-côté </a:t>
                      </a:r>
                      <a:r>
                        <a:rPr lang="fr-CA" dirty="0"/>
                        <a:t>CEPIA, Julianne Bilodeau-Côté</a:t>
                      </a:r>
                    </a:p>
                  </a:txBody>
                  <a:tcPr/>
                </a:tc>
                <a:extLst>
                  <a:ext uri="{0D108BD9-81ED-4DB2-BD59-A6C34878D82A}">
                    <a16:rowId xmlns:a16="http://schemas.microsoft.com/office/drawing/2014/main" val="3426551184"/>
                  </a:ext>
                </a:extLst>
              </a:tr>
            </a:tbl>
          </a:graphicData>
        </a:graphic>
      </p:graphicFrame>
      <p:graphicFrame>
        <p:nvGraphicFramePr>
          <p:cNvPr id="5" name="Tableau 4">
            <a:extLst>
              <a:ext uri="{FF2B5EF4-FFF2-40B4-BE49-F238E27FC236}">
                <a16:creationId xmlns:a16="http://schemas.microsoft.com/office/drawing/2014/main" id="{D9FD5AA8-C345-4E05-BE87-FC29A792BBDA}"/>
              </a:ext>
            </a:extLst>
          </p:cNvPr>
          <p:cNvGraphicFramePr>
            <a:graphicFrameLocks noGrp="1"/>
          </p:cNvGraphicFramePr>
          <p:nvPr>
            <p:extLst>
              <p:ext uri="{D42A27DB-BD31-4B8C-83A1-F6EECF244321}">
                <p14:modId xmlns:p14="http://schemas.microsoft.com/office/powerpoint/2010/main" val="3413575379"/>
              </p:ext>
            </p:extLst>
          </p:nvPr>
        </p:nvGraphicFramePr>
        <p:xfrm>
          <a:off x="2476500" y="4188777"/>
          <a:ext cx="9282113" cy="2301240"/>
        </p:xfrm>
        <a:graphic>
          <a:graphicData uri="http://schemas.openxmlformats.org/drawingml/2006/table">
            <a:tbl>
              <a:tblPr firstRow="1" bandRow="1">
                <a:tableStyleId>{5C22544A-7EE6-4342-B048-85BDC9FD1C3A}</a:tableStyleId>
              </a:tblPr>
              <a:tblGrid>
                <a:gridCol w="2240347">
                  <a:extLst>
                    <a:ext uri="{9D8B030D-6E8A-4147-A177-3AD203B41FA5}">
                      <a16:colId xmlns:a16="http://schemas.microsoft.com/office/drawing/2014/main" val="765730642"/>
                    </a:ext>
                  </a:extLst>
                </a:gridCol>
                <a:gridCol w="7041766">
                  <a:extLst>
                    <a:ext uri="{9D8B030D-6E8A-4147-A177-3AD203B41FA5}">
                      <a16:colId xmlns:a16="http://schemas.microsoft.com/office/drawing/2014/main" val="3573743293"/>
                    </a:ext>
                  </a:extLst>
                </a:gridCol>
              </a:tblGrid>
              <a:tr h="370840">
                <a:tc>
                  <a:txBody>
                    <a:bodyPr/>
                    <a:lstStyle/>
                    <a:p>
                      <a:r>
                        <a:rPr lang="fr-CA" dirty="0"/>
                        <a:t>2020-12-03</a:t>
                      </a:r>
                    </a:p>
                  </a:txBody>
                  <a:tcPr/>
                </a:tc>
                <a:tc>
                  <a:txBody>
                    <a:bodyPr/>
                    <a:lstStyle/>
                    <a:p>
                      <a:r>
                        <a:rPr lang="fr-CA" dirty="0"/>
                        <a:t>14h Changement d’état mental. Désorienté temps et espace.</a:t>
                      </a:r>
                    </a:p>
                  </a:txBody>
                  <a:tcPr/>
                </a:tc>
                <a:extLst>
                  <a:ext uri="{0D108BD9-81ED-4DB2-BD59-A6C34878D82A}">
                    <a16:rowId xmlns:a16="http://schemas.microsoft.com/office/drawing/2014/main" val="3045208402"/>
                  </a:ext>
                </a:extLst>
              </a:tr>
              <a:tr h="370840">
                <a:tc>
                  <a:txBody>
                    <a:bodyPr/>
                    <a:lstStyle/>
                    <a:p>
                      <a:endParaRPr lang="fr-CA" dirty="0"/>
                    </a:p>
                  </a:txBody>
                  <a:tcPr/>
                </a:tc>
                <a:tc>
                  <a:txBody>
                    <a:bodyPr/>
                    <a:lstStyle/>
                    <a:p>
                      <a:r>
                        <a:rPr lang="fr-CA" dirty="0"/>
                        <a:t>Problème de mémoire. S.V. dans les normales-------------------------</a:t>
                      </a:r>
                    </a:p>
                  </a:txBody>
                  <a:tcPr/>
                </a:tc>
                <a:extLst>
                  <a:ext uri="{0D108BD9-81ED-4DB2-BD59-A6C34878D82A}">
                    <a16:rowId xmlns:a16="http://schemas.microsoft.com/office/drawing/2014/main" val="4147345061"/>
                  </a:ext>
                </a:extLst>
              </a:tr>
              <a:tr h="370840">
                <a:tc>
                  <a:txBody>
                    <a:bodyPr/>
                    <a:lstStyle/>
                    <a:p>
                      <a:endParaRPr lang="fr-CA" dirty="0"/>
                    </a:p>
                  </a:txBody>
                  <a:tcPr/>
                </a:tc>
                <a:tc>
                  <a:txBody>
                    <a:bodyPr/>
                    <a:lstStyle/>
                    <a:p>
                      <a:r>
                        <a:rPr lang="fr-CA" dirty="0"/>
                        <a:t>Absence de signe de déshydratation.------------------------------------</a:t>
                      </a:r>
                    </a:p>
                  </a:txBody>
                  <a:tcPr/>
                </a:tc>
                <a:extLst>
                  <a:ext uri="{0D108BD9-81ED-4DB2-BD59-A6C34878D82A}">
                    <a16:rowId xmlns:a16="http://schemas.microsoft.com/office/drawing/2014/main" val="1596408724"/>
                  </a:ext>
                </a:extLst>
              </a:tr>
              <a:tr h="370840">
                <a:tc>
                  <a:txBody>
                    <a:bodyPr/>
                    <a:lstStyle/>
                    <a:p>
                      <a:endParaRPr lang="fr-CA" dirty="0"/>
                    </a:p>
                  </a:txBody>
                  <a:tcPr/>
                </a:tc>
                <a:tc>
                  <a:txBody>
                    <a:bodyPr/>
                    <a:lstStyle/>
                    <a:p>
                      <a:r>
                        <a:rPr lang="fr-CA" dirty="0"/>
                        <a:t>14h05 infirmière avisée. Dit qu’elle sera au chevet dans les prochaines minutes. --------------------------------------------------------------------------------------</a:t>
                      </a:r>
                      <a:r>
                        <a:rPr lang="fr-CA" dirty="0" err="1">
                          <a:latin typeface="Blackadder ITC" panose="04020505051007020D02" pitchFamily="82" charset="0"/>
                        </a:rPr>
                        <a:t>J.Bilodeau</a:t>
                      </a:r>
                      <a:r>
                        <a:rPr lang="fr-CA" dirty="0">
                          <a:latin typeface="Blackadder ITC" panose="04020505051007020D02" pitchFamily="82" charset="0"/>
                        </a:rPr>
                        <a:t>-Côté </a:t>
                      </a:r>
                      <a:r>
                        <a:rPr lang="fr-CA" dirty="0">
                          <a:latin typeface="+mn-lt"/>
                        </a:rPr>
                        <a:t> CEPIA, Julianne Bilodeau-Côté</a:t>
                      </a:r>
                      <a:r>
                        <a:rPr lang="fr-CA" dirty="0">
                          <a:latin typeface="Blackadder ITC" panose="04020505051007020D02" pitchFamily="82" charset="0"/>
                        </a:rPr>
                        <a:t> </a:t>
                      </a:r>
                      <a:endParaRPr lang="fr-CA" dirty="0"/>
                    </a:p>
                  </a:txBody>
                  <a:tcPr/>
                </a:tc>
                <a:extLst>
                  <a:ext uri="{0D108BD9-81ED-4DB2-BD59-A6C34878D82A}">
                    <a16:rowId xmlns:a16="http://schemas.microsoft.com/office/drawing/2014/main" val="3439908186"/>
                  </a:ext>
                </a:extLst>
              </a:tr>
            </a:tbl>
          </a:graphicData>
        </a:graphic>
      </p:graphicFrame>
      <p:sp>
        <p:nvSpPr>
          <p:cNvPr id="6" name="Ellipse 5">
            <a:extLst>
              <a:ext uri="{FF2B5EF4-FFF2-40B4-BE49-F238E27FC236}">
                <a16:creationId xmlns:a16="http://schemas.microsoft.com/office/drawing/2014/main" id="{7D88DF25-AE64-4923-98F9-EA90BB456A0F}"/>
              </a:ext>
            </a:extLst>
          </p:cNvPr>
          <p:cNvSpPr/>
          <p:nvPr/>
        </p:nvSpPr>
        <p:spPr>
          <a:xfrm>
            <a:off x="2624138" y="2847975"/>
            <a:ext cx="2934902" cy="11125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Situation 3</a:t>
            </a:r>
          </a:p>
          <a:p>
            <a:pPr algn="ctr"/>
            <a:r>
              <a:rPr lang="fr-CA" dirty="0"/>
              <a:t>Corrigée </a:t>
            </a:r>
          </a:p>
        </p:txBody>
      </p:sp>
    </p:spTree>
    <p:extLst>
      <p:ext uri="{BB962C8B-B14F-4D97-AF65-F5344CB8AC3E}">
        <p14:creationId xmlns:p14="http://schemas.microsoft.com/office/powerpoint/2010/main" val="38890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3C5918A-1DC5-4CF3-AA27-00AA3088A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B786683A-6FD6-4BF7-B3B0-DC3976773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274788" y="-15796"/>
            <a:ext cx="7911916" cy="6889592"/>
          </a:xfrm>
          <a:custGeom>
            <a:avLst/>
            <a:gdLst>
              <a:gd name="connsiteX0" fmla="*/ 1144064 w 7911916"/>
              <a:gd name="connsiteY0" fmla="*/ 0 h 6889592"/>
              <a:gd name="connsiteX1" fmla="*/ 7911916 w 7911916"/>
              <a:gd name="connsiteY1" fmla="*/ 0 h 6889592"/>
              <a:gd name="connsiteX2" fmla="*/ 7911916 w 7911916"/>
              <a:gd name="connsiteY2" fmla="*/ 6889592 h 6889592"/>
              <a:gd name="connsiteX3" fmla="*/ 1282780 w 7911916"/>
              <a:gd name="connsiteY3" fmla="*/ 6889592 h 6889592"/>
              <a:gd name="connsiteX4" fmla="*/ 1021588 w 7911916"/>
              <a:gd name="connsiteY4" fmla="*/ 6461391 h 6889592"/>
              <a:gd name="connsiteX5" fmla="*/ 841264 w 7911916"/>
              <a:gd name="connsiteY5" fmla="*/ 370936 h 6889592"/>
              <a:gd name="connsiteX6" fmla="*/ 1119707 w 7911916"/>
              <a:gd name="connsiteY6" fmla="*/ 26053 h 688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1916" h="6889592">
                <a:moveTo>
                  <a:pt x="1144064" y="0"/>
                </a:moveTo>
                <a:lnTo>
                  <a:pt x="7911916" y="0"/>
                </a:lnTo>
                <a:lnTo>
                  <a:pt x="7911916" y="6889592"/>
                </a:lnTo>
                <a:lnTo>
                  <a:pt x="1282780" y="6889592"/>
                </a:lnTo>
                <a:lnTo>
                  <a:pt x="1021588" y="6461391"/>
                </a:lnTo>
                <a:cubicBezTo>
                  <a:pt x="-73086" y="4533675"/>
                  <a:pt x="-509682" y="2192905"/>
                  <a:pt x="841264" y="370936"/>
                </a:cubicBezTo>
                <a:cubicBezTo>
                  <a:pt x="928899" y="253509"/>
                  <a:pt x="1021859" y="138477"/>
                  <a:pt x="1119707" y="26053"/>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Shape 11">
            <a:extLst>
              <a:ext uri="{FF2B5EF4-FFF2-40B4-BE49-F238E27FC236}">
                <a16:creationId xmlns:a16="http://schemas.microsoft.com/office/drawing/2014/main" id="{05169E50-59FB-4AEE-B61D-44A882A4C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249750" y="-6726"/>
            <a:ext cx="5931659" cy="6871452"/>
          </a:xfrm>
          <a:custGeom>
            <a:avLst/>
            <a:gdLst>
              <a:gd name="connsiteX0" fmla="*/ 2429503 w 5931659"/>
              <a:gd name="connsiteY0" fmla="*/ 0 h 6871452"/>
              <a:gd name="connsiteX1" fmla="*/ 5931659 w 5931659"/>
              <a:gd name="connsiteY1" fmla="*/ 0 h 6871452"/>
              <a:gd name="connsiteX2" fmla="*/ 5931659 w 5931659"/>
              <a:gd name="connsiteY2" fmla="*/ 6871452 h 6871452"/>
              <a:gd name="connsiteX3" fmla="*/ 1302090 w 5931659"/>
              <a:gd name="connsiteY3" fmla="*/ 6871452 h 6871452"/>
              <a:gd name="connsiteX4" fmla="*/ 1257860 w 5931659"/>
              <a:gd name="connsiteY4" fmla="*/ 6820098 h 6871452"/>
              <a:gd name="connsiteX5" fmla="*/ 456609 w 5931659"/>
              <a:gd name="connsiteY5" fmla="*/ 1965059 h 6871452"/>
              <a:gd name="connsiteX6" fmla="*/ 2356353 w 5931659"/>
              <a:gd name="connsiteY6" fmla="*/ 42030 h 687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1659" h="6871452">
                <a:moveTo>
                  <a:pt x="2429503" y="0"/>
                </a:moveTo>
                <a:lnTo>
                  <a:pt x="5931659" y="0"/>
                </a:lnTo>
                <a:lnTo>
                  <a:pt x="5931659" y="6871452"/>
                </a:lnTo>
                <a:lnTo>
                  <a:pt x="1302090" y="6871452"/>
                </a:lnTo>
                <a:lnTo>
                  <a:pt x="1257860" y="6820098"/>
                </a:lnTo>
                <a:cubicBezTo>
                  <a:pt x="121068" y="5395213"/>
                  <a:pt x="-469022" y="3541076"/>
                  <a:pt x="456609" y="1965059"/>
                </a:cubicBezTo>
                <a:cubicBezTo>
                  <a:pt x="919425" y="1178905"/>
                  <a:pt x="1583566" y="524859"/>
                  <a:pt x="2356353" y="42030"/>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Shape 13">
            <a:extLst>
              <a:ext uri="{FF2B5EF4-FFF2-40B4-BE49-F238E27FC236}">
                <a16:creationId xmlns:a16="http://schemas.microsoft.com/office/drawing/2014/main" id="{117C30F0-5A38-4B60-B632-3AF7C2780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33528" y="-3116"/>
            <a:ext cx="6766974" cy="6864232"/>
          </a:xfrm>
          <a:custGeom>
            <a:avLst/>
            <a:gdLst>
              <a:gd name="connsiteX0" fmla="*/ 2135088 w 6766974"/>
              <a:gd name="connsiteY0" fmla="*/ 0 h 6864232"/>
              <a:gd name="connsiteX1" fmla="*/ 6766974 w 6766974"/>
              <a:gd name="connsiteY1" fmla="*/ 0 h 6864232"/>
              <a:gd name="connsiteX2" fmla="*/ 6766974 w 6766974"/>
              <a:gd name="connsiteY2" fmla="*/ 6864232 h 6864232"/>
              <a:gd name="connsiteX3" fmla="*/ 1128977 w 6766974"/>
              <a:gd name="connsiteY3" fmla="*/ 6864232 h 6864232"/>
              <a:gd name="connsiteX4" fmla="*/ 1004776 w 6766974"/>
              <a:gd name="connsiteY4" fmla="*/ 6687663 h 6864232"/>
              <a:gd name="connsiteX5" fmla="*/ 709736 w 6766974"/>
              <a:gd name="connsiteY5" fmla="*/ 1521351 h 6864232"/>
              <a:gd name="connsiteX6" fmla="*/ 1896284 w 6766974"/>
              <a:gd name="connsiteY6" fmla="*/ 197391 h 686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6974" h="6864232">
                <a:moveTo>
                  <a:pt x="2135088" y="0"/>
                </a:moveTo>
                <a:lnTo>
                  <a:pt x="6766974" y="0"/>
                </a:lnTo>
                <a:lnTo>
                  <a:pt x="6766974" y="6864232"/>
                </a:lnTo>
                <a:lnTo>
                  <a:pt x="1128977" y="6864232"/>
                </a:lnTo>
                <a:lnTo>
                  <a:pt x="1004776" y="6687663"/>
                </a:lnTo>
                <a:cubicBezTo>
                  <a:pt x="-54053" y="5122098"/>
                  <a:pt x="-463081" y="3202457"/>
                  <a:pt x="709736" y="1521351"/>
                </a:cubicBezTo>
                <a:cubicBezTo>
                  <a:pt x="1045443" y="1039181"/>
                  <a:pt x="1446565" y="592246"/>
                  <a:pt x="1896284" y="197391"/>
                </a:cubicBezTo>
                <a:close/>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Shape 15">
            <a:extLst>
              <a:ext uri="{FF2B5EF4-FFF2-40B4-BE49-F238E27FC236}">
                <a16:creationId xmlns:a16="http://schemas.microsoft.com/office/drawing/2014/main" id="{A200CBA5-3F2B-4AAC-9F86-99AFECC19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3136" y="0"/>
            <a:ext cx="5238864" cy="6858000"/>
          </a:xfrm>
          <a:custGeom>
            <a:avLst/>
            <a:gdLst>
              <a:gd name="connsiteX0" fmla="*/ 2829115 w 5238864"/>
              <a:gd name="connsiteY0" fmla="*/ 0 h 6864726"/>
              <a:gd name="connsiteX1" fmla="*/ 5238864 w 5238864"/>
              <a:gd name="connsiteY1" fmla="*/ 0 h 6864726"/>
              <a:gd name="connsiteX2" fmla="*/ 5238864 w 5238864"/>
              <a:gd name="connsiteY2" fmla="*/ 6864726 h 6864726"/>
              <a:gd name="connsiteX3" fmla="*/ 1518091 w 5238864"/>
              <a:gd name="connsiteY3" fmla="*/ 6864726 h 6864726"/>
              <a:gd name="connsiteX4" fmla="*/ 1435414 w 5238864"/>
              <a:gd name="connsiteY4" fmla="*/ 6778879 h 6864726"/>
              <a:gd name="connsiteX5" fmla="*/ 406006 w 5238864"/>
              <a:gd name="connsiteY5" fmla="*/ 2093910 h 6864726"/>
              <a:gd name="connsiteX6" fmla="*/ 2559142 w 5238864"/>
              <a:gd name="connsiteY6" fmla="*/ 124487 h 686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864" h="6864726">
                <a:moveTo>
                  <a:pt x="2829115" y="0"/>
                </a:moveTo>
                <a:lnTo>
                  <a:pt x="5238864" y="0"/>
                </a:lnTo>
                <a:lnTo>
                  <a:pt x="5238864" y="6864726"/>
                </a:lnTo>
                <a:lnTo>
                  <a:pt x="1518091" y="6864726"/>
                </a:lnTo>
                <a:lnTo>
                  <a:pt x="1435414" y="6778879"/>
                </a:lnTo>
                <a:cubicBezTo>
                  <a:pt x="226066" y="5476104"/>
                  <a:pt x="-499346" y="3635393"/>
                  <a:pt x="406006" y="2093910"/>
                </a:cubicBezTo>
                <a:cubicBezTo>
                  <a:pt x="907547" y="1241972"/>
                  <a:pt x="1674986" y="564513"/>
                  <a:pt x="2559142" y="12448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id="{6B4AEFB2-6DDD-4952-A910-BA92B9E55C72}"/>
              </a:ext>
            </a:extLst>
          </p:cNvPr>
          <p:cNvSpPr>
            <a:spLocks noGrp="1"/>
          </p:cNvSpPr>
          <p:nvPr>
            <p:ph type="title"/>
          </p:nvPr>
        </p:nvSpPr>
        <p:spPr>
          <a:xfrm>
            <a:off x="7874928" y="1124998"/>
            <a:ext cx="3595712" cy="4589717"/>
          </a:xfrm>
        </p:spPr>
        <p:txBody>
          <a:bodyPr>
            <a:normAutofit/>
          </a:bodyPr>
          <a:lstStyle/>
          <a:p>
            <a:pPr algn="l"/>
            <a:r>
              <a:rPr lang="fr-CA" sz="4800" dirty="0"/>
              <a:t>Profil des compétences</a:t>
            </a:r>
          </a:p>
        </p:txBody>
      </p:sp>
      <p:sp>
        <p:nvSpPr>
          <p:cNvPr id="3" name="Espace réservé du contenu 2">
            <a:extLst>
              <a:ext uri="{FF2B5EF4-FFF2-40B4-BE49-F238E27FC236}">
                <a16:creationId xmlns:a16="http://schemas.microsoft.com/office/drawing/2014/main" id="{A3456920-7ED6-41F5-B53C-DDC72612AED7}"/>
              </a:ext>
            </a:extLst>
          </p:cNvPr>
          <p:cNvSpPr>
            <a:spLocks noGrp="1"/>
          </p:cNvSpPr>
          <p:nvPr>
            <p:ph idx="1"/>
          </p:nvPr>
        </p:nvSpPr>
        <p:spPr>
          <a:xfrm>
            <a:off x="798577" y="794042"/>
            <a:ext cx="5427137" cy="5248622"/>
          </a:xfrm>
        </p:spPr>
        <p:txBody>
          <a:bodyPr>
            <a:normAutofit/>
          </a:bodyPr>
          <a:lstStyle/>
          <a:p>
            <a:r>
              <a:rPr lang="fr-CA" sz="1600" b="1" dirty="0"/>
              <a:t>Critère d’évaluation</a:t>
            </a:r>
            <a:r>
              <a:rPr lang="fr-CA" sz="1600" dirty="0"/>
              <a:t>:</a:t>
            </a:r>
          </a:p>
          <a:p>
            <a:pPr lvl="1"/>
            <a:r>
              <a:rPr lang="fr-CA" dirty="0"/>
              <a:t>Exemple: </a:t>
            </a:r>
          </a:p>
          <a:p>
            <a:pPr lvl="2" algn="just"/>
            <a:r>
              <a:rPr lang="fr-CA" dirty="0"/>
              <a:t>Consigne l’information nécessaire relative à la personne dans les </a:t>
            </a:r>
            <a:r>
              <a:rPr lang="fr-CA" b="1" dirty="0"/>
              <a:t>bons documents </a:t>
            </a:r>
          </a:p>
          <a:p>
            <a:pPr lvl="2" algn="just"/>
            <a:r>
              <a:rPr lang="fr-CA" dirty="0"/>
              <a:t>Consigne </a:t>
            </a:r>
            <a:r>
              <a:rPr lang="fr-CA" b="1" dirty="0"/>
              <a:t>précisément </a:t>
            </a:r>
            <a:r>
              <a:rPr lang="fr-CA" dirty="0"/>
              <a:t>les paramètres de santé mesurés</a:t>
            </a:r>
          </a:p>
          <a:p>
            <a:pPr lvl="2" algn="just"/>
            <a:r>
              <a:rPr lang="fr-CA" dirty="0"/>
              <a:t>Décrit de manière organisée la condition de la personne </a:t>
            </a:r>
            <a:r>
              <a:rPr lang="fr-CA" b="1" dirty="0"/>
              <a:t>avant, pendant et après </a:t>
            </a:r>
            <a:r>
              <a:rPr lang="fr-CA" dirty="0"/>
              <a:t>l’administration d’un médicament au besoin </a:t>
            </a:r>
            <a:r>
              <a:rPr lang="fr-CA" b="1" dirty="0"/>
              <a:t>(PRN) </a:t>
            </a:r>
            <a:r>
              <a:rPr lang="fr-CA" dirty="0"/>
              <a:t>dans sa note d’évolution</a:t>
            </a:r>
          </a:p>
          <a:p>
            <a:pPr lvl="2" algn="just"/>
            <a:r>
              <a:rPr lang="fr-CA" dirty="0"/>
              <a:t>Utilise de façon efficace les outils technologiques pour informer ses collègues</a:t>
            </a:r>
          </a:p>
          <a:p>
            <a:pPr lvl="2" algn="just"/>
            <a:r>
              <a:rPr lang="fr-CA" dirty="0"/>
              <a:t>Déclare toutes les erreurs et omissions, les siennes et celles des autres</a:t>
            </a:r>
          </a:p>
          <a:p>
            <a:pPr lvl="2" algn="just"/>
            <a:r>
              <a:rPr lang="fr-CA" b="1" dirty="0"/>
              <a:t>Transcrit avec précision une ordonnance reçue verbalement du médecin</a:t>
            </a:r>
          </a:p>
        </p:txBody>
      </p:sp>
    </p:spTree>
    <p:extLst>
      <p:ext uri="{BB962C8B-B14F-4D97-AF65-F5344CB8AC3E}">
        <p14:creationId xmlns:p14="http://schemas.microsoft.com/office/powerpoint/2010/main" val="20502389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46090D8-62A9-4098-B206-EE7C299C946C}"/>
              </a:ext>
            </a:extLst>
          </p:cNvPr>
          <p:cNvSpPr>
            <a:spLocks noGrp="1"/>
          </p:cNvSpPr>
          <p:nvPr>
            <p:ph type="title"/>
          </p:nvPr>
        </p:nvSpPr>
        <p:spPr>
          <a:xfrm>
            <a:off x="3918783" y="-146954"/>
            <a:ext cx="6576180" cy="751634"/>
          </a:xfrm>
        </p:spPr>
        <p:txBody>
          <a:bodyPr anchor="t">
            <a:normAutofit fontScale="90000"/>
          </a:bodyPr>
          <a:lstStyle/>
          <a:p>
            <a:r>
              <a:rPr lang="fr-CA" sz="3600" dirty="0">
                <a:solidFill>
                  <a:schemeClr val="accent1"/>
                </a:solidFill>
              </a:rPr>
              <a:t>Situation 4- Trouver les erreurs</a:t>
            </a:r>
          </a:p>
        </p:txBody>
      </p:sp>
      <p:sp>
        <p:nvSpPr>
          <p:cNvPr id="35" name="Isosceles Triangle 3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graphicFrame>
        <p:nvGraphicFramePr>
          <p:cNvPr id="4" name="Espace réservé du contenu 3">
            <a:extLst>
              <a:ext uri="{FF2B5EF4-FFF2-40B4-BE49-F238E27FC236}">
                <a16:creationId xmlns:a16="http://schemas.microsoft.com/office/drawing/2014/main" id="{DCF8AEC9-2298-4D82-824A-464185AB328F}"/>
              </a:ext>
            </a:extLst>
          </p:cNvPr>
          <p:cNvGraphicFramePr>
            <a:graphicFrameLocks noGrp="1"/>
          </p:cNvGraphicFramePr>
          <p:nvPr>
            <p:ph idx="1"/>
            <p:extLst>
              <p:ext uri="{D42A27DB-BD31-4B8C-83A1-F6EECF244321}">
                <p14:modId xmlns:p14="http://schemas.microsoft.com/office/powerpoint/2010/main" val="570985922"/>
              </p:ext>
            </p:extLst>
          </p:nvPr>
        </p:nvGraphicFramePr>
        <p:xfrm>
          <a:off x="2233613" y="502285"/>
          <a:ext cx="9928226" cy="1463040"/>
        </p:xfrm>
        <a:graphic>
          <a:graphicData uri="http://schemas.openxmlformats.org/drawingml/2006/table">
            <a:tbl>
              <a:tblPr firstRow="1" bandRow="1">
                <a:tableStyleId>{5C22544A-7EE6-4342-B048-85BDC9FD1C3A}</a:tableStyleId>
              </a:tblPr>
              <a:tblGrid>
                <a:gridCol w="1634673">
                  <a:extLst>
                    <a:ext uri="{9D8B030D-6E8A-4147-A177-3AD203B41FA5}">
                      <a16:colId xmlns:a16="http://schemas.microsoft.com/office/drawing/2014/main" val="3085772040"/>
                    </a:ext>
                  </a:extLst>
                </a:gridCol>
                <a:gridCol w="8293553">
                  <a:extLst>
                    <a:ext uri="{9D8B030D-6E8A-4147-A177-3AD203B41FA5}">
                      <a16:colId xmlns:a16="http://schemas.microsoft.com/office/drawing/2014/main" val="4275973102"/>
                    </a:ext>
                  </a:extLst>
                </a:gridCol>
              </a:tblGrid>
              <a:tr h="291148">
                <a:tc>
                  <a:txBody>
                    <a:bodyPr/>
                    <a:lstStyle/>
                    <a:p>
                      <a:r>
                        <a:rPr lang="fr-CA" dirty="0"/>
                        <a:t>2020-12-03</a:t>
                      </a:r>
                    </a:p>
                  </a:txBody>
                  <a:tcPr/>
                </a:tc>
                <a:tc>
                  <a:txBody>
                    <a:bodyPr/>
                    <a:lstStyle/>
                    <a:p>
                      <a:r>
                        <a:rPr lang="fr-CA" dirty="0" err="1"/>
                        <a:t>Seplaint</a:t>
                      </a:r>
                      <a:r>
                        <a:rPr lang="fr-CA" dirty="0"/>
                        <a:t> de nausées. Dit se sentir fatigué et avoir le souffle court.</a:t>
                      </a:r>
                    </a:p>
                  </a:txBody>
                  <a:tcPr/>
                </a:tc>
                <a:extLst>
                  <a:ext uri="{0D108BD9-81ED-4DB2-BD59-A6C34878D82A}">
                    <a16:rowId xmlns:a16="http://schemas.microsoft.com/office/drawing/2014/main" val="519173843"/>
                  </a:ext>
                </a:extLst>
              </a:tr>
              <a:tr h="291148">
                <a:tc>
                  <a:txBody>
                    <a:bodyPr/>
                    <a:lstStyle/>
                    <a:p>
                      <a:endParaRPr lang="fr-CA" dirty="0"/>
                    </a:p>
                  </a:txBody>
                  <a:tcPr/>
                </a:tc>
                <a:tc>
                  <a:txBody>
                    <a:bodyPr/>
                    <a:lstStyle/>
                    <a:p>
                      <a:r>
                        <a:rPr lang="fr-CA" dirty="0" err="1"/>
                        <a:t>Gravol</a:t>
                      </a:r>
                      <a:r>
                        <a:rPr lang="fr-CA" dirty="0"/>
                        <a:t> PRN administré tel que prescrit.-------------------------------------------------</a:t>
                      </a:r>
                    </a:p>
                  </a:txBody>
                  <a:tcPr/>
                </a:tc>
                <a:extLst>
                  <a:ext uri="{0D108BD9-81ED-4DB2-BD59-A6C34878D82A}">
                    <a16:rowId xmlns:a16="http://schemas.microsoft.com/office/drawing/2014/main" val="1418666887"/>
                  </a:ext>
                </a:extLst>
              </a:tr>
              <a:tr h="291148">
                <a:tc>
                  <a:txBody>
                    <a:bodyPr/>
                    <a:lstStyle/>
                    <a:p>
                      <a:endParaRPr lang="fr-CA" dirty="0"/>
                    </a:p>
                  </a:txBody>
                  <a:tcPr/>
                </a:tc>
                <a:tc>
                  <a:txBody>
                    <a:bodyPr/>
                    <a:lstStyle/>
                    <a:p>
                      <a:r>
                        <a:rPr lang="fr-CA" dirty="0"/>
                        <a:t>Rassuré. Avisé de sonner s’il a besoin.--------------------------------------------------</a:t>
                      </a:r>
                    </a:p>
                  </a:txBody>
                  <a:tcPr/>
                </a:tc>
                <a:extLst>
                  <a:ext uri="{0D108BD9-81ED-4DB2-BD59-A6C34878D82A}">
                    <a16:rowId xmlns:a16="http://schemas.microsoft.com/office/drawing/2014/main" val="489298303"/>
                  </a:ext>
                </a:extLst>
              </a:tr>
              <a:tr h="291148">
                <a:tc>
                  <a:txBody>
                    <a:bodyPr/>
                    <a:lstStyle/>
                    <a:p>
                      <a:endParaRPr lang="fr-CA" dirty="0"/>
                    </a:p>
                  </a:txBody>
                  <a:tcPr/>
                </a:tc>
                <a:tc>
                  <a:txBody>
                    <a:bodyPr/>
                    <a:lstStyle/>
                    <a:p>
                      <a:r>
                        <a:rPr lang="fr-CA" dirty="0"/>
                        <a:t>---------------------------------------------------------------------------</a:t>
                      </a:r>
                      <a:r>
                        <a:rPr lang="fr-CA" dirty="0">
                          <a:latin typeface="Blackadder ITC" panose="04020505051007020D02" pitchFamily="82" charset="0"/>
                        </a:rPr>
                        <a:t>Rachel Nadon</a:t>
                      </a:r>
                      <a:r>
                        <a:rPr lang="fr-CA" dirty="0"/>
                        <a:t>, </a:t>
                      </a:r>
                      <a:r>
                        <a:rPr lang="fr-CA" dirty="0" err="1"/>
                        <a:t>inf.aux</a:t>
                      </a:r>
                      <a:endParaRPr lang="fr-CA" dirty="0"/>
                    </a:p>
                  </a:txBody>
                  <a:tcPr/>
                </a:tc>
                <a:extLst>
                  <a:ext uri="{0D108BD9-81ED-4DB2-BD59-A6C34878D82A}">
                    <a16:rowId xmlns:a16="http://schemas.microsoft.com/office/drawing/2014/main" val="426198467"/>
                  </a:ext>
                </a:extLst>
              </a:tr>
            </a:tbl>
          </a:graphicData>
        </a:graphic>
      </p:graphicFrame>
      <p:graphicFrame>
        <p:nvGraphicFramePr>
          <p:cNvPr id="5" name="Tableau 4">
            <a:extLst>
              <a:ext uri="{FF2B5EF4-FFF2-40B4-BE49-F238E27FC236}">
                <a16:creationId xmlns:a16="http://schemas.microsoft.com/office/drawing/2014/main" id="{CBB9E4A8-ECDC-4EE0-9849-9561152C90CB}"/>
              </a:ext>
            </a:extLst>
          </p:cNvPr>
          <p:cNvGraphicFramePr>
            <a:graphicFrameLocks noGrp="1"/>
          </p:cNvGraphicFramePr>
          <p:nvPr>
            <p:extLst>
              <p:ext uri="{D42A27DB-BD31-4B8C-83A1-F6EECF244321}">
                <p14:modId xmlns:p14="http://schemas.microsoft.com/office/powerpoint/2010/main" val="1549631919"/>
              </p:ext>
            </p:extLst>
          </p:nvPr>
        </p:nvGraphicFramePr>
        <p:xfrm>
          <a:off x="2090982" y="2091372"/>
          <a:ext cx="10070856" cy="4754880"/>
        </p:xfrm>
        <a:graphic>
          <a:graphicData uri="http://schemas.openxmlformats.org/drawingml/2006/table">
            <a:tbl>
              <a:tblPr firstRow="1" bandRow="1">
                <a:tableStyleId>{5C22544A-7EE6-4342-B048-85BDC9FD1C3A}</a:tableStyleId>
              </a:tblPr>
              <a:tblGrid>
                <a:gridCol w="1682653">
                  <a:extLst>
                    <a:ext uri="{9D8B030D-6E8A-4147-A177-3AD203B41FA5}">
                      <a16:colId xmlns:a16="http://schemas.microsoft.com/office/drawing/2014/main" val="3909638886"/>
                    </a:ext>
                  </a:extLst>
                </a:gridCol>
                <a:gridCol w="8388203">
                  <a:extLst>
                    <a:ext uri="{9D8B030D-6E8A-4147-A177-3AD203B41FA5}">
                      <a16:colId xmlns:a16="http://schemas.microsoft.com/office/drawing/2014/main" val="1126175198"/>
                    </a:ext>
                  </a:extLst>
                </a:gridCol>
              </a:tblGrid>
              <a:tr h="348774">
                <a:tc>
                  <a:txBody>
                    <a:bodyPr/>
                    <a:lstStyle/>
                    <a:p>
                      <a:r>
                        <a:rPr lang="fr-CA" dirty="0"/>
                        <a:t>2020-12-03</a:t>
                      </a:r>
                    </a:p>
                  </a:txBody>
                  <a:tcPr/>
                </a:tc>
                <a:tc>
                  <a:txBody>
                    <a:bodyPr/>
                    <a:lstStyle/>
                    <a:p>
                      <a:r>
                        <a:rPr lang="fr-CA" dirty="0"/>
                        <a:t>14h30 MALAISE DOMINANT: Nausées</a:t>
                      </a:r>
                    </a:p>
                  </a:txBody>
                  <a:tcPr/>
                </a:tc>
                <a:extLst>
                  <a:ext uri="{0D108BD9-81ED-4DB2-BD59-A6C34878D82A}">
                    <a16:rowId xmlns:a16="http://schemas.microsoft.com/office/drawing/2014/main" val="1899810370"/>
                  </a:ext>
                </a:extLst>
              </a:tr>
              <a:tr h="348774">
                <a:tc>
                  <a:txBody>
                    <a:bodyPr/>
                    <a:lstStyle/>
                    <a:p>
                      <a:endParaRPr lang="fr-CA" dirty="0"/>
                    </a:p>
                  </a:txBody>
                  <a:tcPr/>
                </a:tc>
                <a:tc>
                  <a:txBody>
                    <a:bodyPr/>
                    <a:lstStyle/>
                    <a:p>
                      <a:r>
                        <a:rPr lang="fr-CA" dirty="0"/>
                        <a:t>P: provoqué: ne sait pas</a:t>
                      </a:r>
                    </a:p>
                  </a:txBody>
                  <a:tcPr/>
                </a:tc>
                <a:extLst>
                  <a:ext uri="{0D108BD9-81ED-4DB2-BD59-A6C34878D82A}">
                    <a16:rowId xmlns:a16="http://schemas.microsoft.com/office/drawing/2014/main" val="1608905147"/>
                  </a:ext>
                </a:extLst>
              </a:tr>
              <a:tr h="348774">
                <a:tc>
                  <a:txBody>
                    <a:bodyPr/>
                    <a:lstStyle/>
                    <a:p>
                      <a:endParaRPr lang="fr-CA" dirty="0"/>
                    </a:p>
                  </a:txBody>
                  <a:tcPr/>
                </a:tc>
                <a:tc>
                  <a:txBody>
                    <a:bodyPr/>
                    <a:lstStyle/>
                    <a:p>
                      <a:r>
                        <a:rPr lang="fr-CA" dirty="0"/>
                        <a:t>P: Pallier: N’a pas déjeuné</a:t>
                      </a:r>
                    </a:p>
                  </a:txBody>
                  <a:tcPr/>
                </a:tc>
                <a:extLst>
                  <a:ext uri="{0D108BD9-81ED-4DB2-BD59-A6C34878D82A}">
                    <a16:rowId xmlns:a16="http://schemas.microsoft.com/office/drawing/2014/main" val="1434327054"/>
                  </a:ext>
                </a:extLst>
              </a:tr>
              <a:tr h="348774">
                <a:tc>
                  <a:txBody>
                    <a:bodyPr/>
                    <a:lstStyle/>
                    <a:p>
                      <a:endParaRPr lang="fr-CA" dirty="0"/>
                    </a:p>
                  </a:txBody>
                  <a:tcPr/>
                </a:tc>
                <a:tc>
                  <a:txBody>
                    <a:bodyPr/>
                    <a:lstStyle/>
                    <a:p>
                      <a:r>
                        <a:rPr lang="fr-CA" dirty="0"/>
                        <a:t>Q: impact fonctionnel: incapable de faire sa toilette ce matin</a:t>
                      </a:r>
                    </a:p>
                  </a:txBody>
                  <a:tcPr/>
                </a:tc>
                <a:extLst>
                  <a:ext uri="{0D108BD9-81ED-4DB2-BD59-A6C34878D82A}">
                    <a16:rowId xmlns:a16="http://schemas.microsoft.com/office/drawing/2014/main" val="288581796"/>
                  </a:ext>
                </a:extLst>
              </a:tr>
              <a:tr h="348774">
                <a:tc>
                  <a:txBody>
                    <a:bodyPr/>
                    <a:lstStyle/>
                    <a:p>
                      <a:endParaRPr lang="fr-CA" dirty="0"/>
                    </a:p>
                  </a:txBody>
                  <a:tcPr/>
                </a:tc>
                <a:tc>
                  <a:txBody>
                    <a:bodyPr/>
                    <a:lstStyle/>
                    <a:p>
                      <a:r>
                        <a:rPr lang="fr-CA" dirty="0"/>
                        <a:t>R: N/A</a:t>
                      </a:r>
                    </a:p>
                  </a:txBody>
                  <a:tcPr/>
                </a:tc>
                <a:extLst>
                  <a:ext uri="{0D108BD9-81ED-4DB2-BD59-A6C34878D82A}">
                    <a16:rowId xmlns:a16="http://schemas.microsoft.com/office/drawing/2014/main" val="2841737081"/>
                  </a:ext>
                </a:extLst>
              </a:tr>
              <a:tr h="348774">
                <a:tc>
                  <a:txBody>
                    <a:bodyPr/>
                    <a:lstStyle/>
                    <a:p>
                      <a:endParaRPr lang="fr-CA" dirty="0"/>
                    </a:p>
                  </a:txBody>
                  <a:tcPr/>
                </a:tc>
                <a:tc>
                  <a:txBody>
                    <a:bodyPr/>
                    <a:lstStyle/>
                    <a:p>
                      <a:r>
                        <a:rPr lang="fr-CA" dirty="0"/>
                        <a:t>S: Fatigue, souffle court</a:t>
                      </a:r>
                    </a:p>
                  </a:txBody>
                  <a:tcPr/>
                </a:tc>
                <a:extLst>
                  <a:ext uri="{0D108BD9-81ED-4DB2-BD59-A6C34878D82A}">
                    <a16:rowId xmlns:a16="http://schemas.microsoft.com/office/drawing/2014/main" val="3544663264"/>
                  </a:ext>
                </a:extLst>
              </a:tr>
              <a:tr h="348774">
                <a:tc>
                  <a:txBody>
                    <a:bodyPr/>
                    <a:lstStyle/>
                    <a:p>
                      <a:endParaRPr lang="fr-CA" dirty="0"/>
                    </a:p>
                  </a:txBody>
                  <a:tcPr/>
                </a:tc>
                <a:tc>
                  <a:txBody>
                    <a:bodyPr/>
                    <a:lstStyle/>
                    <a:p>
                      <a:r>
                        <a:rPr lang="fr-CA" dirty="0"/>
                        <a:t>T: Constant depuis ce matin au réveil</a:t>
                      </a:r>
                    </a:p>
                  </a:txBody>
                  <a:tcPr/>
                </a:tc>
                <a:extLst>
                  <a:ext uri="{0D108BD9-81ED-4DB2-BD59-A6C34878D82A}">
                    <a16:rowId xmlns:a16="http://schemas.microsoft.com/office/drawing/2014/main" val="1816624301"/>
                  </a:ext>
                </a:extLst>
              </a:tr>
              <a:tr h="348774">
                <a:tc>
                  <a:txBody>
                    <a:bodyPr/>
                    <a:lstStyle/>
                    <a:p>
                      <a:endParaRPr lang="fr-CA" dirty="0"/>
                    </a:p>
                  </a:txBody>
                  <a:tcPr/>
                </a:tc>
                <a:tc>
                  <a:txBody>
                    <a:bodyPr/>
                    <a:lstStyle/>
                    <a:p>
                      <a:r>
                        <a:rPr lang="fr-CA" dirty="0"/>
                        <a:t>U: Ne sait pas</a:t>
                      </a:r>
                    </a:p>
                  </a:txBody>
                  <a:tcPr/>
                </a:tc>
                <a:extLst>
                  <a:ext uri="{0D108BD9-81ED-4DB2-BD59-A6C34878D82A}">
                    <a16:rowId xmlns:a16="http://schemas.microsoft.com/office/drawing/2014/main" val="935522071"/>
                  </a:ext>
                </a:extLst>
              </a:tr>
              <a:tr h="348774">
                <a:tc>
                  <a:txBody>
                    <a:bodyPr/>
                    <a:lstStyle/>
                    <a:p>
                      <a:endParaRPr lang="fr-CA" dirty="0"/>
                    </a:p>
                  </a:txBody>
                  <a:tcPr/>
                </a:tc>
                <a:tc>
                  <a:txBody>
                    <a:bodyPr/>
                    <a:lstStyle/>
                    <a:p>
                      <a:r>
                        <a:rPr lang="fr-CA" dirty="0"/>
                        <a:t>Paramètre de base: perte d’autonomie depuis ce matin</a:t>
                      </a:r>
                    </a:p>
                  </a:txBody>
                  <a:tcPr/>
                </a:tc>
                <a:extLst>
                  <a:ext uri="{0D108BD9-81ED-4DB2-BD59-A6C34878D82A}">
                    <a16:rowId xmlns:a16="http://schemas.microsoft.com/office/drawing/2014/main" val="1389789516"/>
                  </a:ext>
                </a:extLst>
              </a:tr>
              <a:tr h="348774">
                <a:tc>
                  <a:txBody>
                    <a:bodyPr/>
                    <a:lstStyle/>
                    <a:p>
                      <a:endParaRPr lang="fr-CA" dirty="0"/>
                    </a:p>
                  </a:txBody>
                  <a:tcPr/>
                </a:tc>
                <a:tc>
                  <a:txBody>
                    <a:bodyPr/>
                    <a:lstStyle/>
                    <a:p>
                      <a:r>
                        <a:rPr lang="fr-CA" dirty="0"/>
                        <a:t>État mental: attentif, alerte. Mémoire intacte, orientée 2 sphères.</a:t>
                      </a:r>
                    </a:p>
                  </a:txBody>
                  <a:tcPr/>
                </a:tc>
                <a:extLst>
                  <a:ext uri="{0D108BD9-81ED-4DB2-BD59-A6C34878D82A}">
                    <a16:rowId xmlns:a16="http://schemas.microsoft.com/office/drawing/2014/main" val="4171166104"/>
                  </a:ext>
                </a:extLst>
              </a:tr>
              <a:tr h="348774">
                <a:tc>
                  <a:txBody>
                    <a:bodyPr/>
                    <a:lstStyle/>
                    <a:p>
                      <a:endParaRPr lang="fr-CA" dirty="0"/>
                    </a:p>
                  </a:txBody>
                  <a:tcPr/>
                </a:tc>
                <a:tc>
                  <a:txBody>
                    <a:bodyPr/>
                    <a:lstStyle/>
                    <a:p>
                      <a:r>
                        <a:rPr lang="fr-CA" dirty="0"/>
                        <a:t>Coloration et retour capillaire normal. Saturation air ambiant 96%</a:t>
                      </a:r>
                    </a:p>
                  </a:txBody>
                  <a:tcPr/>
                </a:tc>
                <a:extLst>
                  <a:ext uri="{0D108BD9-81ED-4DB2-BD59-A6C34878D82A}">
                    <a16:rowId xmlns:a16="http://schemas.microsoft.com/office/drawing/2014/main" val="3473336528"/>
                  </a:ext>
                </a:extLst>
              </a:tr>
              <a:tr h="348774">
                <a:tc>
                  <a:txBody>
                    <a:bodyPr/>
                    <a:lstStyle/>
                    <a:p>
                      <a:endParaRPr lang="fr-CA" dirty="0"/>
                    </a:p>
                  </a:txBody>
                  <a:tcPr/>
                </a:tc>
                <a:tc>
                  <a:txBody>
                    <a:bodyPr/>
                    <a:lstStyle/>
                    <a:p>
                      <a:r>
                        <a:rPr lang="fr-CA" dirty="0"/>
                        <a:t>TA 150/95, </a:t>
                      </a:r>
                      <a:r>
                        <a:rPr lang="fr-CA" dirty="0" err="1"/>
                        <a:t>Pls</a:t>
                      </a:r>
                      <a:r>
                        <a:rPr lang="fr-CA" dirty="0"/>
                        <a:t> 88/min, Température 36.9, </a:t>
                      </a:r>
                      <a:r>
                        <a:rPr lang="fr-CA" dirty="0" err="1"/>
                        <a:t>Respi</a:t>
                      </a:r>
                      <a:r>
                        <a:rPr lang="fr-CA" dirty="0"/>
                        <a:t>. 23/min.,</a:t>
                      </a:r>
                    </a:p>
                  </a:txBody>
                  <a:tcPr/>
                </a:tc>
                <a:extLst>
                  <a:ext uri="{0D108BD9-81ED-4DB2-BD59-A6C34878D82A}">
                    <a16:rowId xmlns:a16="http://schemas.microsoft.com/office/drawing/2014/main" val="2427658894"/>
                  </a:ext>
                </a:extLst>
              </a:tr>
              <a:tr h="348774">
                <a:tc>
                  <a:txBody>
                    <a:bodyPr/>
                    <a:lstStyle/>
                    <a:p>
                      <a:endParaRPr lang="fr-CA" dirty="0"/>
                    </a:p>
                  </a:txBody>
                  <a:tcPr/>
                </a:tc>
                <a:tc>
                  <a:txBody>
                    <a:bodyPr/>
                    <a:lstStyle/>
                    <a:p>
                      <a:r>
                        <a:rPr lang="fr-CA" dirty="0" err="1"/>
                        <a:t>M.Guillemette</a:t>
                      </a:r>
                      <a:r>
                        <a:rPr lang="fr-CA" dirty="0"/>
                        <a:t> inf. avisée.--------------------------</a:t>
                      </a:r>
                      <a:r>
                        <a:rPr lang="fr-CA" dirty="0">
                          <a:latin typeface="Blackadder ITC" panose="04020505051007020D02" pitchFamily="82" charset="0"/>
                        </a:rPr>
                        <a:t>Rachel Nadon</a:t>
                      </a:r>
                      <a:r>
                        <a:rPr lang="fr-CA" dirty="0"/>
                        <a:t>, </a:t>
                      </a:r>
                      <a:r>
                        <a:rPr lang="fr-CA" dirty="0" err="1"/>
                        <a:t>inf.aux</a:t>
                      </a:r>
                      <a:endParaRPr lang="fr-CA" dirty="0"/>
                    </a:p>
                  </a:txBody>
                  <a:tcPr/>
                </a:tc>
                <a:extLst>
                  <a:ext uri="{0D108BD9-81ED-4DB2-BD59-A6C34878D82A}">
                    <a16:rowId xmlns:a16="http://schemas.microsoft.com/office/drawing/2014/main" val="1693006640"/>
                  </a:ext>
                </a:extLst>
              </a:tr>
            </a:tbl>
          </a:graphicData>
        </a:graphic>
      </p:graphicFrame>
    </p:spTree>
    <p:extLst>
      <p:ext uri="{BB962C8B-B14F-4D97-AF65-F5344CB8AC3E}">
        <p14:creationId xmlns:p14="http://schemas.microsoft.com/office/powerpoint/2010/main" val="386879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12">
            <a:extLst>
              <a:ext uri="{FF2B5EF4-FFF2-40B4-BE49-F238E27FC236}">
                <a16:creationId xmlns:a16="http://schemas.microsoft.com/office/drawing/2014/main" id="{48CAE4AE-A9DF-45AF-9A9C-1712BC634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14">
            <a:extLst>
              <a:ext uri="{FF2B5EF4-FFF2-40B4-BE49-F238E27FC236}">
                <a16:creationId xmlns:a16="http://schemas.microsoft.com/office/drawing/2014/main" id="{6C272060-BC98-4C91-A58F-4DFEC566CF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6" name="Freeform 5">
              <a:extLst>
                <a:ext uri="{FF2B5EF4-FFF2-40B4-BE49-F238E27FC236}">
                  <a16:creationId xmlns:a16="http://schemas.microsoft.com/office/drawing/2014/main" id="{8BA2DCB9-0DC0-4109-B2A2-56896E35E6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6">
              <a:extLst>
                <a:ext uri="{FF2B5EF4-FFF2-40B4-BE49-F238E27FC236}">
                  <a16:creationId xmlns:a16="http://schemas.microsoft.com/office/drawing/2014/main" id="{64A33555-1142-4AD7-8084-1A99422A11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7">
              <a:extLst>
                <a:ext uri="{FF2B5EF4-FFF2-40B4-BE49-F238E27FC236}">
                  <a16:creationId xmlns:a16="http://schemas.microsoft.com/office/drawing/2014/main" id="{BC6E4081-1A88-453E-8CCF-B97B0CE20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8">
              <a:extLst>
                <a:ext uri="{FF2B5EF4-FFF2-40B4-BE49-F238E27FC236}">
                  <a16:creationId xmlns:a16="http://schemas.microsoft.com/office/drawing/2014/main" id="{5B7E0935-6EE8-4C61-AED5-09B9A2A99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9">
              <a:extLst>
                <a:ext uri="{FF2B5EF4-FFF2-40B4-BE49-F238E27FC236}">
                  <a16:creationId xmlns:a16="http://schemas.microsoft.com/office/drawing/2014/main" id="{EB962BD6-C878-48FF-A75E-DCC7BDA3C3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0">
              <a:extLst>
                <a:ext uri="{FF2B5EF4-FFF2-40B4-BE49-F238E27FC236}">
                  <a16:creationId xmlns:a16="http://schemas.microsoft.com/office/drawing/2014/main" id="{CABF3786-BDE1-4FE5-9967-F6B6131A2C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1">
              <a:extLst>
                <a:ext uri="{FF2B5EF4-FFF2-40B4-BE49-F238E27FC236}">
                  <a16:creationId xmlns:a16="http://schemas.microsoft.com/office/drawing/2014/main" id="{4969707A-C75E-4F7F-A5C2-2991C6547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2">
              <a:extLst>
                <a:ext uri="{FF2B5EF4-FFF2-40B4-BE49-F238E27FC236}">
                  <a16:creationId xmlns:a16="http://schemas.microsoft.com/office/drawing/2014/main" id="{0E293989-8389-48CD-85D3-CAEFD5E963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3">
              <a:extLst>
                <a:ext uri="{FF2B5EF4-FFF2-40B4-BE49-F238E27FC236}">
                  <a16:creationId xmlns:a16="http://schemas.microsoft.com/office/drawing/2014/main" id="{8DCF1E8B-9247-45E2-8641-90DA9F7D52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4">
              <a:extLst>
                <a:ext uri="{FF2B5EF4-FFF2-40B4-BE49-F238E27FC236}">
                  <a16:creationId xmlns:a16="http://schemas.microsoft.com/office/drawing/2014/main" id="{48DF418F-91AD-4E55-AF3B-F28FF45961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5">
              <a:extLst>
                <a:ext uri="{FF2B5EF4-FFF2-40B4-BE49-F238E27FC236}">
                  <a16:creationId xmlns:a16="http://schemas.microsoft.com/office/drawing/2014/main" id="{EDBF35BD-D1DA-49B1-AE30-289189DACD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6">
              <a:extLst>
                <a:ext uri="{FF2B5EF4-FFF2-40B4-BE49-F238E27FC236}">
                  <a16:creationId xmlns:a16="http://schemas.microsoft.com/office/drawing/2014/main" id="{69198BEC-A3B6-4562-AB0F-3E7760026C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7">
              <a:extLst>
                <a:ext uri="{FF2B5EF4-FFF2-40B4-BE49-F238E27FC236}">
                  <a16:creationId xmlns:a16="http://schemas.microsoft.com/office/drawing/2014/main" id="{9AB30D45-77AB-4323-83A2-1A637D07D5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18">
              <a:extLst>
                <a:ext uri="{FF2B5EF4-FFF2-40B4-BE49-F238E27FC236}">
                  <a16:creationId xmlns:a16="http://schemas.microsoft.com/office/drawing/2014/main" id="{D1AD137E-7B63-434C-9D0D-5A64BB4968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19">
              <a:extLst>
                <a:ext uri="{FF2B5EF4-FFF2-40B4-BE49-F238E27FC236}">
                  <a16:creationId xmlns:a16="http://schemas.microsoft.com/office/drawing/2014/main" id="{8B32BE2D-36DC-4BD0-952E-8FE32A70DB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0">
              <a:extLst>
                <a:ext uri="{FF2B5EF4-FFF2-40B4-BE49-F238E27FC236}">
                  <a16:creationId xmlns:a16="http://schemas.microsoft.com/office/drawing/2014/main" id="{930295E0-AD01-4DB0-9829-AD91BED608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1">
              <a:extLst>
                <a:ext uri="{FF2B5EF4-FFF2-40B4-BE49-F238E27FC236}">
                  <a16:creationId xmlns:a16="http://schemas.microsoft.com/office/drawing/2014/main" id="{29807E74-6BFD-4EA7-B3F3-92C0728A7D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2">
              <a:extLst>
                <a:ext uri="{FF2B5EF4-FFF2-40B4-BE49-F238E27FC236}">
                  <a16:creationId xmlns:a16="http://schemas.microsoft.com/office/drawing/2014/main" id="{C9EDBF49-4B87-4B6F-BEE6-DDC4A63CE6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23">
              <a:extLst>
                <a:ext uri="{FF2B5EF4-FFF2-40B4-BE49-F238E27FC236}">
                  <a16:creationId xmlns:a16="http://schemas.microsoft.com/office/drawing/2014/main" id="{7738C468-1405-4ED9-8392-F93FA995EE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24">
              <a:extLst>
                <a:ext uri="{FF2B5EF4-FFF2-40B4-BE49-F238E27FC236}">
                  <a16:creationId xmlns:a16="http://schemas.microsoft.com/office/drawing/2014/main" id="{F16402CF-F511-450A-8584-8C8A5B7E9D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25">
              <a:extLst>
                <a:ext uri="{FF2B5EF4-FFF2-40B4-BE49-F238E27FC236}">
                  <a16:creationId xmlns:a16="http://schemas.microsoft.com/office/drawing/2014/main" id="{85E5B49A-CFC2-4019-9BA6-528095F788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re 1">
            <a:extLst>
              <a:ext uri="{FF2B5EF4-FFF2-40B4-BE49-F238E27FC236}">
                <a16:creationId xmlns:a16="http://schemas.microsoft.com/office/drawing/2014/main" id="{B0DFA793-7F16-4B6D-8437-C0F3AC785612}"/>
              </a:ext>
            </a:extLst>
          </p:cNvPr>
          <p:cNvSpPr>
            <a:spLocks noGrp="1"/>
          </p:cNvSpPr>
          <p:nvPr>
            <p:ph type="title"/>
          </p:nvPr>
        </p:nvSpPr>
        <p:spPr>
          <a:xfrm>
            <a:off x="7301206" y="320675"/>
            <a:ext cx="4123738" cy="555625"/>
          </a:xfrm>
        </p:spPr>
        <p:txBody>
          <a:bodyPr>
            <a:normAutofit fontScale="90000"/>
          </a:bodyPr>
          <a:lstStyle/>
          <a:p>
            <a:r>
              <a:rPr lang="fr-CA" sz="3200" dirty="0">
                <a:solidFill>
                  <a:schemeClr val="tx2"/>
                </a:solidFill>
              </a:rPr>
              <a:t>Avis de radiation</a:t>
            </a:r>
          </a:p>
        </p:txBody>
      </p:sp>
      <p:sp>
        <p:nvSpPr>
          <p:cNvPr id="38" name="Rectangle 37">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B1300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a:extLst>
              <a:ext uri="{FF2B5EF4-FFF2-40B4-BE49-F238E27FC236}">
                <a16:creationId xmlns:a16="http://schemas.microsoft.com/office/drawing/2014/main" id="{03A2CABE-7D80-4F26-860A-F4F80A07FED7}"/>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3448" r="10538" b="-1"/>
          <a:stretch/>
        </p:blipFill>
        <p:spPr>
          <a:xfrm>
            <a:off x="972115" y="960214"/>
            <a:ext cx="5641848" cy="4919472"/>
          </a:xfrm>
          <a:prstGeom prst="rect">
            <a:avLst/>
          </a:prstGeom>
          <a:ln w="12700">
            <a:noFill/>
          </a:ln>
        </p:spPr>
      </p:pic>
      <p:sp>
        <p:nvSpPr>
          <p:cNvPr id="40" name="Content Placeholder 9">
            <a:extLst>
              <a:ext uri="{FF2B5EF4-FFF2-40B4-BE49-F238E27FC236}">
                <a16:creationId xmlns:a16="http://schemas.microsoft.com/office/drawing/2014/main" id="{951124EC-7827-4ED7-BBFB-1956E3F51653}"/>
              </a:ext>
            </a:extLst>
          </p:cNvPr>
          <p:cNvSpPr>
            <a:spLocks noGrp="1"/>
          </p:cNvSpPr>
          <p:nvPr>
            <p:ph idx="1"/>
          </p:nvPr>
        </p:nvSpPr>
        <p:spPr>
          <a:xfrm>
            <a:off x="6775888" y="876300"/>
            <a:ext cx="5164137" cy="5248847"/>
          </a:xfrm>
        </p:spPr>
        <p:txBody>
          <a:bodyPr>
            <a:normAutofit lnSpcReduction="10000"/>
          </a:bodyPr>
          <a:lstStyle/>
          <a:p>
            <a:pPr>
              <a:buClr>
                <a:srgbClr val="B1300F"/>
              </a:buClr>
            </a:pPr>
            <a:r>
              <a:rPr lang="en-US" dirty="0"/>
              <a:t>…avoir modifié les notes qu’elle avait inscrites au dossier d’un usager relativement à la durée d’administration d’un medicament (6semaines)</a:t>
            </a:r>
          </a:p>
          <a:p>
            <a:pPr>
              <a:buClr>
                <a:srgbClr val="B1300F"/>
              </a:buClr>
            </a:pPr>
            <a:r>
              <a:rPr lang="en-US" dirty="0"/>
              <a:t>…avoir inscrit des notes illisibles au dossier d’un patient (1 ans)</a:t>
            </a:r>
          </a:p>
          <a:p>
            <a:pPr>
              <a:buClr>
                <a:srgbClr val="B1300F"/>
              </a:buClr>
            </a:pPr>
            <a:r>
              <a:rPr lang="en-US" dirty="0"/>
              <a:t>…avoir inscrit de fausses données aux dossiers des usagers (2 ans)</a:t>
            </a:r>
          </a:p>
          <a:p>
            <a:pPr>
              <a:buClr>
                <a:srgbClr val="B1300F"/>
              </a:buClr>
            </a:pPr>
            <a:r>
              <a:rPr lang="en-US" dirty="0"/>
              <a:t>…avoir omis de rédiger adéquatement des notes d’observation relativements à des soin dispenses à des usagers ( 1ans )</a:t>
            </a:r>
          </a:p>
          <a:p>
            <a:pPr>
              <a:buClr>
                <a:srgbClr val="B1300F"/>
              </a:buClr>
            </a:pPr>
            <a:r>
              <a:rPr lang="en-US" dirty="0"/>
              <a:t>...avoir omis d’inscrire au dossier d’un patient des note d’observation décrivant son état, les interventions effectuées et évaluation faite à la suite des soins</a:t>
            </a:r>
          </a:p>
        </p:txBody>
      </p:sp>
      <p:sp>
        <p:nvSpPr>
          <p:cNvPr id="6" name="ZoneTexte 5">
            <a:extLst>
              <a:ext uri="{FF2B5EF4-FFF2-40B4-BE49-F238E27FC236}">
                <a16:creationId xmlns:a16="http://schemas.microsoft.com/office/drawing/2014/main" id="{5EB397DB-262B-4EC4-8125-F6A4E72FFEDA}"/>
              </a:ext>
            </a:extLst>
          </p:cNvPr>
          <p:cNvSpPr txBox="1"/>
          <p:nvPr/>
        </p:nvSpPr>
        <p:spPr>
          <a:xfrm>
            <a:off x="3729840" y="5679631"/>
            <a:ext cx="2884123" cy="200055"/>
          </a:xfrm>
          <a:prstGeom prst="rect">
            <a:avLst/>
          </a:prstGeom>
          <a:solidFill>
            <a:srgbClr val="000000"/>
          </a:solidFill>
        </p:spPr>
        <p:txBody>
          <a:bodyPr wrap="none" rtlCol="0">
            <a:spAutoFit/>
          </a:bodyPr>
          <a:lstStyle/>
          <a:p>
            <a:pPr algn="r">
              <a:spcAft>
                <a:spcPts val="600"/>
              </a:spcAft>
            </a:pPr>
            <a:r>
              <a:rPr lang="fr-CA" sz="700">
                <a:solidFill>
                  <a:srgbClr val="FFFFFF"/>
                </a:solidFill>
                <a:hlinkClick r:id="rId3" tooltip="https://www.comptoir-hardware.com/actus/ram/41776-gain-de-cause-pour-micron-face-a-umc-et-ses-employes-accuses-despionnage-industriel.html">
                  <a:extLst>
                    <a:ext uri="{A12FA001-AC4F-418D-AE19-62706E023703}">
                      <ahyp:hlinkClr xmlns:ahyp="http://schemas.microsoft.com/office/drawing/2018/hyperlinkcolor" val="tx"/>
                    </a:ext>
                  </a:extLst>
                </a:hlinkClick>
              </a:rPr>
              <a:t>Cette photo</a:t>
            </a:r>
            <a:r>
              <a:rPr lang="fr-CA" sz="700">
                <a:solidFill>
                  <a:srgbClr val="FFFFFF"/>
                </a:solidFill>
              </a:rPr>
              <a:t> par Auteur inconnu est soumis à la licence </a:t>
            </a:r>
            <a:r>
              <a:rPr lang="fr-CA" sz="700">
                <a:solidFill>
                  <a:srgbClr val="FFFFFF"/>
                </a:solidFill>
                <a:hlinkClick r:id="rId4" tooltip="https://creativecommons.org/licenses/by-nd/3.0/">
                  <a:extLst>
                    <a:ext uri="{A12FA001-AC4F-418D-AE19-62706E023703}">
                      <ahyp:hlinkClr xmlns:ahyp="http://schemas.microsoft.com/office/drawing/2018/hyperlinkcolor" val="tx"/>
                    </a:ext>
                  </a:extLst>
                </a:hlinkClick>
              </a:rPr>
              <a:t>CC BY-ND</a:t>
            </a:r>
            <a:endParaRPr lang="fr-CA" sz="700">
              <a:solidFill>
                <a:srgbClr val="FFFFFF"/>
              </a:solidFill>
            </a:endParaRPr>
          </a:p>
        </p:txBody>
      </p:sp>
    </p:spTree>
    <p:extLst>
      <p:ext uri="{BB962C8B-B14F-4D97-AF65-F5344CB8AC3E}">
        <p14:creationId xmlns:p14="http://schemas.microsoft.com/office/powerpoint/2010/main" val="1348878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3C5918A-1DC5-4CF3-AA27-00AA3088A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B786683A-6FD6-4BF7-B3B0-DC3976773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274788" y="-15796"/>
            <a:ext cx="7911916" cy="6889592"/>
          </a:xfrm>
          <a:custGeom>
            <a:avLst/>
            <a:gdLst>
              <a:gd name="connsiteX0" fmla="*/ 1144064 w 7911916"/>
              <a:gd name="connsiteY0" fmla="*/ 0 h 6889592"/>
              <a:gd name="connsiteX1" fmla="*/ 7911916 w 7911916"/>
              <a:gd name="connsiteY1" fmla="*/ 0 h 6889592"/>
              <a:gd name="connsiteX2" fmla="*/ 7911916 w 7911916"/>
              <a:gd name="connsiteY2" fmla="*/ 6889592 h 6889592"/>
              <a:gd name="connsiteX3" fmla="*/ 1282780 w 7911916"/>
              <a:gd name="connsiteY3" fmla="*/ 6889592 h 6889592"/>
              <a:gd name="connsiteX4" fmla="*/ 1021588 w 7911916"/>
              <a:gd name="connsiteY4" fmla="*/ 6461391 h 6889592"/>
              <a:gd name="connsiteX5" fmla="*/ 841264 w 7911916"/>
              <a:gd name="connsiteY5" fmla="*/ 370936 h 6889592"/>
              <a:gd name="connsiteX6" fmla="*/ 1119707 w 7911916"/>
              <a:gd name="connsiteY6" fmla="*/ 26053 h 688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1916" h="6889592">
                <a:moveTo>
                  <a:pt x="1144064" y="0"/>
                </a:moveTo>
                <a:lnTo>
                  <a:pt x="7911916" y="0"/>
                </a:lnTo>
                <a:lnTo>
                  <a:pt x="7911916" y="6889592"/>
                </a:lnTo>
                <a:lnTo>
                  <a:pt x="1282780" y="6889592"/>
                </a:lnTo>
                <a:lnTo>
                  <a:pt x="1021588" y="6461391"/>
                </a:lnTo>
                <a:cubicBezTo>
                  <a:pt x="-73086" y="4533675"/>
                  <a:pt x="-509682" y="2192905"/>
                  <a:pt x="841264" y="370936"/>
                </a:cubicBezTo>
                <a:cubicBezTo>
                  <a:pt x="928899" y="253509"/>
                  <a:pt x="1021859" y="138477"/>
                  <a:pt x="1119707" y="26053"/>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Shape 11">
            <a:extLst>
              <a:ext uri="{FF2B5EF4-FFF2-40B4-BE49-F238E27FC236}">
                <a16:creationId xmlns:a16="http://schemas.microsoft.com/office/drawing/2014/main" id="{05169E50-59FB-4AEE-B61D-44A882A4C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249750" y="-6726"/>
            <a:ext cx="5931659" cy="6871452"/>
          </a:xfrm>
          <a:custGeom>
            <a:avLst/>
            <a:gdLst>
              <a:gd name="connsiteX0" fmla="*/ 2429503 w 5931659"/>
              <a:gd name="connsiteY0" fmla="*/ 0 h 6871452"/>
              <a:gd name="connsiteX1" fmla="*/ 5931659 w 5931659"/>
              <a:gd name="connsiteY1" fmla="*/ 0 h 6871452"/>
              <a:gd name="connsiteX2" fmla="*/ 5931659 w 5931659"/>
              <a:gd name="connsiteY2" fmla="*/ 6871452 h 6871452"/>
              <a:gd name="connsiteX3" fmla="*/ 1302090 w 5931659"/>
              <a:gd name="connsiteY3" fmla="*/ 6871452 h 6871452"/>
              <a:gd name="connsiteX4" fmla="*/ 1257860 w 5931659"/>
              <a:gd name="connsiteY4" fmla="*/ 6820098 h 6871452"/>
              <a:gd name="connsiteX5" fmla="*/ 456609 w 5931659"/>
              <a:gd name="connsiteY5" fmla="*/ 1965059 h 6871452"/>
              <a:gd name="connsiteX6" fmla="*/ 2356353 w 5931659"/>
              <a:gd name="connsiteY6" fmla="*/ 42030 h 687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1659" h="6871452">
                <a:moveTo>
                  <a:pt x="2429503" y="0"/>
                </a:moveTo>
                <a:lnTo>
                  <a:pt x="5931659" y="0"/>
                </a:lnTo>
                <a:lnTo>
                  <a:pt x="5931659" y="6871452"/>
                </a:lnTo>
                <a:lnTo>
                  <a:pt x="1302090" y="6871452"/>
                </a:lnTo>
                <a:lnTo>
                  <a:pt x="1257860" y="6820098"/>
                </a:lnTo>
                <a:cubicBezTo>
                  <a:pt x="121068" y="5395213"/>
                  <a:pt x="-469022" y="3541076"/>
                  <a:pt x="456609" y="1965059"/>
                </a:cubicBezTo>
                <a:cubicBezTo>
                  <a:pt x="919425" y="1178905"/>
                  <a:pt x="1583566" y="524859"/>
                  <a:pt x="2356353" y="42030"/>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Shape 13">
            <a:extLst>
              <a:ext uri="{FF2B5EF4-FFF2-40B4-BE49-F238E27FC236}">
                <a16:creationId xmlns:a16="http://schemas.microsoft.com/office/drawing/2014/main" id="{117C30F0-5A38-4B60-B632-3AF7C2780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33528" y="-3116"/>
            <a:ext cx="6766974" cy="6864232"/>
          </a:xfrm>
          <a:custGeom>
            <a:avLst/>
            <a:gdLst>
              <a:gd name="connsiteX0" fmla="*/ 2135088 w 6766974"/>
              <a:gd name="connsiteY0" fmla="*/ 0 h 6864232"/>
              <a:gd name="connsiteX1" fmla="*/ 6766974 w 6766974"/>
              <a:gd name="connsiteY1" fmla="*/ 0 h 6864232"/>
              <a:gd name="connsiteX2" fmla="*/ 6766974 w 6766974"/>
              <a:gd name="connsiteY2" fmla="*/ 6864232 h 6864232"/>
              <a:gd name="connsiteX3" fmla="*/ 1128977 w 6766974"/>
              <a:gd name="connsiteY3" fmla="*/ 6864232 h 6864232"/>
              <a:gd name="connsiteX4" fmla="*/ 1004776 w 6766974"/>
              <a:gd name="connsiteY4" fmla="*/ 6687663 h 6864232"/>
              <a:gd name="connsiteX5" fmla="*/ 709736 w 6766974"/>
              <a:gd name="connsiteY5" fmla="*/ 1521351 h 6864232"/>
              <a:gd name="connsiteX6" fmla="*/ 1896284 w 6766974"/>
              <a:gd name="connsiteY6" fmla="*/ 197391 h 686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6974" h="6864232">
                <a:moveTo>
                  <a:pt x="2135088" y="0"/>
                </a:moveTo>
                <a:lnTo>
                  <a:pt x="6766974" y="0"/>
                </a:lnTo>
                <a:lnTo>
                  <a:pt x="6766974" y="6864232"/>
                </a:lnTo>
                <a:lnTo>
                  <a:pt x="1128977" y="6864232"/>
                </a:lnTo>
                <a:lnTo>
                  <a:pt x="1004776" y="6687663"/>
                </a:lnTo>
                <a:cubicBezTo>
                  <a:pt x="-54053" y="5122098"/>
                  <a:pt x="-463081" y="3202457"/>
                  <a:pt x="709736" y="1521351"/>
                </a:cubicBezTo>
                <a:cubicBezTo>
                  <a:pt x="1045443" y="1039181"/>
                  <a:pt x="1446565" y="592246"/>
                  <a:pt x="1896284" y="197391"/>
                </a:cubicBezTo>
                <a:close/>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Shape 15">
            <a:extLst>
              <a:ext uri="{FF2B5EF4-FFF2-40B4-BE49-F238E27FC236}">
                <a16:creationId xmlns:a16="http://schemas.microsoft.com/office/drawing/2014/main" id="{A200CBA5-3F2B-4AAC-9F86-99AFECC19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3136" y="0"/>
            <a:ext cx="5238864" cy="6858000"/>
          </a:xfrm>
          <a:custGeom>
            <a:avLst/>
            <a:gdLst>
              <a:gd name="connsiteX0" fmla="*/ 2829115 w 5238864"/>
              <a:gd name="connsiteY0" fmla="*/ 0 h 6864726"/>
              <a:gd name="connsiteX1" fmla="*/ 5238864 w 5238864"/>
              <a:gd name="connsiteY1" fmla="*/ 0 h 6864726"/>
              <a:gd name="connsiteX2" fmla="*/ 5238864 w 5238864"/>
              <a:gd name="connsiteY2" fmla="*/ 6864726 h 6864726"/>
              <a:gd name="connsiteX3" fmla="*/ 1518091 w 5238864"/>
              <a:gd name="connsiteY3" fmla="*/ 6864726 h 6864726"/>
              <a:gd name="connsiteX4" fmla="*/ 1435414 w 5238864"/>
              <a:gd name="connsiteY4" fmla="*/ 6778879 h 6864726"/>
              <a:gd name="connsiteX5" fmla="*/ 406006 w 5238864"/>
              <a:gd name="connsiteY5" fmla="*/ 2093910 h 6864726"/>
              <a:gd name="connsiteX6" fmla="*/ 2559142 w 5238864"/>
              <a:gd name="connsiteY6" fmla="*/ 124487 h 686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864" h="6864726">
                <a:moveTo>
                  <a:pt x="2829115" y="0"/>
                </a:moveTo>
                <a:lnTo>
                  <a:pt x="5238864" y="0"/>
                </a:lnTo>
                <a:lnTo>
                  <a:pt x="5238864" y="6864726"/>
                </a:lnTo>
                <a:lnTo>
                  <a:pt x="1518091" y="6864726"/>
                </a:lnTo>
                <a:lnTo>
                  <a:pt x="1435414" y="6778879"/>
                </a:lnTo>
                <a:cubicBezTo>
                  <a:pt x="226066" y="5476104"/>
                  <a:pt x="-499346" y="3635393"/>
                  <a:pt x="406006" y="2093910"/>
                </a:cubicBezTo>
                <a:cubicBezTo>
                  <a:pt x="907547" y="1241972"/>
                  <a:pt x="1674986" y="564513"/>
                  <a:pt x="2559142" y="12448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id="{ED7E0236-6B74-4BB3-8005-C39F10271459}"/>
              </a:ext>
            </a:extLst>
          </p:cNvPr>
          <p:cNvSpPr>
            <a:spLocks noGrp="1"/>
          </p:cNvSpPr>
          <p:nvPr>
            <p:ph type="title"/>
          </p:nvPr>
        </p:nvSpPr>
        <p:spPr>
          <a:xfrm>
            <a:off x="7874927" y="1124998"/>
            <a:ext cx="3687153" cy="4589717"/>
          </a:xfrm>
        </p:spPr>
        <p:txBody>
          <a:bodyPr>
            <a:normAutofit/>
          </a:bodyPr>
          <a:lstStyle/>
          <a:p>
            <a:pPr algn="l"/>
            <a:r>
              <a:rPr lang="fr-CA" sz="4800" dirty="0"/>
              <a:t>Profil des compétences</a:t>
            </a:r>
          </a:p>
        </p:txBody>
      </p:sp>
      <p:sp>
        <p:nvSpPr>
          <p:cNvPr id="3" name="Espace réservé du contenu 2">
            <a:extLst>
              <a:ext uri="{FF2B5EF4-FFF2-40B4-BE49-F238E27FC236}">
                <a16:creationId xmlns:a16="http://schemas.microsoft.com/office/drawing/2014/main" id="{E9096D12-5268-4733-8BC7-4CB13F7D0E9E}"/>
              </a:ext>
            </a:extLst>
          </p:cNvPr>
          <p:cNvSpPr>
            <a:spLocks noGrp="1"/>
          </p:cNvSpPr>
          <p:nvPr>
            <p:ph idx="1"/>
          </p:nvPr>
        </p:nvSpPr>
        <p:spPr>
          <a:xfrm>
            <a:off x="798577" y="794042"/>
            <a:ext cx="5427137" cy="5248622"/>
          </a:xfrm>
        </p:spPr>
        <p:txBody>
          <a:bodyPr>
            <a:normAutofit/>
          </a:bodyPr>
          <a:lstStyle/>
          <a:p>
            <a:pPr algn="just"/>
            <a:r>
              <a:rPr lang="fr-CA" sz="2400" dirty="0"/>
              <a:t>Critère d’évaluation:</a:t>
            </a:r>
          </a:p>
          <a:p>
            <a:pPr lvl="1" algn="just"/>
            <a:r>
              <a:rPr lang="fr-CA" sz="2000" dirty="0"/>
              <a:t>Agit dans un délai raisonnable:</a:t>
            </a:r>
          </a:p>
          <a:p>
            <a:pPr lvl="1" algn="just"/>
            <a:r>
              <a:rPr lang="fr-CA" sz="2000" dirty="0"/>
              <a:t>Exemples:</a:t>
            </a:r>
          </a:p>
          <a:p>
            <a:pPr lvl="2" algn="just"/>
            <a:r>
              <a:rPr lang="fr-CA" sz="1800" dirty="0"/>
              <a:t>Consigne la médication sur la feuille d’administration des médicaments (FADM)</a:t>
            </a:r>
            <a:r>
              <a:rPr lang="fr-CA" sz="1800" b="1" dirty="0"/>
              <a:t> immédiatement </a:t>
            </a:r>
            <a:r>
              <a:rPr lang="fr-CA" sz="1800" dirty="0"/>
              <a:t>après l’administration </a:t>
            </a:r>
          </a:p>
          <a:p>
            <a:pPr lvl="2" algn="just"/>
            <a:r>
              <a:rPr lang="fr-CA" sz="1800" dirty="0"/>
              <a:t>Transcrit </a:t>
            </a:r>
            <a:r>
              <a:rPr lang="fr-CA" sz="1800" b="1" dirty="0"/>
              <a:t>rapidement</a:t>
            </a:r>
            <a:r>
              <a:rPr lang="fr-CA" sz="1800" dirty="0"/>
              <a:t> l’ordonnance reçue du médecin</a:t>
            </a:r>
          </a:p>
        </p:txBody>
      </p:sp>
    </p:spTree>
    <p:extLst>
      <p:ext uri="{BB962C8B-B14F-4D97-AF65-F5344CB8AC3E}">
        <p14:creationId xmlns:p14="http://schemas.microsoft.com/office/powerpoint/2010/main" val="2804195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3C5918A-1DC5-4CF3-AA27-00AA3088A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B786683A-6FD6-4BF7-B3B0-DC3976773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274788" y="-15796"/>
            <a:ext cx="7911916" cy="6889592"/>
          </a:xfrm>
          <a:custGeom>
            <a:avLst/>
            <a:gdLst>
              <a:gd name="connsiteX0" fmla="*/ 1144064 w 7911916"/>
              <a:gd name="connsiteY0" fmla="*/ 0 h 6889592"/>
              <a:gd name="connsiteX1" fmla="*/ 7911916 w 7911916"/>
              <a:gd name="connsiteY1" fmla="*/ 0 h 6889592"/>
              <a:gd name="connsiteX2" fmla="*/ 7911916 w 7911916"/>
              <a:gd name="connsiteY2" fmla="*/ 6889592 h 6889592"/>
              <a:gd name="connsiteX3" fmla="*/ 1282780 w 7911916"/>
              <a:gd name="connsiteY3" fmla="*/ 6889592 h 6889592"/>
              <a:gd name="connsiteX4" fmla="*/ 1021588 w 7911916"/>
              <a:gd name="connsiteY4" fmla="*/ 6461391 h 6889592"/>
              <a:gd name="connsiteX5" fmla="*/ 841264 w 7911916"/>
              <a:gd name="connsiteY5" fmla="*/ 370936 h 6889592"/>
              <a:gd name="connsiteX6" fmla="*/ 1119707 w 7911916"/>
              <a:gd name="connsiteY6" fmla="*/ 26053 h 688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1916" h="6889592">
                <a:moveTo>
                  <a:pt x="1144064" y="0"/>
                </a:moveTo>
                <a:lnTo>
                  <a:pt x="7911916" y="0"/>
                </a:lnTo>
                <a:lnTo>
                  <a:pt x="7911916" y="6889592"/>
                </a:lnTo>
                <a:lnTo>
                  <a:pt x="1282780" y="6889592"/>
                </a:lnTo>
                <a:lnTo>
                  <a:pt x="1021588" y="6461391"/>
                </a:lnTo>
                <a:cubicBezTo>
                  <a:pt x="-73086" y="4533675"/>
                  <a:pt x="-509682" y="2192905"/>
                  <a:pt x="841264" y="370936"/>
                </a:cubicBezTo>
                <a:cubicBezTo>
                  <a:pt x="928899" y="253509"/>
                  <a:pt x="1021859" y="138477"/>
                  <a:pt x="1119707" y="26053"/>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Shape 11">
            <a:extLst>
              <a:ext uri="{FF2B5EF4-FFF2-40B4-BE49-F238E27FC236}">
                <a16:creationId xmlns:a16="http://schemas.microsoft.com/office/drawing/2014/main" id="{05169E50-59FB-4AEE-B61D-44A882A4C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249750" y="-6726"/>
            <a:ext cx="5931659" cy="6871452"/>
          </a:xfrm>
          <a:custGeom>
            <a:avLst/>
            <a:gdLst>
              <a:gd name="connsiteX0" fmla="*/ 2429503 w 5931659"/>
              <a:gd name="connsiteY0" fmla="*/ 0 h 6871452"/>
              <a:gd name="connsiteX1" fmla="*/ 5931659 w 5931659"/>
              <a:gd name="connsiteY1" fmla="*/ 0 h 6871452"/>
              <a:gd name="connsiteX2" fmla="*/ 5931659 w 5931659"/>
              <a:gd name="connsiteY2" fmla="*/ 6871452 h 6871452"/>
              <a:gd name="connsiteX3" fmla="*/ 1302090 w 5931659"/>
              <a:gd name="connsiteY3" fmla="*/ 6871452 h 6871452"/>
              <a:gd name="connsiteX4" fmla="*/ 1257860 w 5931659"/>
              <a:gd name="connsiteY4" fmla="*/ 6820098 h 6871452"/>
              <a:gd name="connsiteX5" fmla="*/ 456609 w 5931659"/>
              <a:gd name="connsiteY5" fmla="*/ 1965059 h 6871452"/>
              <a:gd name="connsiteX6" fmla="*/ 2356353 w 5931659"/>
              <a:gd name="connsiteY6" fmla="*/ 42030 h 687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1659" h="6871452">
                <a:moveTo>
                  <a:pt x="2429503" y="0"/>
                </a:moveTo>
                <a:lnTo>
                  <a:pt x="5931659" y="0"/>
                </a:lnTo>
                <a:lnTo>
                  <a:pt x="5931659" y="6871452"/>
                </a:lnTo>
                <a:lnTo>
                  <a:pt x="1302090" y="6871452"/>
                </a:lnTo>
                <a:lnTo>
                  <a:pt x="1257860" y="6820098"/>
                </a:lnTo>
                <a:cubicBezTo>
                  <a:pt x="121068" y="5395213"/>
                  <a:pt x="-469022" y="3541076"/>
                  <a:pt x="456609" y="1965059"/>
                </a:cubicBezTo>
                <a:cubicBezTo>
                  <a:pt x="919425" y="1178905"/>
                  <a:pt x="1583566" y="524859"/>
                  <a:pt x="2356353" y="42030"/>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Shape 13">
            <a:extLst>
              <a:ext uri="{FF2B5EF4-FFF2-40B4-BE49-F238E27FC236}">
                <a16:creationId xmlns:a16="http://schemas.microsoft.com/office/drawing/2014/main" id="{117C30F0-5A38-4B60-B632-3AF7C2780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33528" y="-3116"/>
            <a:ext cx="6766974" cy="6864232"/>
          </a:xfrm>
          <a:custGeom>
            <a:avLst/>
            <a:gdLst>
              <a:gd name="connsiteX0" fmla="*/ 2135088 w 6766974"/>
              <a:gd name="connsiteY0" fmla="*/ 0 h 6864232"/>
              <a:gd name="connsiteX1" fmla="*/ 6766974 w 6766974"/>
              <a:gd name="connsiteY1" fmla="*/ 0 h 6864232"/>
              <a:gd name="connsiteX2" fmla="*/ 6766974 w 6766974"/>
              <a:gd name="connsiteY2" fmla="*/ 6864232 h 6864232"/>
              <a:gd name="connsiteX3" fmla="*/ 1128977 w 6766974"/>
              <a:gd name="connsiteY3" fmla="*/ 6864232 h 6864232"/>
              <a:gd name="connsiteX4" fmla="*/ 1004776 w 6766974"/>
              <a:gd name="connsiteY4" fmla="*/ 6687663 h 6864232"/>
              <a:gd name="connsiteX5" fmla="*/ 709736 w 6766974"/>
              <a:gd name="connsiteY5" fmla="*/ 1521351 h 6864232"/>
              <a:gd name="connsiteX6" fmla="*/ 1896284 w 6766974"/>
              <a:gd name="connsiteY6" fmla="*/ 197391 h 686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6974" h="6864232">
                <a:moveTo>
                  <a:pt x="2135088" y="0"/>
                </a:moveTo>
                <a:lnTo>
                  <a:pt x="6766974" y="0"/>
                </a:lnTo>
                <a:lnTo>
                  <a:pt x="6766974" y="6864232"/>
                </a:lnTo>
                <a:lnTo>
                  <a:pt x="1128977" y="6864232"/>
                </a:lnTo>
                <a:lnTo>
                  <a:pt x="1004776" y="6687663"/>
                </a:lnTo>
                <a:cubicBezTo>
                  <a:pt x="-54053" y="5122098"/>
                  <a:pt x="-463081" y="3202457"/>
                  <a:pt x="709736" y="1521351"/>
                </a:cubicBezTo>
                <a:cubicBezTo>
                  <a:pt x="1045443" y="1039181"/>
                  <a:pt x="1446565" y="592246"/>
                  <a:pt x="1896284" y="197391"/>
                </a:cubicBezTo>
                <a:close/>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Shape 15">
            <a:extLst>
              <a:ext uri="{FF2B5EF4-FFF2-40B4-BE49-F238E27FC236}">
                <a16:creationId xmlns:a16="http://schemas.microsoft.com/office/drawing/2014/main" id="{A200CBA5-3F2B-4AAC-9F86-99AFECC19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3136" y="0"/>
            <a:ext cx="5238864" cy="6858000"/>
          </a:xfrm>
          <a:custGeom>
            <a:avLst/>
            <a:gdLst>
              <a:gd name="connsiteX0" fmla="*/ 2829115 w 5238864"/>
              <a:gd name="connsiteY0" fmla="*/ 0 h 6864726"/>
              <a:gd name="connsiteX1" fmla="*/ 5238864 w 5238864"/>
              <a:gd name="connsiteY1" fmla="*/ 0 h 6864726"/>
              <a:gd name="connsiteX2" fmla="*/ 5238864 w 5238864"/>
              <a:gd name="connsiteY2" fmla="*/ 6864726 h 6864726"/>
              <a:gd name="connsiteX3" fmla="*/ 1518091 w 5238864"/>
              <a:gd name="connsiteY3" fmla="*/ 6864726 h 6864726"/>
              <a:gd name="connsiteX4" fmla="*/ 1435414 w 5238864"/>
              <a:gd name="connsiteY4" fmla="*/ 6778879 h 6864726"/>
              <a:gd name="connsiteX5" fmla="*/ 406006 w 5238864"/>
              <a:gd name="connsiteY5" fmla="*/ 2093910 h 6864726"/>
              <a:gd name="connsiteX6" fmla="*/ 2559142 w 5238864"/>
              <a:gd name="connsiteY6" fmla="*/ 124487 h 686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864" h="6864726">
                <a:moveTo>
                  <a:pt x="2829115" y="0"/>
                </a:moveTo>
                <a:lnTo>
                  <a:pt x="5238864" y="0"/>
                </a:lnTo>
                <a:lnTo>
                  <a:pt x="5238864" y="6864726"/>
                </a:lnTo>
                <a:lnTo>
                  <a:pt x="1518091" y="6864726"/>
                </a:lnTo>
                <a:lnTo>
                  <a:pt x="1435414" y="6778879"/>
                </a:lnTo>
                <a:cubicBezTo>
                  <a:pt x="226066" y="5476104"/>
                  <a:pt x="-499346" y="3635393"/>
                  <a:pt x="406006" y="2093910"/>
                </a:cubicBezTo>
                <a:cubicBezTo>
                  <a:pt x="907547" y="1241972"/>
                  <a:pt x="1674986" y="564513"/>
                  <a:pt x="2559142" y="12448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id="{C7EBCAF8-8DD4-4D69-8D8C-1AD5C7B31A8D}"/>
              </a:ext>
            </a:extLst>
          </p:cNvPr>
          <p:cNvSpPr>
            <a:spLocks noGrp="1"/>
          </p:cNvSpPr>
          <p:nvPr>
            <p:ph type="title"/>
          </p:nvPr>
        </p:nvSpPr>
        <p:spPr>
          <a:xfrm>
            <a:off x="7874928" y="1124998"/>
            <a:ext cx="3616032" cy="4589717"/>
          </a:xfrm>
        </p:spPr>
        <p:txBody>
          <a:bodyPr>
            <a:normAutofit/>
          </a:bodyPr>
          <a:lstStyle/>
          <a:p>
            <a:pPr algn="l"/>
            <a:r>
              <a:rPr lang="fr-CA" sz="4800" dirty="0"/>
              <a:t>Profil des compétences</a:t>
            </a:r>
          </a:p>
        </p:txBody>
      </p:sp>
      <p:sp>
        <p:nvSpPr>
          <p:cNvPr id="3" name="Espace réservé du contenu 2">
            <a:extLst>
              <a:ext uri="{FF2B5EF4-FFF2-40B4-BE49-F238E27FC236}">
                <a16:creationId xmlns:a16="http://schemas.microsoft.com/office/drawing/2014/main" id="{866AA36B-50E3-4CEA-9755-3730585FE3BA}"/>
              </a:ext>
            </a:extLst>
          </p:cNvPr>
          <p:cNvSpPr>
            <a:spLocks noGrp="1"/>
          </p:cNvSpPr>
          <p:nvPr>
            <p:ph idx="1"/>
          </p:nvPr>
        </p:nvSpPr>
        <p:spPr>
          <a:xfrm>
            <a:off x="798577" y="794042"/>
            <a:ext cx="5427137" cy="5248622"/>
          </a:xfrm>
        </p:spPr>
        <p:txBody>
          <a:bodyPr>
            <a:normAutofit/>
          </a:bodyPr>
          <a:lstStyle/>
          <a:p>
            <a:pPr algn="just"/>
            <a:r>
              <a:rPr lang="fr-CA" sz="2400" b="1" u="sng" dirty="0"/>
              <a:t>Critères d’évaluation</a:t>
            </a:r>
            <a:r>
              <a:rPr lang="fr-CA" sz="2000" dirty="0"/>
              <a:t>:</a:t>
            </a:r>
          </a:p>
          <a:p>
            <a:pPr lvl="1" algn="just"/>
            <a:r>
              <a:rPr lang="fr-CA" sz="1800" dirty="0"/>
              <a:t>Respecte les normes en vigueur:</a:t>
            </a:r>
          </a:p>
          <a:p>
            <a:pPr lvl="1" algn="just"/>
            <a:r>
              <a:rPr lang="fr-CA" sz="1800" dirty="0"/>
              <a:t>Exemple:</a:t>
            </a:r>
          </a:p>
          <a:p>
            <a:pPr lvl="2" algn="just"/>
            <a:r>
              <a:rPr lang="fr-CA" sz="1600" dirty="0"/>
              <a:t>Utilise la terminologie et les </a:t>
            </a:r>
            <a:r>
              <a:rPr lang="fr-CA" sz="1600" b="1" dirty="0"/>
              <a:t>abréviations reconnues</a:t>
            </a:r>
          </a:p>
          <a:p>
            <a:pPr lvl="2" algn="just"/>
            <a:r>
              <a:rPr lang="fr-CA" sz="1600" dirty="0"/>
              <a:t>Écrit</a:t>
            </a:r>
            <a:r>
              <a:rPr lang="fr-CA" sz="1600" b="1" dirty="0"/>
              <a:t> sans fautes </a:t>
            </a:r>
            <a:r>
              <a:rPr lang="fr-CA" sz="1600" dirty="0"/>
              <a:t>d’orthographe et de grammaire</a:t>
            </a:r>
          </a:p>
          <a:p>
            <a:pPr lvl="2" algn="just"/>
            <a:r>
              <a:rPr lang="fr-CA" sz="1600" dirty="0"/>
              <a:t>Appose sa </a:t>
            </a:r>
            <a:r>
              <a:rPr lang="fr-CA" sz="1600" b="1" dirty="0"/>
              <a:t>signature, ses initiales et son titre </a:t>
            </a:r>
            <a:r>
              <a:rPr lang="fr-CA" sz="1600" dirty="0"/>
              <a:t>professionnel sur les documents</a:t>
            </a:r>
          </a:p>
        </p:txBody>
      </p:sp>
    </p:spTree>
    <p:extLst>
      <p:ext uri="{BB962C8B-B14F-4D97-AF65-F5344CB8AC3E}">
        <p14:creationId xmlns:p14="http://schemas.microsoft.com/office/powerpoint/2010/main" val="417452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3C5918A-1DC5-4CF3-AA27-00AA3088A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B786683A-6FD6-4BF7-B3B0-DC3976773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274788" y="-15796"/>
            <a:ext cx="7911916" cy="6889592"/>
          </a:xfrm>
          <a:custGeom>
            <a:avLst/>
            <a:gdLst>
              <a:gd name="connsiteX0" fmla="*/ 1144064 w 7911916"/>
              <a:gd name="connsiteY0" fmla="*/ 0 h 6889592"/>
              <a:gd name="connsiteX1" fmla="*/ 7911916 w 7911916"/>
              <a:gd name="connsiteY1" fmla="*/ 0 h 6889592"/>
              <a:gd name="connsiteX2" fmla="*/ 7911916 w 7911916"/>
              <a:gd name="connsiteY2" fmla="*/ 6889592 h 6889592"/>
              <a:gd name="connsiteX3" fmla="*/ 1282780 w 7911916"/>
              <a:gd name="connsiteY3" fmla="*/ 6889592 h 6889592"/>
              <a:gd name="connsiteX4" fmla="*/ 1021588 w 7911916"/>
              <a:gd name="connsiteY4" fmla="*/ 6461391 h 6889592"/>
              <a:gd name="connsiteX5" fmla="*/ 841264 w 7911916"/>
              <a:gd name="connsiteY5" fmla="*/ 370936 h 6889592"/>
              <a:gd name="connsiteX6" fmla="*/ 1119707 w 7911916"/>
              <a:gd name="connsiteY6" fmla="*/ 26053 h 688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1916" h="6889592">
                <a:moveTo>
                  <a:pt x="1144064" y="0"/>
                </a:moveTo>
                <a:lnTo>
                  <a:pt x="7911916" y="0"/>
                </a:lnTo>
                <a:lnTo>
                  <a:pt x="7911916" y="6889592"/>
                </a:lnTo>
                <a:lnTo>
                  <a:pt x="1282780" y="6889592"/>
                </a:lnTo>
                <a:lnTo>
                  <a:pt x="1021588" y="6461391"/>
                </a:lnTo>
                <a:cubicBezTo>
                  <a:pt x="-73086" y="4533675"/>
                  <a:pt x="-509682" y="2192905"/>
                  <a:pt x="841264" y="370936"/>
                </a:cubicBezTo>
                <a:cubicBezTo>
                  <a:pt x="928899" y="253509"/>
                  <a:pt x="1021859" y="138477"/>
                  <a:pt x="1119707" y="26053"/>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Shape 11">
            <a:extLst>
              <a:ext uri="{FF2B5EF4-FFF2-40B4-BE49-F238E27FC236}">
                <a16:creationId xmlns:a16="http://schemas.microsoft.com/office/drawing/2014/main" id="{05169E50-59FB-4AEE-B61D-44A882A4C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249750" y="-6726"/>
            <a:ext cx="5931659" cy="6871452"/>
          </a:xfrm>
          <a:custGeom>
            <a:avLst/>
            <a:gdLst>
              <a:gd name="connsiteX0" fmla="*/ 2429503 w 5931659"/>
              <a:gd name="connsiteY0" fmla="*/ 0 h 6871452"/>
              <a:gd name="connsiteX1" fmla="*/ 5931659 w 5931659"/>
              <a:gd name="connsiteY1" fmla="*/ 0 h 6871452"/>
              <a:gd name="connsiteX2" fmla="*/ 5931659 w 5931659"/>
              <a:gd name="connsiteY2" fmla="*/ 6871452 h 6871452"/>
              <a:gd name="connsiteX3" fmla="*/ 1302090 w 5931659"/>
              <a:gd name="connsiteY3" fmla="*/ 6871452 h 6871452"/>
              <a:gd name="connsiteX4" fmla="*/ 1257860 w 5931659"/>
              <a:gd name="connsiteY4" fmla="*/ 6820098 h 6871452"/>
              <a:gd name="connsiteX5" fmla="*/ 456609 w 5931659"/>
              <a:gd name="connsiteY5" fmla="*/ 1965059 h 6871452"/>
              <a:gd name="connsiteX6" fmla="*/ 2356353 w 5931659"/>
              <a:gd name="connsiteY6" fmla="*/ 42030 h 687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1659" h="6871452">
                <a:moveTo>
                  <a:pt x="2429503" y="0"/>
                </a:moveTo>
                <a:lnTo>
                  <a:pt x="5931659" y="0"/>
                </a:lnTo>
                <a:lnTo>
                  <a:pt x="5931659" y="6871452"/>
                </a:lnTo>
                <a:lnTo>
                  <a:pt x="1302090" y="6871452"/>
                </a:lnTo>
                <a:lnTo>
                  <a:pt x="1257860" y="6820098"/>
                </a:lnTo>
                <a:cubicBezTo>
                  <a:pt x="121068" y="5395213"/>
                  <a:pt x="-469022" y="3541076"/>
                  <a:pt x="456609" y="1965059"/>
                </a:cubicBezTo>
                <a:cubicBezTo>
                  <a:pt x="919425" y="1178905"/>
                  <a:pt x="1583566" y="524859"/>
                  <a:pt x="2356353" y="42030"/>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Shape 13">
            <a:extLst>
              <a:ext uri="{FF2B5EF4-FFF2-40B4-BE49-F238E27FC236}">
                <a16:creationId xmlns:a16="http://schemas.microsoft.com/office/drawing/2014/main" id="{117C30F0-5A38-4B60-B632-3AF7C2780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33528" y="-3116"/>
            <a:ext cx="6766974" cy="6864232"/>
          </a:xfrm>
          <a:custGeom>
            <a:avLst/>
            <a:gdLst>
              <a:gd name="connsiteX0" fmla="*/ 2135088 w 6766974"/>
              <a:gd name="connsiteY0" fmla="*/ 0 h 6864232"/>
              <a:gd name="connsiteX1" fmla="*/ 6766974 w 6766974"/>
              <a:gd name="connsiteY1" fmla="*/ 0 h 6864232"/>
              <a:gd name="connsiteX2" fmla="*/ 6766974 w 6766974"/>
              <a:gd name="connsiteY2" fmla="*/ 6864232 h 6864232"/>
              <a:gd name="connsiteX3" fmla="*/ 1128977 w 6766974"/>
              <a:gd name="connsiteY3" fmla="*/ 6864232 h 6864232"/>
              <a:gd name="connsiteX4" fmla="*/ 1004776 w 6766974"/>
              <a:gd name="connsiteY4" fmla="*/ 6687663 h 6864232"/>
              <a:gd name="connsiteX5" fmla="*/ 709736 w 6766974"/>
              <a:gd name="connsiteY5" fmla="*/ 1521351 h 6864232"/>
              <a:gd name="connsiteX6" fmla="*/ 1896284 w 6766974"/>
              <a:gd name="connsiteY6" fmla="*/ 197391 h 686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6974" h="6864232">
                <a:moveTo>
                  <a:pt x="2135088" y="0"/>
                </a:moveTo>
                <a:lnTo>
                  <a:pt x="6766974" y="0"/>
                </a:lnTo>
                <a:lnTo>
                  <a:pt x="6766974" y="6864232"/>
                </a:lnTo>
                <a:lnTo>
                  <a:pt x="1128977" y="6864232"/>
                </a:lnTo>
                <a:lnTo>
                  <a:pt x="1004776" y="6687663"/>
                </a:lnTo>
                <a:cubicBezTo>
                  <a:pt x="-54053" y="5122098"/>
                  <a:pt x="-463081" y="3202457"/>
                  <a:pt x="709736" y="1521351"/>
                </a:cubicBezTo>
                <a:cubicBezTo>
                  <a:pt x="1045443" y="1039181"/>
                  <a:pt x="1446565" y="592246"/>
                  <a:pt x="1896284" y="197391"/>
                </a:cubicBezTo>
                <a:close/>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Shape 15">
            <a:extLst>
              <a:ext uri="{FF2B5EF4-FFF2-40B4-BE49-F238E27FC236}">
                <a16:creationId xmlns:a16="http://schemas.microsoft.com/office/drawing/2014/main" id="{A200CBA5-3F2B-4AAC-9F86-99AFECC19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3136" y="0"/>
            <a:ext cx="5238864" cy="6858000"/>
          </a:xfrm>
          <a:custGeom>
            <a:avLst/>
            <a:gdLst>
              <a:gd name="connsiteX0" fmla="*/ 2829115 w 5238864"/>
              <a:gd name="connsiteY0" fmla="*/ 0 h 6864726"/>
              <a:gd name="connsiteX1" fmla="*/ 5238864 w 5238864"/>
              <a:gd name="connsiteY1" fmla="*/ 0 h 6864726"/>
              <a:gd name="connsiteX2" fmla="*/ 5238864 w 5238864"/>
              <a:gd name="connsiteY2" fmla="*/ 6864726 h 6864726"/>
              <a:gd name="connsiteX3" fmla="*/ 1518091 w 5238864"/>
              <a:gd name="connsiteY3" fmla="*/ 6864726 h 6864726"/>
              <a:gd name="connsiteX4" fmla="*/ 1435414 w 5238864"/>
              <a:gd name="connsiteY4" fmla="*/ 6778879 h 6864726"/>
              <a:gd name="connsiteX5" fmla="*/ 406006 w 5238864"/>
              <a:gd name="connsiteY5" fmla="*/ 2093910 h 6864726"/>
              <a:gd name="connsiteX6" fmla="*/ 2559142 w 5238864"/>
              <a:gd name="connsiteY6" fmla="*/ 124487 h 686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864" h="6864726">
                <a:moveTo>
                  <a:pt x="2829115" y="0"/>
                </a:moveTo>
                <a:lnTo>
                  <a:pt x="5238864" y="0"/>
                </a:lnTo>
                <a:lnTo>
                  <a:pt x="5238864" y="6864726"/>
                </a:lnTo>
                <a:lnTo>
                  <a:pt x="1518091" y="6864726"/>
                </a:lnTo>
                <a:lnTo>
                  <a:pt x="1435414" y="6778879"/>
                </a:lnTo>
                <a:cubicBezTo>
                  <a:pt x="226066" y="5476104"/>
                  <a:pt x="-499346" y="3635393"/>
                  <a:pt x="406006" y="2093910"/>
                </a:cubicBezTo>
                <a:cubicBezTo>
                  <a:pt x="907547" y="1241972"/>
                  <a:pt x="1674986" y="564513"/>
                  <a:pt x="2559142" y="12448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id="{25E99B66-5EFF-4E9D-9704-9D12B23F1DF5}"/>
              </a:ext>
            </a:extLst>
          </p:cNvPr>
          <p:cNvSpPr>
            <a:spLocks noGrp="1"/>
          </p:cNvSpPr>
          <p:nvPr>
            <p:ph type="title"/>
          </p:nvPr>
        </p:nvSpPr>
        <p:spPr>
          <a:xfrm>
            <a:off x="7874928" y="1124998"/>
            <a:ext cx="3605872" cy="4589717"/>
          </a:xfrm>
        </p:spPr>
        <p:txBody>
          <a:bodyPr>
            <a:normAutofit/>
          </a:bodyPr>
          <a:lstStyle/>
          <a:p>
            <a:pPr algn="l"/>
            <a:r>
              <a:rPr lang="fr-CA" sz="4800" dirty="0"/>
              <a:t>Profil des compétences</a:t>
            </a:r>
          </a:p>
        </p:txBody>
      </p:sp>
      <p:sp>
        <p:nvSpPr>
          <p:cNvPr id="3" name="Espace réservé du contenu 2">
            <a:extLst>
              <a:ext uri="{FF2B5EF4-FFF2-40B4-BE49-F238E27FC236}">
                <a16:creationId xmlns:a16="http://schemas.microsoft.com/office/drawing/2014/main" id="{D9DAECF6-85E6-4A5F-B3D8-18F0655884D8}"/>
              </a:ext>
            </a:extLst>
          </p:cNvPr>
          <p:cNvSpPr>
            <a:spLocks noGrp="1"/>
          </p:cNvSpPr>
          <p:nvPr>
            <p:ph idx="1"/>
          </p:nvPr>
        </p:nvSpPr>
        <p:spPr>
          <a:xfrm>
            <a:off x="798577" y="794042"/>
            <a:ext cx="5427137" cy="5248622"/>
          </a:xfrm>
        </p:spPr>
        <p:txBody>
          <a:bodyPr>
            <a:normAutofit/>
          </a:bodyPr>
          <a:lstStyle/>
          <a:p>
            <a:pPr algn="just"/>
            <a:r>
              <a:rPr lang="fr-CA" sz="2800" b="1" u="sng" dirty="0"/>
              <a:t>Critères d’évaluation:</a:t>
            </a:r>
          </a:p>
          <a:p>
            <a:pPr lvl="1" algn="just"/>
            <a:r>
              <a:rPr lang="fr-CA" sz="2000" b="1" dirty="0"/>
              <a:t>Respecte le secret professionnel</a:t>
            </a:r>
            <a:r>
              <a:rPr lang="fr-CA" sz="2000" dirty="0"/>
              <a:t>:</a:t>
            </a:r>
          </a:p>
          <a:p>
            <a:pPr lvl="1" algn="just"/>
            <a:r>
              <a:rPr lang="fr-CA" sz="2000" dirty="0"/>
              <a:t>Exemples:</a:t>
            </a:r>
          </a:p>
          <a:p>
            <a:pPr lvl="2" algn="just"/>
            <a:r>
              <a:rPr lang="fr-CA" sz="1800" dirty="0"/>
              <a:t>Consigne uniquement les renseignements nécessaires </a:t>
            </a:r>
            <a:r>
              <a:rPr lang="fr-CA" sz="1800" b="1" dirty="0"/>
              <a:t>concernant la personne</a:t>
            </a:r>
          </a:p>
          <a:p>
            <a:pPr lvl="2" algn="just"/>
            <a:r>
              <a:rPr lang="fr-CA" sz="1800" dirty="0"/>
              <a:t>S’assure que les documents </a:t>
            </a:r>
            <a:r>
              <a:rPr lang="fr-CA" sz="1800" b="1" dirty="0"/>
              <a:t>confidentiels</a:t>
            </a:r>
            <a:r>
              <a:rPr lang="fr-CA" sz="1800" dirty="0"/>
              <a:t> ne sont pas laissés à la vue ou à la portée de personnes non concernées</a:t>
            </a:r>
          </a:p>
        </p:txBody>
      </p:sp>
    </p:spTree>
    <p:extLst>
      <p:ext uri="{BB962C8B-B14F-4D97-AF65-F5344CB8AC3E}">
        <p14:creationId xmlns:p14="http://schemas.microsoft.com/office/powerpoint/2010/main" val="1399208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3A3FE9-910E-46F1-BC91-B21B9BACEB2E}"/>
              </a:ext>
            </a:extLst>
          </p:cNvPr>
          <p:cNvSpPr>
            <a:spLocks noGrp="1"/>
          </p:cNvSpPr>
          <p:nvPr>
            <p:ph type="title"/>
          </p:nvPr>
        </p:nvSpPr>
        <p:spPr/>
        <p:txBody>
          <a:bodyPr/>
          <a:lstStyle/>
          <a:p>
            <a:r>
              <a:rPr lang="fr-CA" dirty="0"/>
              <a:t>Code de déontologie</a:t>
            </a:r>
          </a:p>
        </p:txBody>
      </p:sp>
      <p:sp>
        <p:nvSpPr>
          <p:cNvPr id="3" name="Espace réservé du contenu 2">
            <a:extLst>
              <a:ext uri="{FF2B5EF4-FFF2-40B4-BE49-F238E27FC236}">
                <a16:creationId xmlns:a16="http://schemas.microsoft.com/office/drawing/2014/main" id="{35E590CD-8ED1-44CD-9B6F-858AA1819F92}"/>
              </a:ext>
            </a:extLst>
          </p:cNvPr>
          <p:cNvSpPr>
            <a:spLocks noGrp="1"/>
          </p:cNvSpPr>
          <p:nvPr>
            <p:ph idx="1"/>
          </p:nvPr>
        </p:nvSpPr>
        <p:spPr/>
        <p:txBody>
          <a:bodyPr>
            <a:normAutofit/>
          </a:bodyPr>
          <a:lstStyle/>
          <a:p>
            <a:pPr algn="just"/>
            <a:r>
              <a:rPr lang="fr-CA" sz="2400" dirty="0"/>
              <a:t>17. Le membre ne doit pas, au regard du dossier d’un patient ou de tout rapport, registre, dossier de recherche ou autre document lié à la profession:</a:t>
            </a:r>
          </a:p>
          <a:p>
            <a:pPr marL="800100" lvl="1" indent="-342900" algn="just">
              <a:buFont typeface="+mj-lt"/>
              <a:buAutoNum type="arabicPeriod"/>
            </a:pPr>
            <a:r>
              <a:rPr lang="fr-CA" sz="2000" dirty="0"/>
              <a:t>Les falsifier, notamment en y altérant des notes déjà inscrites ou en y insérant des notes sous une fausse signature</a:t>
            </a:r>
          </a:p>
          <a:p>
            <a:pPr marL="800100" lvl="1" indent="-342900" algn="just">
              <a:buFont typeface="+mj-lt"/>
              <a:buAutoNum type="arabicPeriod"/>
            </a:pPr>
            <a:r>
              <a:rPr lang="fr-CA" sz="2000" dirty="0"/>
              <a:t>Fabriquer de faux dossiers, rapports, registres ou documents</a:t>
            </a:r>
          </a:p>
          <a:p>
            <a:pPr marL="800100" lvl="1" indent="-342900" algn="just">
              <a:buFont typeface="+mj-lt"/>
              <a:buAutoNum type="arabicPeriod"/>
            </a:pPr>
            <a:r>
              <a:rPr lang="fr-CA" sz="2000" dirty="0"/>
              <a:t>Y inscrire de fausses informations</a:t>
            </a:r>
          </a:p>
          <a:p>
            <a:pPr marL="800100" lvl="1" indent="-342900" algn="just">
              <a:buFont typeface="+mj-lt"/>
              <a:buAutoNum type="arabicPeriod"/>
            </a:pPr>
            <a:r>
              <a:rPr lang="fr-CA" sz="2000" dirty="0"/>
              <a:t>Omettre d’y inscrire les informations nécessaires</a:t>
            </a:r>
          </a:p>
        </p:txBody>
      </p:sp>
    </p:spTree>
    <p:extLst>
      <p:ext uri="{BB962C8B-B14F-4D97-AF65-F5344CB8AC3E}">
        <p14:creationId xmlns:p14="http://schemas.microsoft.com/office/powerpoint/2010/main" val="389814534"/>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docProps/app.xml><?xml version="1.0" encoding="utf-8"?>
<Properties xmlns="http://schemas.openxmlformats.org/officeDocument/2006/extended-properties" xmlns:vt="http://schemas.openxmlformats.org/officeDocument/2006/docPropsVTypes">
  <TotalTime>222</TotalTime>
  <Words>3638</Words>
  <Application>Microsoft Office PowerPoint</Application>
  <PresentationFormat>Grand écran</PresentationFormat>
  <Paragraphs>411</Paragraphs>
  <Slides>51</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51</vt:i4>
      </vt:variant>
    </vt:vector>
  </HeadingPairs>
  <TitlesOfParts>
    <vt:vector size="57" baseType="lpstr">
      <vt:lpstr>Arial</vt:lpstr>
      <vt:lpstr>Blackadder ITC</vt:lpstr>
      <vt:lpstr>Calibri Light</vt:lpstr>
      <vt:lpstr>Rockwell</vt:lpstr>
      <vt:lpstr>Wingdings</vt:lpstr>
      <vt:lpstr>Atlas</vt:lpstr>
      <vt:lpstr>Les notes d’évolution </vt:lpstr>
      <vt:lpstr>Objectifs </vt:lpstr>
      <vt:lpstr>La loi</vt:lpstr>
      <vt:lpstr>Profil des compétences</vt:lpstr>
      <vt:lpstr>Profil des compétences</vt:lpstr>
      <vt:lpstr>Profil des compétences</vt:lpstr>
      <vt:lpstr>Profil des compétences</vt:lpstr>
      <vt:lpstr>Profil des compétences</vt:lpstr>
      <vt:lpstr>Code de déontologie</vt:lpstr>
      <vt:lpstr>Code de déontologie</vt:lpstr>
      <vt:lpstr>Code de déontologie</vt:lpstr>
      <vt:lpstr>confidentialité</vt:lpstr>
      <vt:lpstr>Que pensez-vous de cet adage: Ce qui est écrit est considéré comme étant fait, et ce qui n’a pas été écrit n’a pas été fait </vt:lpstr>
      <vt:lpstr>Observations nécessaires à noter</vt:lpstr>
      <vt:lpstr>La qualité du contenu</vt:lpstr>
      <vt:lpstr>La pertinence de la note d’évolution</vt:lpstr>
      <vt:lpstr>Est-ce pertinent?</vt:lpstr>
      <vt:lpstr>La pertinence</vt:lpstr>
      <vt:lpstr>Des notes factuelles/exactes</vt:lpstr>
      <vt:lpstr>Des faits</vt:lpstr>
      <vt:lpstr>Donnée subjective ou objective?</vt:lpstr>
      <vt:lpstr>Des notes complètes</vt:lpstr>
      <vt:lpstr>Des notes précises</vt:lpstr>
      <vt:lpstr>Précis  ou  imprécis</vt:lpstr>
      <vt:lpstr>Précis ou imprécis?</vt:lpstr>
      <vt:lpstr>Les consignes de rédaction</vt:lpstr>
      <vt:lpstr>Date et heure</vt:lpstr>
      <vt:lpstr>Note tardive</vt:lpstr>
      <vt:lpstr>Note tardive  exemple:</vt:lpstr>
      <vt:lpstr>Correction d’erreur</vt:lpstr>
      <vt:lpstr>Correction d’erreur  Exemples:</vt:lpstr>
      <vt:lpstr>Signature  et  titre</vt:lpstr>
      <vt:lpstr>Contrubution à l’évaluation</vt:lpstr>
      <vt:lpstr>Nouveau symptôme</vt:lpstr>
      <vt:lpstr>Noter un nouveau symptôme</vt:lpstr>
      <vt:lpstr>Modification des signes vitaux</vt:lpstr>
      <vt:lpstr>Toux, expectorations  et  respiration</vt:lpstr>
      <vt:lpstr>Noter un médicament PRN (ordonnance collective O.C.)</vt:lpstr>
      <vt:lpstr>Noter un médicament PRN (ordonnance individuelle)</vt:lpstr>
      <vt:lpstr>Abréviations dangereuses  Certaines abréviations sont dangereuses et ne doivent pas être utilisées.  Avoir un consensus selon le centre  Ne pas inventer   Jamais de mode &lt;&lt;TEXTO&gt;&gt; </vt:lpstr>
      <vt:lpstr>La note de tiers</vt:lpstr>
      <vt:lpstr>Une plainte </vt:lpstr>
      <vt:lpstr>Évaluer sa note en quelques secondes</vt:lpstr>
      <vt:lpstr>Méthodes de rédaction DIR, PIE ou SOAPIE p.67</vt:lpstr>
      <vt:lpstr>Mise en situation</vt:lpstr>
      <vt:lpstr>Situation 1- ‘‘ J’ai entendu…’’</vt:lpstr>
      <vt:lpstr>Situation 2- Quels éléments doivent être notés</vt:lpstr>
      <vt:lpstr>Notes selon la situation #2</vt:lpstr>
      <vt:lpstr>Situation 3- Trouver les erreurs</vt:lpstr>
      <vt:lpstr>Situation 4- Trouver les erreurs</vt:lpstr>
      <vt:lpstr>Avis de radiation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notes d’évolution</dc:title>
  <dc:creator>Bertrand, Caroline</dc:creator>
  <cp:lastModifiedBy>Beaulieu, France</cp:lastModifiedBy>
  <cp:revision>7</cp:revision>
  <dcterms:created xsi:type="dcterms:W3CDTF">2020-12-08T03:06:16Z</dcterms:created>
  <dcterms:modified xsi:type="dcterms:W3CDTF">2024-03-13T17:05:29Z</dcterms:modified>
</cp:coreProperties>
</file>