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68" r:id="rId3"/>
  </p:sldMasterIdLst>
  <p:notesMasterIdLst>
    <p:notesMasterId r:id="rId76"/>
  </p:notesMasterIdLst>
  <p:sldIdLst>
    <p:sldId id="355" r:id="rId4"/>
    <p:sldId id="468" r:id="rId5"/>
    <p:sldId id="296" r:id="rId6"/>
    <p:sldId id="414" r:id="rId7"/>
    <p:sldId id="417" r:id="rId8"/>
    <p:sldId id="420" r:id="rId9"/>
    <p:sldId id="356" r:id="rId10"/>
    <p:sldId id="299" r:id="rId11"/>
    <p:sldId id="422" r:id="rId12"/>
    <p:sldId id="300" r:id="rId13"/>
    <p:sldId id="423" r:id="rId14"/>
    <p:sldId id="301" r:id="rId15"/>
    <p:sldId id="302" r:id="rId16"/>
    <p:sldId id="303" r:id="rId17"/>
    <p:sldId id="304" r:id="rId18"/>
    <p:sldId id="426" r:id="rId19"/>
    <p:sldId id="429" r:id="rId20"/>
    <p:sldId id="307" r:id="rId21"/>
    <p:sldId id="430" r:id="rId22"/>
    <p:sldId id="309" r:id="rId23"/>
    <p:sldId id="310" r:id="rId24"/>
    <p:sldId id="311" r:id="rId25"/>
    <p:sldId id="327" r:id="rId26"/>
    <p:sldId id="312" r:id="rId27"/>
    <p:sldId id="313" r:id="rId28"/>
    <p:sldId id="314" r:id="rId29"/>
    <p:sldId id="315" r:id="rId30"/>
    <p:sldId id="431" r:id="rId31"/>
    <p:sldId id="317" r:id="rId32"/>
    <p:sldId id="318" r:id="rId33"/>
    <p:sldId id="319" r:id="rId34"/>
    <p:sldId id="320" r:id="rId35"/>
    <p:sldId id="475" r:id="rId36"/>
    <p:sldId id="321" r:id="rId37"/>
    <p:sldId id="432" r:id="rId38"/>
    <p:sldId id="322" r:id="rId39"/>
    <p:sldId id="323" r:id="rId40"/>
    <p:sldId id="325" r:id="rId41"/>
    <p:sldId id="326" r:id="rId42"/>
    <p:sldId id="328" r:id="rId43"/>
    <p:sldId id="329" r:id="rId44"/>
    <p:sldId id="469" r:id="rId45"/>
    <p:sldId id="470" r:id="rId46"/>
    <p:sldId id="331" r:id="rId47"/>
    <p:sldId id="440" r:id="rId48"/>
    <p:sldId id="442" r:id="rId49"/>
    <p:sldId id="332" r:id="rId50"/>
    <p:sldId id="443" r:id="rId51"/>
    <p:sldId id="333" r:id="rId52"/>
    <p:sldId id="444" r:id="rId53"/>
    <p:sldId id="334" r:id="rId54"/>
    <p:sldId id="445" r:id="rId55"/>
    <p:sldId id="335" r:id="rId56"/>
    <p:sldId id="446" r:id="rId57"/>
    <p:sldId id="336" r:id="rId58"/>
    <p:sldId id="447" r:id="rId59"/>
    <p:sldId id="337" r:id="rId60"/>
    <p:sldId id="448" r:id="rId61"/>
    <p:sldId id="352" r:id="rId62"/>
    <p:sldId id="449" r:id="rId63"/>
    <p:sldId id="353" r:id="rId64"/>
    <p:sldId id="450" r:id="rId65"/>
    <p:sldId id="354" r:id="rId66"/>
    <p:sldId id="338" r:id="rId67"/>
    <p:sldId id="339" r:id="rId68"/>
    <p:sldId id="452" r:id="rId69"/>
    <p:sldId id="340" r:id="rId70"/>
    <p:sldId id="473" r:id="rId71"/>
    <p:sldId id="474" r:id="rId72"/>
    <p:sldId id="341" r:id="rId73"/>
    <p:sldId id="342" r:id="rId74"/>
    <p:sldId id="455" r:id="rId7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FA5B0-4540-41A3-BEAF-5BA7430FE08C}" type="datetimeFigureOut">
              <a:rPr lang="fr-CA" smtClean="0"/>
              <a:t>2024-03-20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DE14-D378-443E-AA53-8F9DD791A4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85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Wednesday, March 20, 2024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8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7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1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1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2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79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2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31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9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33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80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57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6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2024-03-20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2024-03-20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12368" cy="1728192"/>
          </a:xfrm>
        </p:spPr>
        <p:txBody>
          <a:bodyPr/>
          <a:lstStyle/>
          <a:p>
            <a:pPr algn="ctr"/>
            <a:r>
              <a:rPr lang="fr-CA" b="1" dirty="0"/>
              <a:t>COURS 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2420888"/>
            <a:ext cx="3384376" cy="3600400"/>
          </a:xfrm>
        </p:spPr>
        <p:txBody>
          <a:bodyPr>
            <a:normAutofit/>
          </a:bodyPr>
          <a:lstStyle/>
          <a:p>
            <a:pPr algn="ctr"/>
            <a:endParaRPr lang="fr-CA" sz="3600" b="1" dirty="0">
              <a:solidFill>
                <a:srgbClr val="C00000"/>
              </a:solidFill>
            </a:endParaRPr>
          </a:p>
          <a:p>
            <a:pPr algn="ctr"/>
            <a:r>
              <a:rPr lang="fr-CA" sz="3600" b="1" dirty="0">
                <a:solidFill>
                  <a:srgbClr val="C00000"/>
                </a:solidFill>
              </a:rPr>
              <a:t>Les cellules, les tissus et les systèmes</a:t>
            </a:r>
          </a:p>
          <a:p>
            <a:pPr algn="ctr"/>
            <a:endParaRPr lang="fr-CA" sz="3600" b="1" dirty="0">
              <a:solidFill>
                <a:srgbClr val="C00000"/>
              </a:solidFill>
            </a:endParaRPr>
          </a:p>
        </p:txBody>
      </p:sp>
      <p:pic>
        <p:nvPicPr>
          <p:cNvPr id="5" name="Image 4" descr="corps-humain-bouton.jpg"/>
          <p:cNvPicPr>
            <a:picLocks noChangeAspect="1"/>
          </p:cNvPicPr>
          <p:nvPr/>
        </p:nvPicPr>
        <p:blipFill>
          <a:blip r:embed="rId2" cstate="print"/>
          <a:srcRect l="46210" t="7223" r="20519" b="13326"/>
          <a:stretch>
            <a:fillRect/>
          </a:stretch>
        </p:blipFill>
        <p:spPr>
          <a:xfrm>
            <a:off x="755576" y="331066"/>
            <a:ext cx="3247774" cy="5954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4 TYPES DE TISSUS PRIMAIRE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sz="2800" dirty="0"/>
              <a:t>Le tissu épithélial (ou épithélium)</a:t>
            </a:r>
          </a:p>
          <a:p>
            <a:r>
              <a:rPr lang="fr-CA" sz="2800" dirty="0"/>
              <a:t>Le tissu conjonctif</a:t>
            </a:r>
          </a:p>
          <a:p>
            <a:r>
              <a:rPr lang="fr-CA" sz="2800" dirty="0"/>
              <a:t>Le tissu musculaire</a:t>
            </a:r>
          </a:p>
          <a:p>
            <a:r>
              <a:rPr lang="fr-CA" sz="2800" dirty="0"/>
              <a:t>Le tissu nerveux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vers le bas 2"/>
          <p:cNvSpPr/>
          <p:nvPr/>
        </p:nvSpPr>
        <p:spPr>
          <a:xfrm>
            <a:off x="755575" y="1497681"/>
            <a:ext cx="7776989" cy="42484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CONSULTER LE TABLEAU RÉSUMÉ C3.3</a:t>
            </a:r>
          </a:p>
          <a:p>
            <a:pPr algn="ctr"/>
            <a:endParaRPr lang="fr-CA" sz="4000" b="1" dirty="0"/>
          </a:p>
          <a:p>
            <a:pPr algn="ctr"/>
            <a:r>
              <a:rPr lang="fr-CA" sz="4000" b="1" dirty="0"/>
              <a:t> DES TISSUS</a:t>
            </a:r>
          </a:p>
        </p:txBody>
      </p:sp>
    </p:spTree>
    <p:extLst>
      <p:ext uri="{BB962C8B-B14F-4D97-AF65-F5344CB8AC3E}">
        <p14:creationId xmlns:p14="http://schemas.microsoft.com/office/powerpoint/2010/main" val="33367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fr-CA" sz="5300" b="1" dirty="0"/>
              <a:t>LE TISSUS ÉPHITÉLIAL</a:t>
            </a:r>
            <a:endParaRPr lang="fr-CA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608512"/>
          </a:xfrm>
        </p:spPr>
        <p:txBody>
          <a:bodyPr>
            <a:normAutofit/>
          </a:bodyPr>
          <a:lstStyle/>
          <a:p>
            <a:r>
              <a:rPr lang="fr-CA" dirty="0"/>
              <a:t>Formé de cellules très serrées les unes contre les autres. L’espace intercellulaire étant extrêmement mince, il y a </a:t>
            </a:r>
            <a:r>
              <a:rPr lang="fr-CA" b="1" i="1" dirty="0"/>
              <a:t>très peu de liquide interstitiel </a:t>
            </a:r>
            <a:r>
              <a:rPr lang="fr-CA" dirty="0"/>
              <a:t>entre les cellules</a:t>
            </a:r>
          </a:p>
          <a:p>
            <a:r>
              <a:rPr lang="fr-CA" dirty="0"/>
              <a:t>L’épithélium ne possède </a:t>
            </a:r>
            <a:r>
              <a:rPr lang="fr-CA" b="1" i="1" dirty="0"/>
              <a:t>pas de vaisseaux sanguins</a:t>
            </a:r>
            <a:r>
              <a:rPr lang="fr-CA" dirty="0"/>
              <a:t>, mais il contient souvent les </a:t>
            </a:r>
            <a:r>
              <a:rPr lang="fr-CA" b="1" i="1" dirty="0"/>
              <a:t>glandes sécrétrices</a:t>
            </a:r>
          </a:p>
          <a:p>
            <a:r>
              <a:rPr lang="fr-CA" dirty="0"/>
              <a:t>Ce tissu (épithélial) qui recouvre les surfaces internes et externes du corps, est l’un de ceux qui </a:t>
            </a:r>
            <a:r>
              <a:rPr lang="fr-CA" b="1" i="1" dirty="0"/>
              <a:t>se régénèrent facilement </a:t>
            </a:r>
            <a:r>
              <a:rPr lang="fr-CA" dirty="0"/>
              <a:t>à la suite d’un agression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889168"/>
          </a:xfrm>
        </p:spPr>
        <p:txBody>
          <a:bodyPr/>
          <a:lstStyle/>
          <a:p>
            <a:pPr algn="ctr"/>
            <a:r>
              <a:rPr lang="fr-CA" b="1" dirty="0"/>
              <a:t>SON RÔLE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608512"/>
          </a:xfrm>
        </p:spPr>
        <p:txBody>
          <a:bodyPr>
            <a:normAutofit lnSpcReduction="10000"/>
          </a:bodyPr>
          <a:lstStyle/>
          <a:p>
            <a:endParaRPr lang="fr-CA" dirty="0"/>
          </a:p>
          <a:p>
            <a:r>
              <a:rPr lang="fr-CA" b="1" i="1" dirty="0"/>
              <a:t>Empêcher les substances étrangères de pénétrer </a:t>
            </a:r>
            <a:r>
              <a:rPr lang="fr-CA" dirty="0"/>
              <a:t>à l’intérieur des structures qu’il recouvre</a:t>
            </a:r>
          </a:p>
          <a:p>
            <a:endParaRPr lang="fr-CA" dirty="0"/>
          </a:p>
          <a:p>
            <a:r>
              <a:rPr lang="fr-CA" b="1" i="1" dirty="0"/>
              <a:t>Protéger l’organisme contre les pertes de liquides</a:t>
            </a:r>
          </a:p>
          <a:p>
            <a:endParaRPr lang="fr-CA" dirty="0"/>
          </a:p>
          <a:p>
            <a:r>
              <a:rPr lang="fr-CA" b="1" i="1" dirty="0"/>
              <a:t>Contrôler les échanges </a:t>
            </a:r>
            <a:r>
              <a:rPr lang="fr-CA" dirty="0"/>
              <a:t>par l’absorption (muqueuse de l’intestin), la sécrétion (glandes sébacées) et l’excrétion (glandes sudoripares)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2 GRANDS TYPES D’ÉPITHÉLIUM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3200" dirty="0"/>
          </a:p>
          <a:p>
            <a:r>
              <a:rPr lang="fr-CA" sz="3200" dirty="0"/>
              <a:t>Épithélium </a:t>
            </a:r>
            <a:r>
              <a:rPr lang="fr-CA" sz="3200" b="1" dirty="0"/>
              <a:t>de recouvrement</a:t>
            </a:r>
          </a:p>
          <a:p>
            <a:endParaRPr lang="fr-CA" sz="3200" dirty="0"/>
          </a:p>
          <a:p>
            <a:r>
              <a:rPr lang="fr-CA" sz="3200" dirty="0"/>
              <a:t>Épithélium </a:t>
            </a:r>
            <a:r>
              <a:rPr lang="fr-CA" sz="3200" b="1" dirty="0"/>
              <a:t>glandulaire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/>
          <a:lstStyle/>
          <a:p>
            <a:pPr algn="ctr"/>
            <a:r>
              <a:rPr lang="fr-CA" b="1" dirty="0"/>
              <a:t>Épithélium </a:t>
            </a:r>
            <a:r>
              <a:rPr lang="fr-CA" b="1" dirty="0">
                <a:solidFill>
                  <a:srgbClr val="FF0000"/>
                </a:solidFill>
              </a:rPr>
              <a:t>de recouvrement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FC578C-EFAB-C22A-C05D-1E73FCFF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Revêt des formes variées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formé d'une seule couche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Peut-être stratifiée s'il est formé de plusieurs couches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Recouvre la surface externe du corps : la peau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Tapisse les cavités internes de l'organisme : muqueuse et endothélium</a:t>
            </a:r>
          </a:p>
          <a:p>
            <a:pPr marL="68580" indent="0"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Épithélium </a:t>
            </a:r>
            <a:r>
              <a:rPr lang="fr-CA" b="1" dirty="0">
                <a:solidFill>
                  <a:srgbClr val="FF0000"/>
                </a:solidFill>
              </a:rPr>
              <a:t>glandulaire</a:t>
            </a:r>
            <a:r>
              <a:rPr lang="fr-CA" b="1" dirty="0">
                <a:solidFill>
                  <a:schemeClr val="tx1"/>
                </a:solidFill>
              </a:rPr>
              <a:t> </a:t>
            </a:r>
            <a:r>
              <a:rPr lang="fr-CA" sz="3600" b="1" dirty="0">
                <a:solidFill>
                  <a:srgbClr val="FF0000"/>
                </a:solidFill>
              </a:rPr>
              <a:t>(endocrines | exocrines)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63224-341D-0E47-CE4F-48E3FE8C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dirty="0"/>
              <a:t>Prendre connaissance p.22 et 23 du guide CÉMEQ</a:t>
            </a:r>
          </a:p>
        </p:txBody>
      </p:sp>
    </p:spTree>
    <p:extLst>
      <p:ext uri="{BB962C8B-B14F-4D97-AF65-F5344CB8AC3E}">
        <p14:creationId xmlns:p14="http://schemas.microsoft.com/office/powerpoint/2010/main" val="184983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8" y="1196752"/>
            <a:ext cx="7024744" cy="4993624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solidFill>
                  <a:srgbClr val="FF0000"/>
                </a:solidFill>
              </a:rPr>
              <a:t>ENDOCRINE = (intérieur)</a:t>
            </a:r>
            <a:br>
              <a:rPr lang="fr-CA" sz="3200" b="1" dirty="0"/>
            </a:br>
            <a:r>
              <a:rPr lang="fr-CA" sz="3200" b="1" dirty="0"/>
              <a:t>EXCRÉTE LE LIQUIDE DIRECTEMENT DANS LA VOIE SANGUINE</a:t>
            </a:r>
            <a:br>
              <a:rPr lang="fr-CA" sz="3200" b="1" dirty="0"/>
            </a:br>
            <a:br>
              <a:rPr lang="fr-CA" sz="3200" b="1" dirty="0"/>
            </a:br>
            <a:r>
              <a:rPr lang="fr-CA" sz="3200" b="1" dirty="0">
                <a:solidFill>
                  <a:srgbClr val="FF0000"/>
                </a:solidFill>
              </a:rPr>
              <a:t>EXOCRINE = (extérieur)</a:t>
            </a:r>
            <a:br>
              <a:rPr lang="fr-CA" sz="3200" b="1" dirty="0"/>
            </a:br>
            <a:r>
              <a:rPr lang="fr-CA" sz="3200" b="1" dirty="0"/>
              <a:t>EXCRÉTE LE LIQUIDE VERS LE LIEU D’ACTION</a:t>
            </a:r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717FABB4-DCF8-CA32-8067-B642251A224D}"/>
              </a:ext>
            </a:extLst>
          </p:cNvPr>
          <p:cNvSpPr/>
          <p:nvPr/>
        </p:nvSpPr>
        <p:spPr>
          <a:xfrm>
            <a:off x="611560" y="332656"/>
            <a:ext cx="2885394" cy="2376264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prstClr val="white"/>
                </a:solidFill>
              </a:rPr>
              <a:t>ENDOCRINE = SANG</a:t>
            </a:r>
          </a:p>
          <a:p>
            <a:pPr algn="ctr"/>
            <a:endParaRPr lang="fr-CA" sz="1400" b="1" dirty="0">
              <a:solidFill>
                <a:prstClr val="white"/>
              </a:solidFill>
            </a:endParaRPr>
          </a:p>
          <a:p>
            <a:pPr algn="ctr"/>
            <a:r>
              <a:rPr lang="fr-CA" sz="1400" b="1" dirty="0">
                <a:solidFill>
                  <a:prstClr val="white"/>
                </a:solidFill>
              </a:rPr>
              <a:t>EXOCRINE = CORPS</a:t>
            </a:r>
          </a:p>
          <a:p>
            <a:pPr algn="ctr"/>
            <a:endParaRPr lang="fr-CA" sz="1400" b="1" dirty="0">
              <a:solidFill>
                <a:prstClr val="white"/>
              </a:solidFill>
            </a:endParaRPr>
          </a:p>
          <a:p>
            <a:pPr algn="ctr"/>
            <a:r>
              <a:rPr lang="fr-CA" sz="1400" b="1" dirty="0">
                <a:solidFill>
                  <a:prstClr val="white"/>
                </a:solidFill>
              </a:rPr>
              <a:t>MIXTE = ENDOCRINE ET EXOCRINE</a:t>
            </a:r>
          </a:p>
        </p:txBody>
      </p:sp>
    </p:spTree>
    <p:extLst>
      <p:ext uri="{BB962C8B-B14F-4D97-AF65-F5344CB8AC3E}">
        <p14:creationId xmlns:p14="http://schemas.microsoft.com/office/powerpoint/2010/main" val="46226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TISSU CONJONCTIF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C’est le tissu primaire </a:t>
            </a:r>
            <a:r>
              <a:rPr lang="fr-CA" b="1" dirty="0"/>
              <a:t>le plus abondant </a:t>
            </a:r>
            <a:r>
              <a:rPr lang="fr-CA" dirty="0"/>
              <a:t>dans l’organisme</a:t>
            </a:r>
          </a:p>
          <a:p>
            <a:endParaRPr lang="fr-CA" dirty="0"/>
          </a:p>
          <a:p>
            <a:r>
              <a:rPr lang="fr-CA" dirty="0"/>
              <a:t>Contrairement aux cellules du tissu épithélial, les cellules conjonctives sont éloignées les unes des autres et forment ce qu’on appelle la </a:t>
            </a:r>
            <a:r>
              <a:rPr lang="fr-CA" b="1" dirty="0"/>
              <a:t>matrice</a:t>
            </a:r>
            <a:r>
              <a:rPr lang="fr-CA" dirty="0"/>
              <a:t> (tissu où d’autres cellules s’implantent)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94C600"/>
                </a:solidFill>
              </a:rPr>
              <a:t>TISSU CONJONCTIF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matrice </a:t>
            </a:r>
            <a:r>
              <a:rPr lang="fr-CA" b="1" i="1" dirty="0"/>
              <a:t>peut</a:t>
            </a:r>
            <a:r>
              <a:rPr lang="fr-CA" dirty="0"/>
              <a:t> renfermer 3 différents types de fibres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Toutes ces fibres permettent au tissu conjonctif de </a:t>
            </a:r>
            <a:r>
              <a:rPr lang="fr-CA" b="1" i="1" dirty="0"/>
              <a:t>soutenir des poids</a:t>
            </a:r>
            <a:r>
              <a:rPr lang="fr-CA" dirty="0"/>
              <a:t>, de </a:t>
            </a:r>
            <a:r>
              <a:rPr lang="fr-CA" b="1" i="1" dirty="0"/>
              <a:t>résister à des tensions </a:t>
            </a:r>
            <a:r>
              <a:rPr lang="fr-CA" dirty="0"/>
              <a:t>et de </a:t>
            </a:r>
            <a:r>
              <a:rPr lang="fr-CA" b="1" i="1" dirty="0"/>
              <a:t>supporter des chocs et des agressions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696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LES TYPES DE CELLULES p.19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844824"/>
            <a:ext cx="8100392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pavimenteuses (peau)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cubiques (glandes)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caliciformes (intérieur intestin)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ciliaires (bronches)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rondes (graisseuses)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étoilée (nerveuses)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fusiformes (membrane du cœur)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fibreuses (muscles)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267744" cy="218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Il existe une grande variété de tissus conjonctifs </a:t>
            </a:r>
            <a:r>
              <a:rPr lang="fr-CA" b="1" i="1" u="sng" dirty="0"/>
              <a:t>plus ou moins vascularisés</a:t>
            </a:r>
            <a:r>
              <a:rPr lang="fr-CA" dirty="0"/>
              <a:t> ayant une fonction bien déterminée selon leur structure</a:t>
            </a:r>
          </a:p>
          <a:p>
            <a:pPr>
              <a:buNone/>
            </a:pPr>
            <a:endParaRPr lang="fr-CA" dirty="0"/>
          </a:p>
          <a:p>
            <a:r>
              <a:rPr lang="fr-CA" dirty="0"/>
              <a:t>On les regroupe en </a:t>
            </a:r>
            <a:r>
              <a:rPr lang="fr-CA" b="1" dirty="0"/>
              <a:t>2 grands types</a:t>
            </a:r>
            <a:r>
              <a:rPr lang="fr-CA" dirty="0"/>
              <a:t>, soit;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 </a:t>
            </a:r>
            <a:r>
              <a:rPr lang="fr-CA" b="1" i="1" dirty="0"/>
              <a:t>tissu conjonctif</a:t>
            </a:r>
            <a:r>
              <a:rPr lang="fr-CA" dirty="0"/>
              <a:t> proprement dit;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 tissu conjonctif </a:t>
            </a:r>
            <a:r>
              <a:rPr lang="fr-CA" b="1" i="1" dirty="0"/>
              <a:t>spécialisé</a:t>
            </a:r>
            <a:r>
              <a:rPr lang="fr-CA" dirty="0"/>
              <a:t>: cartilagineux, osseux, adipeux, sanguin.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TISSU CONJONCTIF PROPREMENT DIT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b="1" dirty="0"/>
              <a:t>Particularités</a:t>
            </a:r>
            <a:r>
              <a:rPr lang="fr-CA" dirty="0"/>
              <a:t> du tissu conjonctif proprement dit:</a:t>
            </a:r>
          </a:p>
          <a:p>
            <a:pPr>
              <a:buNone/>
            </a:pPr>
            <a:endParaRPr lang="fr-CA" dirty="0"/>
          </a:p>
          <a:p>
            <a:pPr>
              <a:buFont typeface="Wingdings" pitchFamily="2" charset="2"/>
              <a:buChar char="Ø"/>
            </a:pPr>
            <a:r>
              <a:rPr lang="fr-CA" dirty="0"/>
              <a:t>Disposé de manière lâche ou serrée;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Contient différents types de cellules et de fibres;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Se retrouve un peu partout </a:t>
            </a:r>
            <a:r>
              <a:rPr lang="fr-CA" b="1" i="1" dirty="0"/>
              <a:t>entre les différentes structures</a:t>
            </a:r>
            <a:r>
              <a:rPr lang="fr-CA" dirty="0"/>
              <a:t> de l’organisme;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Possède une </a:t>
            </a:r>
            <a:r>
              <a:rPr lang="fr-CA" b="1" i="1" dirty="0"/>
              <a:t>grande résistance à la tension</a:t>
            </a:r>
            <a:r>
              <a:rPr lang="fr-CA" dirty="0"/>
              <a:t>, tout en permettant une </a:t>
            </a:r>
            <a:r>
              <a:rPr lang="fr-CA" b="1" i="1" dirty="0"/>
              <a:t>grande flexibilité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FONCTIONS (RÔLES) DU TISSU CONJONCTIF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248472"/>
          </a:xfrm>
        </p:spPr>
        <p:txBody>
          <a:bodyPr>
            <a:normAutofit fontScale="92500"/>
          </a:bodyPr>
          <a:lstStyle/>
          <a:p>
            <a:r>
              <a:rPr lang="fr-CA" b="1" dirty="0"/>
              <a:t>Fixe et soutient les nombreuses structures entre elles </a:t>
            </a:r>
            <a:r>
              <a:rPr lang="fr-CA" dirty="0"/>
              <a:t>de la manière suivante:</a:t>
            </a:r>
          </a:p>
          <a:p>
            <a:pPr marL="68580" indent="0">
              <a:buNone/>
            </a:pPr>
            <a:endParaRPr lang="fr-CA" dirty="0"/>
          </a:p>
          <a:p>
            <a:pPr>
              <a:buFont typeface="Wingdings" pitchFamily="2" charset="2"/>
              <a:buChar char="Ø"/>
            </a:pPr>
            <a:r>
              <a:rPr lang="fr-CA" dirty="0"/>
              <a:t>Remplit les espaces entre les divers organes;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Sépare les organes les uns des autres;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Rattache:</a:t>
            </a:r>
          </a:p>
          <a:p>
            <a:pPr>
              <a:buFont typeface="Wingdings" pitchFamily="2" charset="2"/>
              <a:buChar char="ü"/>
            </a:pPr>
            <a:r>
              <a:rPr lang="fr-CA" dirty="0"/>
              <a:t>Les organes les uns aux autres,</a:t>
            </a:r>
          </a:p>
          <a:p>
            <a:pPr>
              <a:buFont typeface="Wingdings" pitchFamily="2" charset="2"/>
              <a:buChar char="ü"/>
            </a:pPr>
            <a:r>
              <a:rPr lang="fr-CA" dirty="0"/>
              <a:t>Les vaisseaux sanguins et les nerfs aux muscles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Relie les os entre eux;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Soutient les petits vaisseaux sanguins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fr-CA" b="1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fr-CA" b="1" dirty="0"/>
              <a:t>Protège l’organisme </a:t>
            </a:r>
            <a:r>
              <a:rPr lang="fr-CA" dirty="0"/>
              <a:t>de la manière suivante: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Participe à la fabrication des anticorps grâce à certaines cellules plus spécialisées qui contiennent de la réticuline;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Permet de maintenir la température interne du corps constante en protégeant l’organisme contre les pertes de chaleur et les pertes hydriques</a:t>
            </a:r>
          </a:p>
          <a:p>
            <a:pPr>
              <a:buNone/>
            </a:pPr>
            <a:endParaRPr lang="fr-CA" dirty="0"/>
          </a:p>
          <a:p>
            <a:r>
              <a:rPr lang="fr-CA" b="1" dirty="0"/>
              <a:t>Transporte différents éléments dans le corps </a:t>
            </a:r>
            <a:r>
              <a:rPr lang="fr-CA" dirty="0"/>
              <a:t>de la manière suivante: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Sert de support aux différents éléments qui voyagent dans le sang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TISSUS CONJOCTIFS SPÉCIALISÉS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Sont:</a:t>
            </a:r>
          </a:p>
          <a:p>
            <a:pPr lvl="3">
              <a:buFont typeface="Wingdings" pitchFamily="2" charset="2"/>
              <a:buChar char="Ø"/>
            </a:pPr>
            <a:r>
              <a:rPr lang="fr-CA" sz="2400" dirty="0"/>
              <a:t>Cartilagineux;</a:t>
            </a:r>
          </a:p>
          <a:p>
            <a:pPr lvl="3">
              <a:buFont typeface="Wingdings" pitchFamily="2" charset="2"/>
              <a:buChar char="Ø"/>
            </a:pPr>
            <a:r>
              <a:rPr lang="fr-CA" sz="2400" dirty="0"/>
              <a:t>Osseux;</a:t>
            </a:r>
          </a:p>
          <a:p>
            <a:pPr lvl="3">
              <a:buFont typeface="Wingdings" pitchFamily="2" charset="2"/>
              <a:buChar char="Ø"/>
            </a:pPr>
            <a:r>
              <a:rPr lang="fr-CA" sz="2400" dirty="0"/>
              <a:t>Adipeux;</a:t>
            </a:r>
          </a:p>
          <a:p>
            <a:pPr lvl="3">
              <a:buFont typeface="Wingdings" pitchFamily="2" charset="2"/>
              <a:buChar char="Ø"/>
            </a:pPr>
            <a:r>
              <a:rPr lang="fr-CA" sz="2400" dirty="0"/>
              <a:t>Sanguins </a:t>
            </a:r>
          </a:p>
          <a:p>
            <a:pPr>
              <a:buNone/>
            </a:pPr>
            <a:endParaRPr lang="fr-CA" dirty="0"/>
          </a:p>
          <a:p>
            <a:r>
              <a:rPr lang="fr-CA" dirty="0"/>
              <a:t>Les tissus cartilagineux et osseux forment le squelette et les articulations. Nous les verrons plus en détail au chapitre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TISSU ADIPEUX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Est très lâche et </a:t>
            </a:r>
            <a:r>
              <a:rPr lang="fr-CA" b="1" i="1" u="sng" dirty="0"/>
              <a:t>très vascularisé</a:t>
            </a:r>
          </a:p>
          <a:p>
            <a:r>
              <a:rPr lang="fr-CA" dirty="0"/>
              <a:t>Ces cellules possèdent peu de cytoplasme, qui est </a:t>
            </a:r>
            <a:r>
              <a:rPr lang="fr-CA" b="1" dirty="0"/>
              <a:t>remplacé par de la graisse</a:t>
            </a:r>
          </a:p>
          <a:p>
            <a:pPr>
              <a:buNone/>
            </a:pPr>
            <a:endParaRPr lang="fr-CA" b="1" dirty="0"/>
          </a:p>
          <a:p>
            <a:r>
              <a:rPr lang="fr-CA" dirty="0"/>
              <a:t>Est surtout </a:t>
            </a:r>
            <a:r>
              <a:rPr lang="fr-CA" b="1" dirty="0"/>
              <a:t>localisé</a:t>
            </a:r>
            <a:r>
              <a:rPr lang="fr-CA" dirty="0"/>
              <a:t> dans le </a:t>
            </a:r>
            <a:r>
              <a:rPr lang="fr-CA" b="1" dirty="0"/>
              <a:t>tissu conjonctif </a:t>
            </a:r>
            <a:r>
              <a:rPr lang="fr-CA" b="1" i="1" u="sng" dirty="0"/>
              <a:t>sous-cutané</a:t>
            </a:r>
            <a:r>
              <a:rPr lang="fr-CA" dirty="0"/>
              <a:t>, dans le </a:t>
            </a:r>
            <a:r>
              <a:rPr lang="fr-CA" b="1" i="1" u="sng" dirty="0"/>
              <a:t>péritoine</a:t>
            </a:r>
            <a:r>
              <a:rPr lang="fr-CA" b="1" dirty="0"/>
              <a:t> </a:t>
            </a:r>
            <a:r>
              <a:rPr lang="fr-CA" dirty="0"/>
              <a:t>(enveloppe de la cavité abdominale), dans le </a:t>
            </a:r>
            <a:r>
              <a:rPr lang="fr-CA" b="1" i="1" u="sng" dirty="0"/>
              <a:t>mésentère</a:t>
            </a:r>
            <a:r>
              <a:rPr lang="fr-CA" dirty="0"/>
              <a:t> (enveloppe qui retient l’intestin à la cavité postérieure de l’abdomen et qui contient des nerfs et des vaisseaux sanguins) et dans la </a:t>
            </a:r>
            <a:r>
              <a:rPr lang="fr-CA" b="1" i="1" u="sng" dirty="0"/>
              <a:t>moelle osseuse</a:t>
            </a:r>
          </a:p>
        </p:txBody>
      </p:sp>
      <p:pic>
        <p:nvPicPr>
          <p:cNvPr id="4" name="Image 3" descr="comp 7 009.bmp"/>
          <p:cNvPicPr>
            <a:picLocks noChangeAspect="1"/>
          </p:cNvPicPr>
          <p:nvPr/>
        </p:nvPicPr>
        <p:blipFill>
          <a:blip r:embed="rId2" cstate="print"/>
          <a:srcRect l="63447" t="36763" r="19495" b="53544"/>
          <a:stretch>
            <a:fillRect/>
          </a:stretch>
        </p:blipFill>
        <p:spPr>
          <a:xfrm>
            <a:off x="5453372" y="908720"/>
            <a:ext cx="1750715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FONCTION (RÔLES) DU TISSU ADIPEUX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/>
          </a:bodyPr>
          <a:lstStyle/>
          <a:p>
            <a:r>
              <a:rPr lang="fr-CA" b="1" dirty="0"/>
              <a:t>Protéger les organes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Forme un coussin sous la peau qui protège contre les chocs</a:t>
            </a:r>
          </a:p>
          <a:p>
            <a:r>
              <a:rPr lang="fr-CA" b="1" dirty="0"/>
              <a:t>Protéger l’organisme contre les pertes de chaleur et les pertes hydriques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Sert d’isolant thermique</a:t>
            </a:r>
          </a:p>
          <a:p>
            <a:r>
              <a:rPr lang="fr-CA" b="1" dirty="0"/>
              <a:t>Constituer une bonne réserve énergétique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graisses sont les nutriments qui possèdent une grande </a:t>
            </a:r>
            <a:r>
              <a:rPr lang="fr-CA" i="1" u="sng" dirty="0"/>
              <a:t>valeur énergétique </a:t>
            </a:r>
            <a:r>
              <a:rPr lang="fr-CA" dirty="0"/>
              <a:t>par gramme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TISSU SANGUIN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Ne possède pas de fibres; les cellules circulent librement dans la substance fondamentale, appelée </a:t>
            </a:r>
            <a:r>
              <a:rPr lang="fr-CA" b="1" dirty="0"/>
              <a:t>plasma</a:t>
            </a:r>
          </a:p>
          <a:p>
            <a:pPr>
              <a:buNone/>
            </a:pPr>
            <a:endParaRPr lang="fr-CA" b="1" dirty="0"/>
          </a:p>
          <a:p>
            <a:r>
              <a:rPr lang="fr-CA" dirty="0"/>
              <a:t>Est composé de </a:t>
            </a:r>
            <a:r>
              <a:rPr lang="fr-CA" b="1" dirty="0"/>
              <a:t>3 types de cellules</a:t>
            </a:r>
            <a:r>
              <a:rPr lang="fr-CA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globules rouges ou érythrocytes;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globules blancs ou leucocytes;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plaquettes ou thrombocytes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TISSU SANGUIN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Globules rouge : </a:t>
            </a:r>
            <a:r>
              <a:rPr lang="fr-CA" dirty="0"/>
              <a:t>Cellules transportant l’oxygène et le gaz carbonique</a:t>
            </a:r>
          </a:p>
          <a:p>
            <a:r>
              <a:rPr lang="fr-CA" b="1" dirty="0"/>
              <a:t>Globules blancs : </a:t>
            </a:r>
            <a:r>
              <a:rPr lang="fr-CA" dirty="0"/>
              <a:t>Cellules qui défendent le corps contre les maladies</a:t>
            </a:r>
          </a:p>
          <a:p>
            <a:r>
              <a:rPr lang="fr-CA" b="1" dirty="0"/>
              <a:t>Plaquettes : </a:t>
            </a:r>
            <a:r>
              <a:rPr lang="fr-CA" dirty="0"/>
              <a:t>Fragment de cellule permettant la coagulation du sang</a:t>
            </a:r>
          </a:p>
          <a:p>
            <a:r>
              <a:rPr lang="fr-CA" b="1" dirty="0"/>
              <a:t>Plasma :</a:t>
            </a:r>
            <a:r>
              <a:rPr lang="fr-CA" dirty="0"/>
              <a:t> Liquide contenant tous ces éléments et les substances nutritives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383037" cy="220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85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FONCTIONS (RÔLES) DU TISSU SANGUIN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b="1" dirty="0"/>
              <a:t>Faire circuler les nutriments qui servent à nourrir les différentes cellules de l’organisme</a:t>
            </a:r>
          </a:p>
          <a:p>
            <a:endParaRPr lang="fr-CA" b="1" dirty="0"/>
          </a:p>
          <a:p>
            <a:pPr>
              <a:buNone/>
            </a:pPr>
            <a:endParaRPr lang="fr-CA" dirty="0"/>
          </a:p>
          <a:p>
            <a:r>
              <a:rPr lang="fr-CA" b="1" dirty="0"/>
              <a:t>Faire circuler les déchets qui résultent du métabolisme cellulaire jusqu’à l’endroit de leur élimination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TYPES DE CELLULES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Des centaines de cellules existent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b="1" i="1" dirty="0"/>
              <a:t>La forme des cellules est différente selon les fonctions qu’elles exercent</a:t>
            </a:r>
          </a:p>
          <a:p>
            <a:pPr marL="68580" indent="0">
              <a:buNone/>
            </a:pPr>
            <a:endParaRPr lang="fr-CA" b="1" i="1" dirty="0"/>
          </a:p>
          <a:p>
            <a:r>
              <a:rPr lang="fr-CA" b="1" dirty="0"/>
              <a:t>À titre informatif</a:t>
            </a:r>
            <a:r>
              <a:rPr lang="fr-CA" dirty="0"/>
              <a:t>, voici les formes et les propriétés de différents types de cellules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TISSU MUSCULAIRE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Le tissu musculaire forme les muscles qui </a:t>
            </a:r>
            <a:r>
              <a:rPr lang="fr-CA" b="1" dirty="0"/>
              <a:t>habillent le squelette et les organes internes</a:t>
            </a:r>
          </a:p>
          <a:p>
            <a:endParaRPr lang="fr-CA" dirty="0"/>
          </a:p>
          <a:p>
            <a:r>
              <a:rPr lang="fr-CA" dirty="0"/>
              <a:t>Sera étudié plus en détail au </a:t>
            </a:r>
            <a:r>
              <a:rPr lang="fr-CA" u="sng" dirty="0"/>
              <a:t>chapitre 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64096"/>
          </a:xfrm>
        </p:spPr>
        <p:txBody>
          <a:bodyPr/>
          <a:lstStyle/>
          <a:p>
            <a:pPr algn="ctr"/>
            <a:r>
              <a:rPr lang="fr-CA" b="1" dirty="0"/>
              <a:t>TISSU NERVEUX</a:t>
            </a:r>
            <a:endParaRPr lang="fr-CA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556792"/>
            <a:ext cx="7416824" cy="4968552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Se spécialise dans la </a:t>
            </a:r>
            <a:r>
              <a:rPr lang="fr-CA" b="1" i="1" u="sng" dirty="0"/>
              <a:t>transmission d’influx nerveux</a:t>
            </a:r>
            <a:r>
              <a:rPr lang="fr-CA" dirty="0"/>
              <a:t>, ce qui se traduit par la perception des </a:t>
            </a:r>
            <a:r>
              <a:rPr lang="fr-CA" i="1" dirty="0"/>
              <a:t>sensations</a:t>
            </a:r>
            <a:r>
              <a:rPr lang="fr-CA" dirty="0"/>
              <a:t> et la capacité </a:t>
            </a:r>
            <a:r>
              <a:rPr lang="fr-CA" i="1" dirty="0"/>
              <a:t>d’exécuter des ordres donnés par la pensée</a:t>
            </a:r>
          </a:p>
          <a:p>
            <a:r>
              <a:rPr lang="fr-CA" dirty="0"/>
              <a:t>Ce tissu forme l’encéphale, la moelle épinière et les nerfs</a:t>
            </a:r>
          </a:p>
          <a:p>
            <a:r>
              <a:rPr lang="fr-CA" dirty="0"/>
              <a:t>Les </a:t>
            </a:r>
            <a:r>
              <a:rPr lang="fr-CA" i="1" u="sng" dirty="0"/>
              <a:t>neurones</a:t>
            </a:r>
            <a:r>
              <a:rPr lang="fr-CA" dirty="0"/>
              <a:t>, </a:t>
            </a:r>
            <a:r>
              <a:rPr lang="fr-CA" i="1" dirty="0"/>
              <a:t>qui transmettent </a:t>
            </a:r>
            <a:r>
              <a:rPr lang="fr-CA" dirty="0"/>
              <a:t>les influx nerveux, possèdent de longs prolongements rattachés au corps cellulaire, qui permettent le transport de l’influx nerveux d’un endroit à l’autre</a:t>
            </a:r>
          </a:p>
        </p:txBody>
      </p:sp>
      <p:pic>
        <p:nvPicPr>
          <p:cNvPr id="4" name="Image 3" descr="comp 7 010.bmp"/>
          <p:cNvPicPr>
            <a:picLocks noChangeAspect="1"/>
          </p:cNvPicPr>
          <p:nvPr/>
        </p:nvPicPr>
        <p:blipFill>
          <a:blip r:embed="rId2" cstate="print"/>
          <a:srcRect l="11585" t="27950" r="77441" b="53150"/>
          <a:stretch>
            <a:fillRect/>
          </a:stretch>
        </p:blipFill>
        <p:spPr>
          <a:xfrm>
            <a:off x="539552" y="404664"/>
            <a:ext cx="760084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40" y="814309"/>
            <a:ext cx="7024744" cy="889168"/>
          </a:xfrm>
        </p:spPr>
        <p:txBody>
          <a:bodyPr/>
          <a:lstStyle/>
          <a:p>
            <a:pPr algn="ctr"/>
            <a:r>
              <a:rPr lang="fr-CA" b="1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fr-CA" dirty="0"/>
              <a:t>Il existe une grande variété de neurones</a:t>
            </a:r>
          </a:p>
          <a:p>
            <a:r>
              <a:rPr lang="fr-CA" dirty="0"/>
              <a:t>On peut les classer en 2 grandes catégories selon leur fonction;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</a:t>
            </a:r>
            <a:r>
              <a:rPr lang="fr-CA" i="1" u="sng" dirty="0"/>
              <a:t>neurones moteurs</a:t>
            </a:r>
            <a:r>
              <a:rPr lang="fr-CA" dirty="0"/>
              <a:t>, qui envoient les commandes du SNC vers la périphérie par les voies motrices;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</a:t>
            </a:r>
            <a:r>
              <a:rPr lang="fr-CA" i="1" u="sng" dirty="0"/>
              <a:t>neurones sensitifs</a:t>
            </a:r>
            <a:r>
              <a:rPr lang="fr-CA" dirty="0"/>
              <a:t>, qui conduisent l’influx de la périphérie vers le SNC par les voies sensitives et forment les organes des sens</a:t>
            </a:r>
          </a:p>
          <a:p>
            <a:pPr>
              <a:buNone/>
            </a:pPr>
            <a:r>
              <a:rPr lang="fr-CA" dirty="0"/>
              <a:t>*** sera vu plus en profondeur lors de la compétence 12</a:t>
            </a:r>
          </a:p>
          <a:p>
            <a:pPr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Image 3" descr="comp 7 010.bmp"/>
          <p:cNvPicPr>
            <a:picLocks noChangeAspect="1"/>
          </p:cNvPicPr>
          <p:nvPr/>
        </p:nvPicPr>
        <p:blipFill>
          <a:blip r:embed="rId2" cstate="print"/>
          <a:srcRect l="74549" t="40550" r="8123" b="47900"/>
          <a:stretch>
            <a:fillRect/>
          </a:stretch>
        </p:blipFill>
        <p:spPr>
          <a:xfrm>
            <a:off x="7236296" y="620688"/>
            <a:ext cx="1364879" cy="12511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EXERCICE C3.3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Book Antiqua"/>
              </a:rPr>
              <a:t>«</a:t>
            </a:r>
            <a:r>
              <a:rPr lang="fr-CA" dirty="0"/>
              <a:t>Les tissus</a:t>
            </a:r>
            <a:r>
              <a:rPr lang="fr-CA" dirty="0">
                <a:latin typeface="Book Antiqua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06093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fr-CA" b="1" dirty="0"/>
              <a:t>LES SYSTÈMES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La </a:t>
            </a:r>
            <a:r>
              <a:rPr lang="fr-CA" b="1" i="1" dirty="0"/>
              <a:t>cellule</a:t>
            </a:r>
            <a:r>
              <a:rPr lang="fr-CA" dirty="0"/>
              <a:t> est l’unité structurale et fonctionnelle qui est à la </a:t>
            </a:r>
            <a:r>
              <a:rPr lang="fr-CA" b="1" i="1" dirty="0"/>
              <a:t>base de l’organisme</a:t>
            </a:r>
          </a:p>
          <a:p>
            <a:endParaRPr lang="fr-CA" b="1" i="1" dirty="0"/>
          </a:p>
          <a:p>
            <a:r>
              <a:rPr lang="fr-CA" dirty="0"/>
              <a:t>Les </a:t>
            </a:r>
            <a:r>
              <a:rPr lang="fr-CA" b="1" i="1" dirty="0"/>
              <a:t>cellules s’unissent pour former des tissus </a:t>
            </a:r>
            <a:r>
              <a:rPr lang="fr-CA" dirty="0"/>
              <a:t>qui sont constitués de groupes de cellules semblables </a:t>
            </a:r>
            <a:r>
              <a:rPr lang="fr-CA" b="1" i="1" dirty="0"/>
              <a:t>ayant une même fonction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LES SYSTÈMES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i="1" dirty="0"/>
              <a:t>Différents types de tissus</a:t>
            </a:r>
            <a:r>
              <a:rPr lang="fr-CA" dirty="0"/>
              <a:t>, ayant une forme et une fonction bien déterminées, se joignent ensuite pour former un </a:t>
            </a:r>
            <a:r>
              <a:rPr lang="fr-CA" b="1" i="1" dirty="0"/>
              <a:t>organe</a:t>
            </a:r>
          </a:p>
          <a:p>
            <a:endParaRPr lang="fr-CA" b="1" i="1" dirty="0"/>
          </a:p>
          <a:p>
            <a:r>
              <a:rPr lang="fr-CA" dirty="0"/>
              <a:t>Vous allez maintenant apprendre comment </a:t>
            </a:r>
            <a:r>
              <a:rPr lang="fr-CA" b="1" i="1" dirty="0"/>
              <a:t>plusieurs organes de structure semblable </a:t>
            </a:r>
            <a:r>
              <a:rPr lang="fr-CA" dirty="0"/>
              <a:t>forment ce qu’on appelle </a:t>
            </a:r>
            <a:r>
              <a:rPr lang="fr-CA" b="1" dirty="0">
                <a:solidFill>
                  <a:srgbClr val="FF0000"/>
                </a:solidFill>
              </a:rPr>
              <a:t>un système</a:t>
            </a:r>
          </a:p>
        </p:txBody>
      </p:sp>
    </p:spTree>
    <p:extLst>
      <p:ext uri="{BB962C8B-B14F-4D97-AF65-F5344CB8AC3E}">
        <p14:creationId xmlns:p14="http://schemas.microsoft.com/office/powerpoint/2010/main" val="517870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/>
              <a:t>REPRÉSENTATION SCHÉMATIQUE DU CORPS HUMAIN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Pour </a:t>
            </a:r>
            <a:r>
              <a:rPr lang="fr-CA" b="1" i="1" dirty="0"/>
              <a:t>situer un endroit précis </a:t>
            </a:r>
            <a:r>
              <a:rPr lang="fr-CA" dirty="0"/>
              <a:t>lorsque vous observez le corps humain, vous devez avoir des repères</a:t>
            </a:r>
          </a:p>
          <a:p>
            <a:r>
              <a:rPr lang="fr-CA" dirty="0"/>
              <a:t>Toute observation doit être fait de </a:t>
            </a:r>
            <a:r>
              <a:rPr lang="fr-CA" b="1" i="1" dirty="0"/>
              <a:t>façon méthodique</a:t>
            </a:r>
          </a:p>
          <a:p>
            <a:r>
              <a:rPr lang="fr-CA" dirty="0"/>
              <a:t>Vous devez transmettre </a:t>
            </a:r>
            <a:r>
              <a:rPr lang="fr-CA" b="1" i="1" dirty="0"/>
              <a:t>clairement</a:t>
            </a:r>
            <a:r>
              <a:rPr lang="fr-CA" dirty="0"/>
              <a:t> vos observations</a:t>
            </a:r>
          </a:p>
          <a:p>
            <a:r>
              <a:rPr lang="fr-CA" dirty="0"/>
              <a:t>Pour ce faire, il est important que vous soyez capable de nommer les différentes </a:t>
            </a:r>
            <a:r>
              <a:rPr lang="fr-CA" b="1" i="1" dirty="0"/>
              <a:t>parties </a:t>
            </a:r>
            <a:r>
              <a:rPr lang="fr-CA" dirty="0"/>
              <a:t>et </a:t>
            </a:r>
            <a:r>
              <a:rPr lang="fr-CA" b="1" i="1" dirty="0"/>
              <a:t>régions </a:t>
            </a:r>
            <a:r>
              <a:rPr lang="fr-CA" dirty="0"/>
              <a:t>du corps humain dont il est question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RÉGIONS CORPORELLES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i="1" dirty="0"/>
              <a:t>4 parties principales</a:t>
            </a:r>
            <a:r>
              <a:rPr lang="fr-CA" dirty="0"/>
              <a:t>:</a:t>
            </a:r>
          </a:p>
          <a:p>
            <a:pPr>
              <a:buNone/>
            </a:pPr>
            <a:endParaRPr lang="fr-CA" dirty="0"/>
          </a:p>
          <a:p>
            <a:pPr>
              <a:buFont typeface="Wingdings" pitchFamily="2" charset="2"/>
              <a:buChar char="Ø"/>
            </a:pPr>
            <a:r>
              <a:rPr lang="fr-CA" dirty="0"/>
              <a:t>La tête et le cou;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 tronc;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membres supérieurs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membres inférieurs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RÉGIONS CORPORELLES PLUS PRÉCISES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endParaRPr lang="fr-CA" dirty="0"/>
          </a:p>
          <a:p>
            <a:pPr marL="68580" indent="0">
              <a:buNone/>
            </a:pPr>
            <a:endParaRPr lang="fr-CA" dirty="0"/>
          </a:p>
          <a:p>
            <a:pPr algn="ctr"/>
            <a:r>
              <a:rPr lang="fr-CA" sz="2600" dirty="0"/>
              <a:t>Leur appellation se rapproche du nom de l’élément principal qui s’y trouve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PLANS DU CORPS OU D’UN ORGANE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C’est imaginer une ligne horizontale ou verticale qui traverse un objet pour en voir l’intérieur</a:t>
            </a:r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71600" y="476672"/>
            <a:ext cx="3312368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TYPES DE CELLULES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1" y="1797924"/>
            <a:ext cx="4926352" cy="62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18AAB2-3F2F-489A-79C7-A2549B630B9D}"/>
              </a:ext>
            </a:extLst>
          </p:cNvPr>
          <p:cNvSpPr/>
          <p:nvPr/>
        </p:nvSpPr>
        <p:spPr>
          <a:xfrm>
            <a:off x="954905" y="2521407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de la peau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75B4EA-EEB4-29D4-A3B1-D6267C59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05" y="3244891"/>
            <a:ext cx="3991145" cy="6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18C1EE-E6F5-0347-F301-C2F4418DA970}"/>
              </a:ext>
            </a:extLst>
          </p:cNvPr>
          <p:cNvSpPr/>
          <p:nvPr/>
        </p:nvSpPr>
        <p:spPr>
          <a:xfrm>
            <a:off x="937251" y="3952661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des glandes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AAB5A9-40F2-F149-5C4D-27A98324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14061"/>
            <a:ext cx="4622240" cy="55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16591F-A9E1-DFEA-07A4-38995680B157}"/>
              </a:ext>
            </a:extLst>
          </p:cNvPr>
          <p:cNvSpPr/>
          <p:nvPr/>
        </p:nvSpPr>
        <p:spPr>
          <a:xfrm>
            <a:off x="937250" y="5587330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bordure interne de l’intestin</a:t>
            </a:r>
          </a:p>
        </p:txBody>
      </p:sp>
    </p:spTree>
    <p:extLst>
      <p:ext uri="{BB962C8B-B14F-4D97-AF65-F5344CB8AC3E}">
        <p14:creationId xmlns:p14="http://schemas.microsoft.com/office/powerpoint/2010/main" val="52308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CAVITÉS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pPr algn="ctr"/>
            <a:r>
              <a:rPr lang="fr-CA" sz="2600" dirty="0"/>
              <a:t>Sont des espaces où logent des organes et sont, en général, bien délimité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TOPOGRAPHIE ABDOMINALE ET PELVIENNE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/>
          <a:lstStyle/>
          <a:p>
            <a:r>
              <a:rPr lang="fr-CA" dirty="0"/>
              <a:t>Les cavités abdominale et pelvienne couvrent une large surface et contiennent beaucoup d’organes qui sont très rapprochés les uns des autres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Lorsque vous observer un problème particulier dans cette région, il est nécessaire de la subdiviser pour en définir l’endroit avec précision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QUELQUES TERMES À CONNAÎTRE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52" y="1524000"/>
            <a:ext cx="3807356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Superficiel : + près de la surface du corps</a:t>
            </a:r>
          </a:p>
          <a:p>
            <a:pPr>
              <a:buFont typeface="Wingdings" pitchFamily="2" charset="2"/>
              <a:buChar char="§"/>
            </a:pPr>
            <a:endParaRPr lang="fr-CA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fr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725068" cy="4663440"/>
          </a:xfrm>
        </p:spPr>
        <p:txBody>
          <a:bodyPr/>
          <a:lstStyle/>
          <a:p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Profond : + éloigné de la surface du corps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2052" name="Picture 4" descr="Plaies de Stade 2 | Escarres de Stad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3048000" cy="2286001"/>
          </a:xfrm>
          <a:prstGeom prst="rect">
            <a:avLst/>
          </a:prstGeom>
          <a:noFill/>
        </p:spPr>
      </p:pic>
      <p:pic>
        <p:nvPicPr>
          <p:cNvPr id="2054" name="Picture 6" descr="Plaies de Stade 4 | Escarres de Stad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032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QUELQUES TERMES À CONNAÎTRE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950232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Proximal : + près de l’origine de la structure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8751" y="1524000"/>
            <a:ext cx="3888337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Distal : + éloigné de l’origine d’une structure</a:t>
            </a:r>
          </a:p>
        </p:txBody>
      </p:sp>
      <p:pic>
        <p:nvPicPr>
          <p:cNvPr id="54274" name="Picture 2" descr="os corps hu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2647953" cy="3409382"/>
          </a:xfrm>
          <a:prstGeom prst="rect">
            <a:avLst/>
          </a:prstGeom>
          <a:noFill/>
        </p:spPr>
      </p:pic>
      <p:pic>
        <p:nvPicPr>
          <p:cNvPr id="54276" name="Picture 4" descr="os corps hu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2505077" cy="3225421"/>
          </a:xfrm>
          <a:prstGeom prst="rect">
            <a:avLst/>
          </a:prstGeom>
          <a:noFill/>
        </p:spPr>
      </p:pic>
      <p:cxnSp>
        <p:nvCxnSpPr>
          <p:cNvPr id="10" name="Connecteur en arc 9"/>
          <p:cNvCxnSpPr/>
          <p:nvPr/>
        </p:nvCxnSpPr>
        <p:spPr>
          <a:xfrm rot="16200000" flipH="1">
            <a:off x="2893207" y="3393281"/>
            <a:ext cx="214314" cy="142876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/>
          <p:nvPr/>
        </p:nvCxnSpPr>
        <p:spPr>
          <a:xfrm rot="5400000" flipH="1" flipV="1">
            <a:off x="6072198" y="3857628"/>
            <a:ext cx="1000132" cy="142876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2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u="sng" dirty="0"/>
              <a:t>Système </a:t>
            </a:r>
            <a:r>
              <a:rPr lang="fr-CA" b="1" u="sng" dirty="0" err="1"/>
              <a:t>musculosquelettique</a:t>
            </a:r>
            <a:endParaRPr lang="fr-CA" b="1" u="sng" dirty="0"/>
          </a:p>
          <a:p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Os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Articulations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Ligaments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Tendons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Muscles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8391" y="2827783"/>
            <a:ext cx="3362672" cy="12024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RÔLES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06A12B-26DD-AEA2-7A33-2F6C19DC4CAC}"/>
              </a:ext>
            </a:extLst>
          </p:cNvPr>
          <p:cNvSpPr txBox="1"/>
          <p:nvPr/>
        </p:nvSpPr>
        <p:spPr>
          <a:xfrm>
            <a:off x="3691408" y="904494"/>
            <a:ext cx="4625008" cy="5049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au corps de bouger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Stabilise la posture permet l'expression faciale et gestuelle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Produit de la chaleur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Accroît la solidité des os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 les minéraux des os pour permettre l'activité musculaire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Protège et soutien les autres organes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Constitue une charpente sur laquelle les muscles s'appuient pour produire le mouvement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Contient les cellules qui forment les globules sanguins 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Emmagasinent les sels minéraux</a:t>
            </a:r>
            <a:endParaRPr lang="fr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5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u="sng" dirty="0"/>
              <a:t>Système tégumentaire</a:t>
            </a:r>
          </a:p>
          <a:p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2400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Peau et annexe 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(poils, ongles et cheveux)</a:t>
            </a:r>
          </a:p>
        </p:txBody>
      </p:sp>
    </p:spTree>
    <p:extLst>
      <p:ext uri="{BB962C8B-B14F-4D97-AF65-F5344CB8AC3E}">
        <p14:creationId xmlns:p14="http://schemas.microsoft.com/office/powerpoint/2010/main" val="4039492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800" dirty="0"/>
              <a:t>.</a:t>
            </a:r>
          </a:p>
        </p:txBody>
      </p:sp>
      <p:sp>
        <p:nvSpPr>
          <p:cNvPr id="6" name="Ellipse 5"/>
          <p:cNvSpPr/>
          <p:nvPr/>
        </p:nvSpPr>
        <p:spPr>
          <a:xfrm>
            <a:off x="827584" y="620688"/>
            <a:ext cx="3362672" cy="12024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RÔLES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Maintenir une température corporelle constante</a:t>
            </a:r>
          </a:p>
          <a:p>
            <a:r>
              <a:rPr lang="fr-CA" dirty="0"/>
              <a:t>Protéger l’intégrité physique et biochimique de l’organisme</a:t>
            </a:r>
          </a:p>
          <a:p>
            <a:r>
              <a:rPr lang="fr-CA" dirty="0"/>
              <a:t>Fournit l’information sensorielle venant du milieu extérieur</a:t>
            </a:r>
          </a:p>
          <a:p>
            <a:r>
              <a:rPr lang="fr-CA" dirty="0"/>
              <a:t>Contribue à maintenir l’équilibre hydrique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3084"/>
            <a:ext cx="1024634" cy="184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u="sng" dirty="0"/>
              <a:t>Système cardiovasculaire</a:t>
            </a:r>
          </a:p>
          <a:p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2400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Cœur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Vaisseaux sanguins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Sang </a:t>
            </a:r>
          </a:p>
        </p:txBody>
      </p:sp>
    </p:spTree>
    <p:extLst>
      <p:ext uri="{BB962C8B-B14F-4D97-AF65-F5344CB8AC3E}">
        <p14:creationId xmlns:p14="http://schemas.microsoft.com/office/powerpoint/2010/main" val="927342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Transporter l’O2 , le CO2, les nutriments, les déchets et les hormones</a:t>
            </a:r>
          </a:p>
          <a:p>
            <a:r>
              <a:rPr lang="fr-CA" dirty="0"/>
              <a:t>Contribue à maintenir la température corporelle</a:t>
            </a:r>
          </a:p>
          <a:p>
            <a:r>
              <a:rPr lang="fr-CA" dirty="0"/>
              <a:t>Contribue à maintenir l’équilibre hydrique par la coagulation</a:t>
            </a:r>
          </a:p>
          <a:p>
            <a:r>
              <a:rPr lang="fr-CA" dirty="0"/>
              <a:t>Protège l’organisme contre les pertes sanguines par la coagulation et contre les toxines par l’action des globules blancs</a:t>
            </a:r>
          </a:p>
        </p:txBody>
      </p:sp>
      <p:sp>
        <p:nvSpPr>
          <p:cNvPr id="5" name="Ellipse 4"/>
          <p:cNvSpPr/>
          <p:nvPr/>
        </p:nvSpPr>
        <p:spPr>
          <a:xfrm>
            <a:off x="827584" y="620688"/>
            <a:ext cx="3362672" cy="12024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RÔLES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71600" y="476672"/>
            <a:ext cx="3312368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TYPES DE CELLULES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" y="1908205"/>
            <a:ext cx="421377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650A1E-513B-1BB3-F334-3D278F80E3A9}"/>
              </a:ext>
            </a:extLst>
          </p:cNvPr>
          <p:cNvSpPr/>
          <p:nvPr/>
        </p:nvSpPr>
        <p:spPr>
          <a:xfrm>
            <a:off x="706458" y="2763674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des bronches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510AFA-172E-38F3-C27F-F4EA2B5F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1" y="3597439"/>
            <a:ext cx="3409578" cy="6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B1B954-0E9B-8ED4-1E4F-2BEA904BDA98}"/>
              </a:ext>
            </a:extLst>
          </p:cNvPr>
          <p:cNvSpPr/>
          <p:nvPr/>
        </p:nvSpPr>
        <p:spPr>
          <a:xfrm>
            <a:off x="679745" y="4311901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graisseuses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1E8458-E4B0-0BD4-2D3C-3D5D97D4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29" y="4625085"/>
            <a:ext cx="3213686" cy="65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A3AC2C-F499-B532-D0D1-6D96DD112BD1}"/>
              </a:ext>
            </a:extLst>
          </p:cNvPr>
          <p:cNvSpPr/>
          <p:nvPr/>
        </p:nvSpPr>
        <p:spPr>
          <a:xfrm>
            <a:off x="4572000" y="5546944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nerveuses</a:t>
            </a:r>
          </a:p>
        </p:txBody>
      </p:sp>
    </p:spTree>
    <p:extLst>
      <p:ext uri="{BB962C8B-B14F-4D97-AF65-F5344CB8AC3E}">
        <p14:creationId xmlns:p14="http://schemas.microsoft.com/office/powerpoint/2010/main" val="3024664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u="sng" dirty="0"/>
              <a:t>Système lymphatique</a:t>
            </a:r>
          </a:p>
          <a:p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2400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Organes lymphoïdes</a:t>
            </a:r>
          </a:p>
          <a:p>
            <a:pPr marL="365760" lvl="1" indent="0" algn="ctr">
              <a:buNone/>
            </a:pPr>
            <a:r>
              <a:rPr lang="fr-CA" sz="2400" dirty="0"/>
              <a:t>(rate, ganglions, amygdales, thymus, …) 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Lymphe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Vaisseaux lymphatiques</a:t>
            </a:r>
          </a:p>
        </p:txBody>
      </p:sp>
    </p:spTree>
    <p:extLst>
      <p:ext uri="{BB962C8B-B14F-4D97-AF65-F5344CB8AC3E}">
        <p14:creationId xmlns:p14="http://schemas.microsoft.com/office/powerpoint/2010/main" val="50693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Draine le liquide interstitiel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Transporte les lipides alimentaires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Participe à l’immunité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b="1" u="sng" dirty="0"/>
              <a:t>Système digestif</a:t>
            </a:r>
          </a:p>
          <a:p>
            <a:pPr marL="68580" indent="0">
              <a:buNone/>
            </a:pPr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2400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Bouche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Pharynx 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Œsophage 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Estomac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Intestins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Foie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Pancréas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fr-CA" sz="2400" dirty="0"/>
              <a:t>Vésicule biliaire</a:t>
            </a:r>
          </a:p>
        </p:txBody>
      </p:sp>
    </p:spTree>
    <p:extLst>
      <p:ext uri="{BB962C8B-B14F-4D97-AF65-F5344CB8AC3E}">
        <p14:creationId xmlns:p14="http://schemas.microsoft.com/office/powerpoint/2010/main" val="1357886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Transforme les aliments en nutriments absorbables</a:t>
            </a:r>
          </a:p>
          <a:p>
            <a:endParaRPr lang="fr-CA" dirty="0"/>
          </a:p>
          <a:p>
            <a:r>
              <a:rPr lang="fr-CA" dirty="0"/>
              <a:t>Élimine les déchets solides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b="1" u="sng" dirty="0"/>
              <a:t>Système respiratoire</a:t>
            </a:r>
          </a:p>
          <a:p>
            <a:pPr marL="68580" indent="0">
              <a:buNone/>
            </a:pPr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Fosses nasales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Pharynx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Larynx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Trachée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Bronches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Poumons </a:t>
            </a:r>
          </a:p>
        </p:txBody>
      </p:sp>
    </p:spTree>
    <p:extLst>
      <p:ext uri="{BB962C8B-B14F-4D97-AF65-F5344CB8AC3E}">
        <p14:creationId xmlns:p14="http://schemas.microsoft.com/office/powerpoint/2010/main" val="3383161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Assure en permanence l’approvisionnement du sang en oxygène et élimination du gaz carbonique</a:t>
            </a:r>
          </a:p>
          <a:p>
            <a:endParaRPr lang="fr-CA" dirty="0"/>
          </a:p>
          <a:p>
            <a:r>
              <a:rPr lang="fr-CA" dirty="0"/>
              <a:t>Permet l’émission de sons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u="sng" dirty="0"/>
              <a:t>Système nerveux</a:t>
            </a:r>
          </a:p>
          <a:p>
            <a:pPr marL="68580" indent="0">
              <a:buNone/>
            </a:pPr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Encéphale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Moelle épinière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Nerfs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Organes des sens</a:t>
            </a:r>
          </a:p>
          <a:p>
            <a:pPr marL="365760" lvl="1" indent="0" algn="ctr">
              <a:buNone/>
            </a:pPr>
            <a:r>
              <a:rPr lang="fr-CA" sz="2400" dirty="0"/>
              <a:t>(nez, yeux, langue, …)</a:t>
            </a:r>
          </a:p>
        </p:txBody>
      </p:sp>
    </p:spTree>
    <p:extLst>
      <p:ext uri="{BB962C8B-B14F-4D97-AF65-F5344CB8AC3E}">
        <p14:creationId xmlns:p14="http://schemas.microsoft.com/office/powerpoint/2010/main" val="929776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Détecte et réagit rapidement aux changements internes et externes en activant les glandes et les muscles appropriés </a:t>
            </a:r>
          </a:p>
          <a:p>
            <a:endParaRPr lang="fr-CA" dirty="0"/>
          </a:p>
          <a:p>
            <a:r>
              <a:rPr lang="fr-CA" dirty="0"/>
              <a:t>Régularise l’ensemble de tous les systèmes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u="sng" dirty="0"/>
              <a:t>Système urinaire</a:t>
            </a:r>
          </a:p>
          <a:p>
            <a:pPr marL="68580" indent="0">
              <a:buNone/>
            </a:pPr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Reins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Uretères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Vessie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CA" sz="2400" dirty="0"/>
              <a:t>Urètre </a:t>
            </a:r>
          </a:p>
        </p:txBody>
      </p:sp>
    </p:spTree>
    <p:extLst>
      <p:ext uri="{BB962C8B-B14F-4D97-AF65-F5344CB8AC3E}">
        <p14:creationId xmlns:p14="http://schemas.microsoft.com/office/powerpoint/2010/main" val="505413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Élimine les déchets du corps par les urines</a:t>
            </a:r>
          </a:p>
          <a:p>
            <a:endParaRPr lang="fr-CA" dirty="0"/>
          </a:p>
          <a:p>
            <a:r>
              <a:rPr lang="fr-CA" dirty="0"/>
              <a:t>Règle l’équilibre hydrique et électrolytique du sang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71600" y="476672"/>
            <a:ext cx="3312368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TYPES DE CELLULES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0" y="2060328"/>
            <a:ext cx="4165187" cy="5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4B2217-07C7-C3F6-40CC-D0E5A376B8B7}"/>
              </a:ext>
            </a:extLst>
          </p:cNvPr>
          <p:cNvSpPr/>
          <p:nvPr/>
        </p:nvSpPr>
        <p:spPr>
          <a:xfrm>
            <a:off x="827584" y="2912807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membrane du cœur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96247E-BA20-647D-288C-F3AB4B62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4139541" cy="64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613658-5C7F-FF08-F67A-72D8C36A33C1}"/>
              </a:ext>
            </a:extLst>
          </p:cNvPr>
          <p:cNvSpPr/>
          <p:nvPr/>
        </p:nvSpPr>
        <p:spPr>
          <a:xfrm>
            <a:off x="4144332" y="4941795"/>
            <a:ext cx="3991145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EXEMPLE : Cellules des muscles</a:t>
            </a:r>
          </a:p>
        </p:txBody>
      </p:sp>
    </p:spTree>
    <p:extLst>
      <p:ext uri="{BB962C8B-B14F-4D97-AF65-F5344CB8AC3E}">
        <p14:creationId xmlns:p14="http://schemas.microsoft.com/office/powerpoint/2010/main" val="1279338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u="sng" dirty="0"/>
              <a:t>Système reproducteur</a:t>
            </a:r>
          </a:p>
          <a:p>
            <a:pPr marL="68580" indent="0">
              <a:buNone/>
            </a:pPr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marL="365760" lvl="1" indent="0">
              <a:buNone/>
            </a:pPr>
            <a:endParaRPr lang="fr-CA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Mâle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CA" sz="2400" dirty="0"/>
              <a:t>prostate, vésicules séminaires, testicules et pénis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Femelle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CA" sz="2400" dirty="0"/>
              <a:t>ovaires, trompes de Fallope, utérus, vagin et vulve</a:t>
            </a:r>
          </a:p>
        </p:txBody>
      </p:sp>
    </p:spTree>
    <p:extLst>
      <p:ext uri="{BB962C8B-B14F-4D97-AF65-F5344CB8AC3E}">
        <p14:creationId xmlns:p14="http://schemas.microsoft.com/office/powerpoint/2010/main" val="14493161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Libère les hormones destinées à la reproduction</a:t>
            </a:r>
          </a:p>
          <a:p>
            <a:endParaRPr lang="fr-CA" dirty="0"/>
          </a:p>
          <a:p>
            <a:r>
              <a:rPr lang="fr-CA" dirty="0"/>
              <a:t>Permet la fécondation et le développement du fœtus chez la femme</a:t>
            </a:r>
          </a:p>
          <a:p>
            <a:endParaRPr lang="fr-CA" dirty="0"/>
          </a:p>
          <a:p>
            <a:r>
              <a:rPr lang="fr-CA" dirty="0"/>
              <a:t>Permet la production du lait pour nourrir le nouveau-né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SYSTÈMES, ORGANES CONSTITUANTS ET RÔLES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u="sng" dirty="0"/>
              <a:t>Système endocrinien</a:t>
            </a:r>
          </a:p>
          <a:p>
            <a:pPr marL="68580" indent="0">
              <a:buNone/>
            </a:pPr>
            <a:endParaRPr lang="fr-CA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/>
              <a:t>Organes constituants 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endocrines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CA" sz="2400" dirty="0"/>
              <a:t>hypothalamus, hypophyse, thyroïdes, parathyroïdes, surrénales, pinéale, thymus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mixtes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CA" sz="2400" dirty="0"/>
              <a:t>pancréas, ovaires, testicules 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296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00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pPr algn="ctr"/>
            <a:r>
              <a:rPr lang="fr-CA" dirty="0"/>
              <a:t>Sécrète des hormones réglant des processus, comme la croissance, la reproduction, l’utilisation des nutriments par les cellules, le maintien de la tension artérielle, 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07959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fr-CA" b="1" dirty="0"/>
              <a:t>HOMÉOSTASIE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32048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Vous pourriez comparer le rôle des systèmes dans le corps humain à celui </a:t>
            </a:r>
            <a:r>
              <a:rPr lang="fr-CA" b="1" i="1" dirty="0"/>
              <a:t>d’une équipe</a:t>
            </a:r>
          </a:p>
          <a:p>
            <a:r>
              <a:rPr lang="fr-CA" dirty="0"/>
              <a:t>Chaque système a un travail bien défini à faire pour le corps en même temps qu’il est tributaire du bon fonctionnement des autres systèmes</a:t>
            </a:r>
          </a:p>
          <a:p>
            <a:r>
              <a:rPr lang="fr-CA" b="1" i="1" dirty="0"/>
              <a:t>Il y a toujours une recherche d’équilibre</a:t>
            </a:r>
            <a:r>
              <a:rPr lang="fr-CA" dirty="0"/>
              <a:t>, une relation étroite entre les systèmes pour que tout fonctionne bien</a:t>
            </a:r>
          </a:p>
          <a:p>
            <a:r>
              <a:rPr lang="fr-CA" dirty="0"/>
              <a:t>C’est le principe de l’</a:t>
            </a:r>
            <a:r>
              <a:rPr lang="fr-CA" b="1" i="1" u="sng" dirty="0"/>
              <a:t>homéostasie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Tous les systèmes jouent un rôle dans l’homéostasie, mais il y en a </a:t>
            </a:r>
            <a:r>
              <a:rPr lang="fr-CA" b="1" i="1" dirty="0"/>
              <a:t>2 qui tiennent un rôle majeur </a:t>
            </a:r>
            <a:r>
              <a:rPr lang="fr-CA" dirty="0"/>
              <a:t>parce qu’ils </a:t>
            </a:r>
            <a:r>
              <a:rPr lang="fr-CA" b="1" i="1" u="sng" dirty="0"/>
              <a:t>assurent le contrôle ou la régularisation des autres</a:t>
            </a:r>
            <a:r>
              <a:rPr lang="fr-CA" dirty="0"/>
              <a:t>:</a:t>
            </a:r>
          </a:p>
          <a:p>
            <a:pPr marL="68580" indent="0">
              <a:buNone/>
            </a:pPr>
            <a:endParaRPr lang="fr-CA" dirty="0"/>
          </a:p>
          <a:p>
            <a:pPr algn="ctr">
              <a:buFont typeface="Wingdings" pitchFamily="2" charset="2"/>
              <a:buChar char="Ø"/>
            </a:pPr>
            <a:r>
              <a:rPr lang="fr-CA" dirty="0"/>
              <a:t>Le système nerveux;</a:t>
            </a:r>
          </a:p>
          <a:p>
            <a:pPr algn="ctr">
              <a:buFont typeface="Wingdings" pitchFamily="2" charset="2"/>
              <a:buChar char="Ø"/>
            </a:pPr>
            <a:r>
              <a:rPr lang="fr-CA" dirty="0"/>
              <a:t>Le système endocrinien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amadeite.com/images/articles/Homeostasis_-_FR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34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68116"/>
            <a:ext cx="1152128" cy="9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202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LE SYSTÈME NERVEUX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ctr"/>
            <a:endParaRPr lang="fr-CA" dirty="0"/>
          </a:p>
          <a:p>
            <a:pPr algn="ctr"/>
            <a:r>
              <a:rPr lang="fr-CA" dirty="0"/>
              <a:t>Assure le contrôle et la coordination des divers systèmes de l’organisme par sa capacité à </a:t>
            </a:r>
            <a:r>
              <a:rPr lang="fr-CA" b="1" i="1" dirty="0"/>
              <a:t>recevoir</a:t>
            </a:r>
            <a:r>
              <a:rPr lang="fr-CA" dirty="0"/>
              <a:t> </a:t>
            </a:r>
            <a:r>
              <a:rPr lang="fr-CA" b="1" i="1" dirty="0"/>
              <a:t>les informations </a:t>
            </a:r>
            <a:r>
              <a:rPr lang="fr-CA" dirty="0"/>
              <a:t>des différentes cellules et à </a:t>
            </a:r>
            <a:r>
              <a:rPr lang="fr-CA" b="1" i="1" dirty="0"/>
              <a:t>transmettre les messages</a:t>
            </a:r>
            <a:r>
              <a:rPr lang="fr-CA" dirty="0"/>
              <a:t> à d’autres cellules afin de régulariser leur action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xi.ac-reims.fr/ec-aigny/projets2005/marche05/escali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34617"/>
            <a:ext cx="1586461" cy="20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slaval.qc.ca/apo/albumOOo/Bonhomme%20allumettes/blueman_205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42510"/>
            <a:ext cx="225360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o.cssmi.qc.ca/album/thumbs/Bonhomme_allumettes_blueman_303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4617"/>
            <a:ext cx="1440160" cy="20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irage 3"/>
          <p:cNvSpPr/>
          <p:nvPr/>
        </p:nvSpPr>
        <p:spPr>
          <a:xfrm>
            <a:off x="1547664" y="1268760"/>
            <a:ext cx="1512168" cy="2016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1032" name="Picture 8" descr="http://www.nrc-cnrc.gc.ca/obj/dimensions-dimensions/images/issue3/injured_br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052736"/>
            <a:ext cx="2376264" cy="15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irage 9"/>
          <p:cNvSpPr/>
          <p:nvPr/>
        </p:nvSpPr>
        <p:spPr>
          <a:xfrm rot="5400000">
            <a:off x="6255114" y="1259718"/>
            <a:ext cx="1512168" cy="2016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5" y="44624"/>
            <a:ext cx="2376264" cy="129614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sz="2000" b="1" dirty="0">
                <a:solidFill>
                  <a:prstClr val="black"/>
                </a:solidFill>
              </a:rPr>
              <a:t>Il y a un escalier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sz="2000" b="1" dirty="0">
                <a:solidFill>
                  <a:prstClr val="black"/>
                </a:solidFill>
              </a:rPr>
              <a:t>Je veux le monter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44624"/>
            <a:ext cx="2376264" cy="129614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sz="2000" b="1" dirty="0">
                <a:solidFill>
                  <a:prstClr val="black"/>
                </a:solidFill>
              </a:rPr>
              <a:t>Il faut contracter les muscles des jambes pour le monter</a:t>
            </a:r>
          </a:p>
        </p:txBody>
      </p:sp>
    </p:spTree>
    <p:extLst>
      <p:ext uri="{BB962C8B-B14F-4D97-AF65-F5344CB8AC3E}">
        <p14:creationId xmlns:p14="http://schemas.microsoft.com/office/powerpoint/2010/main" val="2506805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en mechan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loriages.fr/coloriages/coloriage-qui-font-p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2160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irage 3"/>
          <p:cNvSpPr/>
          <p:nvPr/>
        </p:nvSpPr>
        <p:spPr>
          <a:xfrm>
            <a:off x="107504" y="2204864"/>
            <a:ext cx="1512168" cy="2016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5" name="Picture 8" descr="http://www.nrc-cnrc.gc.ca/obj/dimensions-dimensions/images/issue3/injured_br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18" y="28011"/>
            <a:ext cx="2376264" cy="15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826351" y="944724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2054" name="Picture 6" descr="http://vulgariz.com/wp-content/uploads/2012/02/axe-stress-cortis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98" y="2542806"/>
            <a:ext cx="2744790" cy="22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irage 7"/>
          <p:cNvSpPr/>
          <p:nvPr/>
        </p:nvSpPr>
        <p:spPr>
          <a:xfrm rot="5400000">
            <a:off x="7396189" y="1239906"/>
            <a:ext cx="1340532" cy="1254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" name="Pensées 2"/>
          <p:cNvSpPr/>
          <p:nvPr/>
        </p:nvSpPr>
        <p:spPr>
          <a:xfrm>
            <a:off x="3334354" y="2708920"/>
            <a:ext cx="3036168" cy="1512168"/>
          </a:xfrm>
          <a:prstGeom prst="cloudCallout">
            <a:avLst>
              <a:gd name="adj1" fmla="val 61694"/>
              <a:gd name="adj2" fmla="val 41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Sécrétion d’adrénaline</a:t>
            </a:r>
          </a:p>
        </p:txBody>
      </p:sp>
      <p:pic>
        <p:nvPicPr>
          <p:cNvPr id="2056" name="Picture 8" descr="http://www.cndp.fr/crdp-dijon/IMG/gif_couri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83" y="4869160"/>
            <a:ext cx="11581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irage 10"/>
          <p:cNvSpPr/>
          <p:nvPr/>
        </p:nvSpPr>
        <p:spPr>
          <a:xfrm rot="10800000">
            <a:off x="5700256" y="4873809"/>
            <a:ext cx="1340532" cy="1254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6632"/>
            <a:ext cx="1512168" cy="936104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black"/>
                </a:solidFill>
              </a:rPr>
              <a:t>J’ai peur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92280" y="4873810"/>
            <a:ext cx="1995707" cy="1651534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Se met à courir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Diaphorèse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Tachycardie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Augmentation FC</a:t>
            </a:r>
          </a:p>
        </p:txBody>
      </p:sp>
    </p:spTree>
    <p:extLst>
      <p:ext uri="{BB962C8B-B14F-4D97-AF65-F5344CB8AC3E}">
        <p14:creationId xmlns:p14="http://schemas.microsoft.com/office/powerpoint/2010/main" val="268196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EXERCICE C3.2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Book Antiqua"/>
              </a:rPr>
              <a:t>«</a:t>
            </a:r>
            <a:r>
              <a:rPr lang="fr-CA" dirty="0"/>
              <a:t>La cellule</a:t>
            </a:r>
            <a:r>
              <a:rPr lang="fr-CA" dirty="0">
                <a:latin typeface="Book Antiqua"/>
              </a:rPr>
              <a:t>»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LE SYSTÈME ENDOCRINIEN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algn="ctr"/>
            <a:endParaRPr lang="fr-CA" b="1" i="1" dirty="0"/>
          </a:p>
          <a:p>
            <a:pPr algn="ctr"/>
            <a:endParaRPr lang="fr-CA" b="1" i="1" dirty="0"/>
          </a:p>
          <a:p>
            <a:pPr algn="ctr"/>
            <a:r>
              <a:rPr lang="fr-CA" b="1" i="1" dirty="0"/>
              <a:t>Influence et régularise </a:t>
            </a:r>
            <a:r>
              <a:rPr lang="fr-CA" dirty="0"/>
              <a:t>la croissance et le fonctionnement des autres systèmes de l’organisme par des </a:t>
            </a:r>
            <a:r>
              <a:rPr lang="fr-CA" b="1" i="1" dirty="0"/>
              <a:t>sécrétions hormonales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/>
          </a:bodyPr>
          <a:lstStyle/>
          <a:p>
            <a:pPr algn="ctr"/>
            <a:r>
              <a:rPr lang="fr-CA" b="1" dirty="0"/>
              <a:t>Influences hormonales sur le développement du système </a:t>
            </a:r>
            <a:r>
              <a:rPr lang="fr-CA" b="1" dirty="0" err="1"/>
              <a:t>musculosquelettique</a:t>
            </a:r>
            <a:r>
              <a:rPr lang="fr-CA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r>
              <a:rPr lang="fr-CA" sz="2800" dirty="0"/>
              <a:t>Les hormones du système endocrinien, qui influencent la croissance des os, </a:t>
            </a:r>
            <a:r>
              <a:rPr lang="fr-CA" sz="2800" b="1" i="1" dirty="0"/>
              <a:t>contrôlent à la fois la formation et la destruction de la matière osseuse</a:t>
            </a:r>
          </a:p>
          <a:p>
            <a:r>
              <a:rPr lang="fr-CA" sz="2800" dirty="0"/>
              <a:t>La croissance générale des os est d’abord attribuable à la somatotrophine (GH), ou </a:t>
            </a:r>
            <a:r>
              <a:rPr lang="fr-CA" sz="2800" b="1" i="1" dirty="0"/>
              <a:t>hormone de croissance</a:t>
            </a:r>
            <a:r>
              <a:rPr lang="fr-CA" sz="2800" dirty="0"/>
              <a:t>, qui est sécrétée par l’</a:t>
            </a:r>
            <a:r>
              <a:rPr lang="fr-CA" sz="2800" i="1" u="sng" dirty="0"/>
              <a:t>hypophyse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B146C6F-1821-F5A0-80E0-29F7A917287C}"/>
              </a:ext>
            </a:extLst>
          </p:cNvPr>
          <p:cNvSpPr/>
          <p:nvPr/>
        </p:nvSpPr>
        <p:spPr>
          <a:xfrm>
            <a:off x="1151620" y="1916832"/>
            <a:ext cx="6840760" cy="25705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>
                <a:solidFill>
                  <a:schemeClr val="tx1"/>
                </a:solidFill>
              </a:rPr>
              <a:t>VOIR SCHÉMA : RÔLES DES HORMONES p.32 GUIDE CÉMEQ</a:t>
            </a:r>
          </a:p>
        </p:txBody>
      </p:sp>
    </p:spTree>
    <p:extLst>
      <p:ext uri="{BB962C8B-B14F-4D97-AF65-F5344CB8AC3E}">
        <p14:creationId xmlns:p14="http://schemas.microsoft.com/office/powerpoint/2010/main" val="352230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45152"/>
          </a:xfrm>
        </p:spPr>
        <p:txBody>
          <a:bodyPr/>
          <a:lstStyle/>
          <a:p>
            <a:pPr algn="ctr"/>
            <a:r>
              <a:rPr lang="fr-CA" b="1" dirty="0"/>
              <a:t>LES TISSUS </a:t>
            </a:r>
            <a:r>
              <a:rPr lang="fr-CA" sz="2000" b="1" dirty="0"/>
              <a:t>(p.20)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608512"/>
          </a:xfrm>
        </p:spPr>
        <p:txBody>
          <a:bodyPr>
            <a:normAutofit/>
          </a:bodyPr>
          <a:lstStyle/>
          <a:p>
            <a:r>
              <a:rPr lang="fr-CA" dirty="0"/>
              <a:t>Durant leur croissance, les cellules acquièrent des formes et des propriétés diverses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Les </a:t>
            </a:r>
            <a:r>
              <a:rPr lang="fr-CA" b="1" i="1" dirty="0"/>
              <a:t>cellules de formes et de propriétés semblables s’unissent pour former un tissu spécialisé</a:t>
            </a:r>
            <a:r>
              <a:rPr lang="fr-CA" dirty="0"/>
              <a:t>, qui à son tour se mélange avec d’autres tissus pour former des </a:t>
            </a:r>
            <a:r>
              <a:rPr lang="fr-CA" b="1" i="1" dirty="0"/>
              <a:t>organes</a:t>
            </a:r>
            <a:r>
              <a:rPr lang="fr-CA" dirty="0"/>
              <a:t> et </a:t>
            </a:r>
            <a:r>
              <a:rPr lang="fr-CA" b="1" i="1" dirty="0"/>
              <a:t>différentes structures </a:t>
            </a:r>
            <a:r>
              <a:rPr lang="fr-CA" dirty="0"/>
              <a:t>du corps humain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45152"/>
          </a:xfrm>
        </p:spPr>
        <p:txBody>
          <a:bodyPr/>
          <a:lstStyle/>
          <a:p>
            <a:pPr algn="ctr"/>
            <a:r>
              <a:rPr lang="fr-CA" b="1" dirty="0"/>
              <a:t>LES TISSUS </a:t>
            </a:r>
            <a:r>
              <a:rPr lang="fr-CA" sz="2000" b="1" dirty="0"/>
              <a:t>(p.20)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608512"/>
          </a:xfrm>
        </p:spPr>
        <p:txBody>
          <a:bodyPr>
            <a:normAutofit/>
          </a:bodyPr>
          <a:lstStyle/>
          <a:p>
            <a:pPr marL="68580" indent="0">
              <a:buClr>
                <a:srgbClr val="94C600"/>
              </a:buClr>
              <a:buNone/>
            </a:pPr>
            <a:endParaRPr lang="fr-CA" sz="3000" b="1" dirty="0">
              <a:solidFill>
                <a:srgbClr val="3E3D2D"/>
              </a:solidFill>
            </a:endParaRPr>
          </a:p>
          <a:p>
            <a:pPr>
              <a:buClr>
                <a:srgbClr val="94C600"/>
              </a:buClr>
            </a:pPr>
            <a:r>
              <a:rPr lang="fr-CA" sz="3000" b="1" dirty="0">
                <a:solidFill>
                  <a:srgbClr val="3E3D2D"/>
                </a:solidFill>
              </a:rPr>
              <a:t>Un tissu est un assemblage de cellules semblables ayant une </a:t>
            </a:r>
            <a:r>
              <a:rPr lang="fr-CA" sz="3000" b="1" i="1" u="sng" dirty="0">
                <a:solidFill>
                  <a:srgbClr val="3E3D2D"/>
                </a:solidFill>
              </a:rPr>
              <a:t>fonction commune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fr-CA" sz="3000" b="1" i="1" u="sng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fr-CA" sz="3000" dirty="0">
                <a:solidFill>
                  <a:srgbClr val="3E3D2D"/>
                </a:solidFill>
              </a:rPr>
              <a:t>Les organes et les structures du corps humain sont constitués de deux ou plusieurs tissus différents</a:t>
            </a:r>
          </a:p>
        </p:txBody>
      </p:sp>
    </p:spTree>
    <p:extLst>
      <p:ext uri="{BB962C8B-B14F-4D97-AF65-F5344CB8AC3E}">
        <p14:creationId xmlns:p14="http://schemas.microsoft.com/office/powerpoint/2010/main" val="4254664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6527</TotalTime>
  <Words>2318</Words>
  <Application>Microsoft Office PowerPoint</Application>
  <PresentationFormat>Affichage à l'écran (4:3)</PresentationFormat>
  <Paragraphs>395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72</vt:i4>
      </vt:variant>
    </vt:vector>
  </HeadingPairs>
  <TitlesOfParts>
    <vt:vector size="84" baseType="lpstr">
      <vt:lpstr>Arial</vt:lpstr>
      <vt:lpstr>Arial Black</vt:lpstr>
      <vt:lpstr>Book Antiqua</vt:lpstr>
      <vt:lpstr>Calibri</vt:lpstr>
      <vt:lpstr>Century Gothic</vt:lpstr>
      <vt:lpstr>Corbel</vt:lpstr>
      <vt:lpstr>Wingdings</vt:lpstr>
      <vt:lpstr>Wingdings 2</vt:lpstr>
      <vt:lpstr>Wingdings 3</vt:lpstr>
      <vt:lpstr>Austin</vt:lpstr>
      <vt:lpstr>Module</vt:lpstr>
      <vt:lpstr>Thème Office</vt:lpstr>
      <vt:lpstr>COURS 3</vt:lpstr>
      <vt:lpstr>LES TYPES DE CELLULES p.19</vt:lpstr>
      <vt:lpstr>TYPES DE CELLULES</vt:lpstr>
      <vt:lpstr>Présentation PowerPoint</vt:lpstr>
      <vt:lpstr>Présentation PowerPoint</vt:lpstr>
      <vt:lpstr>Présentation PowerPoint</vt:lpstr>
      <vt:lpstr>EXERCICE C3.2 </vt:lpstr>
      <vt:lpstr>LES TISSUS (p.20)</vt:lpstr>
      <vt:lpstr>LES TISSUS (p.20)</vt:lpstr>
      <vt:lpstr>4 TYPES DE TISSUS PRIMAIRE</vt:lpstr>
      <vt:lpstr>Présentation PowerPoint</vt:lpstr>
      <vt:lpstr>LE TISSUS ÉPHITÉLIAL</vt:lpstr>
      <vt:lpstr>SON RÔLE :</vt:lpstr>
      <vt:lpstr>2 GRANDS TYPES D’ÉPITHÉLIUM</vt:lpstr>
      <vt:lpstr>Épithélium de recouvrement</vt:lpstr>
      <vt:lpstr>Épithélium glandulaire (endocrines | exocrines)</vt:lpstr>
      <vt:lpstr>ENDOCRINE = (intérieur) EXCRÉTE LE LIQUIDE DIRECTEMENT DANS LA VOIE SANGUINE  EXOCRINE = (extérieur) EXCRÉTE LE LIQUIDE VERS LE LIEU D’ACTION</vt:lpstr>
      <vt:lpstr>TISSU CONJONCTIF</vt:lpstr>
      <vt:lpstr>TISSU CONJONCTIF</vt:lpstr>
      <vt:lpstr>SUITE…</vt:lpstr>
      <vt:lpstr>TISSU CONJONCTIF PROPREMENT DIT</vt:lpstr>
      <vt:lpstr>FONCTIONS (RÔLES) DU TISSU CONJONCTIF</vt:lpstr>
      <vt:lpstr>SUITE…</vt:lpstr>
      <vt:lpstr>TISSUS CONJOCTIFS SPÉCIALISÉS</vt:lpstr>
      <vt:lpstr>TISSU ADIPEUX</vt:lpstr>
      <vt:lpstr>FONCTION (RÔLES) DU TISSU ADIPEUX</vt:lpstr>
      <vt:lpstr>TISSU SANGUIN</vt:lpstr>
      <vt:lpstr>TISSU SANGUIN</vt:lpstr>
      <vt:lpstr>FONCTIONS (RÔLES) DU TISSU SANGUIN</vt:lpstr>
      <vt:lpstr>TISSU MUSCULAIRE</vt:lpstr>
      <vt:lpstr>TISSU NERVEUX</vt:lpstr>
      <vt:lpstr>SUITE…</vt:lpstr>
      <vt:lpstr>EXERCICE C3.3 </vt:lpstr>
      <vt:lpstr>LES SYSTÈMES</vt:lpstr>
      <vt:lpstr>LES SYSTÈMES</vt:lpstr>
      <vt:lpstr>REPRÉSENTATION SCHÉMATIQUE DU CORPS HUMAIN</vt:lpstr>
      <vt:lpstr>RÉGIONS CORPORELLES</vt:lpstr>
      <vt:lpstr>RÉGIONS CORPORELLES PLUS PRÉCISES</vt:lpstr>
      <vt:lpstr>PLANS DU CORPS OU D’UN ORGANE</vt:lpstr>
      <vt:lpstr>CAVITÉS</vt:lpstr>
      <vt:lpstr>TOPOGRAPHIE ABDOMINALE ET PELVIENNE</vt:lpstr>
      <vt:lpstr>QUELQUES TERMES À CONNAÎTRE</vt:lpstr>
      <vt:lpstr>QUELQUES TERMES À CONNAÎTRE</vt:lpstr>
      <vt:lpstr>SYSTÈMES, ORGANES CONSTITUANTS ET RÔLES</vt:lpstr>
      <vt:lpstr>Présentation PowerPoint</vt:lpstr>
      <vt:lpstr>SYSTÈMES, ORGANES CONSTITUANTS ET RÔLES</vt:lpstr>
      <vt:lpstr>.</vt:lpstr>
      <vt:lpstr>SYSTÈMES, ORGANES CONSTITUANTS ET RÔLES</vt:lpstr>
      <vt:lpstr>. </vt:lpstr>
      <vt:lpstr>SYSTÈMES, ORGANES CONSTITUANTS ET RÔLES</vt:lpstr>
      <vt:lpstr>. </vt:lpstr>
      <vt:lpstr>SYSTÈMES, ORGANES CONSTITUANTS ET RÔLES</vt:lpstr>
      <vt:lpstr>. </vt:lpstr>
      <vt:lpstr>SYSTÈMES, ORGANES CONSTITUANTS ET RÔLES</vt:lpstr>
      <vt:lpstr>. </vt:lpstr>
      <vt:lpstr>SYSTÈMES, ORGANES CONSTITUANTS ET RÔLES</vt:lpstr>
      <vt:lpstr>. </vt:lpstr>
      <vt:lpstr>SYSTÈMES, ORGANES CONSTITUANTS ET RÔLES</vt:lpstr>
      <vt:lpstr>. </vt:lpstr>
      <vt:lpstr>SYSTÈMES, ORGANES CONSTITUANTS ET RÔLES</vt:lpstr>
      <vt:lpstr>. </vt:lpstr>
      <vt:lpstr>SYSTÈMES, ORGANES CONSTITUANTS ET RÔLES</vt:lpstr>
      <vt:lpstr>. </vt:lpstr>
      <vt:lpstr>HOMÉOSTASIE</vt:lpstr>
      <vt:lpstr>SUITE…</vt:lpstr>
      <vt:lpstr>Présentation PowerPoint</vt:lpstr>
      <vt:lpstr>LE SYSTÈME NERVEUX</vt:lpstr>
      <vt:lpstr>Présentation PowerPoint</vt:lpstr>
      <vt:lpstr>Présentation PowerPoint</vt:lpstr>
      <vt:lpstr>LE SYSTÈME ENDOCRINIEN</vt:lpstr>
      <vt:lpstr>Influences hormonales sur le développement du système musculosquelettique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du corps humain p. 9</dc:title>
  <dc:creator>Beaulieu, Daniel</dc:creator>
  <cp:lastModifiedBy>Beaulieu, Daniel</cp:lastModifiedBy>
  <cp:revision>157</cp:revision>
  <dcterms:modified xsi:type="dcterms:W3CDTF">2024-03-20T16:49:24Z</dcterms:modified>
</cp:coreProperties>
</file>