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moodle.csrdn.qc.ca/mod/resource/view.php?id=132078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moodle.csrdn.qc.ca/mod/resource/view.php?id=132078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ACB6FB-BE3A-4965-9474-7D7FAA6F20F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AC53124-61BA-4AAD-8B1C-A8D8519A273C}">
      <dgm:prSet/>
      <dgm:spPr/>
      <dgm:t>
        <a:bodyPr/>
        <a:lstStyle/>
        <a:p>
          <a:r>
            <a:rPr lang="fr-CA"/>
            <a:t>Individuellement</a:t>
          </a:r>
          <a:endParaRPr lang="en-US"/>
        </a:p>
      </dgm:t>
    </dgm:pt>
    <dgm:pt modelId="{E44C8E9B-EC41-4645-855A-80159C5EC0B3}" type="parTrans" cxnId="{BC454AA9-3739-4635-8089-A3D0330A8C80}">
      <dgm:prSet/>
      <dgm:spPr/>
      <dgm:t>
        <a:bodyPr/>
        <a:lstStyle/>
        <a:p>
          <a:endParaRPr lang="en-US"/>
        </a:p>
      </dgm:t>
    </dgm:pt>
    <dgm:pt modelId="{A2B53C64-DB75-49A7-BDC6-DD8233BDDBFF}" type="sibTrans" cxnId="{BC454AA9-3739-4635-8089-A3D0330A8C80}">
      <dgm:prSet/>
      <dgm:spPr/>
      <dgm:t>
        <a:bodyPr/>
        <a:lstStyle/>
        <a:p>
          <a:endParaRPr lang="en-US"/>
        </a:p>
      </dgm:t>
    </dgm:pt>
    <dgm:pt modelId="{C95E72C2-7E59-4460-93EE-92794D4324A1}">
      <dgm:prSet/>
      <dgm:spPr/>
      <dgm:t>
        <a:bodyPr/>
        <a:lstStyle/>
        <a:p>
          <a:r>
            <a:rPr lang="fr-CA"/>
            <a:t>Choisissez </a:t>
          </a:r>
          <a:r>
            <a:rPr lang="fr-CA" b="1" u="sng"/>
            <a:t>le groupe de qualités</a:t>
          </a:r>
          <a:r>
            <a:rPr lang="fr-CA"/>
            <a:t> qui vous définit le mieux ou celui qui vous ressemble le plus.</a:t>
          </a:r>
          <a:endParaRPr lang="en-US"/>
        </a:p>
      </dgm:t>
    </dgm:pt>
    <dgm:pt modelId="{31C17B3B-D6E1-46D9-9853-C16ABF0D803F}" type="parTrans" cxnId="{42C1AF96-F183-4F43-9D20-A0F9F02E9FBD}">
      <dgm:prSet/>
      <dgm:spPr/>
      <dgm:t>
        <a:bodyPr/>
        <a:lstStyle/>
        <a:p>
          <a:endParaRPr lang="en-US"/>
        </a:p>
      </dgm:t>
    </dgm:pt>
    <dgm:pt modelId="{4313817B-A7FC-4D6C-8C81-7B29AB97B3B6}" type="sibTrans" cxnId="{42C1AF96-F183-4F43-9D20-A0F9F02E9FBD}">
      <dgm:prSet/>
      <dgm:spPr/>
      <dgm:t>
        <a:bodyPr/>
        <a:lstStyle/>
        <a:p>
          <a:endParaRPr lang="en-US"/>
        </a:p>
      </dgm:t>
    </dgm:pt>
    <dgm:pt modelId="{4F155C9D-AE17-4D4B-A023-4E02CC5979DC}">
      <dgm:prSet/>
      <dgm:spPr/>
      <dgm:t>
        <a:bodyPr/>
        <a:lstStyle/>
        <a:p>
          <a:r>
            <a:rPr lang="fr-CA"/>
            <a:t>Suivre les instructions mentionnées sur l’exercice</a:t>
          </a:r>
          <a:endParaRPr lang="en-US"/>
        </a:p>
      </dgm:t>
    </dgm:pt>
    <dgm:pt modelId="{132BA1E4-7148-4FC0-8477-CEEB2E2369C2}" type="parTrans" cxnId="{97D7C593-A733-4217-A838-7D501FBD6A29}">
      <dgm:prSet/>
      <dgm:spPr/>
      <dgm:t>
        <a:bodyPr/>
        <a:lstStyle/>
        <a:p>
          <a:endParaRPr lang="en-US"/>
        </a:p>
      </dgm:t>
    </dgm:pt>
    <dgm:pt modelId="{FF7C08D3-C49A-40B2-81A7-21BDD5BE66DC}" type="sibTrans" cxnId="{97D7C593-A733-4217-A838-7D501FBD6A29}">
      <dgm:prSet/>
      <dgm:spPr/>
      <dgm:t>
        <a:bodyPr/>
        <a:lstStyle/>
        <a:p>
          <a:endParaRPr lang="en-US"/>
        </a:p>
      </dgm:t>
    </dgm:pt>
    <dgm:pt modelId="{183698FC-CCE7-4148-BD8B-54BABA1D101A}">
      <dgm:prSet/>
      <dgm:spPr/>
      <dgm:t>
        <a:bodyPr/>
        <a:lstStyle/>
        <a:p>
          <a:r>
            <a:rPr lang="fr-CA"/>
            <a:t>Durée;15 minutes</a:t>
          </a:r>
          <a:endParaRPr lang="en-US"/>
        </a:p>
      </dgm:t>
    </dgm:pt>
    <dgm:pt modelId="{CAD38BAE-7D7E-4918-A353-3E1B039ECB96}" type="parTrans" cxnId="{F1C76AD2-3933-4AB0-91F3-4D5F30F2C5B3}">
      <dgm:prSet/>
      <dgm:spPr/>
      <dgm:t>
        <a:bodyPr/>
        <a:lstStyle/>
        <a:p>
          <a:endParaRPr lang="en-US"/>
        </a:p>
      </dgm:t>
    </dgm:pt>
    <dgm:pt modelId="{968B32AD-C33A-4E8E-989E-72DD505E57D6}" type="sibTrans" cxnId="{F1C76AD2-3933-4AB0-91F3-4D5F30F2C5B3}">
      <dgm:prSet/>
      <dgm:spPr/>
      <dgm:t>
        <a:bodyPr/>
        <a:lstStyle/>
        <a:p>
          <a:endParaRPr lang="en-US"/>
        </a:p>
      </dgm:t>
    </dgm:pt>
    <dgm:pt modelId="{BED96E72-FAA8-4E0B-A071-98C9EE4A65BC}">
      <dgm:prSet/>
      <dgm:spPr/>
      <dgm:t>
        <a:bodyPr/>
        <a:lstStyle/>
        <a:p>
          <a:r>
            <a:rPr lang="fr-CA"/>
            <a:t>Prendre connaissance des caractéristiques de votre couleur dominante</a:t>
          </a:r>
          <a:endParaRPr lang="en-US"/>
        </a:p>
      </dgm:t>
    </dgm:pt>
    <dgm:pt modelId="{C26FAE03-3F6B-4D6A-957A-41FB50475313}" type="parTrans" cxnId="{6D794B8D-D61B-49C6-AAD8-CA15FEC525C0}">
      <dgm:prSet/>
      <dgm:spPr/>
      <dgm:t>
        <a:bodyPr/>
        <a:lstStyle/>
        <a:p>
          <a:endParaRPr lang="en-US"/>
        </a:p>
      </dgm:t>
    </dgm:pt>
    <dgm:pt modelId="{3431FB0C-609B-4FEC-A674-77D77147B196}" type="sibTrans" cxnId="{6D794B8D-D61B-49C6-AAD8-CA15FEC525C0}">
      <dgm:prSet/>
      <dgm:spPr/>
      <dgm:t>
        <a:bodyPr/>
        <a:lstStyle/>
        <a:p>
          <a:endParaRPr lang="en-US"/>
        </a:p>
      </dgm:t>
    </dgm:pt>
    <dgm:pt modelId="{4B3565DC-3F79-4E1E-B25A-073739650849}">
      <dgm:prSet/>
      <dgm:spPr/>
      <dgm:t>
        <a:bodyPr/>
        <a:lstStyle/>
        <a:p>
          <a:r>
            <a:rPr lang="fr-CA"/>
            <a:t>Utilisez le document : </a:t>
          </a:r>
          <a:r>
            <a:rPr lang="fr-FR" b="0" i="0">
              <a:hlinkClick xmlns:r="http://schemas.openxmlformats.org/officeDocument/2006/relationships" r:id="rId1"/>
            </a:rPr>
            <a:t>Exercice test : Couleur et personnalité</a:t>
          </a:r>
          <a:r>
            <a:rPr lang="fr-FR" b="0" i="0"/>
            <a:t> </a:t>
          </a:r>
          <a:endParaRPr lang="en-US"/>
        </a:p>
      </dgm:t>
    </dgm:pt>
    <dgm:pt modelId="{97903EF7-364A-429C-9F59-1B24731E9FB0}" type="parTrans" cxnId="{77E402EA-DF57-4C6F-A008-D931B8B7D2D4}">
      <dgm:prSet/>
      <dgm:spPr/>
      <dgm:t>
        <a:bodyPr/>
        <a:lstStyle/>
        <a:p>
          <a:endParaRPr lang="en-US"/>
        </a:p>
      </dgm:t>
    </dgm:pt>
    <dgm:pt modelId="{3F547602-195A-4E6B-B6C0-DB42A37227E9}" type="sibTrans" cxnId="{77E402EA-DF57-4C6F-A008-D931B8B7D2D4}">
      <dgm:prSet/>
      <dgm:spPr/>
      <dgm:t>
        <a:bodyPr/>
        <a:lstStyle/>
        <a:p>
          <a:endParaRPr lang="en-US"/>
        </a:p>
      </dgm:t>
    </dgm:pt>
    <dgm:pt modelId="{7A4DC4DE-C087-443E-8E4F-2B03586B180F}" type="pres">
      <dgm:prSet presAssocID="{BCACB6FB-BE3A-4965-9474-7D7FAA6F20F9}" presName="linear" presStyleCnt="0">
        <dgm:presLayoutVars>
          <dgm:animLvl val="lvl"/>
          <dgm:resizeHandles val="exact"/>
        </dgm:presLayoutVars>
      </dgm:prSet>
      <dgm:spPr/>
    </dgm:pt>
    <dgm:pt modelId="{515BAC07-F9C0-4477-A050-AD25973F876B}" type="pres">
      <dgm:prSet presAssocID="{AAC53124-61BA-4AAD-8B1C-A8D8519A273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8BF7A0E-8839-4FF8-8278-F017294B9813}" type="pres">
      <dgm:prSet presAssocID="{A2B53C64-DB75-49A7-BDC6-DD8233BDDBFF}" presName="spacer" presStyleCnt="0"/>
      <dgm:spPr/>
    </dgm:pt>
    <dgm:pt modelId="{64CED887-70F4-44E3-BAA0-016B1A240C4C}" type="pres">
      <dgm:prSet presAssocID="{C95E72C2-7E59-4460-93EE-92794D4324A1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7EA0EC7-AEB7-484E-810B-FE99429AECD9}" type="pres">
      <dgm:prSet presAssocID="{4313817B-A7FC-4D6C-8C81-7B29AB97B3B6}" presName="spacer" presStyleCnt="0"/>
      <dgm:spPr/>
    </dgm:pt>
    <dgm:pt modelId="{ECEBFCAD-0195-4966-8EA8-DA5FD5192787}" type="pres">
      <dgm:prSet presAssocID="{4F155C9D-AE17-4D4B-A023-4E02CC5979D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16F0BE29-EC36-43AC-AB23-7100778E2A5A}" type="pres">
      <dgm:prSet presAssocID="{FF7C08D3-C49A-40B2-81A7-21BDD5BE66DC}" presName="spacer" presStyleCnt="0"/>
      <dgm:spPr/>
    </dgm:pt>
    <dgm:pt modelId="{B18928B7-C771-4BA5-A16C-DE84E9EF411C}" type="pres">
      <dgm:prSet presAssocID="{183698FC-CCE7-4148-BD8B-54BABA1D101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35C7632-CCB0-4B4E-9BD5-8746D56EE573}" type="pres">
      <dgm:prSet presAssocID="{968B32AD-C33A-4E8E-989E-72DD505E57D6}" presName="spacer" presStyleCnt="0"/>
      <dgm:spPr/>
    </dgm:pt>
    <dgm:pt modelId="{8A5A4A06-E401-490A-A1C4-C2745A845170}" type="pres">
      <dgm:prSet presAssocID="{BED96E72-FAA8-4E0B-A071-98C9EE4A65BC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89DC8BD-0C64-4193-A320-6371E906855A}" type="pres">
      <dgm:prSet presAssocID="{3431FB0C-609B-4FEC-A674-77D77147B196}" presName="spacer" presStyleCnt="0"/>
      <dgm:spPr/>
    </dgm:pt>
    <dgm:pt modelId="{E7FD2015-BD99-4845-AA11-90B9C201B737}" type="pres">
      <dgm:prSet presAssocID="{4B3565DC-3F79-4E1E-B25A-07373965084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01312120-1F84-43F1-AC46-8EA672F0F699}" type="presOf" srcId="{4B3565DC-3F79-4E1E-B25A-073739650849}" destId="{E7FD2015-BD99-4845-AA11-90B9C201B737}" srcOrd="0" destOrd="0" presId="urn:microsoft.com/office/officeart/2005/8/layout/vList2"/>
    <dgm:cxn modelId="{508BCB31-3B7F-49A1-8150-C23B8E74F5DD}" type="presOf" srcId="{C95E72C2-7E59-4460-93EE-92794D4324A1}" destId="{64CED887-70F4-44E3-BAA0-016B1A240C4C}" srcOrd="0" destOrd="0" presId="urn:microsoft.com/office/officeart/2005/8/layout/vList2"/>
    <dgm:cxn modelId="{CADC9169-37DF-4346-8232-9E1BE57C5EDD}" type="presOf" srcId="{AAC53124-61BA-4AAD-8B1C-A8D8519A273C}" destId="{515BAC07-F9C0-4477-A050-AD25973F876B}" srcOrd="0" destOrd="0" presId="urn:microsoft.com/office/officeart/2005/8/layout/vList2"/>
    <dgm:cxn modelId="{75F5A64D-1EBC-4389-8F12-744067B37B27}" type="presOf" srcId="{BCACB6FB-BE3A-4965-9474-7D7FAA6F20F9}" destId="{7A4DC4DE-C087-443E-8E4F-2B03586B180F}" srcOrd="0" destOrd="0" presId="urn:microsoft.com/office/officeart/2005/8/layout/vList2"/>
    <dgm:cxn modelId="{6D794B8D-D61B-49C6-AAD8-CA15FEC525C0}" srcId="{BCACB6FB-BE3A-4965-9474-7D7FAA6F20F9}" destId="{BED96E72-FAA8-4E0B-A071-98C9EE4A65BC}" srcOrd="4" destOrd="0" parTransId="{C26FAE03-3F6B-4D6A-957A-41FB50475313}" sibTransId="{3431FB0C-609B-4FEC-A674-77D77147B196}"/>
    <dgm:cxn modelId="{97D7C593-A733-4217-A838-7D501FBD6A29}" srcId="{BCACB6FB-BE3A-4965-9474-7D7FAA6F20F9}" destId="{4F155C9D-AE17-4D4B-A023-4E02CC5979DC}" srcOrd="2" destOrd="0" parTransId="{132BA1E4-7148-4FC0-8477-CEEB2E2369C2}" sibTransId="{FF7C08D3-C49A-40B2-81A7-21BDD5BE66DC}"/>
    <dgm:cxn modelId="{42C1AF96-F183-4F43-9D20-A0F9F02E9FBD}" srcId="{BCACB6FB-BE3A-4965-9474-7D7FAA6F20F9}" destId="{C95E72C2-7E59-4460-93EE-92794D4324A1}" srcOrd="1" destOrd="0" parTransId="{31C17B3B-D6E1-46D9-9853-C16ABF0D803F}" sibTransId="{4313817B-A7FC-4D6C-8C81-7B29AB97B3B6}"/>
    <dgm:cxn modelId="{D0810797-C093-4DE9-983E-0BA85C3F6A5B}" type="presOf" srcId="{4F155C9D-AE17-4D4B-A023-4E02CC5979DC}" destId="{ECEBFCAD-0195-4966-8EA8-DA5FD5192787}" srcOrd="0" destOrd="0" presId="urn:microsoft.com/office/officeart/2005/8/layout/vList2"/>
    <dgm:cxn modelId="{BC454AA9-3739-4635-8089-A3D0330A8C80}" srcId="{BCACB6FB-BE3A-4965-9474-7D7FAA6F20F9}" destId="{AAC53124-61BA-4AAD-8B1C-A8D8519A273C}" srcOrd="0" destOrd="0" parTransId="{E44C8E9B-EC41-4645-855A-80159C5EC0B3}" sibTransId="{A2B53C64-DB75-49A7-BDC6-DD8233BDDBFF}"/>
    <dgm:cxn modelId="{F12EF6CE-3E52-401C-823A-FDBD9EB241D2}" type="presOf" srcId="{BED96E72-FAA8-4E0B-A071-98C9EE4A65BC}" destId="{8A5A4A06-E401-490A-A1C4-C2745A845170}" srcOrd="0" destOrd="0" presId="urn:microsoft.com/office/officeart/2005/8/layout/vList2"/>
    <dgm:cxn modelId="{F1C76AD2-3933-4AB0-91F3-4D5F30F2C5B3}" srcId="{BCACB6FB-BE3A-4965-9474-7D7FAA6F20F9}" destId="{183698FC-CCE7-4148-BD8B-54BABA1D101A}" srcOrd="3" destOrd="0" parTransId="{CAD38BAE-7D7E-4918-A353-3E1B039ECB96}" sibTransId="{968B32AD-C33A-4E8E-989E-72DD505E57D6}"/>
    <dgm:cxn modelId="{58D1C9E3-D18C-4F7C-974C-AE10BD72A3D5}" type="presOf" srcId="{183698FC-CCE7-4148-BD8B-54BABA1D101A}" destId="{B18928B7-C771-4BA5-A16C-DE84E9EF411C}" srcOrd="0" destOrd="0" presId="urn:microsoft.com/office/officeart/2005/8/layout/vList2"/>
    <dgm:cxn modelId="{77E402EA-DF57-4C6F-A008-D931B8B7D2D4}" srcId="{BCACB6FB-BE3A-4965-9474-7D7FAA6F20F9}" destId="{4B3565DC-3F79-4E1E-B25A-073739650849}" srcOrd="5" destOrd="0" parTransId="{97903EF7-364A-429C-9F59-1B24731E9FB0}" sibTransId="{3F547602-195A-4E6B-B6C0-DB42A37227E9}"/>
    <dgm:cxn modelId="{6A62D5CE-6CAD-4C35-B448-5FBDB553E6C5}" type="presParOf" srcId="{7A4DC4DE-C087-443E-8E4F-2B03586B180F}" destId="{515BAC07-F9C0-4477-A050-AD25973F876B}" srcOrd="0" destOrd="0" presId="urn:microsoft.com/office/officeart/2005/8/layout/vList2"/>
    <dgm:cxn modelId="{9C9AE257-298D-4C73-B22C-C65342B8636E}" type="presParOf" srcId="{7A4DC4DE-C087-443E-8E4F-2B03586B180F}" destId="{D8BF7A0E-8839-4FF8-8278-F017294B9813}" srcOrd="1" destOrd="0" presId="urn:microsoft.com/office/officeart/2005/8/layout/vList2"/>
    <dgm:cxn modelId="{1F43F24A-3016-4CB0-92E2-6BC3568236E3}" type="presParOf" srcId="{7A4DC4DE-C087-443E-8E4F-2B03586B180F}" destId="{64CED887-70F4-44E3-BAA0-016B1A240C4C}" srcOrd="2" destOrd="0" presId="urn:microsoft.com/office/officeart/2005/8/layout/vList2"/>
    <dgm:cxn modelId="{C080AA6D-4D1A-4A60-95CF-8960726A82C3}" type="presParOf" srcId="{7A4DC4DE-C087-443E-8E4F-2B03586B180F}" destId="{67EA0EC7-AEB7-484E-810B-FE99429AECD9}" srcOrd="3" destOrd="0" presId="urn:microsoft.com/office/officeart/2005/8/layout/vList2"/>
    <dgm:cxn modelId="{E7D1B809-2615-411B-AD7E-9361C8B5BA6F}" type="presParOf" srcId="{7A4DC4DE-C087-443E-8E4F-2B03586B180F}" destId="{ECEBFCAD-0195-4966-8EA8-DA5FD5192787}" srcOrd="4" destOrd="0" presId="urn:microsoft.com/office/officeart/2005/8/layout/vList2"/>
    <dgm:cxn modelId="{4B5A36D5-B262-447F-B3E9-853B45E68DB2}" type="presParOf" srcId="{7A4DC4DE-C087-443E-8E4F-2B03586B180F}" destId="{16F0BE29-EC36-43AC-AB23-7100778E2A5A}" srcOrd="5" destOrd="0" presId="urn:microsoft.com/office/officeart/2005/8/layout/vList2"/>
    <dgm:cxn modelId="{2499C460-3D0A-40A1-B6BD-1424F2F3C67B}" type="presParOf" srcId="{7A4DC4DE-C087-443E-8E4F-2B03586B180F}" destId="{B18928B7-C771-4BA5-A16C-DE84E9EF411C}" srcOrd="6" destOrd="0" presId="urn:microsoft.com/office/officeart/2005/8/layout/vList2"/>
    <dgm:cxn modelId="{15A0D0C3-4C58-4F33-92B7-3CC5790E51A1}" type="presParOf" srcId="{7A4DC4DE-C087-443E-8E4F-2B03586B180F}" destId="{C35C7632-CCB0-4B4E-9BD5-8746D56EE573}" srcOrd="7" destOrd="0" presId="urn:microsoft.com/office/officeart/2005/8/layout/vList2"/>
    <dgm:cxn modelId="{15FE4B2E-B11C-4D0D-93FE-66275E8C2044}" type="presParOf" srcId="{7A4DC4DE-C087-443E-8E4F-2B03586B180F}" destId="{8A5A4A06-E401-490A-A1C4-C2745A845170}" srcOrd="8" destOrd="0" presId="urn:microsoft.com/office/officeart/2005/8/layout/vList2"/>
    <dgm:cxn modelId="{52E5867E-85E5-413A-811F-B87560730EE6}" type="presParOf" srcId="{7A4DC4DE-C087-443E-8E4F-2B03586B180F}" destId="{C89DC8BD-0C64-4193-A320-6371E906855A}" srcOrd="9" destOrd="0" presId="urn:microsoft.com/office/officeart/2005/8/layout/vList2"/>
    <dgm:cxn modelId="{A90D0080-4068-4A13-A81E-58083E685BE5}" type="presParOf" srcId="{7A4DC4DE-C087-443E-8E4F-2B03586B180F}" destId="{E7FD2015-BD99-4845-AA11-90B9C201B73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7CC401-C461-49DB-B1B9-830A7256B5D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FF9DFC1-0D58-4B1B-B535-D5606C1FF9A5}">
      <dgm:prSet/>
      <dgm:spPr/>
      <dgm:t>
        <a:bodyPr/>
        <a:lstStyle/>
        <a:p>
          <a:r>
            <a:rPr lang="fr-CA"/>
            <a:t>La communication est un outil essentiel pour l’infirmière auxiliaire </a:t>
          </a:r>
          <a:r>
            <a:rPr lang="fr-CA" b="1" i="1" u="sng"/>
            <a:t>à chacune de ses interventions, elle doit communiquer</a:t>
          </a:r>
          <a:r>
            <a:rPr lang="fr-CA"/>
            <a:t> à tout moment lors de sa pratique.</a:t>
          </a:r>
          <a:endParaRPr lang="en-US"/>
        </a:p>
      </dgm:t>
    </dgm:pt>
    <dgm:pt modelId="{B8289583-88A1-4CB9-9900-6360B19B1B15}" type="parTrans" cxnId="{388AA956-1F51-4710-BB38-33DB2A3D4C72}">
      <dgm:prSet/>
      <dgm:spPr/>
      <dgm:t>
        <a:bodyPr/>
        <a:lstStyle/>
        <a:p>
          <a:endParaRPr lang="en-US"/>
        </a:p>
      </dgm:t>
    </dgm:pt>
    <dgm:pt modelId="{9BA91BF0-23D8-4B39-80D6-63E3F6BA1F68}" type="sibTrans" cxnId="{388AA956-1F51-4710-BB38-33DB2A3D4C72}">
      <dgm:prSet/>
      <dgm:spPr/>
      <dgm:t>
        <a:bodyPr/>
        <a:lstStyle/>
        <a:p>
          <a:endParaRPr lang="en-US"/>
        </a:p>
      </dgm:t>
    </dgm:pt>
    <dgm:pt modelId="{72CD0DDE-6788-430A-BED4-9277E6DB359E}">
      <dgm:prSet/>
      <dgm:spPr/>
      <dgm:t>
        <a:bodyPr/>
        <a:lstStyle/>
        <a:p>
          <a:r>
            <a:rPr lang="fr-CA"/>
            <a:t>L’infirmière auxiliaire doit être attentive à sa façon de communiquer afin de </a:t>
          </a:r>
          <a:r>
            <a:rPr lang="fr-CA" b="1"/>
            <a:t>s’assurer d’être bien comprise</a:t>
          </a:r>
          <a:r>
            <a:rPr lang="fr-CA"/>
            <a:t> par son client et </a:t>
          </a:r>
          <a:r>
            <a:rPr lang="fr-CA" b="1"/>
            <a:t>doit s’adapter</a:t>
          </a:r>
          <a:r>
            <a:rPr lang="fr-CA"/>
            <a:t> à tout moment à la façon de communiquer de ce dernier.</a:t>
          </a:r>
          <a:endParaRPr lang="en-US"/>
        </a:p>
      </dgm:t>
    </dgm:pt>
    <dgm:pt modelId="{B7B542DF-E3BE-4E62-A42D-E69AAF1092BC}" type="parTrans" cxnId="{3F5D705F-1AE7-42F4-B972-558E0BCF78B9}">
      <dgm:prSet/>
      <dgm:spPr/>
      <dgm:t>
        <a:bodyPr/>
        <a:lstStyle/>
        <a:p>
          <a:endParaRPr lang="en-US"/>
        </a:p>
      </dgm:t>
    </dgm:pt>
    <dgm:pt modelId="{93D75A58-7B7F-4C4A-9C08-A548B8F0C6EA}" type="sibTrans" cxnId="{3F5D705F-1AE7-42F4-B972-558E0BCF78B9}">
      <dgm:prSet/>
      <dgm:spPr/>
      <dgm:t>
        <a:bodyPr/>
        <a:lstStyle/>
        <a:p>
          <a:endParaRPr lang="en-US"/>
        </a:p>
      </dgm:t>
    </dgm:pt>
    <dgm:pt modelId="{D40C7BF2-EAEA-4C80-BDF2-ACE24E760F0E}">
      <dgm:prSet/>
      <dgm:spPr/>
      <dgm:t>
        <a:bodyPr/>
        <a:lstStyle/>
        <a:p>
          <a:r>
            <a:rPr lang="fr-CA"/>
            <a:t>Cela lui permet d’établir une bonne communication et un lien de confiance.</a:t>
          </a:r>
          <a:endParaRPr lang="en-US"/>
        </a:p>
      </dgm:t>
    </dgm:pt>
    <dgm:pt modelId="{B504E2B3-FC80-4DC9-BB47-633269CCDD48}" type="parTrans" cxnId="{90E74829-AD4D-4998-8812-B84B0AE677A1}">
      <dgm:prSet/>
      <dgm:spPr/>
      <dgm:t>
        <a:bodyPr/>
        <a:lstStyle/>
        <a:p>
          <a:endParaRPr lang="en-US"/>
        </a:p>
      </dgm:t>
    </dgm:pt>
    <dgm:pt modelId="{6E2BE3F2-257F-4329-BCF5-57CD592A82C0}" type="sibTrans" cxnId="{90E74829-AD4D-4998-8812-B84B0AE677A1}">
      <dgm:prSet/>
      <dgm:spPr/>
      <dgm:t>
        <a:bodyPr/>
        <a:lstStyle/>
        <a:p>
          <a:endParaRPr lang="en-US"/>
        </a:p>
      </dgm:t>
    </dgm:pt>
    <dgm:pt modelId="{08E5D2B6-8E5C-4FB1-9585-48CDE3C8C8A3}" type="pres">
      <dgm:prSet presAssocID="{D67CC401-C461-49DB-B1B9-830A7256B5D7}" presName="root" presStyleCnt="0">
        <dgm:presLayoutVars>
          <dgm:dir/>
          <dgm:resizeHandles val="exact"/>
        </dgm:presLayoutVars>
      </dgm:prSet>
      <dgm:spPr/>
    </dgm:pt>
    <dgm:pt modelId="{0BDD6701-D2FB-4B3B-BD53-DAC316AA9114}" type="pres">
      <dgm:prSet presAssocID="{CFF9DFC1-0D58-4B1B-B535-D5606C1FF9A5}" presName="compNode" presStyleCnt="0"/>
      <dgm:spPr/>
    </dgm:pt>
    <dgm:pt modelId="{356ED92C-3C83-43FA-AFC7-C6765B789788}" type="pres">
      <dgm:prSet presAssocID="{CFF9DFC1-0D58-4B1B-B535-D5606C1FF9A5}" presName="bgRect" presStyleLbl="bgShp" presStyleIdx="0" presStyleCnt="3"/>
      <dgm:spPr/>
    </dgm:pt>
    <dgm:pt modelId="{F3303951-65BB-45D5-906E-A82E6DF6C8B2}" type="pres">
      <dgm:prSet presAssocID="{CFF9DFC1-0D58-4B1B-B535-D5606C1FF9A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ations"/>
        </a:ext>
      </dgm:extLst>
    </dgm:pt>
    <dgm:pt modelId="{C59FF9EA-95F9-4AA1-80E9-AD38E4A8A2CC}" type="pres">
      <dgm:prSet presAssocID="{CFF9DFC1-0D58-4B1B-B535-D5606C1FF9A5}" presName="spaceRect" presStyleCnt="0"/>
      <dgm:spPr/>
    </dgm:pt>
    <dgm:pt modelId="{4267247E-BEDB-47EC-A29B-E63250B59DFE}" type="pres">
      <dgm:prSet presAssocID="{CFF9DFC1-0D58-4B1B-B535-D5606C1FF9A5}" presName="parTx" presStyleLbl="revTx" presStyleIdx="0" presStyleCnt="3">
        <dgm:presLayoutVars>
          <dgm:chMax val="0"/>
          <dgm:chPref val="0"/>
        </dgm:presLayoutVars>
      </dgm:prSet>
      <dgm:spPr/>
    </dgm:pt>
    <dgm:pt modelId="{185C9E97-0121-4DEC-9014-5F2AA871D36D}" type="pres">
      <dgm:prSet presAssocID="{9BA91BF0-23D8-4B39-80D6-63E3F6BA1F68}" presName="sibTrans" presStyleCnt="0"/>
      <dgm:spPr/>
    </dgm:pt>
    <dgm:pt modelId="{F7FA58FC-F742-4329-95E8-0BFF7C5EA6E5}" type="pres">
      <dgm:prSet presAssocID="{72CD0DDE-6788-430A-BED4-9277E6DB359E}" presName="compNode" presStyleCnt="0"/>
      <dgm:spPr/>
    </dgm:pt>
    <dgm:pt modelId="{E91FB22A-CB0B-4CD8-95A6-29665CE227C3}" type="pres">
      <dgm:prSet presAssocID="{72CD0DDE-6788-430A-BED4-9277E6DB359E}" presName="bgRect" presStyleLbl="bgShp" presStyleIdx="1" presStyleCnt="3"/>
      <dgm:spPr/>
    </dgm:pt>
    <dgm:pt modelId="{771F5F8E-E573-4D16-BC3F-88B15A3D992D}" type="pres">
      <dgm:prSet presAssocID="{72CD0DDE-6788-430A-BED4-9277E6DB359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091421E0-64A6-4E56-A9E7-A12AC6666989}" type="pres">
      <dgm:prSet presAssocID="{72CD0DDE-6788-430A-BED4-9277E6DB359E}" presName="spaceRect" presStyleCnt="0"/>
      <dgm:spPr/>
    </dgm:pt>
    <dgm:pt modelId="{65A9F312-FC2D-4AE9-A22E-86EDDB94670D}" type="pres">
      <dgm:prSet presAssocID="{72CD0DDE-6788-430A-BED4-9277E6DB359E}" presName="parTx" presStyleLbl="revTx" presStyleIdx="1" presStyleCnt="3">
        <dgm:presLayoutVars>
          <dgm:chMax val="0"/>
          <dgm:chPref val="0"/>
        </dgm:presLayoutVars>
      </dgm:prSet>
      <dgm:spPr/>
    </dgm:pt>
    <dgm:pt modelId="{F2A2FF90-FE6A-4B20-98D5-13DC868E977C}" type="pres">
      <dgm:prSet presAssocID="{93D75A58-7B7F-4C4A-9C08-A548B8F0C6EA}" presName="sibTrans" presStyleCnt="0"/>
      <dgm:spPr/>
    </dgm:pt>
    <dgm:pt modelId="{1399B631-A4E5-4525-A3E8-B10A3B6D57EA}" type="pres">
      <dgm:prSet presAssocID="{D40C7BF2-EAEA-4C80-BDF2-ACE24E760F0E}" presName="compNode" presStyleCnt="0"/>
      <dgm:spPr/>
    </dgm:pt>
    <dgm:pt modelId="{1BEA3346-D622-4DC7-9802-EB8E6009D52C}" type="pres">
      <dgm:prSet presAssocID="{D40C7BF2-EAEA-4C80-BDF2-ACE24E760F0E}" presName="bgRect" presStyleLbl="bgShp" presStyleIdx="2" presStyleCnt="3"/>
      <dgm:spPr/>
    </dgm:pt>
    <dgm:pt modelId="{C8BB18A8-1E98-48C7-B312-1B9C8AB9B9DD}" type="pres">
      <dgm:prSet presAssocID="{D40C7BF2-EAEA-4C80-BDF2-ACE24E760F0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xions"/>
        </a:ext>
      </dgm:extLst>
    </dgm:pt>
    <dgm:pt modelId="{F70785EC-EDBD-45EF-A368-EDB516435ACC}" type="pres">
      <dgm:prSet presAssocID="{D40C7BF2-EAEA-4C80-BDF2-ACE24E760F0E}" presName="spaceRect" presStyleCnt="0"/>
      <dgm:spPr/>
    </dgm:pt>
    <dgm:pt modelId="{1D1BC0B2-4A52-497E-959E-A478BD97BEAA}" type="pres">
      <dgm:prSet presAssocID="{D40C7BF2-EAEA-4C80-BDF2-ACE24E760F0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82AC616-BD7C-4E75-A0E0-1818649678AF}" type="presOf" srcId="{D40C7BF2-EAEA-4C80-BDF2-ACE24E760F0E}" destId="{1D1BC0B2-4A52-497E-959E-A478BD97BEAA}" srcOrd="0" destOrd="0" presId="urn:microsoft.com/office/officeart/2018/2/layout/IconVerticalSolidList"/>
    <dgm:cxn modelId="{90E74829-AD4D-4998-8812-B84B0AE677A1}" srcId="{D67CC401-C461-49DB-B1B9-830A7256B5D7}" destId="{D40C7BF2-EAEA-4C80-BDF2-ACE24E760F0E}" srcOrd="2" destOrd="0" parTransId="{B504E2B3-FC80-4DC9-BB47-633269CCDD48}" sibTransId="{6E2BE3F2-257F-4329-BCF5-57CD592A82C0}"/>
    <dgm:cxn modelId="{25A0242B-00AF-4429-93F2-DD55AE3B1D9A}" type="presOf" srcId="{D67CC401-C461-49DB-B1B9-830A7256B5D7}" destId="{08E5D2B6-8E5C-4FB1-9585-48CDE3C8C8A3}" srcOrd="0" destOrd="0" presId="urn:microsoft.com/office/officeart/2018/2/layout/IconVerticalSolidList"/>
    <dgm:cxn modelId="{3F5D705F-1AE7-42F4-B972-558E0BCF78B9}" srcId="{D67CC401-C461-49DB-B1B9-830A7256B5D7}" destId="{72CD0DDE-6788-430A-BED4-9277E6DB359E}" srcOrd="1" destOrd="0" parTransId="{B7B542DF-E3BE-4E62-A42D-E69AAF1092BC}" sibTransId="{93D75A58-7B7F-4C4A-9C08-A548B8F0C6EA}"/>
    <dgm:cxn modelId="{388AA956-1F51-4710-BB38-33DB2A3D4C72}" srcId="{D67CC401-C461-49DB-B1B9-830A7256B5D7}" destId="{CFF9DFC1-0D58-4B1B-B535-D5606C1FF9A5}" srcOrd="0" destOrd="0" parTransId="{B8289583-88A1-4CB9-9900-6360B19B1B15}" sibTransId="{9BA91BF0-23D8-4B39-80D6-63E3F6BA1F68}"/>
    <dgm:cxn modelId="{09D551CA-E453-41BD-AA4D-642B928E508B}" type="presOf" srcId="{CFF9DFC1-0D58-4B1B-B535-D5606C1FF9A5}" destId="{4267247E-BEDB-47EC-A29B-E63250B59DFE}" srcOrd="0" destOrd="0" presId="urn:microsoft.com/office/officeart/2018/2/layout/IconVerticalSolidList"/>
    <dgm:cxn modelId="{3A008BD0-BE8E-453C-8901-B7FC40556647}" type="presOf" srcId="{72CD0DDE-6788-430A-BED4-9277E6DB359E}" destId="{65A9F312-FC2D-4AE9-A22E-86EDDB94670D}" srcOrd="0" destOrd="0" presId="urn:microsoft.com/office/officeart/2018/2/layout/IconVerticalSolidList"/>
    <dgm:cxn modelId="{06012DB4-7185-4F72-B185-5F9AAFA30F9F}" type="presParOf" srcId="{08E5D2B6-8E5C-4FB1-9585-48CDE3C8C8A3}" destId="{0BDD6701-D2FB-4B3B-BD53-DAC316AA9114}" srcOrd="0" destOrd="0" presId="urn:microsoft.com/office/officeart/2018/2/layout/IconVerticalSolidList"/>
    <dgm:cxn modelId="{1FFE1E30-1764-4EA4-B746-D67628CD4C93}" type="presParOf" srcId="{0BDD6701-D2FB-4B3B-BD53-DAC316AA9114}" destId="{356ED92C-3C83-43FA-AFC7-C6765B789788}" srcOrd="0" destOrd="0" presId="urn:microsoft.com/office/officeart/2018/2/layout/IconVerticalSolidList"/>
    <dgm:cxn modelId="{4A3F4264-9A2B-486C-A577-F69CC9C5110B}" type="presParOf" srcId="{0BDD6701-D2FB-4B3B-BD53-DAC316AA9114}" destId="{F3303951-65BB-45D5-906E-A82E6DF6C8B2}" srcOrd="1" destOrd="0" presId="urn:microsoft.com/office/officeart/2018/2/layout/IconVerticalSolidList"/>
    <dgm:cxn modelId="{2EC3B48C-E76B-46BF-A7EB-A1A25DEB5E58}" type="presParOf" srcId="{0BDD6701-D2FB-4B3B-BD53-DAC316AA9114}" destId="{C59FF9EA-95F9-4AA1-80E9-AD38E4A8A2CC}" srcOrd="2" destOrd="0" presId="urn:microsoft.com/office/officeart/2018/2/layout/IconVerticalSolidList"/>
    <dgm:cxn modelId="{78DF2CA1-7856-4EE5-91EB-A033D340353F}" type="presParOf" srcId="{0BDD6701-D2FB-4B3B-BD53-DAC316AA9114}" destId="{4267247E-BEDB-47EC-A29B-E63250B59DFE}" srcOrd="3" destOrd="0" presId="urn:microsoft.com/office/officeart/2018/2/layout/IconVerticalSolidList"/>
    <dgm:cxn modelId="{F338A0B9-9FE9-4FE4-A2C9-AB1060B3B6C6}" type="presParOf" srcId="{08E5D2B6-8E5C-4FB1-9585-48CDE3C8C8A3}" destId="{185C9E97-0121-4DEC-9014-5F2AA871D36D}" srcOrd="1" destOrd="0" presId="urn:microsoft.com/office/officeart/2018/2/layout/IconVerticalSolidList"/>
    <dgm:cxn modelId="{1DB83412-9AB8-479D-A0BF-4D949EE39B2D}" type="presParOf" srcId="{08E5D2B6-8E5C-4FB1-9585-48CDE3C8C8A3}" destId="{F7FA58FC-F742-4329-95E8-0BFF7C5EA6E5}" srcOrd="2" destOrd="0" presId="urn:microsoft.com/office/officeart/2018/2/layout/IconVerticalSolidList"/>
    <dgm:cxn modelId="{FA85DD52-4D44-448F-9FC2-AD88728766D9}" type="presParOf" srcId="{F7FA58FC-F742-4329-95E8-0BFF7C5EA6E5}" destId="{E91FB22A-CB0B-4CD8-95A6-29665CE227C3}" srcOrd="0" destOrd="0" presId="urn:microsoft.com/office/officeart/2018/2/layout/IconVerticalSolidList"/>
    <dgm:cxn modelId="{9B0FD800-FEFB-4234-A42E-EA46CD83E324}" type="presParOf" srcId="{F7FA58FC-F742-4329-95E8-0BFF7C5EA6E5}" destId="{771F5F8E-E573-4D16-BC3F-88B15A3D992D}" srcOrd="1" destOrd="0" presId="urn:microsoft.com/office/officeart/2018/2/layout/IconVerticalSolidList"/>
    <dgm:cxn modelId="{C9FD54C1-F06B-42C4-8AB5-F34F5D26BEB2}" type="presParOf" srcId="{F7FA58FC-F742-4329-95E8-0BFF7C5EA6E5}" destId="{091421E0-64A6-4E56-A9E7-A12AC6666989}" srcOrd="2" destOrd="0" presId="urn:microsoft.com/office/officeart/2018/2/layout/IconVerticalSolidList"/>
    <dgm:cxn modelId="{2B0E76A8-CA79-4912-85D2-869C721CF733}" type="presParOf" srcId="{F7FA58FC-F742-4329-95E8-0BFF7C5EA6E5}" destId="{65A9F312-FC2D-4AE9-A22E-86EDDB94670D}" srcOrd="3" destOrd="0" presId="urn:microsoft.com/office/officeart/2018/2/layout/IconVerticalSolidList"/>
    <dgm:cxn modelId="{16B6A7DD-8102-4997-B6AD-FB93AE43D9E0}" type="presParOf" srcId="{08E5D2B6-8E5C-4FB1-9585-48CDE3C8C8A3}" destId="{F2A2FF90-FE6A-4B20-98D5-13DC868E977C}" srcOrd="3" destOrd="0" presId="urn:microsoft.com/office/officeart/2018/2/layout/IconVerticalSolidList"/>
    <dgm:cxn modelId="{75047706-D5CD-429F-A566-7FE76257B44B}" type="presParOf" srcId="{08E5D2B6-8E5C-4FB1-9585-48CDE3C8C8A3}" destId="{1399B631-A4E5-4525-A3E8-B10A3B6D57EA}" srcOrd="4" destOrd="0" presId="urn:microsoft.com/office/officeart/2018/2/layout/IconVerticalSolidList"/>
    <dgm:cxn modelId="{32E02B10-ADBD-4CDB-9F94-91D090FE04F9}" type="presParOf" srcId="{1399B631-A4E5-4525-A3E8-B10A3B6D57EA}" destId="{1BEA3346-D622-4DC7-9802-EB8E6009D52C}" srcOrd="0" destOrd="0" presId="urn:microsoft.com/office/officeart/2018/2/layout/IconVerticalSolidList"/>
    <dgm:cxn modelId="{3C2F4775-AE26-4C51-BEAA-CF4B84D5F9AC}" type="presParOf" srcId="{1399B631-A4E5-4525-A3E8-B10A3B6D57EA}" destId="{C8BB18A8-1E98-48C7-B312-1B9C8AB9B9DD}" srcOrd="1" destOrd="0" presId="urn:microsoft.com/office/officeart/2018/2/layout/IconVerticalSolidList"/>
    <dgm:cxn modelId="{20E1353D-D8B9-4C8D-BFC9-5863FDD7AE9D}" type="presParOf" srcId="{1399B631-A4E5-4525-A3E8-B10A3B6D57EA}" destId="{F70785EC-EDBD-45EF-A368-EDB516435ACC}" srcOrd="2" destOrd="0" presId="urn:microsoft.com/office/officeart/2018/2/layout/IconVerticalSolidList"/>
    <dgm:cxn modelId="{7BF7CA0E-7DC3-4CA7-BBB1-E22C52D2D89F}" type="presParOf" srcId="{1399B631-A4E5-4525-A3E8-B10A3B6D57EA}" destId="{1D1BC0B2-4A52-497E-959E-A478BD97BEA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5BAC07-F9C0-4477-A050-AD25973F876B}">
      <dsp:nvSpPr>
        <dsp:cNvPr id="0" name=""/>
        <dsp:cNvSpPr/>
      </dsp:nvSpPr>
      <dsp:spPr>
        <a:xfrm>
          <a:off x="0" y="85560"/>
          <a:ext cx="4838958" cy="67532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Individuellement</a:t>
          </a:r>
          <a:endParaRPr lang="en-US" sz="1700" kern="1200"/>
        </a:p>
      </dsp:txBody>
      <dsp:txXfrm>
        <a:off x="32967" y="118527"/>
        <a:ext cx="4773024" cy="609393"/>
      </dsp:txXfrm>
    </dsp:sp>
    <dsp:sp modelId="{64CED887-70F4-44E3-BAA0-016B1A240C4C}">
      <dsp:nvSpPr>
        <dsp:cNvPr id="0" name=""/>
        <dsp:cNvSpPr/>
      </dsp:nvSpPr>
      <dsp:spPr>
        <a:xfrm>
          <a:off x="0" y="809848"/>
          <a:ext cx="4838958" cy="675327"/>
        </a:xfrm>
        <a:prstGeom prst="roundRect">
          <a:avLst/>
        </a:prstGeom>
        <a:solidFill>
          <a:schemeClr val="accent2">
            <a:hueOff val="275703"/>
            <a:satOff val="5161"/>
            <a:lumOff val="-31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Choisissez </a:t>
          </a:r>
          <a:r>
            <a:rPr lang="fr-CA" sz="1700" b="1" u="sng" kern="1200"/>
            <a:t>le groupe de qualités</a:t>
          </a:r>
          <a:r>
            <a:rPr lang="fr-CA" sz="1700" kern="1200"/>
            <a:t> qui vous définit le mieux ou celui qui vous ressemble le plus.</a:t>
          </a:r>
          <a:endParaRPr lang="en-US" sz="1700" kern="1200"/>
        </a:p>
      </dsp:txBody>
      <dsp:txXfrm>
        <a:off x="32967" y="842815"/>
        <a:ext cx="4773024" cy="609393"/>
      </dsp:txXfrm>
    </dsp:sp>
    <dsp:sp modelId="{ECEBFCAD-0195-4966-8EA8-DA5FD5192787}">
      <dsp:nvSpPr>
        <dsp:cNvPr id="0" name=""/>
        <dsp:cNvSpPr/>
      </dsp:nvSpPr>
      <dsp:spPr>
        <a:xfrm>
          <a:off x="0" y="1534135"/>
          <a:ext cx="4838958" cy="675327"/>
        </a:xfrm>
        <a:prstGeom prst="roundRect">
          <a:avLst/>
        </a:prstGeom>
        <a:solidFill>
          <a:schemeClr val="accent2">
            <a:hueOff val="551407"/>
            <a:satOff val="10323"/>
            <a:lumOff val="-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Suivre les instructions mentionnées sur l’exercice</a:t>
          </a:r>
          <a:endParaRPr lang="en-US" sz="1700" kern="1200"/>
        </a:p>
      </dsp:txBody>
      <dsp:txXfrm>
        <a:off x="32967" y="1567102"/>
        <a:ext cx="4773024" cy="609393"/>
      </dsp:txXfrm>
    </dsp:sp>
    <dsp:sp modelId="{B18928B7-C771-4BA5-A16C-DE84E9EF411C}">
      <dsp:nvSpPr>
        <dsp:cNvPr id="0" name=""/>
        <dsp:cNvSpPr/>
      </dsp:nvSpPr>
      <dsp:spPr>
        <a:xfrm>
          <a:off x="0" y="2258423"/>
          <a:ext cx="4838958" cy="675327"/>
        </a:xfrm>
        <a:prstGeom prst="roundRect">
          <a:avLst/>
        </a:prstGeom>
        <a:solidFill>
          <a:schemeClr val="accent2">
            <a:hueOff val="827110"/>
            <a:satOff val="15484"/>
            <a:lumOff val="-94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Durée;15 minutes</a:t>
          </a:r>
          <a:endParaRPr lang="en-US" sz="1700" kern="1200"/>
        </a:p>
      </dsp:txBody>
      <dsp:txXfrm>
        <a:off x="32967" y="2291390"/>
        <a:ext cx="4773024" cy="609393"/>
      </dsp:txXfrm>
    </dsp:sp>
    <dsp:sp modelId="{8A5A4A06-E401-490A-A1C4-C2745A845170}">
      <dsp:nvSpPr>
        <dsp:cNvPr id="0" name=""/>
        <dsp:cNvSpPr/>
      </dsp:nvSpPr>
      <dsp:spPr>
        <a:xfrm>
          <a:off x="0" y="2982711"/>
          <a:ext cx="4838958" cy="675327"/>
        </a:xfrm>
        <a:prstGeom prst="roundRect">
          <a:avLst/>
        </a:prstGeom>
        <a:solidFill>
          <a:schemeClr val="accent2">
            <a:hueOff val="1102814"/>
            <a:satOff val="20646"/>
            <a:lumOff val="-12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Prendre connaissance des caractéristiques de votre couleur dominante</a:t>
          </a:r>
          <a:endParaRPr lang="en-US" sz="1700" kern="1200"/>
        </a:p>
      </dsp:txBody>
      <dsp:txXfrm>
        <a:off x="32967" y="3015678"/>
        <a:ext cx="4773024" cy="609393"/>
      </dsp:txXfrm>
    </dsp:sp>
    <dsp:sp modelId="{E7FD2015-BD99-4845-AA11-90B9C201B737}">
      <dsp:nvSpPr>
        <dsp:cNvPr id="0" name=""/>
        <dsp:cNvSpPr/>
      </dsp:nvSpPr>
      <dsp:spPr>
        <a:xfrm>
          <a:off x="0" y="3706998"/>
          <a:ext cx="4838958" cy="675327"/>
        </a:xfrm>
        <a:prstGeom prst="roundRect">
          <a:avLst/>
        </a:prstGeom>
        <a:solidFill>
          <a:schemeClr val="accent2">
            <a:hueOff val="1378517"/>
            <a:satOff val="25807"/>
            <a:lumOff val="-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Utilisez le document : </a:t>
          </a:r>
          <a:r>
            <a:rPr lang="fr-FR" sz="1700" b="0" i="0" kern="1200">
              <a:hlinkClick xmlns:r="http://schemas.openxmlformats.org/officeDocument/2006/relationships" r:id="rId1"/>
            </a:rPr>
            <a:t>Exercice test : Couleur et personnalité</a:t>
          </a:r>
          <a:r>
            <a:rPr lang="fr-FR" sz="1700" b="0" i="0" kern="1200"/>
            <a:t> </a:t>
          </a:r>
          <a:endParaRPr lang="en-US" sz="1700" kern="1200"/>
        </a:p>
      </dsp:txBody>
      <dsp:txXfrm>
        <a:off x="32967" y="3739965"/>
        <a:ext cx="4773024" cy="609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6ED92C-3C83-43FA-AFC7-C6765B789788}">
      <dsp:nvSpPr>
        <dsp:cNvPr id="0" name=""/>
        <dsp:cNvSpPr/>
      </dsp:nvSpPr>
      <dsp:spPr>
        <a:xfrm>
          <a:off x="0" y="463"/>
          <a:ext cx="7404497" cy="10847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03951-65BB-45D5-906E-A82E6DF6C8B2}">
      <dsp:nvSpPr>
        <dsp:cNvPr id="0" name=""/>
        <dsp:cNvSpPr/>
      </dsp:nvSpPr>
      <dsp:spPr>
        <a:xfrm>
          <a:off x="328129" y="244527"/>
          <a:ext cx="596599" cy="5965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7247E-BEDB-47EC-A29B-E63250B59DFE}">
      <dsp:nvSpPr>
        <dsp:cNvPr id="0" name=""/>
        <dsp:cNvSpPr/>
      </dsp:nvSpPr>
      <dsp:spPr>
        <a:xfrm>
          <a:off x="1252859" y="463"/>
          <a:ext cx="6151637" cy="1084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0" tIns="114800" rIns="114800" bIns="1148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La communication est un outil essentiel pour l’infirmière auxiliaire </a:t>
          </a:r>
          <a:r>
            <a:rPr lang="fr-CA" sz="1600" b="1" i="1" u="sng" kern="1200"/>
            <a:t>à chacune de ses interventions, elle doit communiquer</a:t>
          </a:r>
          <a:r>
            <a:rPr lang="fr-CA" sz="1600" kern="1200"/>
            <a:t> à tout moment lors de sa pratique.</a:t>
          </a:r>
          <a:endParaRPr lang="en-US" sz="1600" kern="1200"/>
        </a:p>
      </dsp:txBody>
      <dsp:txXfrm>
        <a:off x="1252859" y="463"/>
        <a:ext cx="6151637" cy="1084726"/>
      </dsp:txXfrm>
    </dsp:sp>
    <dsp:sp modelId="{E91FB22A-CB0B-4CD8-95A6-29665CE227C3}">
      <dsp:nvSpPr>
        <dsp:cNvPr id="0" name=""/>
        <dsp:cNvSpPr/>
      </dsp:nvSpPr>
      <dsp:spPr>
        <a:xfrm>
          <a:off x="0" y="1356371"/>
          <a:ext cx="7404497" cy="10847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1F5F8E-E573-4D16-BC3F-88B15A3D992D}">
      <dsp:nvSpPr>
        <dsp:cNvPr id="0" name=""/>
        <dsp:cNvSpPr/>
      </dsp:nvSpPr>
      <dsp:spPr>
        <a:xfrm>
          <a:off x="328129" y="1600435"/>
          <a:ext cx="596599" cy="5965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9F312-FC2D-4AE9-A22E-86EDDB94670D}">
      <dsp:nvSpPr>
        <dsp:cNvPr id="0" name=""/>
        <dsp:cNvSpPr/>
      </dsp:nvSpPr>
      <dsp:spPr>
        <a:xfrm>
          <a:off x="1252859" y="1356371"/>
          <a:ext cx="6151637" cy="1084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0" tIns="114800" rIns="114800" bIns="1148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L’infirmière auxiliaire doit être attentive à sa façon de communiquer afin de </a:t>
          </a:r>
          <a:r>
            <a:rPr lang="fr-CA" sz="1600" b="1" kern="1200"/>
            <a:t>s’assurer d’être bien comprise</a:t>
          </a:r>
          <a:r>
            <a:rPr lang="fr-CA" sz="1600" kern="1200"/>
            <a:t> par son client et </a:t>
          </a:r>
          <a:r>
            <a:rPr lang="fr-CA" sz="1600" b="1" kern="1200"/>
            <a:t>doit s’adapter</a:t>
          </a:r>
          <a:r>
            <a:rPr lang="fr-CA" sz="1600" kern="1200"/>
            <a:t> à tout moment à la façon de communiquer de ce dernier.</a:t>
          </a:r>
          <a:endParaRPr lang="en-US" sz="1600" kern="1200"/>
        </a:p>
      </dsp:txBody>
      <dsp:txXfrm>
        <a:off x="1252859" y="1356371"/>
        <a:ext cx="6151637" cy="1084726"/>
      </dsp:txXfrm>
    </dsp:sp>
    <dsp:sp modelId="{1BEA3346-D622-4DC7-9802-EB8E6009D52C}">
      <dsp:nvSpPr>
        <dsp:cNvPr id="0" name=""/>
        <dsp:cNvSpPr/>
      </dsp:nvSpPr>
      <dsp:spPr>
        <a:xfrm>
          <a:off x="0" y="2712279"/>
          <a:ext cx="7404497" cy="10847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BB18A8-1E98-48C7-B312-1B9C8AB9B9DD}">
      <dsp:nvSpPr>
        <dsp:cNvPr id="0" name=""/>
        <dsp:cNvSpPr/>
      </dsp:nvSpPr>
      <dsp:spPr>
        <a:xfrm>
          <a:off x="328129" y="2956343"/>
          <a:ext cx="596599" cy="5965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1BC0B2-4A52-497E-959E-A478BD97BEAA}">
      <dsp:nvSpPr>
        <dsp:cNvPr id="0" name=""/>
        <dsp:cNvSpPr/>
      </dsp:nvSpPr>
      <dsp:spPr>
        <a:xfrm>
          <a:off x="1252859" y="2712279"/>
          <a:ext cx="6151637" cy="1084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0" tIns="114800" rIns="114800" bIns="1148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Cela lui permet d’établir une bonne communication et un lien de confiance.</a:t>
          </a:r>
          <a:endParaRPr lang="en-US" sz="1600" kern="1200"/>
        </a:p>
      </dsp:txBody>
      <dsp:txXfrm>
        <a:off x="1252859" y="2712279"/>
        <a:ext cx="6151637" cy="1084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84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5877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802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28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61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3200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321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15715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7244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2375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9847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4685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4319" y="3876040"/>
            <a:ext cx="8603674" cy="1739347"/>
          </a:xfrm>
        </p:spPr>
        <p:txBody>
          <a:bodyPr>
            <a:normAutofit/>
          </a:bodyPr>
          <a:lstStyle/>
          <a:p>
            <a:r>
              <a:rPr lang="fr-CA" i="1">
                <a:latin typeface="Castellar" panose="020A0402060406010301" pitchFamily="18" charset="0"/>
              </a:rPr>
              <a:t>Relation aidante</a:t>
            </a:r>
          </a:p>
        </p:txBody>
      </p:sp>
      <p:pic>
        <p:nvPicPr>
          <p:cNvPr id="1026" name="Picture 2" descr="C:\Users\caronc2\AppData\Local\Microsoft\Windows\Temporary Internet Files\Content.IE5\DJ0CYTD1\aide-mains-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5310" y="1047130"/>
            <a:ext cx="2606040" cy="1725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caronc2\AppData\Local\Microsoft\Windows\Temporary Internet Files\Content.IE5\Q1XKCJCW\aider_un_sentimancho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2650" y="1173874"/>
            <a:ext cx="2606040" cy="1472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623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68923" y="609600"/>
            <a:ext cx="2934437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2800"/>
              <a:t>Qu’avez-vous appris sur vous en faisant ce test?</a:t>
            </a:r>
          </a:p>
        </p:txBody>
      </p:sp>
      <p:pic>
        <p:nvPicPr>
          <p:cNvPr id="5122" name="Picture 2" descr="C:\Users\caronc2\AppData\Local\Microsoft\Windows\Temporary Internet Files\Content.IE5\7CPWUB8B\discussion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666" b="-1"/>
          <a:stretch>
            <a:fillRect/>
          </a:stretch>
        </p:blipFill>
        <p:spPr bwMode="auto">
          <a:xfrm>
            <a:off x="654048" y="1926062"/>
            <a:ext cx="4534182" cy="300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ACA3C984-205D-16A5-5407-FE1E70AD9F76}"/>
              </a:ext>
            </a:extLst>
          </p:cNvPr>
          <p:cNvSpPr/>
          <p:nvPr/>
        </p:nvSpPr>
        <p:spPr>
          <a:xfrm>
            <a:off x="5668923" y="2057400"/>
            <a:ext cx="2934437" cy="4038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400" b="1">
                <a:solidFill>
                  <a:schemeClr val="accent1"/>
                </a:solidFill>
              </a:rPr>
              <a:t>INSCRIRE VOTRE RÉPONSE DANS LE CAHIER DES TRACES </a:t>
            </a:r>
          </a:p>
        </p:txBody>
      </p:sp>
    </p:spTree>
    <p:extLst>
      <p:ext uri="{BB962C8B-B14F-4D97-AF65-F5344CB8AC3E}">
        <p14:creationId xmlns:p14="http://schemas.microsoft.com/office/powerpoint/2010/main" val="2582131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68923" y="609600"/>
            <a:ext cx="2934437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2200"/>
              <a:t>Avez-vous des caractéristiques auxquelles vous ne vous attendiez pas?</a:t>
            </a:r>
          </a:p>
        </p:txBody>
      </p:sp>
      <p:pic>
        <p:nvPicPr>
          <p:cNvPr id="6146" name="Picture 2" descr="C:\Users\caronc2\AppData\Local\Microsoft\Windows\Temporary Internet Files\Content.IE5\7CPWUB8B\discussion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048" y="1926062"/>
            <a:ext cx="4534182" cy="300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918C8328-83AD-31D4-F56E-82111DDD0184}"/>
              </a:ext>
            </a:extLst>
          </p:cNvPr>
          <p:cNvSpPr/>
          <p:nvPr/>
        </p:nvSpPr>
        <p:spPr>
          <a:xfrm>
            <a:off x="5668923" y="2057400"/>
            <a:ext cx="2934437" cy="4038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400" b="1">
                <a:solidFill>
                  <a:schemeClr val="accent1"/>
                </a:solidFill>
              </a:rPr>
              <a:t>INSCRIRE VOTRE RÉPONSE DANS LE CAHIER DES TRACES </a:t>
            </a:r>
          </a:p>
        </p:txBody>
      </p:sp>
    </p:spTree>
    <p:extLst>
      <p:ext uri="{BB962C8B-B14F-4D97-AF65-F5344CB8AC3E}">
        <p14:creationId xmlns:p14="http://schemas.microsoft.com/office/powerpoint/2010/main" val="1914072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68923" y="609600"/>
            <a:ext cx="2934437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1800"/>
              <a:t>Parmi, ces caractéristiques, lesquelles vont vous aider à communiquer avec les clients?</a:t>
            </a:r>
          </a:p>
        </p:txBody>
      </p:sp>
      <p:pic>
        <p:nvPicPr>
          <p:cNvPr id="7170" name="Picture 2" descr="C:\Users\caronc2\AppData\Local\Microsoft\Windows\Temporary Internet Files\Content.IE5\7CPWUB8B\discussion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048" y="1926062"/>
            <a:ext cx="4534182" cy="300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67373109-687B-DC99-F356-52345C788352}"/>
              </a:ext>
            </a:extLst>
          </p:cNvPr>
          <p:cNvSpPr/>
          <p:nvPr/>
        </p:nvSpPr>
        <p:spPr>
          <a:xfrm>
            <a:off x="5668923" y="2057400"/>
            <a:ext cx="2934437" cy="4038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400" b="1">
                <a:solidFill>
                  <a:schemeClr val="accent1"/>
                </a:solidFill>
              </a:rPr>
              <a:t>INSCRIRE VOTRE RÉPONSE DANS LE CAHIER DES TRACES </a:t>
            </a:r>
          </a:p>
        </p:txBody>
      </p:sp>
    </p:spTree>
    <p:extLst>
      <p:ext uri="{BB962C8B-B14F-4D97-AF65-F5344CB8AC3E}">
        <p14:creationId xmlns:p14="http://schemas.microsoft.com/office/powerpoint/2010/main" val="3146473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72C2B53E-362C-09BC-98AE-49FA617998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350755"/>
              </p:ext>
            </p:extLst>
          </p:nvPr>
        </p:nvGraphicFramePr>
        <p:xfrm>
          <a:off x="857250" y="2298530"/>
          <a:ext cx="7404497" cy="379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87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2059">
            <a:extLst>
              <a:ext uri="{FF2B5EF4-FFF2-40B4-BE49-F238E27FC236}">
                <a16:creationId xmlns:a16="http://schemas.microsoft.com/office/drawing/2014/main" id="{79CBD3C9-4E66-426D-948E-7CF477810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348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2" name="Rectangle 2061">
            <a:extLst>
              <a:ext uri="{FF2B5EF4-FFF2-40B4-BE49-F238E27FC236}">
                <a16:creationId xmlns:a16="http://schemas.microsoft.com/office/drawing/2014/main" id="{DDB95FCF-AD96-482F-9FB8-CD95725E6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348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064" name="Straight Connector 2063">
            <a:extLst>
              <a:ext uri="{FF2B5EF4-FFF2-40B4-BE49-F238E27FC236}">
                <a16:creationId xmlns:a16="http://schemas.microsoft.com/office/drawing/2014/main" id="{64EEEC00-AD80-4734-BEE6-04CBDEC83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83995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6" name="Rectangle 2065">
            <a:extLst>
              <a:ext uri="{FF2B5EF4-FFF2-40B4-BE49-F238E27FC236}">
                <a16:creationId xmlns:a16="http://schemas.microsoft.com/office/drawing/2014/main" id="{2ED84DD6-8A68-4994-8094-8DDBE89BF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1575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8" name="Rectangle 2067">
            <a:extLst>
              <a:ext uri="{FF2B5EF4-FFF2-40B4-BE49-F238E27FC236}">
                <a16:creationId xmlns:a16="http://schemas.microsoft.com/office/drawing/2014/main" id="{176049D7-366E-4AC9-B689-460CC28F8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4708" y="246887"/>
            <a:ext cx="3298316" cy="6377939"/>
          </a:xfrm>
          <a:prstGeom prst="rect">
            <a:avLst/>
          </a:prstGeom>
          <a:solidFill>
            <a:srgbClr val="A6B727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070" name="Straight Connector 2069">
            <a:extLst>
              <a:ext uri="{FF2B5EF4-FFF2-40B4-BE49-F238E27FC236}">
                <a16:creationId xmlns:a16="http://schemas.microsoft.com/office/drawing/2014/main" id="{BC9E91F8-C4AE-4EB0-8B76-FF3F3FC71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77713" y="4405863"/>
            <a:ext cx="2072306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2" name="Rectangle 2071">
            <a:extLst>
              <a:ext uri="{FF2B5EF4-FFF2-40B4-BE49-F238E27FC236}">
                <a16:creationId xmlns:a16="http://schemas.microsoft.com/office/drawing/2014/main" id="{4AD45A04-4150-4943-BB06-EEEDDD73B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450" y="246888"/>
            <a:ext cx="879348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6353" y="857675"/>
            <a:ext cx="2335025" cy="36228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</a:pPr>
            <a:r>
              <a:rPr lang="en-US" sz="3600" b="1" cap="all">
                <a:solidFill>
                  <a:srgbClr val="FFFFFF"/>
                </a:solidFill>
              </a:rPr>
              <a:t>Qu’est-ce que la relation aidante?</a:t>
            </a:r>
          </a:p>
        </p:txBody>
      </p:sp>
      <p:pic>
        <p:nvPicPr>
          <p:cNvPr id="2055" name="Picture 7" descr="C:\Users\caronc2\AppData\Local\Microsoft\Windows\Temporary Internet Files\Content.IE5\DJ0CYTD1\hourglass-1046841_64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2628" y="857675"/>
            <a:ext cx="3637022" cy="514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925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denas avec un cœur">
            <a:extLst>
              <a:ext uri="{FF2B5EF4-FFF2-40B4-BE49-F238E27FC236}">
                <a16:creationId xmlns:a16="http://schemas.microsoft.com/office/drawing/2014/main" id="{713821F5-9352-B79D-B885-3D676501C9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775" r="12225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b="1" i="1" u="sng">
                <a:solidFill>
                  <a:schemeClr val="bg1"/>
                </a:solidFill>
              </a:rPr>
              <a:t>La relation aidante est une communication thérapeutique qui vas plus loin qu’une simple conversation.</a:t>
            </a:r>
          </a:p>
          <a:p>
            <a:pPr marL="68580" indent="0">
              <a:buNone/>
            </a:pPr>
            <a:endParaRPr lang="fr-CA" b="1" i="1" u="sng">
              <a:solidFill>
                <a:schemeClr val="bg1"/>
              </a:solidFill>
            </a:endParaRPr>
          </a:p>
          <a:p>
            <a:r>
              <a:rPr lang="fr-CA">
                <a:solidFill>
                  <a:schemeClr val="bg1"/>
                </a:solidFill>
              </a:rPr>
              <a:t>Cette communication est thérapeutique, car durant une relation aidante, l’infirmière auxiliaire </a:t>
            </a:r>
            <a:r>
              <a:rPr lang="fr-CA" b="1" i="1" u="sng">
                <a:solidFill>
                  <a:schemeClr val="bg1"/>
                </a:solidFill>
              </a:rPr>
              <a:t>s’occupe des émotions et des besoins de son client</a:t>
            </a:r>
            <a:r>
              <a:rPr lang="fr-CA" b="1">
                <a:solidFill>
                  <a:schemeClr val="bg1"/>
                </a:solidFill>
              </a:rPr>
              <a:t>.</a:t>
            </a:r>
          </a:p>
          <a:p>
            <a:r>
              <a:rPr lang="fr-CA">
                <a:solidFill>
                  <a:schemeClr val="bg1"/>
                </a:solidFill>
              </a:rPr>
              <a:t>La relation aidante comprend différentes étapes et techniques qui </a:t>
            </a:r>
            <a:r>
              <a:rPr lang="fr-CA" b="1" i="1" u="sng">
                <a:solidFill>
                  <a:schemeClr val="bg1"/>
                </a:solidFill>
              </a:rPr>
              <a:t>amènent le client à exprimer ce qu’il vit, à prendre conscience de ses problèmes et à voir comment il peut y faire face</a:t>
            </a:r>
            <a:r>
              <a:rPr lang="fr-CA" b="1">
                <a:solidFill>
                  <a:schemeClr val="bg1"/>
                </a:solidFill>
              </a:rPr>
              <a:t>.</a:t>
            </a:r>
          </a:p>
          <a:p>
            <a:r>
              <a:rPr lang="fr-CA">
                <a:solidFill>
                  <a:schemeClr val="bg1"/>
                </a:solidFill>
              </a:rPr>
              <a:t>L’établissement d’un </a:t>
            </a:r>
            <a:r>
              <a:rPr lang="fr-CA" b="1" i="1" u="sng">
                <a:solidFill>
                  <a:schemeClr val="bg1"/>
                </a:solidFill>
              </a:rPr>
              <a:t>lien de confiance</a:t>
            </a:r>
            <a:r>
              <a:rPr lang="fr-CA" b="1">
                <a:solidFill>
                  <a:schemeClr val="bg1"/>
                </a:solidFill>
              </a:rPr>
              <a:t> </a:t>
            </a:r>
            <a:r>
              <a:rPr lang="fr-CA">
                <a:solidFill>
                  <a:schemeClr val="bg1"/>
                </a:solidFill>
              </a:rPr>
              <a:t>est essentiel pour réaliser une relation aidante.</a:t>
            </a:r>
          </a:p>
        </p:txBody>
      </p:sp>
    </p:spTree>
    <p:extLst>
      <p:ext uri="{BB962C8B-B14F-4D97-AF65-F5344CB8AC3E}">
        <p14:creationId xmlns:p14="http://schemas.microsoft.com/office/powerpoint/2010/main" val="3755042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79CBD3C9-4E66-426D-948E-7CF477810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348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DDB95FCF-AD96-482F-9FB8-CD95725E6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348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083" name="Straight Connector 3082">
            <a:extLst>
              <a:ext uri="{FF2B5EF4-FFF2-40B4-BE49-F238E27FC236}">
                <a16:creationId xmlns:a16="http://schemas.microsoft.com/office/drawing/2014/main" id="{64EEEC00-AD80-4734-BEE6-04CBDEC83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83995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2ED84DD6-8A68-4994-8094-8DDBE89BF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1575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87" name="Rectangle 3086">
            <a:extLst>
              <a:ext uri="{FF2B5EF4-FFF2-40B4-BE49-F238E27FC236}">
                <a16:creationId xmlns:a16="http://schemas.microsoft.com/office/drawing/2014/main" id="{176049D7-366E-4AC9-B689-460CC28F8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4708" y="246887"/>
            <a:ext cx="3298316" cy="6377939"/>
          </a:xfrm>
          <a:prstGeom prst="rect">
            <a:avLst/>
          </a:prstGeom>
          <a:solidFill>
            <a:srgbClr val="A6B727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089" name="Straight Connector 3088">
            <a:extLst>
              <a:ext uri="{FF2B5EF4-FFF2-40B4-BE49-F238E27FC236}">
                <a16:creationId xmlns:a16="http://schemas.microsoft.com/office/drawing/2014/main" id="{BC9E91F8-C4AE-4EB0-8B76-FF3F3FC71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77713" y="4405863"/>
            <a:ext cx="2072306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1" name="Rectangle 3090">
            <a:extLst>
              <a:ext uri="{FF2B5EF4-FFF2-40B4-BE49-F238E27FC236}">
                <a16:creationId xmlns:a16="http://schemas.microsoft.com/office/drawing/2014/main" id="{4AD45A04-4150-4943-BB06-EEEDDD73B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450" y="246888"/>
            <a:ext cx="879348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6353" y="857675"/>
            <a:ext cx="2335025" cy="36228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</a:pPr>
            <a:r>
              <a:rPr lang="en-US" sz="3600" b="1" cap="all">
                <a:solidFill>
                  <a:srgbClr val="FFFFFF"/>
                </a:solidFill>
              </a:rPr>
              <a:t>Quand utilise-t-on la relation aidante?</a:t>
            </a:r>
          </a:p>
        </p:txBody>
      </p:sp>
      <p:pic>
        <p:nvPicPr>
          <p:cNvPr id="3074" name="Picture 2" descr="C:\Users\caronc2\AppData\Local\Microsoft\Windows\Temporary Internet Files\Content.IE5\DJ0CYTD1\hourglass-1046841_640[1]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75" r="1" b="11712"/>
          <a:stretch/>
        </p:blipFill>
        <p:spPr bwMode="auto">
          <a:xfrm>
            <a:off x="654048" y="857675"/>
            <a:ext cx="4534182" cy="514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6905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16294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46310" y="873457"/>
            <a:ext cx="4515593" cy="5222543"/>
          </a:xfrm>
        </p:spPr>
        <p:txBody>
          <a:bodyPr anchor="ctr">
            <a:normAutofit/>
          </a:bodyPr>
          <a:lstStyle/>
          <a:p>
            <a:r>
              <a:rPr lang="fr-CA" sz="1700" b="1" i="1" u="sng">
                <a:solidFill>
                  <a:schemeClr val="tx1"/>
                </a:solidFill>
              </a:rPr>
              <a:t>Dans la pratique de l’infirmière auxiliaire la relation aidante est omniprésente.</a:t>
            </a:r>
          </a:p>
          <a:p>
            <a:pPr marL="68580" indent="0">
              <a:buNone/>
            </a:pPr>
            <a:endParaRPr lang="fr-CA" sz="1700">
              <a:solidFill>
                <a:schemeClr val="tx1"/>
              </a:solidFill>
            </a:endParaRPr>
          </a:p>
          <a:p>
            <a:r>
              <a:rPr lang="fr-CA" sz="1700">
                <a:solidFill>
                  <a:schemeClr val="tx1"/>
                </a:solidFill>
              </a:rPr>
              <a:t>Pendant qu’elle donne des soins, l’infirmière auxiliaire </a:t>
            </a:r>
            <a:r>
              <a:rPr lang="fr-CA" sz="1700" b="1">
                <a:solidFill>
                  <a:schemeClr val="tx1"/>
                </a:solidFill>
              </a:rPr>
              <a:t>écoute attentivement </a:t>
            </a:r>
            <a:r>
              <a:rPr lang="fr-CA" sz="1700">
                <a:solidFill>
                  <a:schemeClr val="tx1"/>
                </a:solidFill>
              </a:rPr>
              <a:t>ce que dit son client et </a:t>
            </a:r>
            <a:r>
              <a:rPr lang="fr-CA" sz="1700" b="1" i="1" u="sng">
                <a:solidFill>
                  <a:schemeClr val="tx1"/>
                </a:solidFill>
              </a:rPr>
              <a:t>identifie les émotions qu’il vit</a:t>
            </a:r>
            <a:r>
              <a:rPr lang="fr-CA" sz="1700" b="1">
                <a:solidFill>
                  <a:schemeClr val="tx1"/>
                </a:solidFill>
              </a:rPr>
              <a:t>.</a:t>
            </a:r>
          </a:p>
          <a:p>
            <a:r>
              <a:rPr lang="fr-CA" sz="1700">
                <a:solidFill>
                  <a:schemeClr val="tx1"/>
                </a:solidFill>
              </a:rPr>
              <a:t>Elle </a:t>
            </a:r>
            <a:r>
              <a:rPr lang="fr-CA" sz="1700" b="1" i="1" u="sng">
                <a:solidFill>
                  <a:schemeClr val="tx1"/>
                </a:solidFill>
              </a:rPr>
              <a:t>aide son client</a:t>
            </a:r>
            <a:r>
              <a:rPr lang="fr-CA" sz="1700" b="1">
                <a:solidFill>
                  <a:schemeClr val="tx1"/>
                </a:solidFill>
              </a:rPr>
              <a:t> </a:t>
            </a:r>
            <a:r>
              <a:rPr lang="fr-CA" sz="1700">
                <a:solidFill>
                  <a:schemeClr val="tx1"/>
                </a:solidFill>
              </a:rPr>
              <a:t>à exprimer ses besoins et à prendre conscience de ses ressources tout en restant dans le cadre d’une relation professionnelle.</a:t>
            </a:r>
          </a:p>
          <a:p>
            <a:endParaRPr lang="fr-CA" sz="1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34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79CBD3C9-4E66-426D-948E-7CF477810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348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DDB95FCF-AD96-482F-9FB8-CD95725E6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348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107" name="Straight Connector 4106">
            <a:extLst>
              <a:ext uri="{FF2B5EF4-FFF2-40B4-BE49-F238E27FC236}">
                <a16:creationId xmlns:a16="http://schemas.microsoft.com/office/drawing/2014/main" id="{64EEEC00-AD80-4734-BEE6-04CBDEC83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83995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2ED84DD6-8A68-4994-8094-8DDBE89BF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1575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11" name="Rectangle 4110">
            <a:extLst>
              <a:ext uri="{FF2B5EF4-FFF2-40B4-BE49-F238E27FC236}">
                <a16:creationId xmlns:a16="http://schemas.microsoft.com/office/drawing/2014/main" id="{176049D7-366E-4AC9-B689-460CC28F8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4708" y="246887"/>
            <a:ext cx="3298316" cy="6377939"/>
          </a:xfrm>
          <a:prstGeom prst="rect">
            <a:avLst/>
          </a:prstGeom>
          <a:solidFill>
            <a:srgbClr val="A6B727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113" name="Straight Connector 4112">
            <a:extLst>
              <a:ext uri="{FF2B5EF4-FFF2-40B4-BE49-F238E27FC236}">
                <a16:creationId xmlns:a16="http://schemas.microsoft.com/office/drawing/2014/main" id="{BC9E91F8-C4AE-4EB0-8B76-FF3F3FC71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77713" y="4405863"/>
            <a:ext cx="2072306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5" name="Rectangle 4114">
            <a:extLst>
              <a:ext uri="{FF2B5EF4-FFF2-40B4-BE49-F238E27FC236}">
                <a16:creationId xmlns:a16="http://schemas.microsoft.com/office/drawing/2014/main" id="{4AD45A04-4150-4943-BB06-EEEDDD73B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450" y="246888"/>
            <a:ext cx="879348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6353" y="857675"/>
            <a:ext cx="2335025" cy="36228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</a:pPr>
            <a:r>
              <a:rPr lang="en-US" sz="2900" b="1" cap="all">
                <a:solidFill>
                  <a:srgbClr val="FFFFFF"/>
                </a:solidFill>
              </a:rPr>
              <a:t>Pourquoi utiliser la relation aidante?</a:t>
            </a:r>
          </a:p>
        </p:txBody>
      </p:sp>
      <p:pic>
        <p:nvPicPr>
          <p:cNvPr id="4098" name="Picture 2" descr="C:\Users\caronc2\AppData\Local\Microsoft\Windows\Temporary Internet Files\Content.IE5\DJ0CYTD1\hourglass-1046841_640[1]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2" r="3" b="3"/>
          <a:stretch/>
        </p:blipFill>
        <p:spPr bwMode="auto">
          <a:xfrm>
            <a:off x="1198502" y="857675"/>
            <a:ext cx="3445274" cy="514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223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16294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46310" y="873457"/>
            <a:ext cx="4515593" cy="5222543"/>
          </a:xfrm>
        </p:spPr>
        <p:txBody>
          <a:bodyPr anchor="ctr">
            <a:normAutofit/>
          </a:bodyPr>
          <a:lstStyle/>
          <a:p>
            <a:r>
              <a:rPr lang="fr-CA" sz="1700">
                <a:solidFill>
                  <a:schemeClr val="tx1"/>
                </a:solidFill>
              </a:rPr>
              <a:t>L’infirmière auxiliaire </a:t>
            </a:r>
            <a:r>
              <a:rPr lang="fr-CA" sz="1700" b="1" i="1" u="sng">
                <a:solidFill>
                  <a:schemeClr val="tx1"/>
                </a:solidFill>
              </a:rPr>
              <a:t>utilise la relation aidante lorsqu’elle perçoit que son client en a besoin.</a:t>
            </a:r>
          </a:p>
          <a:p>
            <a:endParaRPr lang="fr-CA" sz="1700" b="1" i="1" u="sng">
              <a:solidFill>
                <a:schemeClr val="tx1"/>
              </a:solidFill>
            </a:endParaRPr>
          </a:p>
          <a:p>
            <a:r>
              <a:rPr lang="fr-CA" sz="1700">
                <a:solidFill>
                  <a:schemeClr val="tx1"/>
                </a:solidFill>
              </a:rPr>
              <a:t>Elle établit une relation aidante avec un </a:t>
            </a:r>
            <a:r>
              <a:rPr lang="fr-CA" sz="1700" b="1" i="1" u="sng">
                <a:solidFill>
                  <a:schemeClr val="tx1"/>
                </a:solidFill>
              </a:rPr>
              <a:t>client qui vit des émotions </a:t>
            </a:r>
            <a:r>
              <a:rPr lang="fr-CA" sz="1700">
                <a:solidFill>
                  <a:schemeClr val="tx1"/>
                </a:solidFill>
              </a:rPr>
              <a:t>difficiles (anxiété, colère, annonce d’un cancer, décès, ….).</a:t>
            </a:r>
          </a:p>
          <a:p>
            <a:r>
              <a:rPr lang="fr-CA" sz="1700">
                <a:solidFill>
                  <a:schemeClr val="tx1"/>
                </a:solidFill>
              </a:rPr>
              <a:t>La relation aidante </a:t>
            </a:r>
            <a:r>
              <a:rPr lang="fr-CA" sz="1700" b="1" i="1" u="sng">
                <a:solidFill>
                  <a:schemeClr val="tx1"/>
                </a:solidFill>
              </a:rPr>
              <a:t>s’installe graduellement</a:t>
            </a:r>
            <a:r>
              <a:rPr lang="fr-CA" sz="1700" b="1">
                <a:solidFill>
                  <a:schemeClr val="tx1"/>
                </a:solidFill>
              </a:rPr>
              <a:t> </a:t>
            </a:r>
            <a:r>
              <a:rPr lang="fr-CA" sz="1700">
                <a:solidFill>
                  <a:schemeClr val="tx1"/>
                </a:solidFill>
              </a:rPr>
              <a:t>entre l’infirmière auxiliaire et son client et elle continue jusqu’à ce que </a:t>
            </a:r>
            <a:r>
              <a:rPr lang="fr-CA" sz="1700" b="1" i="1" u="sng">
                <a:solidFill>
                  <a:schemeClr val="tx1"/>
                </a:solidFill>
              </a:rPr>
              <a:t>le client </a:t>
            </a:r>
            <a:r>
              <a:rPr lang="fr-CA" sz="1700" i="1" u="sng">
                <a:solidFill>
                  <a:schemeClr val="tx1"/>
                </a:solidFill>
              </a:rPr>
              <a:t>trouve </a:t>
            </a:r>
            <a:r>
              <a:rPr lang="fr-CA" sz="1700">
                <a:solidFill>
                  <a:schemeClr val="tx1"/>
                </a:solidFill>
              </a:rPr>
              <a:t>une solution à son problème ou se sente mieux.</a:t>
            </a:r>
          </a:p>
          <a:p>
            <a:r>
              <a:rPr lang="fr-CA" sz="1700">
                <a:solidFill>
                  <a:schemeClr val="tx1"/>
                </a:solidFill>
              </a:rPr>
              <a:t>L’infirmière auxiliaire </a:t>
            </a:r>
            <a:r>
              <a:rPr lang="fr-CA" sz="1700" b="1" i="1" u="sng">
                <a:solidFill>
                  <a:schemeClr val="tx1"/>
                </a:solidFill>
              </a:rPr>
              <a:t>travaille en collaboration</a:t>
            </a:r>
            <a:r>
              <a:rPr lang="fr-CA" sz="1700">
                <a:solidFill>
                  <a:schemeClr val="tx1"/>
                </a:solidFill>
              </a:rPr>
              <a:t> et elle doit parfois diriger un client vers un autre professionnel de la santé si elle est incapable de venir en aide à son client.</a:t>
            </a:r>
          </a:p>
        </p:txBody>
      </p:sp>
    </p:spTree>
    <p:extLst>
      <p:ext uri="{BB962C8B-B14F-4D97-AF65-F5344CB8AC3E}">
        <p14:creationId xmlns:p14="http://schemas.microsoft.com/office/powerpoint/2010/main" val="1347691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16294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0756" y="873457"/>
            <a:ext cx="2454782" cy="5222543"/>
          </a:xfrm>
        </p:spPr>
        <p:txBody>
          <a:bodyPr>
            <a:normAutofit/>
          </a:bodyPr>
          <a:lstStyle/>
          <a:p>
            <a:r>
              <a:rPr lang="fr-CA" sz="2400">
                <a:solidFill>
                  <a:srgbClr val="FFFFFF"/>
                </a:solidFill>
              </a:rPr>
              <a:t>Notions préalables abordées déjà!!!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46310" y="873457"/>
            <a:ext cx="4515593" cy="5222543"/>
          </a:xfrm>
        </p:spPr>
        <p:txBody>
          <a:bodyPr anchor="ctr">
            <a:normAutofit/>
          </a:bodyPr>
          <a:lstStyle/>
          <a:p>
            <a:r>
              <a:rPr lang="fr-CA" sz="1600" b="1" i="1" u="sng">
                <a:solidFill>
                  <a:schemeClr val="tx1"/>
                </a:solidFill>
              </a:rPr>
              <a:t>Compétence 2;</a:t>
            </a:r>
          </a:p>
          <a:p>
            <a:r>
              <a:rPr lang="fr-CA" sz="1600">
                <a:solidFill>
                  <a:schemeClr val="tx1"/>
                </a:solidFill>
              </a:rPr>
              <a:t>Chaque modèle (Virginia, Maslow, …) abordé, propose une vision globale de la personne.</a:t>
            </a:r>
          </a:p>
          <a:p>
            <a:r>
              <a:rPr lang="fr-CA" sz="1600">
                <a:solidFill>
                  <a:schemeClr val="tx1"/>
                </a:solidFill>
              </a:rPr>
              <a:t>L’approche globale de la santé présente les </a:t>
            </a:r>
            <a:r>
              <a:rPr lang="fr-CA" sz="1600" b="1">
                <a:solidFill>
                  <a:schemeClr val="tx1"/>
                </a:solidFill>
              </a:rPr>
              <a:t>attitudes et les comportements divers qui permettent d’humaniser les soins.</a:t>
            </a:r>
          </a:p>
          <a:p>
            <a:r>
              <a:rPr lang="fr-CA" sz="1600">
                <a:solidFill>
                  <a:schemeClr val="tx1"/>
                </a:solidFill>
              </a:rPr>
              <a:t>Ces attitudes et ces comportements correspondent aux </a:t>
            </a:r>
            <a:r>
              <a:rPr lang="fr-CA" sz="1600" b="1">
                <a:solidFill>
                  <a:schemeClr val="tx1"/>
                </a:solidFill>
              </a:rPr>
              <a:t>attitudes et aux habiletés essentielles qui vont aider à établir une relation aidante.</a:t>
            </a:r>
          </a:p>
          <a:p>
            <a:r>
              <a:rPr lang="fr-CA" sz="1600" b="1" i="1" u="sng">
                <a:solidFill>
                  <a:schemeClr val="tx1"/>
                </a:solidFill>
              </a:rPr>
              <a:t>Compétence 3;</a:t>
            </a:r>
          </a:p>
          <a:p>
            <a:r>
              <a:rPr lang="fr-CA" sz="1600">
                <a:solidFill>
                  <a:schemeClr val="tx1"/>
                </a:solidFill>
              </a:rPr>
              <a:t>Le processus de communication et les éléments qui influent sur la communication.</a:t>
            </a:r>
          </a:p>
          <a:p>
            <a:r>
              <a:rPr lang="fr-CA" sz="1600">
                <a:solidFill>
                  <a:schemeClr val="tx1"/>
                </a:solidFill>
              </a:rPr>
              <a:t>Lorsque l’infirmière auxiliaire établit une relation aidante, elle doit maîtriser le processus de communication «émetteur, récepteur, le message et la rétroaction», ce processus </a:t>
            </a:r>
            <a:r>
              <a:rPr lang="fr-CA" sz="1600" b="1">
                <a:solidFill>
                  <a:schemeClr val="tx1"/>
                </a:solidFill>
              </a:rPr>
              <a:t>permet de comprendre ce qu’est une communication efficace.</a:t>
            </a:r>
          </a:p>
        </p:txBody>
      </p:sp>
    </p:spTree>
    <p:extLst>
      <p:ext uri="{BB962C8B-B14F-4D97-AF65-F5344CB8AC3E}">
        <p14:creationId xmlns:p14="http://schemas.microsoft.com/office/powerpoint/2010/main" val="3847796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9858" y="609599"/>
            <a:ext cx="2523284" cy="5606143"/>
          </a:xfrm>
        </p:spPr>
        <p:txBody>
          <a:bodyPr>
            <a:normAutofit/>
          </a:bodyPr>
          <a:lstStyle/>
          <a:p>
            <a:r>
              <a:rPr lang="fr-CA" sz="2900"/>
              <a:t>Exercice « Quelle est la couleur de votre personnalité? »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121CD627-4D86-9C6F-5023-E5625548AF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612733"/>
              </p:ext>
            </p:extLst>
          </p:nvPr>
        </p:nvGraphicFramePr>
        <p:xfrm>
          <a:off x="3408759" y="1199858"/>
          <a:ext cx="4838958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9572046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572</Words>
  <Application>Microsoft Office PowerPoint</Application>
  <PresentationFormat>Affichage à l'écran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6" baseType="lpstr">
      <vt:lpstr>Castellar</vt:lpstr>
      <vt:lpstr>Corbel</vt:lpstr>
      <vt:lpstr>Base</vt:lpstr>
      <vt:lpstr>Relation aidante</vt:lpstr>
      <vt:lpstr>Qu’est-ce que la relation aidante?</vt:lpstr>
      <vt:lpstr>Présentation PowerPoint</vt:lpstr>
      <vt:lpstr>Quand utilise-t-on la relation aidante?</vt:lpstr>
      <vt:lpstr>Présentation PowerPoint</vt:lpstr>
      <vt:lpstr>Pourquoi utiliser la relation aidante?</vt:lpstr>
      <vt:lpstr>Présentation PowerPoint</vt:lpstr>
      <vt:lpstr>Notions préalables abordées déjà!!!</vt:lpstr>
      <vt:lpstr>Exercice « Quelle est la couleur de votre personnalité? »</vt:lpstr>
      <vt:lpstr>Qu’avez-vous appris sur vous en faisant ce test?</vt:lpstr>
      <vt:lpstr>Avez-vous des caractéristiques auxquelles vous ne vous attendiez pas?</vt:lpstr>
      <vt:lpstr>Parmi, ces caractéristiques, lesquelles vont vous aider à communiquer avec les clients?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 aidante</dc:title>
  <dc:creator>Caron, Cécile</dc:creator>
  <cp:lastModifiedBy>Beaulieu, Daniel</cp:lastModifiedBy>
  <cp:revision>22</cp:revision>
  <dcterms:created xsi:type="dcterms:W3CDTF">2017-09-20T12:19:30Z</dcterms:created>
  <dcterms:modified xsi:type="dcterms:W3CDTF">2024-02-26T15:32:03Z</dcterms:modified>
</cp:coreProperties>
</file>