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2"/>
  </p:notesMasterIdLst>
  <p:sldIdLst>
    <p:sldId id="327" r:id="rId2"/>
    <p:sldId id="321" r:id="rId3"/>
    <p:sldId id="319" r:id="rId4"/>
    <p:sldId id="320" r:id="rId5"/>
    <p:sldId id="323" r:id="rId6"/>
    <p:sldId id="330" r:id="rId7"/>
    <p:sldId id="325" r:id="rId8"/>
    <p:sldId id="326" r:id="rId9"/>
    <p:sldId id="324" r:id="rId10"/>
    <p:sldId id="32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 5" id="{3A7CE28E-3CC6-40F7-A99C-2E3F0DF8D7BE}">
          <p14:sldIdLst>
            <p14:sldId id="327"/>
            <p14:sldId id="321"/>
            <p14:sldId id="319"/>
            <p14:sldId id="320"/>
            <p14:sldId id="323"/>
            <p14:sldId id="330"/>
            <p14:sldId id="325"/>
            <p14:sldId id="326"/>
            <p14:sldId id="324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22FC3-051F-482B-850A-C174BECE8632}" type="datetimeFigureOut">
              <a:rPr lang="fr-CA" smtClean="0"/>
              <a:t>2024-03-03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6B04-D085-47AF-97A0-9A000C67D9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66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EC616-C518-4358-9496-6C33B2F5FA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60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8507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97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2779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fr-FR" sz="5000" cap="all" spc="2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fr-FR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pour ajouter un nom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18499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fs princip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’image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rtlCol="0" anchor="ctr" anchorCtr="0"/>
          <a:lstStyle>
            <a:lvl1pPr>
              <a:defRPr lang="fr-FR" sz="32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lang="fr-FR"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585627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formances trimestri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69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en 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nne 2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82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cement du produi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normalizeH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3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rtlCol="0" anchor="b"/>
          <a:lstStyle>
            <a:lvl1pPr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ICI POUR ajouter un titre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fr-FR"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’image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6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rtlCol="0" anchor="b"/>
          <a:lstStyle>
            <a:lvl1pPr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ICI POUR AJOUTER UN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fr-FR" sz="1400" cap="none" spc="50" baseline="0">
                <a:latin typeface="+mn-lt"/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9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2023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ines de croiss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2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rtlCol="0" anchor="b"/>
          <a:lstStyle>
            <a:lvl1pPr>
              <a:defRPr lang="fr-FR" sz="3200" cap="all" spc="200" baseline="0" dirty="0"/>
            </a:lvl1pPr>
          </a:lstStyle>
          <a:p>
            <a:pPr marL="0" lvl="0" rtl="0"/>
            <a:r>
              <a:rPr lang="fr-FR"/>
              <a:t>Cliquez pour ajouter un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rtlCol="0" anchor="t"/>
          <a:lstStyle>
            <a:lvl1pPr marL="0" indent="0">
              <a:buNone/>
              <a:defRPr lang="fr-FR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 rtl="0"/>
            <a:r>
              <a:rPr lang="fr-FR"/>
              <a:t>Cliquez pour ajouter un nom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01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rtlCol="0" anchor="b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1" name="Espace réservé d’image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54" name="Espace réservé d’image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57" name="Espace réservé d’image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60" name="Espace réservé d’image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2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rtlCol="0" anchor="b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28" name="Espace réservé d’image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29" name="Espace réservé d’image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7" name="Espace réservé d’image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0" name="Espace réservé d’image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1" name="Espace réservé d’image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8" name="Espace réservé d’image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3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2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fr-FR" sz="1400" cap="none" spc="50" baseline="0">
                <a:latin typeface="+mn-lt"/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7" name="Espace réservé d’image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71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rtlCol="0" anchor="b"/>
          <a:lstStyle>
            <a:lvl1pPr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fr-FR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pour ajouter un nom</a:t>
            </a:r>
          </a:p>
        </p:txBody>
      </p:sp>
      <p:sp>
        <p:nvSpPr>
          <p:cNvPr id="9" name="Espace réservé d’image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8869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0063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6297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0309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903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26259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2717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662" r:id="rId18"/>
    <p:sldLayoutId id="2147483663" r:id="rId19"/>
    <p:sldLayoutId id="2147483666" r:id="rId20"/>
    <p:sldLayoutId id="2147483667" r:id="rId21"/>
    <p:sldLayoutId id="2147483668" r:id="rId22"/>
    <p:sldLayoutId id="2147483669" r:id="rId23"/>
    <p:sldLayoutId id="2147483671" r:id="rId24"/>
    <p:sldLayoutId id="2147483674" r:id="rId25"/>
    <p:sldLayoutId id="2147483675" r:id="rId26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inemablend.com/news/2315451/in-honor-of-mute-paul-rudds-10-best-roles-rank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refilm.it/produzioni-e-set/paul-rudd-e-alexander-skarsgard-mute-nuovo-sci-fi-di-duncan-jones-461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ckchung.com/2015/07/marvel-ant-man-movie-review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glom.com/2015/07/21/paul-rudd-in-ten-film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Relation aidante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Cours 5</a:t>
            </a:r>
          </a:p>
        </p:txBody>
      </p:sp>
      <p:pic>
        <p:nvPicPr>
          <p:cNvPr id="7" name="Espace réservé d’image 6">
            <a:extLst>
              <a:ext uri="{FF2B5EF4-FFF2-40B4-BE49-F238E27FC236}">
                <a16:creationId xmlns:a16="http://schemas.microsoft.com/office/drawing/2014/main" id="{5A492D51-4DBA-40BC-82AA-A33BD0D3F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18574" y="1580488"/>
            <a:ext cx="6327189" cy="3697022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075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40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706FBD-6B99-9CE2-0AA5-B72DB924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78" y="1563758"/>
            <a:ext cx="6022021" cy="2762710"/>
          </a:xfrm>
        </p:spPr>
        <p:txBody>
          <a:bodyPr/>
          <a:lstStyle/>
          <a:p>
            <a:r>
              <a:rPr lang="fr-CA" dirty="0"/>
              <a:t>VEUILLEZ EFFECTUER LA LECTURE DES PAGES SUIVANTES DE VOTRE GUIDE CÉMEQ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927D14-20F2-990D-FE34-F30D46C83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54 À 59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840CF2-4311-2484-63EF-FF3C4ED1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06" y="172788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719FDB3F-0684-0BED-D692-7E942DF7E40A}"/>
              </a:ext>
            </a:extLst>
          </p:cNvPr>
          <p:cNvSpPr txBox="1">
            <a:spLocks/>
          </p:cNvSpPr>
          <p:nvPr/>
        </p:nvSpPr>
        <p:spPr>
          <a:xfrm>
            <a:off x="6347107" y="1225917"/>
            <a:ext cx="6022021" cy="190329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j-ea"/>
                <a:cs typeface="Segoe UI Light"/>
              </a:rPr>
              <a:t>À l'aide du film proposé, remplissez votre fiche #2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all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j-ea"/>
              <a:cs typeface="Segoe UI Light"/>
            </a:endParaRP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8D8C3090-2E68-0A3A-CDEF-89AFA0A3FB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205" r="5205"/>
          <a:stretch>
            <a:fillRect/>
          </a:stretch>
        </p:blipFill>
        <p:spPr>
          <a:xfrm>
            <a:off x="950093" y="2177563"/>
            <a:ext cx="6482265" cy="38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DE6FE-A8DE-7CAF-1EE2-B9234365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40" y="298606"/>
            <a:ext cx="8057434" cy="1424177"/>
          </a:xfrm>
        </p:spPr>
        <p:txBody>
          <a:bodyPr/>
          <a:lstStyle/>
          <a:p>
            <a:r>
              <a:rPr lang="fr-CA" sz="4400"/>
              <a:t>La reconnaissance des émotions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25F48-6308-E1EF-B674-43EB2247D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699" y="1860419"/>
            <a:ext cx="7252417" cy="52162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>
              <a:solidFill>
                <a:schemeClr val="tx2"/>
              </a:solidFill>
            </a:endParaRPr>
          </a:p>
          <a:p>
            <a:endParaRPr lang="fr-CA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6B3B4B6-28D6-FF2F-6AE6-F799B0B4BDFC}"/>
              </a:ext>
            </a:extLst>
          </p:cNvPr>
          <p:cNvSpPr txBox="1">
            <a:spLocks/>
          </p:cNvSpPr>
          <p:nvPr/>
        </p:nvSpPr>
        <p:spPr>
          <a:xfrm>
            <a:off x="685636" y="1860419"/>
            <a:ext cx="4535722" cy="4580138"/>
          </a:xfrm>
          <a:prstGeom prst="rect">
            <a:avLst/>
          </a:prstGeom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0" i="0" kern="1200" spc="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20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En période de maladie, chaque personne réagit différemment. L’âge, la profession, la culture et bien d’autres facteurs viennent influencer la personne (client) dans sa façon de voir la maladie.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20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En période de maladie, la personne traverse 5 phases qui comportent chacune leurs particularités.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200" normalizeH="0" baseline="0" noProof="0">
              <a:ln>
                <a:noFill/>
              </a:ln>
              <a:solidFill>
                <a:srgbClr val="627272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FC5AEC-875C-FD33-3741-B3E7E9FAB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473015" y="2179920"/>
            <a:ext cx="5804718" cy="35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25F48-6308-E1EF-B674-43EB2247D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699" y="1860419"/>
            <a:ext cx="7252417" cy="52162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>
              <a:solidFill>
                <a:schemeClr val="tx2"/>
              </a:solidFill>
            </a:endParaRPr>
          </a:p>
          <a:p>
            <a:endParaRPr lang="fr-CA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3D7B7CB-53BB-0947-5388-70E373DD730C}"/>
              </a:ext>
            </a:extLst>
          </p:cNvPr>
          <p:cNvGraphicFramePr>
            <a:graphicFrameLocks/>
          </p:cNvGraphicFramePr>
          <p:nvPr/>
        </p:nvGraphicFramePr>
        <p:xfrm>
          <a:off x="1053547" y="274924"/>
          <a:ext cx="10084905" cy="606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296">
                <a:tc>
                  <a:txBody>
                    <a:bodyPr/>
                    <a:lstStyle/>
                    <a:p>
                      <a:r>
                        <a:rPr lang="fr-CA">
                          <a:solidFill>
                            <a:schemeClr val="tx1"/>
                          </a:solidFill>
                        </a:rPr>
                        <a:t>Phases de la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Caractéristiques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48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="1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r>
                        <a:rPr lang="fr-CA" sz="1600" b="1" baseline="0">
                          <a:solidFill>
                            <a:schemeClr val="tx2"/>
                          </a:solidFill>
                          <a:latin typeface="+mn-lt"/>
                        </a:rPr>
                        <a:t> M</a:t>
                      </a:r>
                      <a:r>
                        <a:rPr lang="fr-CA" sz="1600" b="1">
                          <a:solidFill>
                            <a:schemeClr val="tx2"/>
                          </a:solidFill>
                          <a:latin typeface="+mn-lt"/>
                        </a:rPr>
                        <a:t>anifestations des premiers 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>
                          <a:solidFill>
                            <a:schemeClr val="tx2"/>
                          </a:solidFill>
                          <a:latin typeface="+mn-lt"/>
                        </a:rPr>
                        <a:t>Plusieurs symptômes (toux, fièvre, douleur, etc.) font en sorte que la personne se sent moins bien.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>
                          <a:solidFill>
                            <a:schemeClr val="tx2"/>
                          </a:solidFill>
                          <a:latin typeface="+mn-lt"/>
                        </a:rPr>
                        <a:t>Malgré ces</a:t>
                      </a:r>
                      <a:r>
                        <a:rPr lang="fr-CA" sz="16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symptômes, elle vit comme si tout était normal.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 baseline="0" dirty="0">
                          <a:solidFill>
                            <a:schemeClr val="tx2"/>
                          </a:solidFill>
                          <a:latin typeface="+mn-lt"/>
                        </a:rPr>
                        <a:t>Par la suite, comme les symptômes persistent, elle en parle à ses proches</a:t>
                      </a:r>
                      <a:endParaRPr lang="fr-CA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9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="1">
                          <a:solidFill>
                            <a:schemeClr val="tx2"/>
                          </a:solidFill>
                          <a:latin typeface="+mn-lt"/>
                        </a:rPr>
                        <a:t>2. Acceptation du rôle de personne malade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La personne accepte qu’elle est malade et essai de se soigner seule.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Elle consulte les membres de sa famille ou d’autres personnes pour obtenir des conseils.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À la fin de cette phase, la personne guérit ou elle est davantage malade. Dans ce cas, elle doit consulter un médecin.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41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="1">
                          <a:solidFill>
                            <a:schemeClr val="tx2"/>
                          </a:solidFill>
                          <a:latin typeface="+mn-lt"/>
                        </a:rPr>
                        <a:t>3. Prise de contact avec le monde médical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La personne prend un rendez-vous médical pour avoir: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aseline="0">
                          <a:solidFill>
                            <a:schemeClr val="tx2"/>
                          </a:solidFill>
                          <a:latin typeface="+mn-lt"/>
                        </a:rPr>
                        <a:t>   - une confirmation de la maladie;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aseline="0">
                          <a:solidFill>
                            <a:schemeClr val="tx2"/>
                          </a:solidFill>
                          <a:latin typeface="+mn-lt"/>
                        </a:rPr>
                        <a:t>   - des renseignements sur les symptômes de la maladie;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aseline="0">
                          <a:solidFill>
                            <a:schemeClr val="tx2"/>
                          </a:solidFill>
                          <a:latin typeface="+mn-lt"/>
                        </a:rPr>
                        <a:t>   - l’assurance de retrouver la santé ou de connaître les effets de la maladie.</a:t>
                      </a:r>
                      <a:endParaRPr lang="fr-CA" sz="16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17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="1">
                          <a:solidFill>
                            <a:schemeClr val="tx2"/>
                          </a:solidFill>
                          <a:latin typeface="+mn-lt"/>
                        </a:rPr>
                        <a:t>4. Dépendance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La personne malade devient dépendante du médecin qui la soigne.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Elle suit les recommandations médicales ou les ignores.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solidFill>
                            <a:schemeClr val="tx2"/>
                          </a:solidFill>
                          <a:latin typeface="+mn-lt"/>
                        </a:rPr>
                        <a:t>Elle ne peut plus jouer ses rôles sociaux (rôle de pourvoyeur, de parent,</a:t>
                      </a:r>
                      <a:r>
                        <a:rPr lang="fr-CA" sz="1600" baseline="0">
                          <a:solidFill>
                            <a:schemeClr val="tx2"/>
                          </a:solidFill>
                          <a:latin typeface="+mn-lt"/>
                        </a:rPr>
                        <a:t> etc.).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 baseline="0">
                          <a:solidFill>
                            <a:schemeClr val="tx2"/>
                          </a:solidFill>
                          <a:latin typeface="+mn-lt"/>
                        </a:rPr>
                        <a:t>Elle perd complètement ou en partie son autonomie.</a:t>
                      </a:r>
                      <a:endParaRPr lang="fr-CA" sz="16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112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600" b="1">
                          <a:solidFill>
                            <a:schemeClr val="tx2"/>
                          </a:solidFill>
                          <a:latin typeface="+mn-lt"/>
                        </a:rPr>
                        <a:t>5. Convalescence ou réadaptation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>
                          <a:solidFill>
                            <a:schemeClr val="tx2"/>
                          </a:solidFill>
                          <a:latin typeface="+mn-lt"/>
                        </a:rPr>
                        <a:t>La personne reprend</a:t>
                      </a:r>
                      <a:r>
                        <a:rPr lang="fr-CA" sz="16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graduellement ses rôles sociaux. Cette phase est rapide chez la personne ayant une maladie aigue, mais elle est plus longue chez la personne atteinte d’une maladie chronique.</a:t>
                      </a:r>
                      <a:endParaRPr lang="fr-CA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87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2AD0A-9F6E-C1E6-C390-309EFB76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rtlCol="0" anchor="t"/>
          <a:lstStyle/>
          <a:p>
            <a:r>
              <a:rPr lang="fr-FR">
                <a:cs typeface="Segoe UI Light"/>
              </a:rPr>
              <a:t>Indices d'une situation d'urgence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859CF7-9230-9086-BF3C-0AE50988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1C079A-EE2C-654B-D53B-5EC3523B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Relation aidante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271A91-D805-B9A2-CC27-3A6530AA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729D4-A164-47A3-830D-E792BCE699E4}" type="slidenum">
              <a:rPr kumimoji="0" lang="fr-FR" sz="1000" b="0" i="0" u="none" strike="noStrike" kern="1200" cap="all" spc="15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27577E-5FC8-5105-3341-277DB827BAFF}"/>
              </a:ext>
            </a:extLst>
          </p:cNvPr>
          <p:cNvSpPr txBox="1"/>
          <p:nvPr/>
        </p:nvSpPr>
        <p:spPr>
          <a:xfrm>
            <a:off x="644792" y="1426797"/>
            <a:ext cx="10899913" cy="304698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Être confronté à un patient avec des propos suicidaires ou qui démontre des indices de violence peut être bouleversant et vous être inconfortable.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Segoe U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ÉTAT SUICIDAIRE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Segoe U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INDICES DE VIOLENCES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Segoe U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Segoe UI Light"/>
            </a:endParaRPr>
          </a:p>
        </p:txBody>
      </p:sp>
      <p:pic>
        <p:nvPicPr>
          <p:cNvPr id="9" name="Image 8" descr="Une image contenant Visage humain, personne, capture d’écran, intérieur&#10;&#10;Description générée automatiquement">
            <a:extLst>
              <a:ext uri="{FF2B5EF4-FFF2-40B4-BE49-F238E27FC236}">
                <a16:creationId xmlns:a16="http://schemas.microsoft.com/office/drawing/2014/main" id="{ACBCDD0A-44B7-5B56-BCFD-3EC1ADAC4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8705" y="2825960"/>
            <a:ext cx="6096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9AFF-9845-39AA-853E-C1B043CE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MISE EN SITUATION</a:t>
            </a:r>
          </a:p>
        </p:txBody>
      </p:sp>
      <p:pic>
        <p:nvPicPr>
          <p:cNvPr id="9" name="Espace réservé du contenu 8" descr="Balance numérique avec cercles">
            <a:extLst>
              <a:ext uri="{FF2B5EF4-FFF2-40B4-BE49-F238E27FC236}">
                <a16:creationId xmlns:a16="http://schemas.microsoft.com/office/drawing/2014/main" id="{1DC44034-035C-434A-5420-1B3BC10FC5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1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C03855-1748-DEE8-002A-BAB3E431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535157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E8A70-76BF-767F-248E-643279F0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825" y="6535157"/>
            <a:ext cx="51175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B5E9FA-28A9-0436-0922-A4E87C9F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1729D4-A164-47A3-830D-E792BCE699E4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F2599-E5A7-4FF8-1DC2-80EBF400C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Vous </a:t>
            </a:r>
            <a:r>
              <a:rPr lang="en-US" sz="3200" dirty="0" err="1">
                <a:solidFill>
                  <a:srgbClr val="FFFFFF"/>
                </a:solidFill>
              </a:rPr>
              <a:t>devez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maintenant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effectuer</a:t>
            </a:r>
            <a:r>
              <a:rPr lang="en-US" sz="3200" dirty="0">
                <a:solidFill>
                  <a:srgbClr val="FFFFFF"/>
                </a:solidFill>
              </a:rPr>
              <a:t> les mises </a:t>
            </a:r>
            <a:r>
              <a:rPr lang="en-US" sz="3200" dirty="0" err="1">
                <a:solidFill>
                  <a:srgbClr val="FFFFFF"/>
                </a:solidFill>
              </a:rPr>
              <a:t>en</a:t>
            </a:r>
            <a:r>
              <a:rPr lang="en-US" sz="3200" dirty="0">
                <a:solidFill>
                  <a:srgbClr val="FFFFFF"/>
                </a:solidFill>
              </a:rPr>
              <a:t> situation dans le </a:t>
            </a:r>
            <a:r>
              <a:rPr lang="en-US" sz="3200" dirty="0" err="1">
                <a:solidFill>
                  <a:srgbClr val="FFFFFF"/>
                </a:solidFill>
              </a:rPr>
              <a:t>cours</a:t>
            </a:r>
            <a:r>
              <a:rPr lang="en-US" sz="3200" dirty="0">
                <a:solidFill>
                  <a:srgbClr val="FFFFFF"/>
                </a:solidFill>
              </a:rPr>
              <a:t> 5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EEBDF-1A06-8FE3-06B3-EB91A7B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 lIns="91440" tIns="45720" rIns="91440" bIns="45720" rtlCol="0" anchor="ctr"/>
          <a:lstStyle/>
          <a:p>
            <a:r>
              <a:rPr lang="fr-FR">
                <a:cs typeface="Segoe UI Light"/>
              </a:rPr>
              <a:t>Les aspects de l'état suicidaire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C34C96-AD3F-C480-6D57-B44FF7DE9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140" y="2063838"/>
            <a:ext cx="3515704" cy="839308"/>
          </a:xfrm>
        </p:spPr>
        <p:txBody>
          <a:bodyPr lIns="91440" tIns="45720" rIns="91440" bIns="45720" rtlCol="0" anchor="t">
            <a:noAutofit/>
          </a:bodyPr>
          <a:lstStyle/>
          <a:p>
            <a:r>
              <a:rPr lang="fr-FR" sz="2400" b="1">
                <a:solidFill>
                  <a:schemeClr val="tx2"/>
                </a:solidFill>
                <a:cs typeface="Segoe UI Light"/>
              </a:rPr>
              <a:t>Sur le plan comportemental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6067A5-27F1-9CD8-A1B9-347CBA7EA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932" y="2897745"/>
            <a:ext cx="3515346" cy="3469495"/>
          </a:xfrm>
        </p:spPr>
        <p:txBody>
          <a:bodyPr lIns="91440" tIns="45720" rIns="91440" bIns="45720" rtlCol="0" anchor="t"/>
          <a:lstStyle/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>
                <a:cs typeface="Segoe UI Light"/>
              </a:rPr>
              <a:t>Actions compulsives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>
                <a:cs typeface="Segoe UI Light"/>
              </a:rPr>
              <a:t>Pensées incohérentes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>
                <a:cs typeface="Segoe UI Light"/>
              </a:rPr>
              <a:t>Se retire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>
                <a:cs typeface="Segoe UI Light"/>
              </a:rPr>
              <a:t>Négligence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>
                <a:cs typeface="Segoe UI Light"/>
              </a:rPr>
              <a:t>Consommation abusive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>
                <a:cs typeface="Segoe UI Light"/>
              </a:rPr>
              <a:t>Intérêt pour la mort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4B190D-6A49-771B-BEF9-18EFD1F42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9790" y="2063838"/>
            <a:ext cx="2998120" cy="839308"/>
          </a:xfrm>
        </p:spPr>
        <p:txBody>
          <a:bodyPr lIns="91440" tIns="45720" rIns="91440" bIns="45720" rtlCol="0" anchor="t">
            <a:noAutofit/>
          </a:bodyPr>
          <a:lstStyle/>
          <a:p>
            <a:r>
              <a:rPr lang="fr-FR" sz="2400" b="1">
                <a:solidFill>
                  <a:schemeClr val="tx2"/>
                </a:solidFill>
                <a:cs typeface="Segoe UI Light"/>
              </a:rPr>
              <a:t>L'aspect biologique</a:t>
            </a:r>
            <a:endParaRPr lang="fr-FR" b="1">
              <a:solidFill>
                <a:schemeClr val="tx2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BAA429E-2D75-FAA7-07CD-54F7612506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9582" y="2897744"/>
            <a:ext cx="3515346" cy="2951912"/>
          </a:xfrm>
        </p:spPr>
        <p:txBody>
          <a:bodyPr lIns="91440" tIns="45720" rIns="91440" bIns="45720" rtlCol="0" anchor="t"/>
          <a:lstStyle/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Sommeil irrégulier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Malaises divers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Désordre de l'appétit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Fluctuation du poids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43CC6B-FB92-3772-F6AC-C5B387574B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7120" y="2063838"/>
            <a:ext cx="3544458" cy="839308"/>
          </a:xfrm>
        </p:spPr>
        <p:txBody>
          <a:bodyPr lIns="91440" tIns="45720" rIns="91440" bIns="45720" rtlCol="0" anchor="t">
            <a:noAutofit/>
          </a:bodyPr>
          <a:lstStyle/>
          <a:p>
            <a:r>
              <a:rPr lang="fr-FR" sz="2400" b="1">
                <a:solidFill>
                  <a:schemeClr val="tx2"/>
                </a:solidFill>
                <a:cs typeface="Segoe UI Light"/>
              </a:rPr>
              <a:t>L'aspect psychologique</a:t>
            </a:r>
            <a:endParaRPr lang="fr-FR" sz="2400" b="1">
              <a:solidFill>
                <a:schemeClr val="tx2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D5A2E1-0A72-08E1-14BB-05F264BE45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6912" y="2897744"/>
            <a:ext cx="3544100" cy="2951912"/>
          </a:xfrm>
        </p:spPr>
        <p:txBody>
          <a:bodyPr lIns="91440" tIns="45720" rIns="91440" bIns="45720" rtlCol="0" anchor="t">
            <a:normAutofit fontScale="85000" lnSpcReduction="10000"/>
          </a:bodyPr>
          <a:lstStyle/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Perte de l'estime de soi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Perte de mémoire et difficulté de concentration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Tristesse et ennui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Perte de désir sexuel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Perte de d'intérêt et de jouissance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67365B2-ABA1-01B2-F476-7FF498DE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2023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3F887EB-EB30-F27A-BB55-00ABF70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Relation aidante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1D29E44-AFAA-8ED4-6425-53FD64EA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729D4-A164-47A3-830D-E792BCE699E4}" type="slidenum">
              <a:rPr kumimoji="0" lang="fr-FR" sz="1000" b="0" i="0" u="none" strike="noStrike" kern="1200" cap="all" spc="15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6F7572B-7FE3-1224-916D-F5BE5B1E0D89}"/>
              </a:ext>
            </a:extLst>
          </p:cNvPr>
          <p:cNvSpPr/>
          <p:nvPr/>
        </p:nvSpPr>
        <p:spPr>
          <a:xfrm>
            <a:off x="2895544" y="1089136"/>
            <a:ext cx="5624535" cy="36158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Attention aux préjugés!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Light"/>
              <a:ea typeface="+mn-ea"/>
              <a:cs typeface="Segoe UI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Valider les idées suicidaires sous forme du COQ</a:t>
            </a:r>
          </a:p>
        </p:txBody>
      </p:sp>
    </p:spTree>
    <p:extLst>
      <p:ext uri="{BB962C8B-B14F-4D97-AF65-F5344CB8AC3E}">
        <p14:creationId xmlns:p14="http://schemas.microsoft.com/office/powerpoint/2010/main" val="441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  <p:bldP spid="8" grpId="0" uiExpand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habits, intérieur, mur&#10;&#10;Description générée automatiquement">
            <a:extLst>
              <a:ext uri="{FF2B5EF4-FFF2-40B4-BE49-F238E27FC236}">
                <a16:creationId xmlns:a16="http://schemas.microsoft.com/office/drawing/2014/main" id="{7614F088-BBCE-AB05-2BF2-11E1402D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09" y="-16628"/>
            <a:ext cx="12809866" cy="68746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694CA50-7614-1AF5-40BC-68CA0FEA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rtlCol="0" anchor="ctr"/>
          <a:lstStyle/>
          <a:p>
            <a:r>
              <a:rPr lang="fr-FR" err="1">
                <a:cs typeface="Segoe UI Light"/>
              </a:rPr>
              <a:t>L'ÉTat</a:t>
            </a:r>
            <a:r>
              <a:rPr lang="fr-FR">
                <a:cs typeface="Segoe UI Light"/>
              </a:rPr>
              <a:t> suicidaire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57C97A-D799-AFC8-BD54-C4337EA62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7759" y="2063838"/>
            <a:ext cx="2757708" cy="939950"/>
          </a:xfrm>
        </p:spPr>
        <p:txBody>
          <a:bodyPr lIns="91440" tIns="45720" rIns="91440" bIns="45720" rtlCol="0" anchor="t">
            <a:normAutofit/>
          </a:bodyPr>
          <a:lstStyle/>
          <a:p>
            <a:r>
              <a:rPr lang="fr-FR" sz="2800" b="1">
                <a:solidFill>
                  <a:schemeClr val="tx2"/>
                </a:solidFill>
                <a:cs typeface="Segoe UI Light"/>
              </a:rPr>
              <a:t>Attitudes aidantes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731C07-68AA-9E0E-D5AF-364DFEAD08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7551" y="3003787"/>
            <a:ext cx="4626293" cy="3541384"/>
          </a:xfrm>
          <a:solidFill>
            <a:schemeClr val="accent1"/>
          </a:solidFill>
        </p:spPr>
        <p:txBody>
          <a:bodyPr lIns="91440" tIns="45720" rIns="91440" bIns="45720" rtlCol="0" anchor="t"/>
          <a:lstStyle/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Être à l'écoute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Parler ouvertement et calmement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Renoncer à la compréhension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Ne pas outrepasser votre rôle</a:t>
            </a:r>
          </a:p>
          <a:p>
            <a:pPr marL="285750" indent="-285750">
              <a:buChar char="•"/>
            </a:pPr>
            <a:r>
              <a:rPr lang="fr-FR" sz="1800" dirty="0">
                <a:cs typeface="Segoe UI Light"/>
              </a:rPr>
              <a:t>Faire appel aux professionnels appropriés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59C5DC-E7D9-D2CB-A7AE-2D96CECB50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708" y="2063837"/>
            <a:ext cx="2700197" cy="939950"/>
          </a:xfrm>
        </p:spPr>
        <p:txBody>
          <a:bodyPr lIns="91440" tIns="45720" rIns="91440" bIns="45720" rtlCol="0" anchor="t">
            <a:normAutofit/>
          </a:bodyPr>
          <a:lstStyle/>
          <a:p>
            <a:r>
              <a:rPr lang="fr-FR" sz="2800" b="1">
                <a:solidFill>
                  <a:schemeClr val="tx2"/>
                </a:solidFill>
                <a:cs typeface="Segoe UI Light"/>
              </a:rPr>
              <a:t>Attitudes nuisibles</a:t>
            </a:r>
            <a:endParaRPr lang="fr-FR" sz="2800" b="1">
              <a:solidFill>
                <a:schemeClr val="tx2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5E9918-2451-1DE3-82A1-45B61BCA2D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2188" y="3003786"/>
            <a:ext cx="4626293" cy="3411988"/>
          </a:xfrm>
          <a:solidFill>
            <a:schemeClr val="accent1"/>
          </a:solidFill>
        </p:spPr>
        <p:txBody>
          <a:bodyPr lIns="91440" tIns="45720" rIns="91440" bIns="45720" rtlCol="0" anchor="t"/>
          <a:lstStyle/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Juger la personne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Faire la morale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Changer de sujet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Culpabiliser la personne</a:t>
            </a:r>
          </a:p>
          <a:p>
            <a:pPr marL="285750" indent="-285750">
              <a:buFont typeface="Arial" panose="020B0502040204020203" pitchFamily="34" charset="0"/>
              <a:buChar char="•"/>
            </a:pPr>
            <a:r>
              <a:rPr lang="fr-FR" sz="1800" dirty="0">
                <a:cs typeface="Segoe UI Light"/>
              </a:rPr>
              <a:t>Minimiser ou banaliser les émotions de la personne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4D02A2-135D-E021-AC82-B63E0354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9D204A-BAAC-73BF-AC8E-5B14C6E5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Relation aidante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8BFDA9-6D21-5B5B-01F8-EB23B8D7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729D4-A164-47A3-830D-E792BCE699E4}" type="slidenum">
              <a:rPr kumimoji="0" lang="fr-FR" sz="1000" b="0" i="0" u="none" strike="noStrike" kern="1200" cap="all" spc="15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465BD-01C1-A0F4-C652-8B32A490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rtlCol="0" anchor="t"/>
          <a:lstStyle/>
          <a:p>
            <a:r>
              <a:rPr lang="fr-FR">
                <a:cs typeface="Segoe UI Light"/>
              </a:rPr>
              <a:t>Les types de violence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F34191-EDD8-D5E4-680D-32E2D43A1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7843" y="2247241"/>
            <a:ext cx="1826631" cy="388099"/>
          </a:xfrm>
        </p:spPr>
        <p:txBody>
          <a:bodyPr lIns="91440" tIns="45720" rIns="91440" bIns="45720" rtlCol="0" anchor="b"/>
          <a:lstStyle/>
          <a:p>
            <a:r>
              <a:rPr lang="fr-FR">
                <a:cs typeface="Segoe UI Light"/>
              </a:rPr>
              <a:t>Physique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B98AB8-B0EB-8539-2D2D-8A812D4003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843" y="2864483"/>
            <a:ext cx="1826631" cy="1944632"/>
          </a:xfrm>
        </p:spPr>
        <p:txBody>
          <a:bodyPr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fr-FR" sz="1800">
                <a:cs typeface="Segoe UI Light"/>
              </a:rPr>
              <a:t>Forme évidente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Avec ou sans arme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Augmente en intensité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F1541F-8027-8512-27D1-41024E2E83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08979" y="2242587"/>
            <a:ext cx="1826631" cy="388099"/>
          </a:xfrm>
        </p:spPr>
        <p:txBody>
          <a:bodyPr lIns="91440" tIns="45720" rIns="91440" bIns="45720" rtlCol="0" anchor="b"/>
          <a:lstStyle/>
          <a:p>
            <a:r>
              <a:rPr lang="fr-FR">
                <a:cs typeface="Segoe UI Light"/>
              </a:rPr>
              <a:t>Sexuelle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1AEF416-76ED-CEC3-FFEE-1C00FB91DD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52111" y="2859829"/>
            <a:ext cx="1826631" cy="1944632"/>
          </a:xfrm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285750" indent="-285750">
              <a:buChar char="•"/>
            </a:pPr>
            <a:r>
              <a:rPr lang="fr-FR" sz="1800">
                <a:cs typeface="Segoe UI Light"/>
              </a:rPr>
              <a:t>Parfois évidente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Utilisation de la violence physique 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Contrainte de la victime</a:t>
            </a:r>
          </a:p>
          <a:p>
            <a:pPr marL="285750" indent="-285750">
              <a:lnSpc>
                <a:spcPct val="113999"/>
              </a:lnSpc>
              <a:buChar char="•"/>
            </a:pPr>
            <a:endParaRPr lang="fr-FR">
              <a:cs typeface="Segoe UI Ligh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D3172B9-D5E0-7F8D-8D0D-19EBB1C1C5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8307" y="2189732"/>
            <a:ext cx="1826631" cy="431231"/>
          </a:xfrm>
        </p:spPr>
        <p:txBody>
          <a:bodyPr lIns="91440" tIns="45720" rIns="91440" bIns="45720" rtlCol="0" anchor="b"/>
          <a:lstStyle/>
          <a:p>
            <a:r>
              <a:rPr lang="fr-FR" sz="1600">
                <a:cs typeface="Segoe UI Light"/>
              </a:rPr>
              <a:t>Psychologique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9ED2ADA-725F-F52D-9317-14A9C49E0A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8307" y="2864483"/>
            <a:ext cx="1912895" cy="1944632"/>
          </a:xfrm>
        </p:spPr>
        <p:txBody>
          <a:bodyPr lIns="91440" tIns="45720" rIns="91440" bIns="45720" rtlCol="0" anchor="t"/>
          <a:lstStyle/>
          <a:p>
            <a:pPr marL="285750" indent="-285750">
              <a:buChar char="•"/>
            </a:pPr>
            <a:r>
              <a:rPr lang="fr-FR" sz="1800">
                <a:cs typeface="Segoe UI Light"/>
              </a:rPr>
              <a:t>Très subtile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Manipulation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Contrôle de la victime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7077F99-664D-8807-5FD1-226C4E0CA9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3259" y="2242587"/>
            <a:ext cx="1826631" cy="373721"/>
          </a:xfrm>
        </p:spPr>
        <p:txBody>
          <a:bodyPr lIns="91440" tIns="45720" rIns="91440" bIns="45720" rtlCol="0" anchor="b"/>
          <a:lstStyle/>
          <a:p>
            <a:r>
              <a:rPr lang="fr-FR">
                <a:cs typeface="Segoe UI Light"/>
              </a:rPr>
              <a:t>Verbale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B8B1AA-89C1-4783-340C-AE0A62938F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13259" y="2859829"/>
            <a:ext cx="1826631" cy="1944632"/>
          </a:xfrm>
        </p:spPr>
        <p:txBody>
          <a:bodyPr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fr-FR" sz="1800">
                <a:cs typeface="Segoe UI Light"/>
              </a:rPr>
              <a:t>Plus ou moins subtile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Mots et ton de voix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Contrainte de la victime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88ADB9D-A9B2-6712-0A1F-4E31AAD6BE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30331" y="2247241"/>
            <a:ext cx="1826631" cy="431231"/>
          </a:xfrm>
        </p:spPr>
        <p:txBody>
          <a:bodyPr lIns="91440" tIns="45720" rIns="91440" bIns="45720" rtlCol="0" anchor="b"/>
          <a:lstStyle/>
          <a:p>
            <a:r>
              <a:rPr lang="fr-FR">
                <a:cs typeface="Segoe UI Light"/>
              </a:rPr>
              <a:t>Économique</a:t>
            </a:r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A7E6DE7-E77E-D95A-DC61-26C6F01833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0331" y="2864483"/>
            <a:ext cx="1984781" cy="1944632"/>
          </a:xfrm>
        </p:spPr>
        <p:txBody>
          <a:bodyPr lIns="91440" tIns="45720" rIns="91440" bIns="45720" rtlCol="0" anchor="t">
            <a:normAutofit fontScale="92500"/>
          </a:bodyPr>
          <a:lstStyle/>
          <a:p>
            <a:pPr marL="285750" indent="-285750">
              <a:buChar char="•"/>
            </a:pPr>
            <a:r>
              <a:rPr lang="fr-FR" sz="1800">
                <a:cs typeface="Segoe UI Light"/>
              </a:rPr>
              <a:t>Contrôle financier de la victime</a:t>
            </a:r>
          </a:p>
          <a:p>
            <a:pPr marL="285750" indent="-285750">
              <a:lnSpc>
                <a:spcPct val="113999"/>
              </a:lnSpc>
              <a:buChar char="•"/>
            </a:pPr>
            <a:r>
              <a:rPr lang="fr-FR" sz="1800">
                <a:cs typeface="Segoe UI Light"/>
              </a:rPr>
              <a:t>Fréquent chez les gens qui ont un "pourvoyeur"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9E2BA04F-BCF3-1628-F8C6-838DD3A2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2023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7CB4B5F4-3AF4-B073-C22B-CADD7409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Relation aidante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5A84586-9B8F-45A3-D00E-EC08149C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729D4-A164-47A3-830D-E792BCE699E4}" type="slidenum">
              <a:rPr kumimoji="0" lang="fr-FR" sz="1000" b="0" i="0" u="none" strike="noStrike" kern="1200" cap="all" spc="15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A610AB1-8E5C-2336-FB5C-D251B572DD94}"/>
              </a:ext>
            </a:extLst>
          </p:cNvPr>
          <p:cNvSpPr/>
          <p:nvPr/>
        </p:nvSpPr>
        <p:spPr>
          <a:xfrm>
            <a:off x="2909921" y="1060382"/>
            <a:ext cx="6314648" cy="4694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Prenez le temps: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Light"/>
              <a:ea typeface="+mn-ea"/>
              <a:cs typeface="Segoe UI Light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D'écouter et observer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Poser des questions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Vérifier si elle se sent en danger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Clarifier ses attentes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Vérifier si elle accepte de l'aide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Rassurer</a:t>
            </a:r>
          </a:p>
        </p:txBody>
      </p:sp>
    </p:spTree>
    <p:extLst>
      <p:ext uri="{BB962C8B-B14F-4D97-AF65-F5344CB8AC3E}">
        <p14:creationId xmlns:p14="http://schemas.microsoft.com/office/powerpoint/2010/main" val="32699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630</Words>
  <Application>Microsoft Office PowerPoint</Application>
  <PresentationFormat>Grand écran</PresentationFormat>
  <Paragraphs>121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Tw Cen MT</vt:lpstr>
      <vt:lpstr>Tw Cen MT Condensed</vt:lpstr>
      <vt:lpstr>Wingdings 3</vt:lpstr>
      <vt:lpstr>Intégral</vt:lpstr>
      <vt:lpstr>Relation aidante</vt:lpstr>
      <vt:lpstr>Présentation PowerPoint</vt:lpstr>
      <vt:lpstr>La reconnaissance des émotions</vt:lpstr>
      <vt:lpstr>Présentation PowerPoint</vt:lpstr>
      <vt:lpstr>Indices d'une situation d'urgence</vt:lpstr>
      <vt:lpstr>MISE EN SITUATION</vt:lpstr>
      <vt:lpstr>Les aspects de l'état suicidaire</vt:lpstr>
      <vt:lpstr>L'ÉTat suicidaire</vt:lpstr>
      <vt:lpstr>Les types de violence</vt:lpstr>
      <vt:lpstr>VEUILLEZ EFFECTUER LA LECTURE DES PAGES SUIVANTES DE VOTRE GUIDE CÉMEQ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aidante</dc:title>
  <dc:creator>bolduc, Karole-anne</dc:creator>
  <cp:lastModifiedBy>Beaulieu, Daniel</cp:lastModifiedBy>
  <cp:revision>7</cp:revision>
  <dcterms:created xsi:type="dcterms:W3CDTF">2023-06-27T16:50:30Z</dcterms:created>
  <dcterms:modified xsi:type="dcterms:W3CDTF">2024-03-03T16:26:17Z</dcterms:modified>
</cp:coreProperties>
</file>