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3"/>
  </p:notesMasterIdLst>
  <p:sldIdLst>
    <p:sldId id="289" r:id="rId2"/>
    <p:sldId id="328" r:id="rId3"/>
    <p:sldId id="354" r:id="rId4"/>
    <p:sldId id="329" r:id="rId5"/>
    <p:sldId id="330" r:id="rId6"/>
    <p:sldId id="319" r:id="rId7"/>
    <p:sldId id="320" r:id="rId8"/>
    <p:sldId id="321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ibre Franklin" pitchFamily="2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AA64E-7764-4897-90E9-C62C914A9333}" v="173" dt="2024-06-25T21:23:0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865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59584-41E6-44E1-BA06-86FCBFEB38B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2006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8454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7361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91056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646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1049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082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72768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13898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2420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28857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25486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6648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1425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45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23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8086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2740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1504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5372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2046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1466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93A0C-CAC3-4A3B-B682-7A36E89F96A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04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1" lang="fr-CA" altLang="fr-F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1" lang="fr-CA" altLang="fr-F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CA" altLang="fr-F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CA" altLang="fr-FR"/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526C046-6156-46DE-A89D-C79DDE690A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60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4831-4103-439F-B8EA-AA005AE152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44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5363-F756-4FFA-B57A-2F3CFCA1B6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43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C11C-EF2F-4330-A5CB-94D5B234E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3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B5F2-E978-44F9-93FA-AF999538B0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87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4308-F9F5-4EA6-9EAA-138809C3D1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19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B06A-E86F-42C4-BBEF-B078E58B39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0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9782-3C84-4DD6-89EA-9F08045233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3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875E-949E-4AF7-AA2F-59453508B4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4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25E1-D16C-40B9-B862-49D799E0AF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93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3881-1FA8-4E5E-81FD-D46F962925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75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CA" altLang="fr-FR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CA" altLang="fr-FR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CA" altLang="fr-FR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EA8AFB-FC57-4C4E-AAD2-330EF7ECB4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73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vYbvSe6q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 altLang="fr-FR" sz="2800">
                <a:solidFill>
                  <a:srgbClr val="42A46E"/>
                </a:solidFill>
                <a:latin typeface="Tahoma" pitchFamily="34" charset="0"/>
              </a:rPr>
              <a:t>Aspects</a:t>
            </a:r>
            <a:br>
              <a:rPr lang="fr-CA" altLang="fr-FR" sz="2800">
                <a:solidFill>
                  <a:srgbClr val="42A46E"/>
                </a:solidFill>
                <a:latin typeface="Tahoma" pitchFamily="34" charset="0"/>
              </a:rPr>
            </a:br>
            <a:r>
              <a:rPr lang="fr-CA" altLang="fr-FR" sz="2800">
                <a:solidFill>
                  <a:srgbClr val="42A46E"/>
                </a:solidFill>
                <a:latin typeface="Tahoma" pitchFamily="34" charset="0"/>
              </a:rPr>
              <a:t>éthique et légale</a:t>
            </a:r>
            <a:br>
              <a:rPr lang="fr-CA" altLang="fr-FR" sz="2800">
                <a:solidFill>
                  <a:srgbClr val="42A46E"/>
                </a:solidFill>
                <a:latin typeface="Tahoma" pitchFamily="34" charset="0"/>
              </a:rPr>
            </a:br>
            <a:r>
              <a:rPr lang="fr-CA" altLang="fr-FR" sz="2800">
                <a:solidFill>
                  <a:srgbClr val="42A46E"/>
                </a:solidFill>
                <a:latin typeface="Tahoma" pitchFamily="34" charset="0"/>
              </a:rPr>
              <a:t>de la profession</a:t>
            </a:r>
            <a:br>
              <a:rPr lang="fr-CA" altLang="fr-FR" sz="2800">
                <a:solidFill>
                  <a:srgbClr val="42A46E"/>
                </a:solidFill>
                <a:latin typeface="Tahoma" pitchFamily="34" charset="0"/>
              </a:rPr>
            </a:br>
            <a:r>
              <a:rPr lang="fr-CA" altLang="fr-FR" sz="2800">
                <a:solidFill>
                  <a:srgbClr val="42A46E"/>
                </a:solidFill>
                <a:latin typeface="Tahoma" pitchFamily="34" charset="0"/>
              </a:rPr>
              <a:t> INFIRMIÈRE  AUXILIAIRE</a:t>
            </a:r>
            <a:br>
              <a:rPr lang="fr-CA" altLang="fr-FR" sz="2800">
                <a:solidFill>
                  <a:srgbClr val="42A46E"/>
                </a:solidFill>
                <a:latin typeface="Tahoma" pitchFamily="34" charset="0"/>
              </a:rPr>
            </a:br>
            <a:endParaRPr lang="fr-FR" altLang="fr-FR" sz="2800">
              <a:solidFill>
                <a:srgbClr val="42A46E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565400"/>
            <a:ext cx="4219575" cy="2184400"/>
          </a:xfrm>
        </p:spPr>
        <p:txBody>
          <a:bodyPr/>
          <a:lstStyle/>
          <a:p>
            <a:pPr eaLnBrk="1" hangingPunct="1"/>
            <a:r>
              <a:rPr lang="fr-CA" altLang="fr-FR" sz="2000" dirty="0">
                <a:solidFill>
                  <a:schemeClr val="hlink"/>
                </a:solidFill>
              </a:rPr>
              <a:t>Compétence 6</a:t>
            </a:r>
          </a:p>
          <a:p>
            <a:pPr eaLnBrk="1" hangingPunct="1"/>
            <a:r>
              <a:rPr lang="fr-CA" altLang="fr-FR" sz="2000" dirty="0">
                <a:solidFill>
                  <a:schemeClr val="hlink"/>
                </a:solidFill>
              </a:rPr>
              <a:t>Durée: 30 heures</a:t>
            </a:r>
          </a:p>
          <a:p>
            <a:pPr eaLnBrk="1" hangingPunct="1"/>
            <a:r>
              <a:rPr lang="fr-CA" altLang="fr-FR" sz="2000" dirty="0">
                <a:solidFill>
                  <a:schemeClr val="hlink"/>
                </a:solidFill>
              </a:rPr>
              <a:t>Compétence de situation</a:t>
            </a:r>
          </a:p>
        </p:txBody>
      </p:sp>
      <p:pic>
        <p:nvPicPr>
          <p:cNvPr id="3076" name="Picture 4" descr="MCj04339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258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Cj03340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84538"/>
            <a:ext cx="17541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7;p24">
            <a:extLst>
              <a:ext uri="{FF2B5EF4-FFF2-40B4-BE49-F238E27FC236}">
                <a16:creationId xmlns:a16="http://schemas.microsoft.com/office/drawing/2014/main" id="{013B24D9-088A-C830-53DA-6E5E7AB40774}"/>
              </a:ext>
            </a:extLst>
          </p:cNvPr>
          <p:cNvGrpSpPr/>
          <p:nvPr/>
        </p:nvGrpSpPr>
        <p:grpSpPr>
          <a:xfrm>
            <a:off x="745958" y="792535"/>
            <a:ext cx="8229600" cy="1141920"/>
            <a:chOff x="0" y="539"/>
            <a:chExt cx="8229600" cy="1141920"/>
          </a:xfrm>
        </p:grpSpPr>
        <p:sp>
          <p:nvSpPr>
            <p:cNvPr id="6" name="Google Shape;178;p24">
              <a:extLst>
                <a:ext uri="{FF2B5EF4-FFF2-40B4-BE49-F238E27FC236}">
                  <a16:creationId xmlns:a16="http://schemas.microsoft.com/office/drawing/2014/main" id="{8E916BEE-39F9-6C6A-F355-ADA393D32C90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;p24">
              <a:extLst>
                <a:ext uri="{FF2B5EF4-FFF2-40B4-BE49-F238E27FC236}">
                  <a16:creationId xmlns:a16="http://schemas.microsoft.com/office/drawing/2014/main" id="{68D149B4-AA1A-A606-2650-EF0A38A54A24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EXERCICE 1.1 p.11 et 12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80;p24">
            <a:extLst>
              <a:ext uri="{FF2B5EF4-FFF2-40B4-BE49-F238E27FC236}">
                <a16:creationId xmlns:a16="http://schemas.microsoft.com/office/drawing/2014/main" id="{E79C58DF-ABA5-EDBA-6EC6-7515ECD29D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316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6577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20624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CA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15 minutes</a:t>
            </a:r>
            <a:endParaRPr dirty="0"/>
          </a:p>
          <a:p>
            <a:pPr marL="36577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63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5;p25">
            <a:extLst>
              <a:ext uri="{FF2B5EF4-FFF2-40B4-BE49-F238E27FC236}">
                <a16:creationId xmlns:a16="http://schemas.microsoft.com/office/drawing/2014/main" id="{805358EF-0C0C-A55C-72AA-C4EB3BA0DE87}"/>
              </a:ext>
            </a:extLst>
          </p:cNvPr>
          <p:cNvGrpSpPr/>
          <p:nvPr/>
        </p:nvGrpSpPr>
        <p:grpSpPr>
          <a:xfrm>
            <a:off x="721895" y="771525"/>
            <a:ext cx="8229600" cy="1141920"/>
            <a:chOff x="0" y="539"/>
            <a:chExt cx="8229600" cy="1141920"/>
          </a:xfrm>
        </p:grpSpPr>
        <p:sp>
          <p:nvSpPr>
            <p:cNvPr id="4" name="Google Shape;186;p25">
              <a:extLst>
                <a:ext uri="{FF2B5EF4-FFF2-40B4-BE49-F238E27FC236}">
                  <a16:creationId xmlns:a16="http://schemas.microsoft.com/office/drawing/2014/main" id="{A32B7ECB-741D-19E9-1F97-774178C52C00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7;p25">
              <a:extLst>
                <a:ext uri="{FF2B5EF4-FFF2-40B4-BE49-F238E27FC236}">
                  <a16:creationId xmlns:a16="http://schemas.microsoft.com/office/drawing/2014/main" id="{AC87430D-B44A-1F7E-99F9-4970D01BA8C7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DÉFINITION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188;p25">
            <a:extLst>
              <a:ext uri="{FF2B5EF4-FFF2-40B4-BE49-F238E27FC236}">
                <a16:creationId xmlns:a16="http://schemas.microsoft.com/office/drawing/2014/main" id="{895AB698-7369-87DB-5508-1FEEC80FF5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⦿"/>
            </a:pPr>
            <a:r>
              <a:rPr lang="en-CA" u="sng" dirty="0" err="1">
                <a:latin typeface="Arial"/>
                <a:ea typeface="Arial"/>
                <a:cs typeface="Arial"/>
                <a:sym typeface="Arial"/>
              </a:rPr>
              <a:t>Éthique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Arial"/>
              <a:buChar char="-"/>
            </a:pP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« Science et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théorie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de la morale. Ensemble des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, des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morales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propres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à un milieu,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culture, un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groupe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. »           </a:t>
            </a:r>
            <a:r>
              <a:rPr lang="en-CA" sz="1800" i="1" dirty="0">
                <a:latin typeface="Arial"/>
                <a:ea typeface="Arial"/>
                <a:cs typeface="Arial"/>
                <a:sym typeface="Arial"/>
              </a:rPr>
              <a:t>- Le Petit Robert</a:t>
            </a:r>
            <a:endParaRPr sz="1800" dirty="0"/>
          </a:p>
          <a:p>
            <a:pPr marL="1005839" lvl="2" indent="-256031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⮚"/>
            </a:pP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Donc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c’est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dicipline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qui nous dis comment les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êtres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moralement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comporter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dans un certain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de situation;</a:t>
            </a:r>
            <a:endParaRPr sz="1800" dirty="0"/>
          </a:p>
          <a:p>
            <a:pPr marL="1005839" lvl="2" indent="-256031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⮚"/>
            </a:pP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Acceptable / Non-acceptable    -    Bonne /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Mauvaise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;</a:t>
            </a:r>
            <a:endParaRPr sz="1800" dirty="0"/>
          </a:p>
          <a:p>
            <a:pPr marL="1005839" lvl="2" indent="-256031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⮚"/>
            </a:pP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Faire des choix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inspirés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 par des </a:t>
            </a:r>
            <a:r>
              <a:rPr lang="en-CA" sz="1800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1005839" lvl="2" indent="-136207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None/>
            </a:pPr>
            <a:endParaRPr sz="2220" dirty="0"/>
          </a:p>
        </p:txBody>
      </p:sp>
    </p:spTree>
    <p:extLst>
      <p:ext uri="{BB962C8B-B14F-4D97-AF65-F5344CB8AC3E}">
        <p14:creationId xmlns:p14="http://schemas.microsoft.com/office/powerpoint/2010/main" val="398373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93;p26">
            <a:extLst>
              <a:ext uri="{FF2B5EF4-FFF2-40B4-BE49-F238E27FC236}">
                <a16:creationId xmlns:a16="http://schemas.microsoft.com/office/drawing/2014/main" id="{400BF04E-FD9C-9B27-4B69-5063FDB593C6}"/>
              </a:ext>
            </a:extLst>
          </p:cNvPr>
          <p:cNvGrpSpPr/>
          <p:nvPr/>
        </p:nvGrpSpPr>
        <p:grpSpPr>
          <a:xfrm>
            <a:off x="697831" y="771525"/>
            <a:ext cx="8229600" cy="1141920"/>
            <a:chOff x="0" y="539"/>
            <a:chExt cx="8229600" cy="1141920"/>
          </a:xfrm>
        </p:grpSpPr>
        <p:sp>
          <p:nvSpPr>
            <p:cNvPr id="7" name="Google Shape;194;p26">
              <a:extLst>
                <a:ext uri="{FF2B5EF4-FFF2-40B4-BE49-F238E27FC236}">
                  <a16:creationId xmlns:a16="http://schemas.microsoft.com/office/drawing/2014/main" id="{90248398-4B5D-FD4C-914A-67412921DDEE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;p26">
              <a:extLst>
                <a:ext uri="{FF2B5EF4-FFF2-40B4-BE49-F238E27FC236}">
                  <a16:creationId xmlns:a16="http://schemas.microsoft.com/office/drawing/2014/main" id="{608AD417-BD1D-A5E4-1C97-D7BE6E9BE4E6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DÉFINITION (SUITE)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96;p26">
            <a:extLst>
              <a:ext uri="{FF2B5EF4-FFF2-40B4-BE49-F238E27FC236}">
                <a16:creationId xmlns:a16="http://schemas.microsoft.com/office/drawing/2014/main" id="{BD9D3156-ACB8-1A8C-347D-D61FD69A88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CA" sz="2800" dirty="0">
                <a:latin typeface="Arial"/>
                <a:ea typeface="Arial"/>
                <a:cs typeface="Arial"/>
                <a:sym typeface="Arial"/>
              </a:rPr>
              <a:t>Point de </a:t>
            </a:r>
            <a:r>
              <a:rPr lang="en-CA" sz="2800" dirty="0" err="1"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CA" sz="2800" dirty="0">
                <a:latin typeface="Arial"/>
                <a:ea typeface="Arial"/>
                <a:cs typeface="Arial"/>
                <a:sym typeface="Arial"/>
              </a:rPr>
              <a:t> moral </a:t>
            </a:r>
            <a:r>
              <a:rPr lang="en-CA" sz="2800" dirty="0" err="1">
                <a:latin typeface="Arial"/>
                <a:ea typeface="Arial"/>
                <a:cs typeface="Arial"/>
                <a:sym typeface="Arial"/>
              </a:rPr>
              <a:t>différent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Char char="⮚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Chacun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possède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son propre Code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d’éthique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1005839" lvl="2" indent="-12649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Char char="⮚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Chacun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possède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propres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principes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1005839" lvl="2" indent="-12649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Char char="⮚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Chacun agit dans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vie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professionnelle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personnelle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fonction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conduite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selon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connaissances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correct et ne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l’est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pas.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98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1;p27">
            <a:extLst>
              <a:ext uri="{FF2B5EF4-FFF2-40B4-BE49-F238E27FC236}">
                <a16:creationId xmlns:a16="http://schemas.microsoft.com/office/drawing/2014/main" id="{E5D51195-9D43-793B-1C3E-F46E40CCFBEC}"/>
              </a:ext>
            </a:extLst>
          </p:cNvPr>
          <p:cNvGrpSpPr/>
          <p:nvPr/>
        </p:nvGrpSpPr>
        <p:grpSpPr>
          <a:xfrm>
            <a:off x="733927" y="771525"/>
            <a:ext cx="8229600" cy="1141920"/>
            <a:chOff x="0" y="539"/>
            <a:chExt cx="8229600" cy="1141920"/>
          </a:xfrm>
        </p:grpSpPr>
        <p:sp>
          <p:nvSpPr>
            <p:cNvPr id="3" name="Google Shape;202;p27">
              <a:extLst>
                <a:ext uri="{FF2B5EF4-FFF2-40B4-BE49-F238E27FC236}">
                  <a16:creationId xmlns:a16="http://schemas.microsoft.com/office/drawing/2014/main" id="{C0141D0B-5A6E-2CFA-FA5C-EA3B08382374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3;p27">
              <a:extLst>
                <a:ext uri="{FF2B5EF4-FFF2-40B4-BE49-F238E27FC236}">
                  <a16:creationId xmlns:a16="http://schemas.microsoft.com/office/drawing/2014/main" id="{44BB2FB3-D32C-470A-A188-48C478AC80E1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p.13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204;p27">
            <a:extLst>
              <a:ext uri="{FF2B5EF4-FFF2-40B4-BE49-F238E27FC236}">
                <a16:creationId xmlns:a16="http://schemas.microsoft.com/office/drawing/2014/main" id="{2613BBD1-3A2F-4059-1088-D3D3E1C373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27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-CA" sz="2500" u="sng" dirty="0" err="1">
                <a:latin typeface="Arial"/>
                <a:ea typeface="Arial"/>
                <a:cs typeface="Arial"/>
                <a:sym typeface="Arial"/>
              </a:rPr>
              <a:t>Pourquoi</a:t>
            </a:r>
            <a:r>
              <a:rPr lang="en-CA" sz="2500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420624" lvl="0" indent="-384047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</a:pP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SzPts val="1743"/>
              <a:buFont typeface="Noto Sans Symbols"/>
              <a:buChar char="✔"/>
            </a:pP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Définir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clairement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enjeux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cause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un situation;</a:t>
            </a:r>
            <a:endParaRPr dirty="0"/>
          </a:p>
          <a:p>
            <a:pPr marL="722376" lvl="1" indent="-27432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SzPts val="1743"/>
              <a:buNone/>
            </a:pPr>
            <a:endParaRPr sz="1937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SzPts val="1743"/>
              <a:buFont typeface="Noto Sans Symbols"/>
              <a:buChar char="✔"/>
            </a:pP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Clarifier les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motivant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différents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choix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s’offrent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à nous.</a:t>
            </a:r>
            <a:endParaRPr dirty="0"/>
          </a:p>
          <a:p>
            <a:pPr marL="420624" lvl="0" indent="-384047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</a:pPr>
            <a:endParaRPr sz="1875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⦿"/>
            </a:pPr>
            <a:r>
              <a:rPr lang="en-CA" sz="2500" u="sng" dirty="0"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CA" sz="2500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420624" lvl="0" indent="-301497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300"/>
              <a:buNone/>
            </a:pPr>
            <a:endParaRPr sz="1625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SzPts val="1743"/>
              <a:buFont typeface="Noto Sans Symbols"/>
              <a:buChar char="✔"/>
            </a:pP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Réduire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l’impact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nombreux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dilemmes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surgissent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722376" lvl="1" indent="-27432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SzPts val="1743"/>
              <a:buNone/>
            </a:pPr>
            <a:endParaRPr sz="1937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SzPts val="1743"/>
              <a:buFont typeface="Noto Sans Symbols"/>
              <a:buChar char="✔"/>
            </a:pP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Justifier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interventions sur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certaines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1937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1937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5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09;p28">
            <a:extLst>
              <a:ext uri="{FF2B5EF4-FFF2-40B4-BE49-F238E27FC236}">
                <a16:creationId xmlns:a16="http://schemas.microsoft.com/office/drawing/2014/main" id="{930C3248-6167-95CD-07DF-7DAF45ED144A}"/>
              </a:ext>
            </a:extLst>
          </p:cNvPr>
          <p:cNvGrpSpPr/>
          <p:nvPr/>
        </p:nvGrpSpPr>
        <p:grpSpPr>
          <a:xfrm>
            <a:off x="745958" y="792525"/>
            <a:ext cx="8229600" cy="1141938"/>
            <a:chOff x="0" y="530"/>
            <a:chExt cx="8229600" cy="1141938"/>
          </a:xfrm>
        </p:grpSpPr>
        <p:sp>
          <p:nvSpPr>
            <p:cNvPr id="6" name="Google Shape;210;p28">
              <a:extLst>
                <a:ext uri="{FF2B5EF4-FFF2-40B4-BE49-F238E27FC236}">
                  <a16:creationId xmlns:a16="http://schemas.microsoft.com/office/drawing/2014/main" id="{FFFC5BDF-CE20-5251-83EC-49E1B545C5CB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1;p28">
              <a:extLst>
                <a:ext uri="{FF2B5EF4-FFF2-40B4-BE49-F238E27FC236}">
                  <a16:creationId xmlns:a16="http://schemas.microsoft.com/office/drawing/2014/main" id="{B963E59B-6B38-E662-BC42-F0E0CF334D09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212;p28">
            <a:extLst>
              <a:ext uri="{FF2B5EF4-FFF2-40B4-BE49-F238E27FC236}">
                <a16:creationId xmlns:a16="http://schemas.microsoft.com/office/drawing/2014/main" id="{AAD0F231-2010-A5D9-3C09-3C7A48F85F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32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316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u="sng" dirty="0"/>
          </a:p>
          <a:p>
            <a:pPr marL="420624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u="sng" dirty="0"/>
          </a:p>
          <a:p>
            <a:pPr marL="420624" lvl="0" indent="-384047" algn="l" rtl="0">
              <a:spcBef>
                <a:spcPts val="560"/>
              </a:spcBef>
              <a:spcAft>
                <a:spcPts val="0"/>
              </a:spcAft>
              <a:buSzPts val="2240"/>
              <a:buChar char="⦿"/>
            </a:pPr>
            <a:r>
              <a:rPr lang="en-CA" sz="2800" u="sng" dirty="0">
                <a:latin typeface="Arial"/>
                <a:ea typeface="Arial"/>
                <a:cs typeface="Arial"/>
                <a:sym typeface="Arial"/>
              </a:rPr>
              <a:t>Comment</a:t>
            </a:r>
            <a:r>
              <a:rPr lang="en-CA" sz="2800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1005839" lvl="2" indent="-126491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Char char="✔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Avec un code moral des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 la santé.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125730" algn="l" rtl="0">
              <a:spcBef>
                <a:spcPts val="52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32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L'éthique en soins 1h</a:t>
            </a:r>
            <a:endParaRPr lang="fr-CA" sz="3200" dirty="0">
              <a:latin typeface="Calibri"/>
              <a:ea typeface="Calibri"/>
              <a:cs typeface="Times New Roman"/>
            </a:endParaRPr>
          </a:p>
          <a:p>
            <a:pPr marL="420624" lvl="0" indent="-3840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869C2E7-77F3-B8EB-8B16-F9C5ED06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17" y="4898750"/>
            <a:ext cx="2499783" cy="1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0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7;p29">
            <a:extLst>
              <a:ext uri="{FF2B5EF4-FFF2-40B4-BE49-F238E27FC236}">
                <a16:creationId xmlns:a16="http://schemas.microsoft.com/office/drawing/2014/main" id="{B69CE3D4-3B4C-386F-E0B9-859DB3F8C16F}"/>
              </a:ext>
            </a:extLst>
          </p:cNvPr>
          <p:cNvGrpSpPr/>
          <p:nvPr/>
        </p:nvGrpSpPr>
        <p:grpSpPr>
          <a:xfrm>
            <a:off x="721895" y="768463"/>
            <a:ext cx="8229600" cy="1141938"/>
            <a:chOff x="0" y="530"/>
            <a:chExt cx="8229600" cy="1141938"/>
          </a:xfrm>
        </p:grpSpPr>
        <p:sp>
          <p:nvSpPr>
            <p:cNvPr id="3" name="Google Shape;218;p29">
              <a:extLst>
                <a:ext uri="{FF2B5EF4-FFF2-40B4-BE49-F238E27FC236}">
                  <a16:creationId xmlns:a16="http://schemas.microsoft.com/office/drawing/2014/main" id="{BDCBFC87-EBFE-0CE8-F3D4-9C8013CF8267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9;p29">
              <a:extLst>
                <a:ext uri="{FF2B5EF4-FFF2-40B4-BE49-F238E27FC236}">
                  <a16:creationId xmlns:a16="http://schemas.microsoft.com/office/drawing/2014/main" id="{991EDA79-2947-B94B-F179-284CA87EB2AB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20;p29">
            <a:extLst>
              <a:ext uri="{FF2B5EF4-FFF2-40B4-BE49-F238E27FC236}">
                <a16:creationId xmlns:a16="http://schemas.microsoft.com/office/drawing/2014/main" id="{00706587-D418-4A9A-36A1-DC3ADFAD61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31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⦿"/>
            </a:pPr>
            <a:r>
              <a:rPr lang="en-CA" sz="2590" u="sng" dirty="0" err="1">
                <a:latin typeface="Arial"/>
                <a:ea typeface="Arial"/>
                <a:cs typeface="Arial"/>
                <a:sym typeface="Arial"/>
              </a:rPr>
              <a:t>Enjeux</a:t>
            </a:r>
            <a:r>
              <a:rPr lang="en-CA" sz="2590" u="sng" dirty="0">
                <a:latin typeface="Arial"/>
                <a:ea typeface="Arial"/>
                <a:cs typeface="Arial"/>
                <a:sym typeface="Arial"/>
              </a:rPr>
              <a:t> qui les </a:t>
            </a:r>
            <a:r>
              <a:rPr lang="en-CA" sz="2590" u="sng" dirty="0" err="1">
                <a:latin typeface="Arial"/>
                <a:ea typeface="Arial"/>
                <a:cs typeface="Arial"/>
                <a:sym typeface="Arial"/>
              </a:rPr>
              <a:t>motivent</a:t>
            </a:r>
            <a:r>
              <a:rPr lang="en-CA" sz="2590" dirty="0"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420624" lvl="0" indent="-38404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endParaRPr sz="2775" u="sng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Font typeface="Noto Sans Symbols"/>
              <a:buChar char="✔"/>
            </a:pP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Développpement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rapide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la science et de la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technologie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None/>
            </a:pP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Font typeface="Noto Sans Symbols"/>
              <a:buChar char="✔"/>
            </a:pP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Augmentation des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demandes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soins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et de services;</a:t>
            </a:r>
            <a:endParaRPr dirty="0"/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None/>
            </a:pP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Font typeface="Noto Sans Symbols"/>
              <a:buChar char="✔"/>
            </a:pP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Amélioration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conditions de vie;</a:t>
            </a:r>
            <a:endParaRPr dirty="0"/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None/>
            </a:pP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1998"/>
              <a:buFont typeface="Noto Sans Symbols"/>
              <a:buChar char="✔"/>
            </a:pP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Augmentation de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l’espérence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vie. </a:t>
            </a: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1280160" lvl="3" indent="-237744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ts val="1665"/>
              <a:buNone/>
            </a:pPr>
            <a:r>
              <a:rPr lang="en-CA" sz="1850" dirty="0">
                <a:latin typeface="Arial"/>
                <a:ea typeface="Arial"/>
                <a:cs typeface="Arial"/>
                <a:sym typeface="Arial"/>
              </a:rPr>
              <a:t>- 1960 = 71 </a:t>
            </a:r>
            <a:r>
              <a:rPr lang="en-CA" sz="1850" dirty="0" err="1"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CA" sz="1850" dirty="0">
                <a:latin typeface="Arial"/>
                <a:ea typeface="Arial"/>
                <a:cs typeface="Arial"/>
                <a:sym typeface="Arial"/>
              </a:rPr>
              <a:t>                       2017 = 82 </a:t>
            </a:r>
            <a:r>
              <a:rPr lang="en-CA" sz="1850" dirty="0" err="1">
                <a:latin typeface="Arial"/>
                <a:ea typeface="Arial"/>
                <a:cs typeface="Arial"/>
                <a:sym typeface="Arial"/>
              </a:rPr>
              <a:t>ans</a:t>
            </a:r>
            <a:endParaRPr sz="18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05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5;p30">
            <a:extLst>
              <a:ext uri="{FF2B5EF4-FFF2-40B4-BE49-F238E27FC236}">
                <a16:creationId xmlns:a16="http://schemas.microsoft.com/office/drawing/2014/main" id="{F955D657-76EC-C054-5773-BD1AE61895D9}"/>
              </a:ext>
            </a:extLst>
          </p:cNvPr>
          <p:cNvGrpSpPr/>
          <p:nvPr/>
        </p:nvGrpSpPr>
        <p:grpSpPr>
          <a:xfrm>
            <a:off x="838200" y="816589"/>
            <a:ext cx="8229600" cy="1141938"/>
            <a:chOff x="0" y="530"/>
            <a:chExt cx="8229600" cy="1141938"/>
          </a:xfrm>
        </p:grpSpPr>
        <p:sp>
          <p:nvSpPr>
            <p:cNvPr id="6" name="Google Shape;226;p30">
              <a:extLst>
                <a:ext uri="{FF2B5EF4-FFF2-40B4-BE49-F238E27FC236}">
                  <a16:creationId xmlns:a16="http://schemas.microsoft.com/office/drawing/2014/main" id="{36849CA5-79CF-BED4-9601-EB55CF0FB623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7;p30">
              <a:extLst>
                <a:ext uri="{FF2B5EF4-FFF2-40B4-BE49-F238E27FC236}">
                  <a16:creationId xmlns:a16="http://schemas.microsoft.com/office/drawing/2014/main" id="{6ACA18FD-65F0-9948-27A3-6AAE9A046317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228;p30">
            <a:extLst>
              <a:ext uri="{FF2B5EF4-FFF2-40B4-BE49-F238E27FC236}">
                <a16:creationId xmlns:a16="http://schemas.microsoft.com/office/drawing/2014/main" id="{B4D389F3-2E21-7903-28E3-CF3FCD57D5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37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50"/>
              <a:buChar char="⦿"/>
            </a:pPr>
            <a:r>
              <a:rPr lang="en-CA" sz="2812" u="sng" dirty="0">
                <a:latin typeface="Arial"/>
                <a:ea typeface="Arial"/>
                <a:cs typeface="Arial"/>
                <a:sym typeface="Arial"/>
              </a:rPr>
              <a:t>Questions prises </a:t>
            </a:r>
            <a:r>
              <a:rPr lang="en-CA" sz="2812" u="sng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812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812" u="sng" dirty="0" err="1">
                <a:latin typeface="Arial"/>
                <a:ea typeface="Arial"/>
                <a:cs typeface="Arial"/>
                <a:sym typeface="Arial"/>
              </a:rPr>
              <a:t>considérations</a:t>
            </a:r>
            <a:r>
              <a:rPr lang="en-CA" sz="2812" dirty="0"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420624" lvl="0" indent="-276097" algn="l" rtl="0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1700"/>
              <a:buNone/>
            </a:pPr>
            <a:endParaRPr sz="2125" u="sng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Char char="✔"/>
            </a:pP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commence et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s’arrête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l’intervention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médecine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et de la science?</a:t>
            </a:r>
            <a:endParaRPr dirty="0"/>
          </a:p>
          <a:p>
            <a:pPr marL="722376" lvl="1" indent="-142189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None/>
            </a:pPr>
            <a:endParaRPr sz="2312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Char char="✔"/>
            </a:pP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Jusqu’où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permettre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recherche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avec des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sz="2312" dirty="0" err="1"/>
              <a:t>s</a:t>
            </a:r>
            <a:r>
              <a:rPr lang="en-CA" sz="2312" dirty="0"/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humains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quelles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conditions?</a:t>
            </a:r>
            <a:endParaRPr dirty="0"/>
          </a:p>
          <a:p>
            <a:pPr marL="722376" lvl="1" indent="-142189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None/>
            </a:pPr>
            <a:endParaRPr sz="2312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Char char="✔"/>
            </a:pP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Jusqu’où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repousser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frontière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de la vie et de la mort?</a:t>
            </a:r>
            <a:endParaRPr dirty="0"/>
          </a:p>
          <a:p>
            <a:pPr marL="722376" lvl="1" indent="-142189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None/>
            </a:pPr>
            <a:endParaRPr sz="2312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SzPts val="2081"/>
              <a:buFont typeface="Noto Sans Symbols"/>
              <a:buChar char="✔"/>
            </a:pP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Quel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traitement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indiqué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d’extrême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prématurité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12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2312" dirty="0">
                <a:latin typeface="Arial"/>
                <a:ea typeface="Arial"/>
                <a:cs typeface="Arial"/>
                <a:sym typeface="Arial"/>
              </a:rPr>
              <a:t> de fin de vie?</a:t>
            </a:r>
            <a:endParaRPr sz="2312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52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;p31">
            <a:extLst>
              <a:ext uri="{FF2B5EF4-FFF2-40B4-BE49-F238E27FC236}">
                <a16:creationId xmlns:a16="http://schemas.microsoft.com/office/drawing/2014/main" id="{71582F0F-5F15-091E-5CB1-ECF84186D709}"/>
              </a:ext>
            </a:extLst>
          </p:cNvPr>
          <p:cNvGrpSpPr/>
          <p:nvPr/>
        </p:nvGrpSpPr>
        <p:grpSpPr>
          <a:xfrm>
            <a:off x="733926" y="780494"/>
            <a:ext cx="8229600" cy="1141938"/>
            <a:chOff x="0" y="530"/>
            <a:chExt cx="8229600" cy="1141938"/>
          </a:xfrm>
        </p:grpSpPr>
        <p:sp>
          <p:nvSpPr>
            <p:cNvPr id="3" name="Google Shape;234;p31">
              <a:extLst>
                <a:ext uri="{FF2B5EF4-FFF2-40B4-BE49-F238E27FC236}">
                  <a16:creationId xmlns:a16="http://schemas.microsoft.com/office/drawing/2014/main" id="{950796C8-1631-F774-5E84-0C94C5B121FE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35;p31">
              <a:extLst>
                <a:ext uri="{FF2B5EF4-FFF2-40B4-BE49-F238E27FC236}">
                  <a16:creationId xmlns:a16="http://schemas.microsoft.com/office/drawing/2014/main" id="{89B6DF94-B68D-1516-1E03-39F082DD1045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236;p31">
            <a:extLst>
              <a:ext uri="{FF2B5EF4-FFF2-40B4-BE49-F238E27FC236}">
                <a16:creationId xmlns:a16="http://schemas.microsoft.com/office/drawing/2014/main" id="{54048241-D6DF-1FA1-450B-AF1A231A19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31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⦿"/>
            </a:pPr>
            <a:r>
              <a:rPr lang="en-CA" sz="2775" u="sng" dirty="0">
                <a:latin typeface="Arial"/>
                <a:ea typeface="Arial"/>
                <a:cs typeface="Arial"/>
                <a:sym typeface="Arial"/>
              </a:rPr>
              <a:t>Questions prises </a:t>
            </a:r>
            <a:r>
              <a:rPr lang="en-CA" sz="2775" u="sng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775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775" u="sng" dirty="0" err="1">
                <a:latin typeface="Arial"/>
                <a:ea typeface="Arial"/>
                <a:cs typeface="Arial"/>
                <a:sym typeface="Arial"/>
              </a:rPr>
              <a:t>considérations</a:t>
            </a:r>
            <a:r>
              <a:rPr lang="en-CA" sz="2775" dirty="0"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420624" lvl="0" indent="-243078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None/>
            </a:pPr>
            <a:endParaRPr sz="2775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165"/>
              <a:buFont typeface="Noto Sans Symbols"/>
              <a:buChar char="✔"/>
            </a:pP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Jusqu’où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apte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consentir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et à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déterminer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le choix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d’accepter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non un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traitement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722376" lvl="1" indent="-136874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165"/>
              <a:buFont typeface="Noto Sans Symbols"/>
              <a:buNone/>
            </a:pPr>
            <a:endParaRPr sz="2405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165"/>
              <a:buFont typeface="Noto Sans Symbols"/>
              <a:buChar char="✔"/>
            </a:pP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Comment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agir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2405" dirty="0" err="1">
                <a:latin typeface="Arial"/>
                <a:ea typeface="Arial"/>
                <a:cs typeface="Arial"/>
                <a:sym typeface="Arial"/>
              </a:rPr>
              <a:t>concerne</a:t>
            </a:r>
            <a:r>
              <a:rPr lang="en-CA" sz="2405" dirty="0"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1885950" lvl="3" indent="-51435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32"/>
              <a:buFont typeface="Libre Franklin"/>
              <a:buAutoNum type="romanUcPeriod"/>
            </a:pP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CA" sz="2035" dirty="0" err="1">
                <a:latin typeface="Arial"/>
                <a:ea typeface="Arial"/>
                <a:cs typeface="Arial"/>
                <a:sym typeface="Arial"/>
              </a:rPr>
              <a:t>dignité</a:t>
            </a: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35" dirty="0" err="1">
                <a:latin typeface="Arial"/>
                <a:ea typeface="Arial"/>
                <a:cs typeface="Arial"/>
                <a:sym typeface="Arial"/>
              </a:rPr>
              <a:t>humaine</a:t>
            </a: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1885950" lvl="3" indent="-51435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32"/>
              <a:buFont typeface="Libre Franklin"/>
              <a:buAutoNum type="romanUcPeriod"/>
            </a:pP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Le respect de la vie?</a:t>
            </a:r>
            <a:endParaRPr dirty="0"/>
          </a:p>
          <a:p>
            <a:pPr marL="1885950" lvl="3" indent="-51435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32"/>
              <a:buFont typeface="Libre Franklin"/>
              <a:buAutoNum type="romanUcPeriod"/>
            </a:pP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CA" sz="2035" dirty="0" err="1">
                <a:latin typeface="Arial"/>
                <a:ea typeface="Arial"/>
                <a:cs typeface="Arial"/>
                <a:sym typeface="Arial"/>
              </a:rPr>
              <a:t>sens</a:t>
            </a: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 de la mort?</a:t>
            </a:r>
            <a:endParaRPr dirty="0"/>
          </a:p>
          <a:p>
            <a:pPr marL="1885950" lvl="3" indent="-51435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32"/>
              <a:buFont typeface="Libre Franklin"/>
              <a:buAutoNum type="romanUcPeriod"/>
            </a:pP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Les relations entre </a:t>
            </a:r>
            <a:r>
              <a:rPr lang="en-CA" sz="2035" dirty="0" err="1">
                <a:latin typeface="Arial"/>
                <a:ea typeface="Arial"/>
                <a:cs typeface="Arial"/>
                <a:sym typeface="Arial"/>
              </a:rPr>
              <a:t>intervenants</a:t>
            </a: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2035" dirty="0" err="1">
                <a:latin typeface="Arial"/>
                <a:ea typeface="Arial"/>
                <a:cs typeface="Arial"/>
                <a:sym typeface="Arial"/>
              </a:rPr>
              <a:t>usagers</a:t>
            </a:r>
            <a:r>
              <a:rPr lang="en-CA" sz="2035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1885950" lvl="3" indent="-408622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ts val="1665"/>
              <a:buFont typeface="Libre Franklin"/>
              <a:buNone/>
            </a:pPr>
            <a:endParaRPr sz="1850" dirty="0"/>
          </a:p>
        </p:txBody>
      </p:sp>
    </p:spTree>
    <p:extLst>
      <p:ext uri="{BB962C8B-B14F-4D97-AF65-F5344CB8AC3E}">
        <p14:creationId xmlns:p14="http://schemas.microsoft.com/office/powerpoint/2010/main" val="381450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41;p32">
            <a:extLst>
              <a:ext uri="{FF2B5EF4-FFF2-40B4-BE49-F238E27FC236}">
                <a16:creationId xmlns:a16="http://schemas.microsoft.com/office/drawing/2014/main" id="{00F16FBB-A67D-0F04-EEAE-F6261D73AE81}"/>
              </a:ext>
            </a:extLst>
          </p:cNvPr>
          <p:cNvGrpSpPr/>
          <p:nvPr/>
        </p:nvGrpSpPr>
        <p:grpSpPr>
          <a:xfrm>
            <a:off x="733926" y="828621"/>
            <a:ext cx="8229600" cy="1141938"/>
            <a:chOff x="0" y="530"/>
            <a:chExt cx="8229600" cy="1141938"/>
          </a:xfrm>
        </p:grpSpPr>
        <p:sp>
          <p:nvSpPr>
            <p:cNvPr id="6" name="Google Shape;242;p32">
              <a:extLst>
                <a:ext uri="{FF2B5EF4-FFF2-40B4-BE49-F238E27FC236}">
                  <a16:creationId xmlns:a16="http://schemas.microsoft.com/office/drawing/2014/main" id="{CBD5DADD-16FF-F6C8-DD1F-40C2B3827C55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3;p32">
              <a:extLst>
                <a:ext uri="{FF2B5EF4-FFF2-40B4-BE49-F238E27FC236}">
                  <a16:creationId xmlns:a16="http://schemas.microsoft.com/office/drawing/2014/main" id="{E7AD3F54-3790-3D2B-3C99-3C8A90121419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 p.13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244;p32">
            <a:extLst>
              <a:ext uri="{FF2B5EF4-FFF2-40B4-BE49-F238E27FC236}">
                <a16:creationId xmlns:a16="http://schemas.microsoft.com/office/drawing/2014/main" id="{9C90C0BB-470B-3826-8CE2-227D869D0A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L’éthique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donc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u="sng" dirty="0" err="1">
                <a:latin typeface="Arial"/>
                <a:ea typeface="Arial"/>
                <a:cs typeface="Arial"/>
                <a:sym typeface="Arial"/>
              </a:rPr>
              <a:t>réflexion</a:t>
            </a:r>
            <a:r>
              <a:rPr lang="en-CA" u="sng" dirty="0">
                <a:latin typeface="Arial"/>
                <a:ea typeface="Arial"/>
                <a:cs typeface="Arial"/>
                <a:sym typeface="Arial"/>
              </a:rPr>
              <a:t> critique 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sur la </a:t>
            </a:r>
            <a:r>
              <a:rPr lang="en-CA" u="sng" dirty="0" err="1">
                <a:latin typeface="Arial"/>
                <a:ea typeface="Arial"/>
                <a:cs typeface="Arial"/>
                <a:sym typeface="Arial"/>
              </a:rPr>
              <a:t>moralité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des actions.</a:t>
            </a:r>
            <a:endParaRPr dirty="0"/>
          </a:p>
          <a:p>
            <a:pPr marL="722376" lvl="1" indent="-12573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Font typeface="Noto Sans Symbols"/>
              <a:buChar char="⮚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Au sein des institutions de santé,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réflexion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s’inscrit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le cadre d’un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d’éthique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722376" lvl="1" indent="-27432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            On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nomme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1" u="sng" dirty="0" err="1">
                <a:latin typeface="Arial"/>
                <a:ea typeface="Arial"/>
                <a:cs typeface="Arial"/>
                <a:sym typeface="Arial"/>
              </a:rPr>
              <a:t>bioéthique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problèmes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moraux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soulevés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par la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recherche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biologique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médicale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génétique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722376" lvl="1" indent="-27432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69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0;p33">
            <a:extLst>
              <a:ext uri="{FF2B5EF4-FFF2-40B4-BE49-F238E27FC236}">
                <a16:creationId xmlns:a16="http://schemas.microsoft.com/office/drawing/2014/main" id="{2F2191C7-923F-73DA-B526-363909C48BFD}"/>
              </a:ext>
            </a:extLst>
          </p:cNvPr>
          <p:cNvGrpSpPr/>
          <p:nvPr/>
        </p:nvGrpSpPr>
        <p:grpSpPr>
          <a:xfrm>
            <a:off x="838200" y="771525"/>
            <a:ext cx="8229600" cy="1141938"/>
            <a:chOff x="0" y="530"/>
            <a:chExt cx="8229600" cy="1141938"/>
          </a:xfrm>
        </p:grpSpPr>
        <p:sp>
          <p:nvSpPr>
            <p:cNvPr id="3" name="Google Shape;251;p33">
              <a:extLst>
                <a:ext uri="{FF2B5EF4-FFF2-40B4-BE49-F238E27FC236}">
                  <a16:creationId xmlns:a16="http://schemas.microsoft.com/office/drawing/2014/main" id="{859EBBF3-2936-F026-B57C-F9BFF83EAA87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52;p33">
              <a:extLst>
                <a:ext uri="{FF2B5EF4-FFF2-40B4-BE49-F238E27FC236}">
                  <a16:creationId xmlns:a16="http://schemas.microsoft.com/office/drawing/2014/main" id="{8DCAAC47-644B-0628-4846-1A48629F3705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253;p33">
            <a:extLst>
              <a:ext uri="{FF2B5EF4-FFF2-40B4-BE49-F238E27FC236}">
                <a16:creationId xmlns:a16="http://schemas.microsoft.com/office/drawing/2014/main" id="{2AC2CAE9-786D-5CAA-959A-72C5ADF5D1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35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⦿"/>
            </a:pPr>
            <a:r>
              <a:rPr lang="en-CA" sz="2775" dirty="0" err="1">
                <a:latin typeface="Arial"/>
                <a:ea typeface="Arial"/>
                <a:cs typeface="Arial"/>
                <a:sym typeface="Arial"/>
              </a:rPr>
              <a:t>Définition</a:t>
            </a:r>
            <a:r>
              <a:rPr lang="en-CA" sz="2775" dirty="0"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1280160" lvl="3" indent="-13201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665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Noto Sans Symbols"/>
              <a:buChar char="⮚"/>
            </a:pPr>
            <a:r>
              <a:rPr lang="en-CA" sz="222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Moral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  Qui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concerne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conduite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pratiquées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société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particulier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par rapport aux concepts </a:t>
            </a:r>
            <a:r>
              <a:rPr lang="en-CA" sz="2220" u="sng" dirty="0"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CA" sz="2220" u="sng" dirty="0" err="1">
                <a:latin typeface="Arial"/>
                <a:ea typeface="Arial"/>
                <a:cs typeface="Arial"/>
                <a:sym typeface="Arial"/>
              </a:rPr>
              <a:t>bien</a:t>
            </a:r>
            <a:r>
              <a:rPr lang="en-CA" sz="2220" u="sng" dirty="0">
                <a:latin typeface="Arial"/>
                <a:ea typeface="Arial"/>
                <a:cs typeface="Arial"/>
                <a:sym typeface="Arial"/>
              </a:rPr>
              <a:t> et de mal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Font typeface="Noto Sans Symbols"/>
              <a:buChar char="⮚"/>
            </a:pPr>
            <a:r>
              <a:rPr lang="en-CA" sz="222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CA" sz="222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d’éthique</a:t>
            </a:r>
            <a:r>
              <a:rPr lang="en-CA" sz="222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Réunion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personnes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déléguées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assemblée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, par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autorité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l'étude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certaines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questions,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l'examen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d'un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d'une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idée, d’un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dilemme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 lien avec </a:t>
            </a:r>
            <a:r>
              <a:rPr lang="en-CA" sz="2220" dirty="0" err="1">
                <a:latin typeface="Arial"/>
                <a:ea typeface="Arial"/>
                <a:cs typeface="Arial"/>
                <a:sym typeface="Arial"/>
              </a:rPr>
              <a:t>l’éthique</a:t>
            </a:r>
            <a:r>
              <a:rPr lang="en-CA" sz="222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220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6540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Font typeface="Noto Sans Symbols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45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CEF17-12A3-5937-27A3-F6F8E2A1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C’EST UN DÉPART!</a:t>
            </a:r>
            <a:br>
              <a:rPr lang="fr-CA" dirty="0"/>
            </a:br>
            <a:endParaRPr lang="fr-CA" dirty="0"/>
          </a:p>
        </p:txBody>
      </p:sp>
      <p:pic>
        <p:nvPicPr>
          <p:cNvPr id="9" name="Google Shape;156;p21">
            <a:extLst>
              <a:ext uri="{FF2B5EF4-FFF2-40B4-BE49-F238E27FC236}">
                <a16:creationId xmlns:a16="http://schemas.microsoft.com/office/drawing/2014/main" id="{E074B06A-9FD2-7BC8-2A19-6B979E61155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779712" y="2952750"/>
            <a:ext cx="3810000" cy="254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06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0;p33">
            <a:extLst>
              <a:ext uri="{FF2B5EF4-FFF2-40B4-BE49-F238E27FC236}">
                <a16:creationId xmlns:a16="http://schemas.microsoft.com/office/drawing/2014/main" id="{2F2191C7-923F-73DA-B526-363909C48BFD}"/>
              </a:ext>
            </a:extLst>
          </p:cNvPr>
          <p:cNvGrpSpPr/>
          <p:nvPr/>
        </p:nvGrpSpPr>
        <p:grpSpPr>
          <a:xfrm>
            <a:off x="838200" y="771525"/>
            <a:ext cx="8229600" cy="1141938"/>
            <a:chOff x="0" y="530"/>
            <a:chExt cx="8229600" cy="1141938"/>
          </a:xfrm>
        </p:grpSpPr>
        <p:sp>
          <p:nvSpPr>
            <p:cNvPr id="3" name="Google Shape;251;p33">
              <a:extLst>
                <a:ext uri="{FF2B5EF4-FFF2-40B4-BE49-F238E27FC236}">
                  <a16:creationId xmlns:a16="http://schemas.microsoft.com/office/drawing/2014/main" id="{859EBBF3-2936-F026-B57C-F9BFF83EAA87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52;p33">
              <a:extLst>
                <a:ext uri="{FF2B5EF4-FFF2-40B4-BE49-F238E27FC236}">
                  <a16:creationId xmlns:a16="http://schemas.microsoft.com/office/drawing/2014/main" id="{8DCAAC47-644B-0628-4846-1A48629F3705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261;p34">
            <a:extLst>
              <a:ext uri="{FF2B5EF4-FFF2-40B4-BE49-F238E27FC236}">
                <a16:creationId xmlns:a16="http://schemas.microsoft.com/office/drawing/2014/main" id="{180E834E-6E66-2A83-35BB-616B997F7C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40"/>
              <a:buNone/>
            </a:pPr>
            <a:endParaRPr sz="1425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182880" algn="l" rtl="0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Noto Sans Symbols"/>
              <a:buChar char="⮚"/>
            </a:pPr>
            <a:r>
              <a:rPr lang="en-CA" sz="199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 </a:t>
            </a:r>
            <a:r>
              <a:rPr lang="en-CA" sz="1995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d’éthique</a:t>
            </a:r>
            <a:r>
              <a:rPr lang="en-CA" sz="199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SzPts val="1995"/>
              <a:buNone/>
            </a:pP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   Tout un ensemble de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régissant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matière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déterminée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. Il fixe des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régissent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conduite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personnes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au sein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d’une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entreprise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d’une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organisation sans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tenir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contre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profession. (CSSS)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SzPts val="1995"/>
              <a:buNone/>
            </a:pPr>
            <a:endParaRPr sz="1995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182880" algn="l" rtl="0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SzPts val="1995"/>
              <a:buNone/>
            </a:pPr>
            <a:endParaRPr sz="1995" dirty="0">
              <a:latin typeface="Arial"/>
              <a:ea typeface="Arial"/>
              <a:cs typeface="Arial"/>
              <a:sym typeface="Arial"/>
            </a:endParaRPr>
          </a:p>
          <a:p>
            <a:pPr marL="1490472" lvl="4" indent="-182880" algn="l" rtl="0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Noto Sans Symbols"/>
              <a:buChar char="⮚"/>
            </a:pPr>
            <a:r>
              <a:rPr lang="en-CA" sz="199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 de </a:t>
            </a:r>
            <a:r>
              <a:rPr lang="en-CA" sz="1995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déontologie</a:t>
            </a:r>
            <a:r>
              <a:rPr lang="en-CA" sz="199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1490472" lvl="4" indent="-182880" algn="l" rtl="0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SzPts val="1995"/>
              <a:buNone/>
            </a:pP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Régit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un mode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d'exercice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d'une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profession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du respect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d'une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éthique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C'est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un ensemble de droits et devoirs qui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régissent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profession, la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conduite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l'exercent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, les rapports entre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-ci et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clients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995" dirty="0">
                <a:latin typeface="Arial"/>
                <a:ea typeface="Arial"/>
                <a:cs typeface="Arial"/>
                <a:sym typeface="Arial"/>
              </a:rPr>
              <a:t> le public. (Ordre </a:t>
            </a:r>
            <a:r>
              <a:rPr lang="en-CA" sz="1995" dirty="0" err="1">
                <a:latin typeface="Arial"/>
                <a:ea typeface="Arial"/>
                <a:cs typeface="Arial"/>
                <a:sym typeface="Arial"/>
              </a:rPr>
              <a:t>professionnelle</a:t>
            </a:r>
            <a:r>
              <a:rPr lang="en-CA" sz="1900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46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0;p33">
            <a:extLst>
              <a:ext uri="{FF2B5EF4-FFF2-40B4-BE49-F238E27FC236}">
                <a16:creationId xmlns:a16="http://schemas.microsoft.com/office/drawing/2014/main" id="{2F2191C7-923F-73DA-B526-363909C48BFD}"/>
              </a:ext>
            </a:extLst>
          </p:cNvPr>
          <p:cNvGrpSpPr/>
          <p:nvPr/>
        </p:nvGrpSpPr>
        <p:grpSpPr>
          <a:xfrm>
            <a:off x="838200" y="771525"/>
            <a:ext cx="8229600" cy="1141938"/>
            <a:chOff x="0" y="530"/>
            <a:chExt cx="8229600" cy="1141938"/>
          </a:xfrm>
        </p:grpSpPr>
        <p:sp>
          <p:nvSpPr>
            <p:cNvPr id="3" name="Google Shape;251;p33">
              <a:extLst>
                <a:ext uri="{FF2B5EF4-FFF2-40B4-BE49-F238E27FC236}">
                  <a16:creationId xmlns:a16="http://schemas.microsoft.com/office/drawing/2014/main" id="{859EBBF3-2936-F026-B57C-F9BFF83EAA87}"/>
                </a:ext>
              </a:extLst>
            </p:cNvPr>
            <p:cNvSpPr/>
            <p:nvPr/>
          </p:nvSpPr>
          <p:spPr>
            <a:xfrm>
              <a:off x="0" y="530"/>
              <a:ext cx="8229600" cy="11419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52;p33">
              <a:extLst>
                <a:ext uri="{FF2B5EF4-FFF2-40B4-BE49-F238E27FC236}">
                  <a16:creationId xmlns:a16="http://schemas.microsoft.com/office/drawing/2014/main" id="{8DCAAC47-644B-0628-4846-1A48629F3705}"/>
                </a:ext>
              </a:extLst>
            </p:cNvPr>
            <p:cNvSpPr txBox="1"/>
            <p:nvPr/>
          </p:nvSpPr>
          <p:spPr>
            <a:xfrm>
              <a:off x="0" y="530"/>
              <a:ext cx="8229600" cy="1141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ET LE MILIEU DE LA SANTÉ (suite)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269;p35">
            <a:extLst>
              <a:ext uri="{FF2B5EF4-FFF2-40B4-BE49-F238E27FC236}">
                <a16:creationId xmlns:a16="http://schemas.microsoft.com/office/drawing/2014/main" id="{6AAC3015-3993-E54C-924B-8290C9E8F240}"/>
              </a:ext>
            </a:extLst>
          </p:cNvPr>
          <p:cNvSpPr txBox="1">
            <a:spLocks/>
          </p:cNvSpPr>
          <p:nvPr/>
        </p:nvSpPr>
        <p:spPr bwMode="auto">
          <a:xfrm>
            <a:off x="612775" y="2148558"/>
            <a:ext cx="7499685" cy="41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20624" indent="-231647" defTabSz="91440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/>
          </a:p>
          <a:p>
            <a:pPr marL="420624" indent="-384047" defTabSz="9144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/>
          </a:p>
          <a:p>
            <a:pPr marL="420624" indent="-384047" algn="ctr" defTabSz="9144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⦿"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 Voir Code d’éthique CISSS St-Jérôme </a:t>
            </a:r>
          </a:p>
          <a:p>
            <a:pPr marL="420624" indent="-231647" algn="ctr" defTabSz="9144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>
              <a:latin typeface="Arial"/>
              <a:ea typeface="Arial"/>
              <a:cs typeface="Arial"/>
              <a:sym typeface="Arial"/>
            </a:endParaRPr>
          </a:p>
          <a:p>
            <a:pPr marL="420624" indent="-384047" algn="ctr" defTabSz="9144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⦿"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Voir Code de déontologie OIIAQ</a:t>
            </a:r>
          </a:p>
          <a:p>
            <a:pPr marL="420624" indent="-384047" algn="ctr" defTabSz="914400"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⦿"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Vous les verrez plus en profondeur dans les prochains cours.</a:t>
            </a:r>
            <a:endParaRPr lang="fr-FR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26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74;p36">
            <a:extLst>
              <a:ext uri="{FF2B5EF4-FFF2-40B4-BE49-F238E27FC236}">
                <a16:creationId xmlns:a16="http://schemas.microsoft.com/office/drawing/2014/main" id="{23C5F477-97C2-E21D-699B-004DB714EDB0}"/>
              </a:ext>
            </a:extLst>
          </p:cNvPr>
          <p:cNvGrpSpPr/>
          <p:nvPr/>
        </p:nvGrpSpPr>
        <p:grpSpPr>
          <a:xfrm>
            <a:off x="794084" y="828630"/>
            <a:ext cx="8229600" cy="1141920"/>
            <a:chOff x="0" y="539"/>
            <a:chExt cx="8229600" cy="1141920"/>
          </a:xfrm>
        </p:grpSpPr>
        <p:sp>
          <p:nvSpPr>
            <p:cNvPr id="6" name="Google Shape;275;p36">
              <a:extLst>
                <a:ext uri="{FF2B5EF4-FFF2-40B4-BE49-F238E27FC236}">
                  <a16:creationId xmlns:a16="http://schemas.microsoft.com/office/drawing/2014/main" id="{44C3682E-777A-97D2-5872-16ED6AD103B0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76;p36">
              <a:extLst>
                <a:ext uri="{FF2B5EF4-FFF2-40B4-BE49-F238E27FC236}">
                  <a16:creationId xmlns:a16="http://schemas.microsoft.com/office/drawing/2014/main" id="{2E895B8A-E131-B474-9218-EA2E9995936F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S’ADAPTER ET ACCEPTER p.14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277;p36">
            <a:extLst>
              <a:ext uri="{FF2B5EF4-FFF2-40B4-BE49-F238E27FC236}">
                <a16:creationId xmlns:a16="http://schemas.microsoft.com/office/drawing/2014/main" id="{F352B81B-3795-14B7-FEFE-9315AFAD8B58}"/>
              </a:ext>
            </a:extLst>
          </p:cNvPr>
          <p:cNvSpPr txBox="1">
            <a:spLocks/>
          </p:cNvSpPr>
          <p:nvPr/>
        </p:nvSpPr>
        <p:spPr bwMode="auto">
          <a:xfrm>
            <a:off x="838200" y="2069431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20624" indent="-384047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r>
              <a:rPr lang="fr-FR" kern="0"/>
              <a:t>             </a:t>
            </a:r>
          </a:p>
          <a:p>
            <a:pPr marL="420624" indent="-384047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/>
          </a:p>
          <a:p>
            <a:pPr marL="420624" indent="-384047" algn="ctr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             Il vous sera, parfois, difficile d’accompagner dans la maladie, avec </a:t>
            </a:r>
            <a:r>
              <a:rPr lang="fr-FR" i="1" u="sng" kern="0">
                <a:latin typeface="Arial"/>
                <a:ea typeface="Arial"/>
                <a:cs typeface="Arial"/>
                <a:sym typeface="Arial"/>
              </a:rPr>
              <a:t>compassion</a:t>
            </a:r>
            <a:r>
              <a:rPr lang="fr-FR" kern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FR" i="1" u="sng" kern="0">
                <a:latin typeface="Arial"/>
                <a:ea typeface="Arial"/>
                <a:cs typeface="Arial"/>
                <a:sym typeface="Arial"/>
              </a:rPr>
              <a:t>respect</a:t>
            </a:r>
            <a:r>
              <a:rPr lang="fr-FR" kern="0">
                <a:latin typeface="Arial"/>
                <a:ea typeface="Arial"/>
                <a:cs typeface="Arial"/>
                <a:sym typeface="Arial"/>
              </a:rPr>
              <a:t>, des personnes dont les valeurs </a:t>
            </a:r>
            <a:r>
              <a:rPr lang="fr-FR" i="1" u="sng" kern="0">
                <a:latin typeface="Arial"/>
                <a:ea typeface="Arial"/>
                <a:cs typeface="Arial"/>
                <a:sym typeface="Arial"/>
              </a:rPr>
              <a:t>diffèrent</a:t>
            </a:r>
            <a:r>
              <a:rPr lang="fr-FR" kern="0">
                <a:latin typeface="Arial"/>
                <a:ea typeface="Arial"/>
                <a:cs typeface="Arial"/>
                <a:sym typeface="Arial"/>
              </a:rPr>
              <a:t> des vôtres.</a:t>
            </a:r>
            <a:endParaRPr lang="fr-FR" kern="0"/>
          </a:p>
          <a:p>
            <a:pPr marL="420624" indent="-384047" algn="ctr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>
              <a:latin typeface="Arial"/>
              <a:ea typeface="Arial"/>
              <a:cs typeface="Arial"/>
              <a:sym typeface="Arial"/>
            </a:endParaRPr>
          </a:p>
          <a:p>
            <a:pPr marL="420624" indent="-384047" algn="ctr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r>
              <a:rPr lang="fr-FR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S’adapter aux personnes;</a:t>
            </a:r>
            <a:endParaRPr lang="fr-FR" kern="0"/>
          </a:p>
          <a:p>
            <a:pPr marL="420624" indent="-384047" algn="ctr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r>
              <a:rPr lang="fr-FR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Accepter la différence!!!</a:t>
            </a:r>
            <a:endParaRPr lang="fr-FR" kern="0"/>
          </a:p>
          <a:p>
            <a:pPr marL="420624" indent="-384047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/>
          </a:p>
          <a:p>
            <a:pPr marL="420624" indent="-384047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57527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3;p37">
            <a:extLst>
              <a:ext uri="{FF2B5EF4-FFF2-40B4-BE49-F238E27FC236}">
                <a16:creationId xmlns:a16="http://schemas.microsoft.com/office/drawing/2014/main" id="{BDFAEB56-3F45-6074-A55C-93DF6CD3E7CD}"/>
              </a:ext>
            </a:extLst>
          </p:cNvPr>
          <p:cNvGrpSpPr/>
          <p:nvPr/>
        </p:nvGrpSpPr>
        <p:grpSpPr>
          <a:xfrm>
            <a:off x="838200" y="780504"/>
            <a:ext cx="8229600" cy="1141920"/>
            <a:chOff x="0" y="539"/>
            <a:chExt cx="8229600" cy="1141920"/>
          </a:xfrm>
        </p:grpSpPr>
        <p:sp>
          <p:nvSpPr>
            <p:cNvPr id="3" name="Google Shape;284;p37">
              <a:extLst>
                <a:ext uri="{FF2B5EF4-FFF2-40B4-BE49-F238E27FC236}">
                  <a16:creationId xmlns:a16="http://schemas.microsoft.com/office/drawing/2014/main" id="{94E08D94-F1E1-4D3F-C63C-781A918DDD03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85;p37">
              <a:extLst>
                <a:ext uri="{FF2B5EF4-FFF2-40B4-BE49-F238E27FC236}">
                  <a16:creationId xmlns:a16="http://schemas.microsoft.com/office/drawing/2014/main" id="{BC149622-B5B5-C187-604E-E38DCE351805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S’ADAPTER ET ACCEPTER p.14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286;p37">
            <a:extLst>
              <a:ext uri="{FF2B5EF4-FFF2-40B4-BE49-F238E27FC236}">
                <a16:creationId xmlns:a16="http://schemas.microsoft.com/office/drawing/2014/main" id="{D914F68E-08B2-1E30-E6B6-2C152DAC2793}"/>
              </a:ext>
            </a:extLst>
          </p:cNvPr>
          <p:cNvSpPr txBox="1">
            <a:spLocks/>
          </p:cNvSpPr>
          <p:nvPr/>
        </p:nvSpPr>
        <p:spPr bwMode="auto">
          <a:xfrm>
            <a:off x="1219200" y="215365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20624" indent="-243078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Font typeface="Wingdings" pitchFamily="2" charset="2"/>
              <a:buNone/>
            </a:pPr>
            <a:endParaRPr lang="fr-FR" sz="2775" kern="0"/>
          </a:p>
          <a:p>
            <a:pPr marL="420624" indent="-384047" defTabSz="91440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Font typeface="Noto Sans Symbols"/>
              <a:buChar char="✔"/>
            </a:pPr>
            <a:r>
              <a:rPr lang="fr-FR" sz="2775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VALEUR</a:t>
            </a:r>
            <a:r>
              <a:rPr lang="fr-FR" sz="2775" kern="0">
                <a:latin typeface="Arial"/>
                <a:ea typeface="Arial"/>
                <a:cs typeface="Arial"/>
                <a:sym typeface="Arial"/>
              </a:rPr>
              <a:t> : Opinion sur le mérite d’une idée ou d’un comportement donné</a:t>
            </a:r>
          </a:p>
          <a:p>
            <a:pPr marL="420624" indent="-243078" defTabSz="91440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Font typeface="Noto Sans Symbols"/>
              <a:buNone/>
            </a:pPr>
            <a:endParaRPr lang="fr-FR" sz="2775" kern="0">
              <a:latin typeface="Arial"/>
              <a:ea typeface="Arial"/>
              <a:cs typeface="Arial"/>
              <a:sym typeface="Arial"/>
            </a:endParaRPr>
          </a:p>
          <a:p>
            <a:pPr marL="420624" indent="-384047" defTabSz="91440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Font typeface="Noto Sans Symbols"/>
              <a:buChar char="✔"/>
            </a:pPr>
            <a:r>
              <a:rPr lang="fr-FR" sz="2775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CROYANCE</a:t>
            </a:r>
            <a:r>
              <a:rPr lang="fr-FR" sz="2775" kern="0">
                <a:latin typeface="Arial"/>
                <a:ea typeface="Arial"/>
                <a:cs typeface="Arial"/>
                <a:sym typeface="Arial"/>
              </a:rPr>
              <a:t> : Certitude quant à la vérité de quelque chose</a:t>
            </a:r>
            <a:endParaRPr lang="fr-FR" kern="0"/>
          </a:p>
          <a:p>
            <a:pPr marL="420624" indent="-243078" defTabSz="91440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Font typeface="Noto Sans Symbols"/>
              <a:buNone/>
            </a:pPr>
            <a:endParaRPr lang="fr-FR" sz="2775" kern="0">
              <a:latin typeface="Arial"/>
              <a:ea typeface="Arial"/>
              <a:cs typeface="Arial"/>
              <a:sym typeface="Arial"/>
            </a:endParaRPr>
          </a:p>
          <a:p>
            <a:pPr marL="420624" indent="-384047" defTabSz="91440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SzPts val="2220"/>
              <a:buFont typeface="Noto Sans Symbols"/>
              <a:buChar char="✔"/>
            </a:pPr>
            <a:r>
              <a:rPr lang="fr-FR" sz="2775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PRÉJUGÉ</a:t>
            </a:r>
            <a:r>
              <a:rPr lang="fr-FR" sz="2775" kern="0">
                <a:latin typeface="Arial"/>
                <a:ea typeface="Arial"/>
                <a:cs typeface="Arial"/>
                <a:sym typeface="Arial"/>
              </a:rPr>
              <a:t> : Souvent en lien avec les croyances, opinions hâtives et sans fondement. </a:t>
            </a:r>
            <a:endParaRPr lang="fr-FR" sz="2775" kern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93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3;p37">
            <a:extLst>
              <a:ext uri="{FF2B5EF4-FFF2-40B4-BE49-F238E27FC236}">
                <a16:creationId xmlns:a16="http://schemas.microsoft.com/office/drawing/2014/main" id="{BDFAEB56-3F45-6074-A55C-93DF6CD3E7CD}"/>
              </a:ext>
            </a:extLst>
          </p:cNvPr>
          <p:cNvGrpSpPr/>
          <p:nvPr/>
        </p:nvGrpSpPr>
        <p:grpSpPr>
          <a:xfrm>
            <a:off x="838200" y="780504"/>
            <a:ext cx="8229600" cy="1141920"/>
            <a:chOff x="0" y="539"/>
            <a:chExt cx="8229600" cy="1141920"/>
          </a:xfrm>
        </p:grpSpPr>
        <p:sp>
          <p:nvSpPr>
            <p:cNvPr id="3" name="Google Shape;284;p37">
              <a:extLst>
                <a:ext uri="{FF2B5EF4-FFF2-40B4-BE49-F238E27FC236}">
                  <a16:creationId xmlns:a16="http://schemas.microsoft.com/office/drawing/2014/main" id="{94E08D94-F1E1-4D3F-C63C-781A918DDD03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85;p37">
              <a:extLst>
                <a:ext uri="{FF2B5EF4-FFF2-40B4-BE49-F238E27FC236}">
                  <a16:creationId xmlns:a16="http://schemas.microsoft.com/office/drawing/2014/main" id="{BC149622-B5B5-C187-604E-E38DCE351805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S’ADAPTER ET ACCEPTER (suite)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294;p38">
            <a:extLst>
              <a:ext uri="{FF2B5EF4-FFF2-40B4-BE49-F238E27FC236}">
                <a16:creationId xmlns:a16="http://schemas.microsoft.com/office/drawing/2014/main" id="{7A447B9E-2127-6C45-9B7F-AE811E7264FD}"/>
              </a:ext>
            </a:extLst>
          </p:cNvPr>
          <p:cNvSpPr txBox="1">
            <a:spLocks/>
          </p:cNvSpPr>
          <p:nvPr/>
        </p:nvSpPr>
        <p:spPr bwMode="auto">
          <a:xfrm>
            <a:off x="1001295" y="2273428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20624" indent="-384047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endParaRPr lang="fr-FR" sz="2550" kern="0" dirty="0"/>
          </a:p>
          <a:p>
            <a:pPr marL="420624" indent="-384047" defTabSz="91440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r>
              <a:rPr lang="fr-FR" sz="2550" kern="0" dirty="0"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r>
              <a:rPr lang="fr-FR" sz="2550" kern="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Donc valeurs, croyances et           </a:t>
            </a:r>
            <a:endParaRPr lang="fr-FR" kern="0" dirty="0"/>
          </a:p>
          <a:p>
            <a:pPr marL="420624" indent="-384047" defTabSz="91440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r>
              <a:rPr lang="fr-FR" sz="2550" kern="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préjugés sont très souvent  </a:t>
            </a:r>
            <a:endParaRPr lang="fr-FR" kern="0" dirty="0"/>
          </a:p>
          <a:p>
            <a:pPr marL="420624" indent="-384047" defTabSz="91440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r>
              <a:rPr lang="fr-FR" sz="2550" kern="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basés sur notre vécu et en   </a:t>
            </a:r>
            <a:endParaRPr lang="fr-FR" kern="0" dirty="0"/>
          </a:p>
          <a:p>
            <a:pPr marL="420624" indent="-384047" defTabSz="91440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r>
              <a:rPr lang="fr-FR" sz="2550" kern="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lien très étroit avec notre                </a:t>
            </a:r>
            <a:endParaRPr lang="fr-FR" kern="0" dirty="0"/>
          </a:p>
          <a:p>
            <a:pPr marL="420624" indent="-384047" defTabSz="91440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r>
              <a:rPr lang="fr-FR" sz="2550" kern="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éducation. Elles sont par </a:t>
            </a:r>
            <a:endParaRPr lang="fr-FR" kern="0" dirty="0"/>
          </a:p>
          <a:p>
            <a:pPr marL="420624" indent="-384047" defTabSz="914400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SzPts val="2040"/>
              <a:buFont typeface="Wingdings" pitchFamily="2" charset="2"/>
              <a:buNone/>
            </a:pPr>
            <a:r>
              <a:rPr lang="fr-FR" sz="2550" kern="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le fait même bien ancrées                              			     en nous!!!</a:t>
            </a:r>
            <a:endParaRPr lang="fr-FR" kern="0" dirty="0"/>
          </a:p>
        </p:txBody>
      </p:sp>
      <p:sp>
        <p:nvSpPr>
          <p:cNvPr id="6" name="Google Shape;295;p38">
            <a:extLst>
              <a:ext uri="{FF2B5EF4-FFF2-40B4-BE49-F238E27FC236}">
                <a16:creationId xmlns:a16="http://schemas.microsoft.com/office/drawing/2014/main" id="{475190DC-8120-1CF7-A7D5-161EE5F67B91}"/>
              </a:ext>
            </a:extLst>
          </p:cNvPr>
          <p:cNvSpPr/>
          <p:nvPr/>
        </p:nvSpPr>
        <p:spPr>
          <a:xfrm>
            <a:off x="1001295" y="3081899"/>
            <a:ext cx="2808312" cy="172819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 cmpd="sng">
            <a:solidFill>
              <a:srgbClr val="5B6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4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3;p37">
            <a:extLst>
              <a:ext uri="{FF2B5EF4-FFF2-40B4-BE49-F238E27FC236}">
                <a16:creationId xmlns:a16="http://schemas.microsoft.com/office/drawing/2014/main" id="{BDFAEB56-3F45-6074-A55C-93DF6CD3E7CD}"/>
              </a:ext>
            </a:extLst>
          </p:cNvPr>
          <p:cNvGrpSpPr/>
          <p:nvPr/>
        </p:nvGrpSpPr>
        <p:grpSpPr>
          <a:xfrm>
            <a:off x="838200" y="780504"/>
            <a:ext cx="8229600" cy="1141920"/>
            <a:chOff x="0" y="539"/>
            <a:chExt cx="8229600" cy="1141920"/>
          </a:xfrm>
        </p:grpSpPr>
        <p:sp>
          <p:nvSpPr>
            <p:cNvPr id="3" name="Google Shape;284;p37">
              <a:extLst>
                <a:ext uri="{FF2B5EF4-FFF2-40B4-BE49-F238E27FC236}">
                  <a16:creationId xmlns:a16="http://schemas.microsoft.com/office/drawing/2014/main" id="{94E08D94-F1E1-4D3F-C63C-781A918DDD03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85;p37">
              <a:extLst>
                <a:ext uri="{FF2B5EF4-FFF2-40B4-BE49-F238E27FC236}">
                  <a16:creationId xmlns:a16="http://schemas.microsoft.com/office/drawing/2014/main" id="{BC149622-B5B5-C187-604E-E38DCE351805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C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S’ADAPTER ET ACCEPTER (suite)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303;p39">
            <a:extLst>
              <a:ext uri="{FF2B5EF4-FFF2-40B4-BE49-F238E27FC236}">
                <a16:creationId xmlns:a16="http://schemas.microsoft.com/office/drawing/2014/main" id="{0C81B993-9FD1-1843-13E9-B26100BC21C9}"/>
              </a:ext>
            </a:extLst>
          </p:cNvPr>
          <p:cNvSpPr txBox="1">
            <a:spLocks/>
          </p:cNvSpPr>
          <p:nvPr/>
        </p:nvSpPr>
        <p:spPr bwMode="auto">
          <a:xfrm>
            <a:off x="1335505" y="2442411"/>
            <a:ext cx="7467600" cy="42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20624" indent="-384047" defTabSz="914400">
              <a:spcBef>
                <a:spcPts val="0"/>
              </a:spcBef>
              <a:spcAft>
                <a:spcPts val="0"/>
              </a:spcAft>
              <a:buSzPts val="2220"/>
              <a:buFont typeface="Wingdings" pitchFamily="2" charset="2"/>
              <a:buNone/>
            </a:pPr>
            <a:r>
              <a:rPr lang="fr-FR" sz="2775" kern="0" dirty="0"/>
              <a:t>                           </a:t>
            </a:r>
            <a:r>
              <a:rPr lang="fr-FR" sz="2775" kern="0" dirty="0">
                <a:latin typeface="Arial"/>
                <a:ea typeface="Arial"/>
                <a:cs typeface="Arial"/>
                <a:sym typeface="Arial"/>
              </a:rPr>
              <a:t>Des jugements de valeurs </a:t>
            </a:r>
            <a:endParaRPr lang="fr-FR" kern="0" dirty="0"/>
          </a:p>
          <a:p>
            <a:pPr marL="420624" indent="-384047" defTabSz="914400">
              <a:spcBef>
                <a:spcPts val="555"/>
              </a:spcBef>
              <a:spcAft>
                <a:spcPts val="0"/>
              </a:spcAft>
              <a:buSzPts val="2220"/>
              <a:buFont typeface="Wingdings" pitchFamily="2" charset="2"/>
              <a:buNone/>
            </a:pPr>
            <a:r>
              <a:rPr lang="fr-FR" sz="2775" kern="0" dirty="0">
                <a:latin typeface="Arial"/>
                <a:ea typeface="Arial"/>
                <a:cs typeface="Arial"/>
                <a:sym typeface="Arial"/>
              </a:rPr>
              <a:t>                          risquent de porter atteinte à                    </a:t>
            </a:r>
            <a:endParaRPr lang="fr-FR" kern="0" dirty="0"/>
          </a:p>
          <a:p>
            <a:pPr marL="420624" indent="-384047" defTabSz="914400">
              <a:spcBef>
                <a:spcPts val="555"/>
              </a:spcBef>
              <a:spcAft>
                <a:spcPts val="0"/>
              </a:spcAft>
              <a:buSzPts val="2220"/>
              <a:buFont typeface="Wingdings" pitchFamily="2" charset="2"/>
              <a:buNone/>
            </a:pPr>
            <a:r>
              <a:rPr lang="fr-FR" sz="2775" kern="0" dirty="0">
                <a:latin typeface="Arial"/>
                <a:ea typeface="Arial"/>
                <a:cs typeface="Arial"/>
                <a:sym typeface="Arial"/>
              </a:rPr>
              <a:t>                          la personne qui en est </a:t>
            </a:r>
            <a:endParaRPr lang="fr-FR" kern="0" dirty="0"/>
          </a:p>
          <a:p>
            <a:pPr marL="420624" indent="-384047" defTabSz="914400">
              <a:spcBef>
                <a:spcPts val="555"/>
              </a:spcBef>
              <a:spcAft>
                <a:spcPts val="0"/>
              </a:spcAft>
              <a:buSzPts val="2220"/>
              <a:buFont typeface="Wingdings" pitchFamily="2" charset="2"/>
              <a:buNone/>
            </a:pPr>
            <a:r>
              <a:rPr lang="fr-FR" sz="2775" kern="0" dirty="0">
                <a:latin typeface="Arial"/>
                <a:ea typeface="Arial"/>
                <a:cs typeface="Arial"/>
                <a:sym typeface="Arial"/>
              </a:rPr>
              <a:t>                          victime.</a:t>
            </a:r>
            <a:endParaRPr lang="fr-FR" kern="0" dirty="0"/>
          </a:p>
          <a:p>
            <a:pPr marL="420624" indent="-243078" defTabSz="914400">
              <a:spcBef>
                <a:spcPts val="555"/>
              </a:spcBef>
              <a:spcAft>
                <a:spcPts val="0"/>
              </a:spcAft>
              <a:buSzPts val="2220"/>
              <a:buFont typeface="Wingdings" pitchFamily="2" charset="2"/>
              <a:buNone/>
            </a:pPr>
            <a:endParaRPr lang="fr-FR" sz="2775" kern="0" dirty="0"/>
          </a:p>
          <a:p>
            <a:pPr marL="420624" indent="-384047" defTabSz="914400">
              <a:spcBef>
                <a:spcPts val="555"/>
              </a:spcBef>
              <a:spcAft>
                <a:spcPts val="0"/>
              </a:spcAft>
              <a:buSzPts val="2220"/>
              <a:buFont typeface="Wingdings" pitchFamily="2" charset="2"/>
              <a:buChar char="⦿"/>
            </a:pPr>
            <a:r>
              <a:rPr lang="fr-FR" sz="2775" kern="0" dirty="0">
                <a:latin typeface="Arial"/>
                <a:ea typeface="Arial"/>
                <a:cs typeface="Arial"/>
                <a:sym typeface="Arial"/>
              </a:rPr>
              <a:t>Il vous sera impossible d’être dénué de tout préjugés. Votre défi sera de les reconnaître et les dépasser.</a:t>
            </a:r>
            <a:endParaRPr lang="fr-FR" kern="0" dirty="0"/>
          </a:p>
        </p:txBody>
      </p:sp>
      <p:sp>
        <p:nvSpPr>
          <p:cNvPr id="8" name="Google Shape;304;p39">
            <a:extLst>
              <a:ext uri="{FF2B5EF4-FFF2-40B4-BE49-F238E27FC236}">
                <a16:creationId xmlns:a16="http://schemas.microsoft.com/office/drawing/2014/main" id="{06AFB2DF-45C5-CE1F-8B16-FE36983F5095}"/>
              </a:ext>
            </a:extLst>
          </p:cNvPr>
          <p:cNvSpPr/>
          <p:nvPr/>
        </p:nvSpPr>
        <p:spPr>
          <a:xfrm>
            <a:off x="1335505" y="2672916"/>
            <a:ext cx="2448272" cy="15121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 cmpd="sng">
            <a:solidFill>
              <a:srgbClr val="6663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ATTENTION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233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7;p41">
            <a:extLst>
              <a:ext uri="{FF2B5EF4-FFF2-40B4-BE49-F238E27FC236}">
                <a16:creationId xmlns:a16="http://schemas.microsoft.com/office/drawing/2014/main" id="{D4CCCE41-2100-746C-B7F4-76C1853A1EB6}"/>
              </a:ext>
            </a:extLst>
          </p:cNvPr>
          <p:cNvGrpSpPr/>
          <p:nvPr/>
        </p:nvGrpSpPr>
        <p:grpSpPr>
          <a:xfrm>
            <a:off x="770021" y="865562"/>
            <a:ext cx="8229600" cy="902208"/>
            <a:chOff x="0" y="9952"/>
            <a:chExt cx="8229600" cy="902208"/>
          </a:xfrm>
        </p:grpSpPr>
        <p:sp>
          <p:nvSpPr>
            <p:cNvPr id="6" name="Google Shape;318;p41">
              <a:extLst>
                <a:ext uri="{FF2B5EF4-FFF2-40B4-BE49-F238E27FC236}">
                  <a16:creationId xmlns:a16="http://schemas.microsoft.com/office/drawing/2014/main" id="{1D55C4A7-A530-7593-AED3-0D662EA4CCB4}"/>
                </a:ext>
              </a:extLst>
            </p:cNvPr>
            <p:cNvSpPr/>
            <p:nvPr/>
          </p:nvSpPr>
          <p:spPr>
            <a:xfrm>
              <a:off x="0" y="9952"/>
              <a:ext cx="8229600" cy="9022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9;p41">
              <a:extLst>
                <a:ext uri="{FF2B5EF4-FFF2-40B4-BE49-F238E27FC236}">
                  <a16:creationId xmlns:a16="http://schemas.microsoft.com/office/drawing/2014/main" id="{9AACE467-4897-2BF9-C6EB-FCCDAA3447EB}"/>
                </a:ext>
              </a:extLst>
            </p:cNvPr>
            <p:cNvSpPr txBox="1"/>
            <p:nvPr/>
          </p:nvSpPr>
          <p:spPr>
            <a:xfrm>
              <a:off x="0" y="9952"/>
              <a:ext cx="8229600" cy="90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EXERCICE 1.2 page 15 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320;p41">
            <a:extLst>
              <a:ext uri="{FF2B5EF4-FFF2-40B4-BE49-F238E27FC236}">
                <a16:creationId xmlns:a16="http://schemas.microsoft.com/office/drawing/2014/main" id="{044077CA-31FB-35AF-B210-9134700516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286000"/>
            <a:ext cx="8229600" cy="448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Char char="⦿"/>
            </a:pP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Définition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:</a:t>
            </a:r>
            <a:endParaRPr sz="2000" dirty="0"/>
          </a:p>
          <a:p>
            <a:pPr marL="420624" lvl="0" indent="-277368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Font typeface="Noto Sans Symbols"/>
              <a:buChar char="⮚"/>
            </a:pPr>
            <a:r>
              <a:rPr lang="en-CA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Euthanasie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1005839" lvl="2" indent="-256031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None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Acte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provoque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la mort d'un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malade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incurable pour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abréger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souffrances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agonie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 façon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douce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et sans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souffrance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135128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Font typeface="Noto Sans Symbols"/>
              <a:buChar char="⮚"/>
            </a:pPr>
            <a:r>
              <a:rPr lang="en-CA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Acharnement</a:t>
            </a:r>
            <a:r>
              <a:rPr lang="en-CA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thérapeutique</a:t>
            </a:r>
            <a:r>
              <a:rPr lang="en-CA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1005839" lvl="2" indent="-256031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None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   Utilisation de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moyens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médicaux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maintenir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vie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donc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la mort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certaine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à plus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moins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brève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échéance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005839" lvl="2" indent="-135128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05839" lvl="2" indent="-256032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Font typeface="Noto Sans Symbols"/>
              <a:buChar char="⮚"/>
            </a:pPr>
            <a:r>
              <a:rPr lang="en-CA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Clonage</a:t>
            </a:r>
            <a:r>
              <a:rPr lang="en-CA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humain</a:t>
            </a:r>
            <a:r>
              <a:rPr lang="en-CA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1005839" lvl="2" indent="-256031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904"/>
              <a:buNone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   Reproduction d’un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humain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d’une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cellules.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6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7;p41">
            <a:extLst>
              <a:ext uri="{FF2B5EF4-FFF2-40B4-BE49-F238E27FC236}">
                <a16:creationId xmlns:a16="http://schemas.microsoft.com/office/drawing/2014/main" id="{D4CCCE41-2100-746C-B7F4-76C1853A1EB6}"/>
              </a:ext>
            </a:extLst>
          </p:cNvPr>
          <p:cNvGrpSpPr/>
          <p:nvPr/>
        </p:nvGrpSpPr>
        <p:grpSpPr>
          <a:xfrm>
            <a:off x="770021" y="865562"/>
            <a:ext cx="8229600" cy="902208"/>
            <a:chOff x="0" y="9952"/>
            <a:chExt cx="8229600" cy="902208"/>
          </a:xfrm>
        </p:grpSpPr>
        <p:sp>
          <p:nvSpPr>
            <p:cNvPr id="6" name="Google Shape;318;p41">
              <a:extLst>
                <a:ext uri="{FF2B5EF4-FFF2-40B4-BE49-F238E27FC236}">
                  <a16:creationId xmlns:a16="http://schemas.microsoft.com/office/drawing/2014/main" id="{1D55C4A7-A530-7593-AED3-0D662EA4CCB4}"/>
                </a:ext>
              </a:extLst>
            </p:cNvPr>
            <p:cNvSpPr/>
            <p:nvPr/>
          </p:nvSpPr>
          <p:spPr>
            <a:xfrm>
              <a:off x="0" y="9952"/>
              <a:ext cx="8229600" cy="9022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9;p41">
              <a:extLst>
                <a:ext uri="{FF2B5EF4-FFF2-40B4-BE49-F238E27FC236}">
                  <a16:creationId xmlns:a16="http://schemas.microsoft.com/office/drawing/2014/main" id="{9AACE467-4897-2BF9-C6EB-FCCDAA3447EB}"/>
                </a:ext>
              </a:extLst>
            </p:cNvPr>
            <p:cNvSpPr txBox="1"/>
            <p:nvPr/>
          </p:nvSpPr>
          <p:spPr>
            <a:xfrm>
              <a:off x="0" y="9952"/>
              <a:ext cx="8229600" cy="90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EXERCICE 1.2 page 15 (suite) 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328;p42">
            <a:extLst>
              <a:ext uri="{FF2B5EF4-FFF2-40B4-BE49-F238E27FC236}">
                <a16:creationId xmlns:a16="http://schemas.microsoft.com/office/drawing/2014/main" id="{349DEE08-6783-F86B-CD36-690BEDF00C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98" y="2160590"/>
            <a:ext cx="8065169" cy="43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lvl="4" indent="-1917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Font typeface="Noto Sans Symbols"/>
              <a:buNone/>
            </a:pPr>
            <a:endParaRPr sz="238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Font typeface="Noto Sans Symbols"/>
              <a:buChar char="⮚"/>
            </a:pPr>
            <a:r>
              <a:rPr lang="en-CA" sz="238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Stérilisation</a:t>
            </a: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de gens </a:t>
            </a:r>
            <a:r>
              <a:rPr lang="en-CA" sz="238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atteints</a:t>
            </a: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d’incapacité</a:t>
            </a: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physique et </a:t>
            </a:r>
            <a:r>
              <a:rPr lang="en-CA" sz="238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intellectuelle</a:t>
            </a: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None/>
            </a:pP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Éliminer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toute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capacité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procréer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d’une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semble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incapable de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s’occuper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d’enfant.</a:t>
            </a:r>
            <a:endParaRPr dirty="0"/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None/>
            </a:pPr>
            <a:endParaRPr sz="2380" dirty="0">
              <a:latin typeface="Arial"/>
              <a:ea typeface="Arial"/>
              <a:cs typeface="Arial"/>
              <a:sym typeface="Arial"/>
            </a:endParaRPr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Font typeface="Noto Sans Symbols"/>
              <a:buChar char="⮚"/>
            </a:pP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Tentative de suicide : </a:t>
            </a:r>
            <a:endParaRPr dirty="0"/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None/>
            </a:pP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   Se donner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volontairement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la mort.</a:t>
            </a:r>
            <a:endParaRPr dirty="0"/>
          </a:p>
          <a:p>
            <a:pPr marL="1257300" lvl="4" indent="-19176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Font typeface="Noto Sans Symbols"/>
              <a:buNone/>
            </a:pPr>
            <a:endParaRPr sz="2380" dirty="0">
              <a:latin typeface="Arial"/>
              <a:ea typeface="Arial"/>
              <a:cs typeface="Arial"/>
              <a:sym typeface="Arial"/>
            </a:endParaRPr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Font typeface="Noto Sans Symbols"/>
              <a:buChar char="⮚"/>
            </a:pPr>
            <a:r>
              <a:rPr lang="en-CA" sz="238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Avortement</a:t>
            </a: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provoqié</a:t>
            </a:r>
            <a:r>
              <a:rPr lang="en-CA" sz="238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1257300" lvl="4" indent="-3429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None/>
            </a:pP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   Causer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volontairement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l’arrêt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380" dirty="0" err="1">
                <a:latin typeface="Arial"/>
                <a:ea typeface="Arial"/>
                <a:cs typeface="Arial"/>
                <a:sym typeface="Arial"/>
              </a:rPr>
              <a:t>grossesse</a:t>
            </a:r>
            <a:r>
              <a:rPr lang="en-CA" sz="238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257300" lvl="4" indent="-19176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Font typeface="Noto Sans Symbols"/>
              <a:buNone/>
            </a:pPr>
            <a:endParaRPr sz="2380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l" rtl="0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SzPts val="2040"/>
              <a:buNone/>
            </a:pPr>
            <a:endParaRPr sz="2550" dirty="0"/>
          </a:p>
        </p:txBody>
      </p:sp>
    </p:spTree>
    <p:extLst>
      <p:ext uri="{BB962C8B-B14F-4D97-AF65-F5344CB8AC3E}">
        <p14:creationId xmlns:p14="http://schemas.microsoft.com/office/powerpoint/2010/main" val="3471611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3;p43">
            <a:extLst>
              <a:ext uri="{FF2B5EF4-FFF2-40B4-BE49-F238E27FC236}">
                <a16:creationId xmlns:a16="http://schemas.microsoft.com/office/drawing/2014/main" id="{5E98D4A3-D640-4C71-6EF2-8C6081883FC7}"/>
              </a:ext>
            </a:extLst>
          </p:cNvPr>
          <p:cNvGrpSpPr/>
          <p:nvPr/>
        </p:nvGrpSpPr>
        <p:grpSpPr>
          <a:xfrm>
            <a:off x="794084" y="732377"/>
            <a:ext cx="8229600" cy="1141920"/>
            <a:chOff x="0" y="539"/>
            <a:chExt cx="8229600" cy="1141920"/>
          </a:xfrm>
        </p:grpSpPr>
        <p:sp>
          <p:nvSpPr>
            <p:cNvPr id="4" name="Google Shape;334;p43">
              <a:extLst>
                <a:ext uri="{FF2B5EF4-FFF2-40B4-BE49-F238E27FC236}">
                  <a16:creationId xmlns:a16="http://schemas.microsoft.com/office/drawing/2014/main" id="{A7F7857F-93CE-B394-67C4-922E63A572C5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;p43">
              <a:extLst>
                <a:ext uri="{FF2B5EF4-FFF2-40B4-BE49-F238E27FC236}">
                  <a16:creationId xmlns:a16="http://schemas.microsoft.com/office/drawing/2014/main" id="{F77B64FD-5A5C-D621-3EFA-A0654BD2F6B4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EXERCICE 1.2 (suite) p.16-17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336;p43">
            <a:extLst>
              <a:ext uri="{FF2B5EF4-FFF2-40B4-BE49-F238E27FC236}">
                <a16:creationId xmlns:a16="http://schemas.microsoft.com/office/drawing/2014/main" id="{B973B4F1-FF3A-249D-3C73-2C574EC76E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18672" y="2533569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31647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/>
          </a:p>
          <a:p>
            <a:pPr marL="420624" lvl="0" indent="-231647" algn="l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/>
          </a:p>
          <a:p>
            <a:pPr marL="420624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CA" dirty="0">
                <a:solidFill>
                  <a:srgbClr val="00B050"/>
                </a:solidFill>
              </a:rPr>
              <a:t>Environ 30 minutes</a:t>
            </a:r>
            <a:endParaRPr dirty="0">
              <a:solidFill>
                <a:srgbClr val="00B050"/>
              </a:solidFill>
            </a:endParaRPr>
          </a:p>
          <a:p>
            <a:pPr marL="420624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CA" dirty="0" err="1">
                <a:solidFill>
                  <a:srgbClr val="00B050"/>
                </a:solidFill>
              </a:rPr>
              <a:t>Répondre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dirty="0" err="1">
                <a:solidFill>
                  <a:srgbClr val="00B050"/>
                </a:solidFill>
              </a:rPr>
              <a:t>individuellement</a:t>
            </a:r>
            <a:r>
              <a:rPr lang="en-CA" dirty="0">
                <a:solidFill>
                  <a:srgbClr val="00B050"/>
                </a:solidFill>
              </a:rPr>
              <a:t> aux </a:t>
            </a:r>
            <a:endParaRPr dirty="0"/>
          </a:p>
          <a:p>
            <a:pPr marL="420624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CA" dirty="0">
                <a:solidFill>
                  <a:srgbClr val="00B050"/>
                </a:solidFill>
              </a:rPr>
              <a:t>questions 3 à 5</a:t>
            </a:r>
            <a:endParaRPr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73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41;p44">
            <a:extLst>
              <a:ext uri="{FF2B5EF4-FFF2-40B4-BE49-F238E27FC236}">
                <a16:creationId xmlns:a16="http://schemas.microsoft.com/office/drawing/2014/main" id="{990EC27D-05F8-FC70-6439-78AEDC5EBD0E}"/>
              </a:ext>
            </a:extLst>
          </p:cNvPr>
          <p:cNvGrpSpPr/>
          <p:nvPr/>
        </p:nvGrpSpPr>
        <p:grpSpPr>
          <a:xfrm>
            <a:off x="757989" y="840661"/>
            <a:ext cx="8229600" cy="1141920"/>
            <a:chOff x="0" y="539"/>
            <a:chExt cx="8229600" cy="1141920"/>
          </a:xfrm>
        </p:grpSpPr>
        <p:sp>
          <p:nvSpPr>
            <p:cNvPr id="5" name="Google Shape;342;p44">
              <a:extLst>
                <a:ext uri="{FF2B5EF4-FFF2-40B4-BE49-F238E27FC236}">
                  <a16:creationId xmlns:a16="http://schemas.microsoft.com/office/drawing/2014/main" id="{92681DA2-E67C-9F0B-BF43-70D32DC3EE67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3;p44">
              <a:extLst>
                <a:ext uri="{FF2B5EF4-FFF2-40B4-BE49-F238E27FC236}">
                  <a16:creationId xmlns:a16="http://schemas.microsoft.com/office/drawing/2014/main" id="{A5593BC8-119D-B7F5-CFE3-4AB2AE03FA40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BREF...	P.18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37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CEF17-12A3-5937-27A3-F6F8E2A1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Évaluons nos connaissances!</a:t>
            </a:r>
            <a:br>
              <a:rPr lang="fr-CA" dirty="0"/>
            </a:br>
            <a:r>
              <a:rPr lang="fr-CA"/>
              <a:t>Exercice Moodle</a:t>
            </a:r>
            <a:endParaRPr lang="fr-CA" dirty="0"/>
          </a:p>
        </p:txBody>
      </p:sp>
      <p:pic>
        <p:nvPicPr>
          <p:cNvPr id="9" name="Google Shape;156;p21">
            <a:extLst>
              <a:ext uri="{FF2B5EF4-FFF2-40B4-BE49-F238E27FC236}">
                <a16:creationId xmlns:a16="http://schemas.microsoft.com/office/drawing/2014/main" id="{E074B06A-9FD2-7BC8-2A19-6B979E61155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779712" y="2952750"/>
            <a:ext cx="3810000" cy="254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559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44"/>
          <p:cNvGrpSpPr/>
          <p:nvPr/>
        </p:nvGrpSpPr>
        <p:grpSpPr>
          <a:xfrm>
            <a:off x="457200" y="275177"/>
            <a:ext cx="8229600" cy="1141920"/>
            <a:chOff x="0" y="539"/>
            <a:chExt cx="8229600" cy="1141920"/>
          </a:xfrm>
        </p:grpSpPr>
        <p:sp>
          <p:nvSpPr>
            <p:cNvPr id="342" name="Google Shape;342;p44"/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BREF...	P.18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44"/>
          <p:cNvSpPr txBox="1">
            <a:spLocks noGrp="1"/>
          </p:cNvSpPr>
          <p:nvPr>
            <p:ph idx="1"/>
          </p:nvPr>
        </p:nvSpPr>
        <p:spPr>
          <a:xfrm>
            <a:off x="637734" y="2322095"/>
            <a:ext cx="7940781" cy="453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6593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0"/>
              <a:buNone/>
            </a:pPr>
            <a:endParaRPr sz="2325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just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Char char="⦿"/>
            </a:pP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L’éthique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u="sng" dirty="0"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établit</a:t>
            </a:r>
            <a:r>
              <a:rPr lang="en-CA" sz="2000" u="sng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tiennent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compte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Ces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appliquées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diverses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situation,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précisent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comportement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et les </a:t>
            </a:r>
            <a:r>
              <a:rPr lang="en-CA" sz="2000" u="sng" dirty="0">
                <a:latin typeface="Arial"/>
                <a:ea typeface="Arial"/>
                <a:cs typeface="Arial"/>
                <a:sym typeface="Arial"/>
              </a:rPr>
              <a:t>attitudes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intervenants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aident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à prendre des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certains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difficile de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départager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000" u="sng" dirty="0">
                <a:latin typeface="Arial"/>
                <a:ea typeface="Arial"/>
                <a:cs typeface="Arial"/>
                <a:sym typeface="Arial"/>
              </a:rPr>
              <a:t> correct de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000" u="sng" dirty="0">
                <a:latin typeface="Arial"/>
                <a:ea typeface="Arial"/>
                <a:cs typeface="Arial"/>
                <a:sym typeface="Arial"/>
              </a:rPr>
              <a:t> qui ne </a:t>
            </a:r>
            <a:r>
              <a:rPr lang="en-CA" sz="2000" u="sng" dirty="0" err="1">
                <a:latin typeface="Arial"/>
                <a:ea typeface="Arial"/>
                <a:cs typeface="Arial"/>
                <a:sym typeface="Arial"/>
              </a:rPr>
              <a:t>l’est</a:t>
            </a:r>
            <a:r>
              <a:rPr lang="en-CA" sz="2000" u="sng" dirty="0">
                <a:latin typeface="Arial"/>
                <a:ea typeface="Arial"/>
                <a:cs typeface="Arial"/>
                <a:sym typeface="Arial"/>
              </a:rPr>
              <a:t> pas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420624" lvl="0" indent="-384047" algn="just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just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Char char="⦿"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important de prendre conscience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qu’il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faut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admettre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les points de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, les habitudes et les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fessant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abstraction de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propres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sentiments et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, et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, dans la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mesure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prises ne </a:t>
            </a:r>
            <a:r>
              <a:rPr lang="en-CA" sz="2000" dirty="0" err="1">
                <a:latin typeface="Arial"/>
                <a:ea typeface="Arial"/>
                <a:cs typeface="Arial"/>
                <a:sym typeface="Arial"/>
              </a:rPr>
              <a:t>nuisent</a:t>
            </a: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 pas à autrui.</a:t>
            </a:r>
            <a:endParaRPr sz="2000" dirty="0"/>
          </a:p>
          <a:p>
            <a:pPr marL="420624" lvl="0" indent="-265937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None/>
            </a:pPr>
            <a:endParaRPr sz="2325" dirty="0"/>
          </a:p>
        </p:txBody>
      </p:sp>
    </p:spTree>
    <p:extLst>
      <p:ext uri="{BB962C8B-B14F-4D97-AF65-F5344CB8AC3E}">
        <p14:creationId xmlns:p14="http://schemas.microsoft.com/office/powerpoint/2010/main" val="114495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44"/>
          <p:cNvGrpSpPr/>
          <p:nvPr/>
        </p:nvGrpSpPr>
        <p:grpSpPr>
          <a:xfrm>
            <a:off x="457200" y="275177"/>
            <a:ext cx="8229600" cy="1141920"/>
            <a:chOff x="0" y="539"/>
            <a:chExt cx="8229600" cy="1141920"/>
          </a:xfrm>
        </p:grpSpPr>
        <p:sp>
          <p:nvSpPr>
            <p:cNvPr id="342" name="Google Shape;342;p44"/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BREF...	P.18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344;p44">
            <a:extLst>
              <a:ext uri="{FF2B5EF4-FFF2-40B4-BE49-F238E27FC236}">
                <a16:creationId xmlns:a16="http://schemas.microsoft.com/office/drawing/2014/main" id="{2AB0C426-01E5-725F-80B2-34395651E5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7734" y="2382253"/>
            <a:ext cx="8049065" cy="44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6593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0"/>
              <a:buNone/>
            </a:pPr>
            <a:endParaRPr sz="2325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just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Char char="⦿"/>
            </a:pP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L’éthique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u="sng" dirty="0"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établit</a:t>
            </a:r>
            <a:r>
              <a:rPr lang="en-CA" sz="2325" u="sng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tiennent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compte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Ces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appliquées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diverses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situation,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précisent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comportement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et les </a:t>
            </a:r>
            <a:r>
              <a:rPr lang="en-CA" sz="2325" u="sng" dirty="0">
                <a:latin typeface="Arial"/>
                <a:ea typeface="Arial"/>
                <a:cs typeface="Arial"/>
                <a:sym typeface="Arial"/>
              </a:rPr>
              <a:t>attitudes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intervenants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aident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à prendre des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certains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difficile de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départager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325" u="sng" dirty="0">
                <a:latin typeface="Arial"/>
                <a:ea typeface="Arial"/>
                <a:cs typeface="Arial"/>
                <a:sym typeface="Arial"/>
              </a:rPr>
              <a:t> correct de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325" u="sng" dirty="0">
                <a:latin typeface="Arial"/>
                <a:ea typeface="Arial"/>
                <a:cs typeface="Arial"/>
                <a:sym typeface="Arial"/>
              </a:rPr>
              <a:t> qui ne </a:t>
            </a:r>
            <a:r>
              <a:rPr lang="en-CA" sz="2325" u="sng" dirty="0" err="1">
                <a:latin typeface="Arial"/>
                <a:ea typeface="Arial"/>
                <a:cs typeface="Arial"/>
                <a:sym typeface="Arial"/>
              </a:rPr>
              <a:t>l’est</a:t>
            </a:r>
            <a:r>
              <a:rPr lang="en-CA" sz="2325" u="sng" dirty="0">
                <a:latin typeface="Arial"/>
                <a:ea typeface="Arial"/>
                <a:cs typeface="Arial"/>
                <a:sym typeface="Arial"/>
              </a:rPr>
              <a:t> pas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20624" lvl="0" indent="-384047" algn="just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None/>
            </a:pPr>
            <a:endParaRPr sz="2325"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just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Char char="⦿"/>
            </a:pP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important de prendre conscience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qu’il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faut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admettre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les points de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, les habitudes et les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fessant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abstraction de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propres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sentiments et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valeurs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, et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, dans la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mesure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prises ne </a:t>
            </a:r>
            <a:r>
              <a:rPr lang="en-CA" sz="2325" dirty="0" err="1">
                <a:latin typeface="Arial"/>
                <a:ea typeface="Arial"/>
                <a:cs typeface="Arial"/>
                <a:sym typeface="Arial"/>
              </a:rPr>
              <a:t>nuisent</a:t>
            </a:r>
            <a:r>
              <a:rPr lang="en-CA" sz="2325" dirty="0">
                <a:latin typeface="Arial"/>
                <a:ea typeface="Arial"/>
                <a:cs typeface="Arial"/>
                <a:sym typeface="Arial"/>
              </a:rPr>
              <a:t> pas à autrui.</a:t>
            </a:r>
            <a:endParaRPr dirty="0"/>
          </a:p>
          <a:p>
            <a:pPr marL="420624" lvl="0" indent="-265937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ts val="1860"/>
              <a:buNone/>
            </a:pPr>
            <a:endParaRPr sz="2325" dirty="0"/>
          </a:p>
        </p:txBody>
      </p:sp>
    </p:spTree>
    <p:extLst>
      <p:ext uri="{BB962C8B-B14F-4D97-AF65-F5344CB8AC3E}">
        <p14:creationId xmlns:p14="http://schemas.microsoft.com/office/powerpoint/2010/main" val="201549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Lire l’article sur le Moodle</a:t>
            </a:r>
            <a:br>
              <a:rPr lang="fr-FR" altLang="fr-FR" dirty="0"/>
            </a:br>
            <a:endParaRPr lang="fr-CA" altLang="fr-FR" dirty="0"/>
          </a:p>
        </p:txBody>
      </p:sp>
      <p:sp>
        <p:nvSpPr>
          <p:cNvPr id="3" name="Google Shape;164;p22">
            <a:extLst>
              <a:ext uri="{FF2B5EF4-FFF2-40B4-BE49-F238E27FC236}">
                <a16:creationId xmlns:a16="http://schemas.microsoft.com/office/drawing/2014/main" id="{2C40AEF2-5195-C59F-6A13-09F0F5E861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316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20624" lvl="0" indent="-384047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fr-CA" dirty="0"/>
              <a:t>« Il insultait ses patients 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58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57C7A-7879-511D-201C-E17E9907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 D’EXPLORATION</a:t>
            </a:r>
            <a:br>
              <a:rPr lang="fr-CA" dirty="0"/>
            </a:b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65EEB32-E4CA-77AE-81C4-B1A0E6FA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565" y="2362200"/>
            <a:ext cx="6086294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Sites importants à retenir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r>
              <a:rPr lang="fr-CA" altLang="fr-FR"/>
              <a:t>OIIAQ.org section étudiants/examen</a:t>
            </a:r>
          </a:p>
          <a:p>
            <a:r>
              <a:rPr lang="fr-CA" altLang="fr-FR"/>
              <a:t>Renseignements généraux</a:t>
            </a:r>
          </a:p>
          <a:p>
            <a:r>
              <a:rPr lang="fr-CA" altLang="fr-FR"/>
              <a:t>Modalités de l’examen</a:t>
            </a:r>
          </a:p>
          <a:p>
            <a:r>
              <a:rPr lang="fr-CA" altLang="fr-FR"/>
              <a:t>Devenir candidat</a:t>
            </a:r>
          </a:p>
          <a:p>
            <a:r>
              <a:rPr lang="fr-CA" altLang="fr-FR"/>
              <a:t>Séance des examens</a:t>
            </a:r>
          </a:p>
          <a:p>
            <a:r>
              <a:rPr lang="fr-CA" altLang="fr-FR"/>
              <a:t>Indicateurs de la compétence</a:t>
            </a:r>
          </a:p>
          <a:p>
            <a:r>
              <a:rPr lang="fr-CA" altLang="fr-FR"/>
              <a:t>Code de déontologie </a:t>
            </a:r>
          </a:p>
          <a:p>
            <a:r>
              <a:rPr lang="fr-CA" altLang="fr-FR"/>
              <a:t>Les activités professionnelles de l’infirmière auxiliaire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Exercice Moodle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6FDE55C-BF07-1440-7D09-ACBF94B2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Complétez l’exercice sur le Moodle: Test: évaluons nos connaissances sur la confidentialité.</a:t>
            </a:r>
          </a:p>
          <a:p>
            <a:r>
              <a:rPr lang="fr-CA" dirty="0"/>
              <a:t>Vous avez 45 min pour répondre par vrai ou faux.</a:t>
            </a:r>
          </a:p>
        </p:txBody>
      </p:sp>
    </p:spTree>
    <p:extLst>
      <p:ext uri="{BB962C8B-B14F-4D97-AF65-F5344CB8AC3E}">
        <p14:creationId xmlns:p14="http://schemas.microsoft.com/office/powerpoint/2010/main" val="275207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>
                <a:solidFill>
                  <a:schemeClr val="accent2"/>
                </a:solidFill>
              </a:rPr>
              <a:t>Historique</a:t>
            </a:r>
            <a:endParaRPr lang="fr-FR" altLang="fr-FR">
              <a:solidFill>
                <a:schemeClr val="accent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62200"/>
            <a:ext cx="86756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altLang="fr-FR" sz="1800"/>
              <a:t>1957   Loi sur assurance hospitalisation gratuite.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1966   Commission Castonguay-Neveu.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1970   Loi assurance maladie, accessibilité.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1971   Loi services sociaux, médicaux, buccaux gratuits.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>
                <a:solidFill>
                  <a:srgbClr val="CC0099"/>
                </a:solidFill>
              </a:rPr>
              <a:t>1973   Adoption de la loi sur infirmières et infirmiers et le code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800">
                <a:solidFill>
                  <a:srgbClr val="CC0099"/>
                </a:solidFill>
              </a:rPr>
              <a:t>                des professions. </a:t>
            </a:r>
            <a:r>
              <a:rPr lang="fr-CA" altLang="fr-FR" sz="1800"/>
              <a:t>    </a:t>
            </a:r>
            <a:endParaRPr lang="fr-CA" altLang="fr-FR" sz="1800">
              <a:solidFill>
                <a:srgbClr val="CC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1974   Loi infirmiers, activités réservées.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1985   Commission Rochon = manque de continuité des soins.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1990   Réforme M.Y. Côté – régie régionale , la personne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800"/>
              <a:t>                au cœur du système.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1992   Politique santé et du bien-être, objectif de société! 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1997   Programme universel d’assurance médicaments.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2000   Réforme, création agences et CSSS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>
                <a:solidFill>
                  <a:srgbClr val="CC0099"/>
                </a:solidFill>
              </a:rPr>
              <a:t>2002   Adoption du projet de Loi 90.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>
                <a:solidFill>
                  <a:srgbClr val="CC0099"/>
                </a:solidFill>
              </a:rPr>
              <a:t>2003   Mise en vigueur: 30 janv. et 1 Juin</a:t>
            </a:r>
            <a:endParaRPr lang="fr-FR" altLang="fr-FR" sz="1800" dirty="0">
              <a:solidFill>
                <a:srgbClr val="CC0099"/>
              </a:solidFill>
            </a:endParaRPr>
          </a:p>
        </p:txBody>
      </p:sp>
      <p:pic>
        <p:nvPicPr>
          <p:cNvPr id="17412" name="Picture 5" descr="MCj03194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7921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9;p23">
            <a:extLst>
              <a:ext uri="{FF2B5EF4-FFF2-40B4-BE49-F238E27FC236}">
                <a16:creationId xmlns:a16="http://schemas.microsoft.com/office/drawing/2014/main" id="{0CEF297D-EEE2-4146-872D-A94B8528C996}"/>
              </a:ext>
            </a:extLst>
          </p:cNvPr>
          <p:cNvGrpSpPr/>
          <p:nvPr/>
        </p:nvGrpSpPr>
        <p:grpSpPr>
          <a:xfrm>
            <a:off x="691356" y="780503"/>
            <a:ext cx="8229600" cy="1141920"/>
            <a:chOff x="0" y="539"/>
            <a:chExt cx="8229600" cy="1141920"/>
          </a:xfrm>
        </p:grpSpPr>
        <p:sp>
          <p:nvSpPr>
            <p:cNvPr id="4" name="Google Shape;170;p23">
              <a:extLst>
                <a:ext uri="{FF2B5EF4-FFF2-40B4-BE49-F238E27FC236}">
                  <a16:creationId xmlns:a16="http://schemas.microsoft.com/office/drawing/2014/main" id="{D52F446F-839A-50EA-7B89-0AC619A2A968}"/>
                </a:ext>
              </a:extLst>
            </p:cNvPr>
            <p:cNvSpPr/>
            <p:nvPr/>
          </p:nvSpPr>
          <p:spPr>
            <a:xfrm>
              <a:off x="0" y="539"/>
              <a:ext cx="8229600" cy="11419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1;p23">
              <a:extLst>
                <a:ext uri="{FF2B5EF4-FFF2-40B4-BE49-F238E27FC236}">
                  <a16:creationId xmlns:a16="http://schemas.microsoft.com/office/drawing/2014/main" id="{77F46AF5-135A-CC20-AF73-F462C5447FC4}"/>
                </a:ext>
              </a:extLst>
            </p:cNvPr>
            <p:cNvSpPr txBox="1"/>
            <p:nvPr/>
          </p:nvSpPr>
          <p:spPr>
            <a:xfrm>
              <a:off x="0" y="539"/>
              <a:ext cx="8229600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L’ÉTHIQUE EN CLAIR p.11</a:t>
              </a:r>
              <a:endParaRPr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72;p23">
            <a:extLst>
              <a:ext uri="{FF2B5EF4-FFF2-40B4-BE49-F238E27FC236}">
                <a16:creationId xmlns:a16="http://schemas.microsoft.com/office/drawing/2014/main" id="{A9CC69FC-238F-C5D8-8AC2-67AC421D06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62200"/>
            <a:ext cx="7693025" cy="433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2376" lvl="1" indent="-274320" algn="l" rtl="0"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Char char="⮚"/>
            </a:pP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Témoin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Jéovah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qui refuse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transfusion</a:t>
            </a:r>
            <a:endParaRPr dirty="0"/>
          </a:p>
          <a:p>
            <a:pPr marL="722376" lvl="1" indent="-13716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Char char="⮚"/>
            </a:pP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Fils qui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exerce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violence verbale et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économique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envers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mère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de 81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ans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13716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22376" lvl="1" indent="-27432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Char char="⮚"/>
            </a:pP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Discuter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du dossier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médical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d’un client avec un </a:t>
            </a:r>
            <a:r>
              <a:rPr lang="en-CA" sz="2400" dirty="0" err="1">
                <a:latin typeface="Arial"/>
                <a:ea typeface="Arial"/>
                <a:cs typeface="Arial"/>
                <a:sym typeface="Arial"/>
              </a:rPr>
              <a:t>collègue</a:t>
            </a:r>
            <a:r>
              <a:rPr lang="en-CA" sz="2400" dirty="0"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722376" lvl="1" indent="-274320" algn="l" rtl="0">
              <a:spcBef>
                <a:spcPts val="520"/>
              </a:spcBef>
              <a:spcAft>
                <a:spcPts val="0"/>
              </a:spcAft>
              <a:buSzPts val="234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20624" lvl="0" indent="-384047" algn="ctr" rtl="0">
              <a:spcBef>
                <a:spcPts val="800"/>
              </a:spcBef>
              <a:spcAft>
                <a:spcPts val="0"/>
              </a:spcAft>
              <a:buSzPts val="3200"/>
              <a:buChar char="⦿"/>
            </a:pPr>
            <a:r>
              <a:rPr lang="en-CA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Quoi faire pour bien faire?</a:t>
            </a:r>
            <a:endParaRPr dirty="0"/>
          </a:p>
          <a:p>
            <a:pPr marL="722376" lvl="1" indent="-125730" algn="l" rtl="0">
              <a:spcBef>
                <a:spcPts val="52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dirty="0"/>
          </a:p>
          <a:p>
            <a:pPr marL="722376" lvl="1" indent="-125730" algn="l" rtl="0">
              <a:spcBef>
                <a:spcPts val="52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44617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730</TotalTime>
  <Words>1541</Words>
  <Application>Microsoft Office PowerPoint</Application>
  <PresentationFormat>Affichage à l'écran (4:3)</PresentationFormat>
  <Paragraphs>239</Paragraphs>
  <Slides>31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Times New Roman</vt:lpstr>
      <vt:lpstr>Calibri</vt:lpstr>
      <vt:lpstr>Wingdings</vt:lpstr>
      <vt:lpstr>Tahoma</vt:lpstr>
      <vt:lpstr>Libre Franklin</vt:lpstr>
      <vt:lpstr>Arial</vt:lpstr>
      <vt:lpstr>Noto Sans Symbols</vt:lpstr>
      <vt:lpstr>Capsules</vt:lpstr>
      <vt:lpstr>Aspects éthique et légale de la profession  INFIRMIÈRE  AUXILIAIRE </vt:lpstr>
      <vt:lpstr>           C’EST UN DÉPART! </vt:lpstr>
      <vt:lpstr>           Évaluons nos connaissances! Exercice Moodle</vt:lpstr>
      <vt:lpstr>Lire l’article sur le Moodle </vt:lpstr>
      <vt:lpstr>ACTIVITÉ D’EXPLORATION </vt:lpstr>
      <vt:lpstr>Sites importants à retenir</vt:lpstr>
      <vt:lpstr>Exercice Moodle</vt:lpstr>
      <vt:lpstr>Historique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Normandin, Julie</dc:creator>
  <cp:lastModifiedBy>Beaulieu, France</cp:lastModifiedBy>
  <cp:revision>11</cp:revision>
  <dcterms:modified xsi:type="dcterms:W3CDTF">2024-06-27T01:10:54Z</dcterms:modified>
</cp:coreProperties>
</file>