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2" r:id="rId2"/>
    <p:sldId id="326" r:id="rId3"/>
    <p:sldId id="278" r:id="rId4"/>
    <p:sldId id="327" r:id="rId5"/>
    <p:sldId id="279" r:id="rId6"/>
    <p:sldId id="297" r:id="rId7"/>
    <p:sldId id="328" r:id="rId8"/>
    <p:sldId id="336" r:id="rId9"/>
    <p:sldId id="280" r:id="rId10"/>
    <p:sldId id="298" r:id="rId11"/>
    <p:sldId id="306" r:id="rId12"/>
    <p:sldId id="281" r:id="rId13"/>
    <p:sldId id="260" r:id="rId14"/>
    <p:sldId id="261" r:id="rId15"/>
    <p:sldId id="272" r:id="rId16"/>
    <p:sldId id="304" r:id="rId17"/>
    <p:sldId id="273" r:id="rId18"/>
    <p:sldId id="274" r:id="rId19"/>
    <p:sldId id="275" r:id="rId20"/>
    <p:sldId id="276" r:id="rId21"/>
    <p:sldId id="286" r:id="rId22"/>
    <p:sldId id="287" r:id="rId23"/>
    <p:sldId id="288" r:id="rId24"/>
    <p:sldId id="289" r:id="rId25"/>
    <p:sldId id="34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0963B-333C-4FAD-9166-E4AE38C90582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C3887-0B30-479C-AEA7-B866B479F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505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70F8C-3E6D-4CC9-BE41-DD5E127BA35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452D2E-5116-4C9F-AD75-17126402A37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97E553-E364-4122-A0A2-81931AF41EC5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E96D1-81EF-4939-8771-A13702FA050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805D1-63F3-411B-B2B4-C70E3F5A1EB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CD872-9012-4AB0-B287-9A3BC52A128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34C55-807F-4184-BF23-345D066E75D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B7E8D1-EA22-4AAB-A7DD-1AC5A3125CB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AA20-012D-4053-99CF-656F1F05463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7D057-CFEB-4DE3-9FD6-5E4B9637E76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47CF9-C7BD-4A4F-AF08-975F5524C63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/>
              <a:t>On appelle stomie toute ouverture créée chx dans le corps humain.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60FC7-F9DC-434A-893B-2B0218A1927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D841E-0ED2-48A1-ADA6-808F947037F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4E64B-3894-4163-8D93-216B7EED937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9D5C9-7E00-4E1E-AFE2-B37F08BF258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5DE92-55B2-4036-B9C0-8701AD78A4D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kumimoji="1" lang="fr-CA" altLang="fr-F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kumimoji="1" lang="fr-CA" altLang="fr-F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CA" altLang="fr-FR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CA" altLang="fr-FR" sz="1800"/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526C046-6156-46DE-A89D-C79DDE690A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3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4831-4103-439F-B8EA-AA005AE152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27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5363-F756-4FFA-B57A-2F3CFCA1B6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6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C11C-EF2F-4330-A5CB-94D5B234E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13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B5F2-E978-44F9-93FA-AF999538B0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6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4308-F9F5-4EA6-9EAA-138809C3D1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94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B06A-E86F-42C4-BBEF-B078E58B39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10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29782-3C84-4DD6-89EA-9F08045233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3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875E-949E-4AF7-AA2F-59453508B4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96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25E1-D16C-40B9-B862-49D799E0AF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60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3881-1FA8-4E5E-81FD-D46F962925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90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CA" altLang="fr-FR" sz="180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fr-CA" sz="180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CA" altLang="fr-FR" sz="180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CA" altLang="fr-FR" sz="180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EA8AFB-FC57-4C4E-AAD2-330EF7ECB4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Cours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règles régissant la profession d’infirmière-auxiliaire</a:t>
            </a:r>
          </a:p>
          <a:p>
            <a:r>
              <a:rPr lang="fr-CA" dirty="0"/>
              <a:t>Les champs de pratique</a:t>
            </a:r>
          </a:p>
          <a:p>
            <a:r>
              <a:rPr lang="fr-CA" dirty="0"/>
              <a:t>L’ordre professionnel</a:t>
            </a:r>
          </a:p>
          <a:p>
            <a:r>
              <a:rPr lang="fr-CA" dirty="0"/>
              <a:t>Code de déontologie</a:t>
            </a:r>
          </a:p>
        </p:txBody>
      </p:sp>
    </p:spTree>
    <p:extLst>
      <p:ext uri="{BB962C8B-B14F-4D97-AF65-F5344CB8AC3E}">
        <p14:creationId xmlns:p14="http://schemas.microsoft.com/office/powerpoint/2010/main" val="20353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rgbClr val="42A46E"/>
                </a:solidFill>
              </a:rPr>
              <a:t>Activités réservées de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2400">
                <a:solidFill>
                  <a:srgbClr val="42A46E"/>
                </a:solidFill>
              </a:rPr>
              <a:t>l’infirmière auxiliaire.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2400">
                <a:solidFill>
                  <a:srgbClr val="42A46E"/>
                </a:solidFill>
              </a:rPr>
              <a:t>(suite)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7. Contribuer à la vaccination dans le cadre d’une activité découlant de l’application de la loi sur la santé publique.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8. Introduire un instrument ou un doigt, selon une ordonnance, au-delà du vestibule nasal, des grandes lèvres, du méat urinaire, de la marge de l’anus ou dans une ouverture artificielle du corps humain.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9. Introduire un instrument, selon une ordonnance, dans une veine périphérique à des fins de prélèvements.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10. Installation d’un cathéter périphérique de moins de 5po., en vérifier la perméabilité ainsi que l’irrigation.  Faire la surveillance d’un soluté qui ne contient aucun additif.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>
                <a:solidFill>
                  <a:srgbClr val="CC0099"/>
                </a:solidFill>
              </a:rPr>
              <a:t>                             Voir document OIIAQ sur la capacité légale de l’inf. aux.</a:t>
            </a:r>
          </a:p>
        </p:txBody>
      </p:sp>
      <p:pic>
        <p:nvPicPr>
          <p:cNvPr id="37892" name="Picture 4" descr="MCj03001030000[1]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65176"/>
            <a:ext cx="85248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rgbClr val="42A46E"/>
                </a:solidFill>
              </a:rPr>
              <a:t>Activités réservées de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2400">
                <a:solidFill>
                  <a:srgbClr val="42A46E"/>
                </a:solidFill>
              </a:rPr>
              <a:t>l’infirmière auxiliaire.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2400">
                <a:solidFill>
                  <a:srgbClr val="42A46E"/>
                </a:solidFill>
              </a:rPr>
              <a:t>(suite)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CA" altLang="fr-FR"/>
              <a:t>PTI</a:t>
            </a:r>
          </a:p>
          <a:p>
            <a:pPr algn="ctr" eaLnBrk="1" hangingPunct="1">
              <a:buFont typeface="Wingdings" pitchFamily="2" charset="2"/>
              <a:buNone/>
            </a:pPr>
            <a:endParaRPr lang="fr-CA" altLang="fr-FR"/>
          </a:p>
        </p:txBody>
      </p:sp>
      <p:pic>
        <p:nvPicPr>
          <p:cNvPr id="38916" name="Picture 4" descr="MCj03001030000[1]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65176"/>
            <a:ext cx="85248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champs activitées i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781301"/>
            <a:ext cx="316865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rgbClr val="42A46E"/>
                </a:solidFill>
              </a:rPr>
              <a:t>Activités exercées par le personnel non professionnel.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1800">
                <a:solidFill>
                  <a:srgbClr val="42A46E"/>
                </a:solidFill>
              </a:rPr>
              <a:t>(cémeq p. 45-46)</a:t>
            </a:r>
            <a:endParaRPr lang="fr-FR" altLang="fr-FR" sz="2400">
              <a:solidFill>
                <a:srgbClr val="42A46E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CA" altLang="fr-FR" sz="2000"/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Le code des professions a également prévu l’encadrement de certaines activités exercées par le personnel non professionnel,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800"/>
              <a:t>     PAB, parents, CPE, auxiliaire familiale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1800"/>
              <a:t>Article 39.7 et article 39.8 du code des professions.</a:t>
            </a:r>
          </a:p>
          <a:p>
            <a:pPr eaLnBrk="1" hangingPunct="1">
              <a:lnSpc>
                <a:spcPct val="80000"/>
              </a:lnSpc>
            </a:pPr>
            <a:endParaRPr lang="fr-CA" altLang="fr-FR" sz="1800"/>
          </a:p>
          <a:p>
            <a:pPr eaLnBrk="1" hangingPunct="1">
              <a:lnSpc>
                <a:spcPct val="80000"/>
              </a:lnSpc>
            </a:pPr>
            <a:endParaRPr lang="fr-CA" altLang="fr-FR" sz="2000"/>
          </a:p>
          <a:p>
            <a:pPr eaLnBrk="1" hangingPunct="1">
              <a:lnSpc>
                <a:spcPct val="80000"/>
              </a:lnSpc>
            </a:pPr>
            <a:endParaRPr lang="fr-CA" altLang="fr-FR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2000"/>
          </a:p>
          <a:p>
            <a:pPr eaLnBrk="1" hangingPunct="1">
              <a:lnSpc>
                <a:spcPct val="80000"/>
              </a:lnSpc>
            </a:pPr>
            <a:endParaRPr lang="fr-CA" altLang="fr-FR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400"/>
              <a:t>                                                         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fr-CA" altLang="fr-FR">
                <a:solidFill>
                  <a:schemeClr val="accent2"/>
                </a:solidFill>
              </a:rPr>
            </a:br>
            <a:r>
              <a:rPr lang="fr-CA" altLang="fr-FR">
                <a:solidFill>
                  <a:schemeClr val="accent2"/>
                </a:solidFill>
              </a:rPr>
              <a:t>Office des professions</a:t>
            </a:r>
            <a:br>
              <a:rPr lang="fr-CA" altLang="fr-FR">
                <a:solidFill>
                  <a:schemeClr val="accent2"/>
                </a:solidFill>
              </a:rPr>
            </a:br>
            <a:r>
              <a:rPr lang="fr-CA" altLang="fr-FR" sz="1800">
                <a:solidFill>
                  <a:schemeClr val="accent2"/>
                </a:solidFill>
              </a:rPr>
              <a:t>cemeq p.46</a:t>
            </a:r>
            <a:endParaRPr lang="fr-FR" altLang="fr-FR">
              <a:solidFill>
                <a:schemeClr val="accent2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362201"/>
            <a:ext cx="8062912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>
                <a:solidFill>
                  <a:srgbClr val="6699FF"/>
                </a:solidFill>
              </a:rPr>
              <a:t>   </a:t>
            </a:r>
            <a:r>
              <a:rPr lang="fr-CA" altLang="fr-FR">
                <a:solidFill>
                  <a:schemeClr val="hlink"/>
                </a:solidFill>
              </a:rPr>
              <a:t>Voit à l’application des règles établies par le code des professions.  </a:t>
            </a:r>
            <a:r>
              <a:rPr lang="fr-CA" altLang="fr-FR" u="sng">
                <a:solidFill>
                  <a:srgbClr val="CC0099"/>
                </a:solidFill>
              </a:rPr>
              <a:t>Regroupant 45 ordres professionnels</a:t>
            </a:r>
            <a:r>
              <a:rPr lang="fr-CA" altLang="fr-FR">
                <a:solidFill>
                  <a:schemeClr val="hlink"/>
                </a:solidFill>
              </a:rPr>
              <a:t>, il a le mandat d’</a:t>
            </a:r>
            <a:r>
              <a:rPr lang="fr-CA" altLang="fr-FR" u="sng">
                <a:solidFill>
                  <a:schemeClr val="hlink"/>
                </a:solidFill>
              </a:rPr>
              <a:t>assurer</a:t>
            </a:r>
            <a:r>
              <a:rPr lang="fr-CA" altLang="fr-FR">
                <a:solidFill>
                  <a:schemeClr val="hlink"/>
                </a:solidFill>
              </a:rPr>
              <a:t> la </a:t>
            </a:r>
            <a:r>
              <a:rPr lang="fr-CA" altLang="fr-FR" u="sng">
                <a:solidFill>
                  <a:schemeClr val="hlink"/>
                </a:solidFill>
              </a:rPr>
              <a:t>protection</a:t>
            </a:r>
            <a:r>
              <a:rPr lang="fr-CA" altLang="fr-FR">
                <a:solidFill>
                  <a:schemeClr val="hlink"/>
                </a:solidFill>
              </a:rPr>
              <a:t> du public et le </a:t>
            </a:r>
            <a:r>
              <a:rPr lang="fr-CA" altLang="fr-FR" u="sng">
                <a:solidFill>
                  <a:schemeClr val="hlink"/>
                </a:solidFill>
              </a:rPr>
              <a:t>maintien</a:t>
            </a:r>
            <a:r>
              <a:rPr lang="fr-CA" altLang="fr-FR">
                <a:solidFill>
                  <a:schemeClr val="hlink"/>
                </a:solidFill>
              </a:rPr>
              <a:t> de l’excellence dans l’exercice professionnel.</a:t>
            </a:r>
            <a:endParaRPr lang="fr-FR" altLang="fr-FR">
              <a:solidFill>
                <a:schemeClr val="hlink"/>
              </a:solidFill>
            </a:endParaRPr>
          </a:p>
        </p:txBody>
      </p:sp>
      <p:pic>
        <p:nvPicPr>
          <p:cNvPr id="40964" name="Picture 4" descr="MCj043752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36614"/>
            <a:ext cx="1697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>
                <a:solidFill>
                  <a:schemeClr val="accent2"/>
                </a:solidFill>
              </a:rPr>
              <a:t>Ordre professionnel</a:t>
            </a:r>
            <a:br>
              <a:rPr lang="fr-CA" altLang="fr-FR">
                <a:solidFill>
                  <a:schemeClr val="accent2"/>
                </a:solidFill>
              </a:rPr>
            </a:br>
            <a:r>
              <a:rPr lang="fr-CA" altLang="fr-FR" sz="1800">
                <a:solidFill>
                  <a:schemeClr val="accent2"/>
                </a:solidFill>
              </a:rPr>
              <a:t>cemeq p. 46</a:t>
            </a:r>
            <a:endParaRPr lang="fr-FR" altLang="fr-FR">
              <a:solidFill>
                <a:schemeClr val="accent2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2349501"/>
            <a:ext cx="7908925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>
                <a:solidFill>
                  <a:srgbClr val="6699FF"/>
                </a:solidFill>
              </a:rPr>
              <a:t>   </a:t>
            </a:r>
            <a:r>
              <a:rPr lang="fr-CA" altLang="fr-FR">
                <a:solidFill>
                  <a:schemeClr val="hlink"/>
                </a:solidFill>
              </a:rPr>
              <a:t>Regroupement de personnes qui possèdent les </a:t>
            </a:r>
            <a:r>
              <a:rPr lang="fr-CA" altLang="fr-FR" u="sng">
                <a:solidFill>
                  <a:schemeClr val="hlink"/>
                </a:solidFill>
              </a:rPr>
              <a:t>qualifications</a:t>
            </a:r>
            <a:r>
              <a:rPr lang="fr-CA" altLang="fr-FR">
                <a:solidFill>
                  <a:schemeClr val="hlink"/>
                </a:solidFill>
              </a:rPr>
              <a:t> nécessaires pour exercer une profession.  L’ordre a pour mandat de </a:t>
            </a:r>
            <a:r>
              <a:rPr lang="fr-CA" altLang="fr-FR" u="sng">
                <a:solidFill>
                  <a:schemeClr val="hlink"/>
                </a:solidFill>
              </a:rPr>
              <a:t>protéger</a:t>
            </a:r>
            <a:r>
              <a:rPr lang="fr-CA" altLang="fr-FR">
                <a:solidFill>
                  <a:schemeClr val="hlink"/>
                </a:solidFill>
              </a:rPr>
              <a:t> le public et </a:t>
            </a:r>
            <a:r>
              <a:rPr lang="fr-CA" altLang="fr-FR" u="sng">
                <a:solidFill>
                  <a:schemeClr val="hlink"/>
                </a:solidFill>
              </a:rPr>
              <a:t>vérifier la compétence</a:t>
            </a:r>
            <a:r>
              <a:rPr lang="fr-CA" altLang="fr-FR">
                <a:solidFill>
                  <a:schemeClr val="hlink"/>
                </a:solidFill>
              </a:rPr>
              <a:t> de ses membres.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altLang="fr-FR">
                <a:solidFill>
                  <a:schemeClr val="hlink"/>
                </a:solidFill>
              </a:rPr>
              <a:t>    L’ordre professionnel dont vous ferez partie une fois votre diplôme obtenu et acquitté votre cotisation se nomme…</a:t>
            </a:r>
            <a:r>
              <a:rPr lang="fr-CA" altLang="fr-FR">
                <a:solidFill>
                  <a:srgbClr val="CC0099"/>
                </a:solidFill>
              </a:rPr>
              <a:t>OIIAQ</a:t>
            </a:r>
            <a:endParaRPr lang="fr-FR" altLang="fr-FR">
              <a:solidFill>
                <a:srgbClr val="CC0099"/>
              </a:solidFill>
            </a:endParaRPr>
          </a:p>
        </p:txBody>
      </p:sp>
      <p:pic>
        <p:nvPicPr>
          <p:cNvPr id="41988" name="Picture 5" descr="OIIA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2"/>
              </a:clrFrom>
              <a:clrTo>
                <a:srgbClr val="FD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7428" b="5991"/>
          <a:stretch>
            <a:fillRect/>
          </a:stretch>
        </p:blipFill>
        <p:spPr bwMode="auto">
          <a:xfrm>
            <a:off x="2135189" y="836614"/>
            <a:ext cx="1800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chemeClr val="accent2"/>
                </a:solidFill>
              </a:rPr>
              <a:t>Disposition légales propres à la profession d’infirmière auxiliaire.</a:t>
            </a:r>
            <a:br>
              <a:rPr lang="fr-CA" altLang="fr-FR" sz="2400">
                <a:solidFill>
                  <a:schemeClr val="accent2"/>
                </a:solidFill>
              </a:rPr>
            </a:br>
            <a:r>
              <a:rPr lang="fr-CA" altLang="fr-FR" sz="1800">
                <a:solidFill>
                  <a:schemeClr val="accent2"/>
                </a:solidFill>
              </a:rPr>
              <a:t>(cémeq p.46-47 )</a:t>
            </a:r>
            <a:endParaRPr lang="fr-FR" altLang="fr-FR" sz="2400">
              <a:solidFill>
                <a:schemeClr val="accent2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0"/>
            <a:ext cx="8305800" cy="449580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None/>
            </a:pPr>
            <a:r>
              <a:rPr lang="fr-CA" altLang="fr-FR" sz="2400" u="sng">
                <a:solidFill>
                  <a:schemeClr val="hlink"/>
                </a:solidFill>
              </a:rPr>
              <a:t>Ordre professionnel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fr-CA" altLang="fr-FR" sz="2400">
                <a:solidFill>
                  <a:schemeClr val="hlink"/>
                </a:solidFill>
              </a:rPr>
              <a:t>Le code des professions précise certains critères qui doivent être respectés pour qu’un groupe de personnes puissent constituer un ordre professionnel.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fr-CA" altLang="fr-FR" sz="2400">
              <a:solidFill>
                <a:schemeClr val="hlink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>
                <a:solidFill>
                  <a:schemeClr val="hlink"/>
                </a:solidFill>
              </a:rPr>
              <a:t>L’ordre s’engage à régir les connaissances requises pour exercer les activités de ses membres.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>
                <a:solidFill>
                  <a:schemeClr val="hlink"/>
                </a:solidFill>
              </a:rPr>
              <a:t>Les membres jouissent d’un certain degré d’autonomie dans l’exercice de leurs fonctions.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>
                <a:solidFill>
                  <a:schemeClr val="hlink"/>
                </a:solidFill>
              </a:rPr>
              <a:t>Il est difficile pour les personnes qui reçoivent les services et qui n’ont pas la formation, ou la qualification de même nature, de porter un jugement sur les services reçus.</a:t>
            </a:r>
          </a:p>
        </p:txBody>
      </p:sp>
      <p:pic>
        <p:nvPicPr>
          <p:cNvPr id="43012" name="Picture 4" descr="j0436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92151"/>
            <a:ext cx="10080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chemeClr val="accent2"/>
                </a:solidFill>
              </a:rPr>
              <a:t>Disposition légales propres à la profession d’infirmière auxiliaire.</a:t>
            </a:r>
            <a:br>
              <a:rPr lang="fr-CA" altLang="fr-FR" sz="2400">
                <a:solidFill>
                  <a:schemeClr val="accent2"/>
                </a:solidFill>
              </a:rPr>
            </a:br>
            <a:endParaRPr lang="fr-CA" altLang="fr-FR" sz="180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None/>
            </a:pPr>
            <a:r>
              <a:rPr lang="fr-CA" altLang="fr-FR" sz="2400" dirty="0">
                <a:solidFill>
                  <a:schemeClr val="hlink"/>
                </a:solidFill>
              </a:rPr>
              <a:t>3.   Il existe un caractère personnel dans les rapports entre la personne qui reçoit le service et celle qui l’administre.</a:t>
            </a:r>
          </a:p>
          <a:p>
            <a:pPr marL="533400" indent="-533400" eaLnBrk="1" hangingPunct="1">
              <a:buNone/>
            </a:pPr>
            <a:r>
              <a:rPr lang="fr-CA" altLang="fr-FR" sz="2400" dirty="0">
                <a:solidFill>
                  <a:schemeClr val="hlink"/>
                </a:solidFill>
              </a:rPr>
              <a:t>4.   Il pourrait y avoir préjudice grave subi par les personnes qui reçoivent le service, si la compétence ou l’intégrité des personnes dispensant les services n’étaient pas contrôlée.</a:t>
            </a:r>
          </a:p>
          <a:p>
            <a:pPr marL="533400" indent="-533400" eaLnBrk="1" hangingPunct="1">
              <a:buNone/>
            </a:pPr>
            <a:r>
              <a:rPr lang="fr-CA" altLang="fr-FR" sz="2400" dirty="0">
                <a:solidFill>
                  <a:schemeClr val="hlink"/>
                </a:solidFill>
              </a:rPr>
              <a:t>5.   Il existe un caractère confidentiel à la profession</a:t>
            </a:r>
          </a:p>
        </p:txBody>
      </p:sp>
      <p:pic>
        <p:nvPicPr>
          <p:cNvPr id="44036" name="Picture 4" descr="j0436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92151"/>
            <a:ext cx="10080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chemeClr val="accent2"/>
                </a:solidFill>
              </a:rPr>
              <a:t>Rôles</a:t>
            </a:r>
            <a:br>
              <a:rPr lang="fr-CA" altLang="fr-FR" sz="2400">
                <a:solidFill>
                  <a:schemeClr val="accent2"/>
                </a:solidFill>
              </a:rPr>
            </a:br>
            <a:r>
              <a:rPr lang="fr-CA" altLang="fr-FR" sz="2400">
                <a:solidFill>
                  <a:schemeClr val="accent2"/>
                </a:solidFill>
              </a:rPr>
              <a:t>Office des professions</a:t>
            </a:r>
            <a:br>
              <a:rPr lang="fr-CA" altLang="fr-FR" sz="2400">
                <a:solidFill>
                  <a:schemeClr val="accent2"/>
                </a:solidFill>
              </a:rPr>
            </a:br>
            <a:r>
              <a:rPr lang="fr-CA" altLang="fr-FR" sz="2400">
                <a:solidFill>
                  <a:schemeClr val="accent2"/>
                </a:solidFill>
              </a:rPr>
              <a:t>ordres professionnels</a:t>
            </a:r>
            <a:br>
              <a:rPr lang="fr-CA" altLang="fr-FR" sz="2400">
                <a:solidFill>
                  <a:schemeClr val="accent2"/>
                </a:solidFill>
              </a:rPr>
            </a:br>
            <a:r>
              <a:rPr lang="fr-CA" altLang="fr-FR" sz="1800">
                <a:solidFill>
                  <a:schemeClr val="accent2"/>
                </a:solidFill>
              </a:rPr>
              <a:t>(cémeq p.46 )</a:t>
            </a:r>
            <a:endParaRPr lang="fr-FR" altLang="fr-FR" sz="2400">
              <a:solidFill>
                <a:schemeClr val="accent2"/>
              </a:solidFill>
            </a:endParaRP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3" y="2349500"/>
            <a:ext cx="3770312" cy="4508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 sz="2400" u="sng" dirty="0">
                <a:solidFill>
                  <a:schemeClr val="hlink"/>
                </a:solidFill>
              </a:rPr>
              <a:t>Office des professions</a:t>
            </a:r>
          </a:p>
          <a:p>
            <a:pPr eaLnBrk="1" hangingPunct="1"/>
            <a:r>
              <a:rPr lang="fr-CA" altLang="fr-FR" sz="1800" dirty="0">
                <a:solidFill>
                  <a:schemeClr val="hlink"/>
                </a:solidFill>
              </a:rPr>
              <a:t>S’assure que ch. Ordre s’acquitte de son devoir de protéger le public.</a:t>
            </a:r>
          </a:p>
          <a:p>
            <a:pPr eaLnBrk="1" hangingPunct="1"/>
            <a:r>
              <a:rPr lang="fr-CA" altLang="fr-FR" sz="1800" dirty="0">
                <a:solidFill>
                  <a:schemeClr val="hlink"/>
                </a:solidFill>
              </a:rPr>
              <a:t>Contrôle et surveille la réglementation des professionnelles.</a:t>
            </a:r>
          </a:p>
          <a:p>
            <a:pPr eaLnBrk="1" hangingPunct="1"/>
            <a:r>
              <a:rPr lang="fr-CA" altLang="fr-FR" sz="1800" dirty="0">
                <a:solidFill>
                  <a:schemeClr val="hlink"/>
                </a:solidFill>
              </a:rPr>
              <a:t>Vérifie la situation financière des ordres professionnels.</a:t>
            </a:r>
          </a:p>
          <a:p>
            <a:pPr eaLnBrk="1" hangingPunct="1"/>
            <a:r>
              <a:rPr lang="fr-CA" altLang="fr-FR" sz="1800" dirty="0">
                <a:solidFill>
                  <a:schemeClr val="hlink"/>
                </a:solidFill>
              </a:rPr>
              <a:t>Joue un rôle de médiateur </a:t>
            </a:r>
            <a:r>
              <a:rPr lang="fr-CA" altLang="fr-FR" sz="1800" dirty="0" err="1">
                <a:solidFill>
                  <a:schemeClr val="hlink"/>
                </a:solidFill>
              </a:rPr>
              <a:t>ds</a:t>
            </a:r>
            <a:r>
              <a:rPr lang="fr-CA" altLang="fr-FR" sz="1800" dirty="0">
                <a:solidFill>
                  <a:schemeClr val="hlink"/>
                </a:solidFill>
              </a:rPr>
              <a:t> les conflits interprofessionnels.</a:t>
            </a:r>
            <a:endParaRPr lang="fr-FR" altLang="fr-FR" sz="1800" dirty="0">
              <a:solidFill>
                <a:schemeClr val="hlink"/>
              </a:solidFill>
            </a:endParaRP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84913" y="2362200"/>
            <a:ext cx="3770312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CA" altLang="fr-FR" sz="2400" u="sng">
                <a:solidFill>
                  <a:schemeClr val="hlink"/>
                </a:solidFill>
              </a:rPr>
              <a:t>Ordres professionnels</a:t>
            </a:r>
          </a:p>
          <a:p>
            <a:pPr eaLnBrk="1" hangingPunct="1"/>
            <a:r>
              <a:rPr lang="fr-CA" altLang="fr-FR" sz="1800">
                <a:solidFill>
                  <a:schemeClr val="hlink"/>
                </a:solidFill>
              </a:rPr>
              <a:t>Accorde le droit de pratique après s’être assuré que la personne possède la formation et les diplômes nécessaires.</a:t>
            </a:r>
          </a:p>
          <a:p>
            <a:pPr eaLnBrk="1" hangingPunct="1"/>
            <a:r>
              <a:rPr lang="fr-CA" altLang="fr-FR" sz="1800">
                <a:solidFill>
                  <a:schemeClr val="hlink"/>
                </a:solidFill>
              </a:rPr>
              <a:t>Organise des activités de formation continue</a:t>
            </a:r>
          </a:p>
          <a:p>
            <a:pPr eaLnBrk="1" hangingPunct="1"/>
            <a:r>
              <a:rPr lang="fr-CA" altLang="fr-FR" sz="1800">
                <a:solidFill>
                  <a:schemeClr val="hlink"/>
                </a:solidFill>
              </a:rPr>
              <a:t>Vérifie la qualité des services.</a:t>
            </a:r>
            <a:endParaRPr lang="fr-FR" altLang="fr-FR" sz="1800">
              <a:solidFill>
                <a:schemeClr val="hlink"/>
              </a:solidFill>
            </a:endParaRPr>
          </a:p>
        </p:txBody>
      </p:sp>
      <p:pic>
        <p:nvPicPr>
          <p:cNvPr id="45061" name="Picture 7" descr="OII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157788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chemeClr val="accent2"/>
                </a:solidFill>
              </a:rPr>
              <a:t>LE BUREAU DE L’ORDRE</a:t>
            </a:r>
            <a:br>
              <a:rPr lang="fr-CA" altLang="fr-FR" sz="2400">
                <a:solidFill>
                  <a:schemeClr val="accent2"/>
                </a:solidFill>
              </a:rPr>
            </a:br>
            <a:r>
              <a:rPr lang="fr-CA" altLang="fr-FR" sz="1800">
                <a:solidFill>
                  <a:schemeClr val="accent2"/>
                </a:solidFill>
              </a:rPr>
              <a:t>(CÉMEQ P.48)</a:t>
            </a:r>
            <a:endParaRPr lang="fr-FR" altLang="fr-FR" sz="2400">
              <a:solidFill>
                <a:schemeClr val="accent2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9" y="2349501"/>
            <a:ext cx="7693025" cy="3724275"/>
          </a:xfrm>
        </p:spPr>
        <p:txBody>
          <a:bodyPr/>
          <a:lstStyle/>
          <a:p>
            <a:pPr eaLnBrk="1" hangingPunct="1"/>
            <a:r>
              <a:rPr lang="fr-CA" altLang="fr-FR" sz="2400">
                <a:solidFill>
                  <a:schemeClr val="hlink"/>
                </a:solidFill>
              </a:rPr>
              <a:t>S’occupe de l’administration générale et de l’application des dispositions du code des professions et de la loi.</a:t>
            </a:r>
          </a:p>
          <a:p>
            <a:pPr eaLnBrk="1" hangingPunct="1"/>
            <a:endParaRPr lang="fr-CA" altLang="fr-FR" sz="2400">
              <a:solidFill>
                <a:schemeClr val="hlink"/>
              </a:solidFill>
            </a:endParaRPr>
          </a:p>
          <a:p>
            <a:pPr eaLnBrk="1" hangingPunct="1"/>
            <a:r>
              <a:rPr lang="fr-CA" altLang="fr-FR" sz="2400" u="sng">
                <a:solidFill>
                  <a:schemeClr val="hlink"/>
                </a:solidFill>
              </a:rPr>
              <a:t>Frais d’inscription au tableau: </a:t>
            </a:r>
            <a:r>
              <a:rPr lang="fr-CA" altLang="fr-FR" sz="2400">
                <a:solidFill>
                  <a:schemeClr val="hlink"/>
                </a:solidFill>
              </a:rPr>
              <a:t>un certains montant $ vous seras exigés pour ouverture de votre dossier à l’ordre ainsi qu’une cotisation annuelle pour le renouvellement de votre permis de pratique.</a:t>
            </a:r>
            <a:endParaRPr lang="fr-FR" altLang="fr-FR" sz="2400" u="sng">
              <a:solidFill>
                <a:schemeClr val="hlink"/>
              </a:solidFill>
            </a:endParaRPr>
          </a:p>
        </p:txBody>
      </p:sp>
      <p:pic>
        <p:nvPicPr>
          <p:cNvPr id="46084" name="Picture 7" descr="MCj044153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836614"/>
            <a:ext cx="10969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chemeClr val="accent2"/>
                </a:solidFill>
              </a:rPr>
              <a:t>Inspection professionnelle</a:t>
            </a:r>
            <a:br>
              <a:rPr lang="fr-CA" altLang="fr-FR" sz="2400">
                <a:solidFill>
                  <a:schemeClr val="accent2"/>
                </a:solidFill>
              </a:rPr>
            </a:br>
            <a:r>
              <a:rPr lang="fr-CA" altLang="fr-FR" sz="1800">
                <a:solidFill>
                  <a:schemeClr val="accent2"/>
                </a:solidFill>
              </a:rPr>
              <a:t>(cémeq p.48-49)</a:t>
            </a:r>
            <a:endParaRPr lang="fr-FR" altLang="fr-FR" sz="2400">
              <a:solidFill>
                <a:schemeClr val="accent2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sz="2400" dirty="0">
                <a:solidFill>
                  <a:schemeClr val="hlink"/>
                </a:solidFill>
              </a:rPr>
              <a:t>Afin de protéger le public, le code des professions oblige chaque ordre professionnel à constituer un comité d’inspection professionnelle.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altLang="fr-FR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A" altLang="fr-FR" sz="2400" dirty="0">
                <a:solidFill>
                  <a:schemeClr val="hlink"/>
                </a:solidFill>
              </a:rPr>
              <a:t>Composé d’au moins 3 membres nommés par la bureau.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altLang="fr-FR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A" altLang="fr-FR" sz="2400" u="sng" dirty="0">
                <a:solidFill>
                  <a:schemeClr val="hlink"/>
                </a:solidFill>
              </a:rPr>
              <a:t>But</a:t>
            </a:r>
            <a:r>
              <a:rPr lang="fr-CA" altLang="fr-FR" sz="2400" dirty="0">
                <a:solidFill>
                  <a:schemeClr val="hlink"/>
                </a:solidFill>
              </a:rPr>
              <a:t> est de surveiller l’exercice de la profession et procéder à certaines vérifications décrites dans le code.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altLang="fr-FR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A" altLang="fr-FR" sz="2400" dirty="0">
                <a:solidFill>
                  <a:schemeClr val="hlink"/>
                </a:solidFill>
              </a:rPr>
              <a:t>Des visites de surveillance générale sont organisées dans les différents établissements où pratiquent les infirmières auxiliaires.</a:t>
            </a:r>
            <a:endParaRPr lang="fr-FR" altLang="fr-FR" sz="2400" dirty="0">
              <a:solidFill>
                <a:schemeClr val="hlink"/>
              </a:solidFill>
            </a:endParaRPr>
          </a:p>
        </p:txBody>
      </p:sp>
      <p:pic>
        <p:nvPicPr>
          <p:cNvPr id="48132" name="Picture 4" descr="MCj028996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92150"/>
            <a:ext cx="11636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Les règles régissant la profession d’infirmière auxiliaire</a:t>
            </a:r>
            <a:r>
              <a:rPr lang="fr-CA" altLang="fr-FR" sz="1800"/>
              <a:t> cemeq p.39</a:t>
            </a:r>
            <a:endParaRPr lang="fr-CA" altLang="fr-FR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dirty="0"/>
              <a:t>L’éthique et la déontologie</a:t>
            </a:r>
          </a:p>
          <a:p>
            <a:r>
              <a:rPr lang="fr-CA" altLang="fr-FR" dirty="0"/>
              <a:t>Critères pour constituer un ordre professionnel (</a:t>
            </a:r>
            <a:r>
              <a:rPr lang="fr-CA" altLang="fr-FR" dirty="0" err="1"/>
              <a:t>cemeq</a:t>
            </a:r>
            <a:r>
              <a:rPr lang="fr-CA" altLang="fr-FR" dirty="0"/>
              <a:t> p.40-41)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>
                <a:solidFill>
                  <a:schemeClr val="accent2"/>
                </a:solidFill>
              </a:rPr>
              <a:t>Sanctions</a:t>
            </a:r>
            <a:br>
              <a:rPr lang="fr-CA" altLang="fr-FR">
                <a:solidFill>
                  <a:schemeClr val="accent2"/>
                </a:solidFill>
              </a:rPr>
            </a:br>
            <a:r>
              <a:rPr lang="fr-CA" altLang="fr-FR" sz="2000">
                <a:solidFill>
                  <a:schemeClr val="accent2"/>
                </a:solidFill>
              </a:rPr>
              <a:t>(cémeq p.49)</a:t>
            </a:r>
            <a:endParaRPr lang="fr-FR" altLang="fr-FR">
              <a:solidFill>
                <a:schemeClr val="accent2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2000" u="sng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2000" u="sng">
                <a:solidFill>
                  <a:schemeClr val="hlink"/>
                </a:solidFill>
              </a:rPr>
              <a:t>Types de sanctions possibles.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2000" u="sng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2000" u="sng">
                <a:solidFill>
                  <a:schemeClr val="hlink"/>
                </a:solidFill>
              </a:rPr>
              <a:t> Réprimande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800" u="sng">
                <a:solidFill>
                  <a:schemeClr val="hlink"/>
                </a:solidFill>
              </a:rPr>
              <a:t> </a:t>
            </a:r>
            <a:r>
              <a:rPr lang="fr-CA" altLang="fr-FR" sz="1400">
                <a:solidFill>
                  <a:schemeClr val="hlink"/>
                </a:solidFill>
              </a:rPr>
              <a:t>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400">
                <a:solidFill>
                  <a:schemeClr val="hlink"/>
                </a:solidFill>
              </a:rPr>
              <a:t>        </a:t>
            </a:r>
            <a:r>
              <a:rPr lang="fr-CA" altLang="fr-FR" sz="1600">
                <a:solidFill>
                  <a:schemeClr val="hlink"/>
                </a:solidFill>
              </a:rPr>
              <a:t>suite à une infraction de moindre gravité</a:t>
            </a:r>
            <a:r>
              <a:rPr lang="fr-CA" altLang="fr-FR" sz="1400">
                <a:solidFill>
                  <a:schemeClr val="hlink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14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400">
                <a:solidFill>
                  <a:schemeClr val="hlink"/>
                </a:solidFill>
              </a:rPr>
              <a:t>               </a:t>
            </a:r>
            <a:r>
              <a:rPr lang="fr-CA" altLang="fr-FR" sz="2000" u="sng">
                <a:solidFill>
                  <a:schemeClr val="hlink"/>
                </a:solidFill>
              </a:rPr>
              <a:t>Radiation temporaire</a:t>
            </a:r>
            <a:r>
              <a:rPr lang="fr-CA" altLang="fr-FR" sz="140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40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400">
                <a:solidFill>
                  <a:schemeClr val="hlink"/>
                </a:solidFill>
              </a:rPr>
              <a:t>       </a:t>
            </a:r>
            <a:r>
              <a:rPr lang="fr-CA" altLang="fr-FR" sz="1600">
                <a:solidFill>
                  <a:schemeClr val="hlink"/>
                </a:solidFill>
              </a:rPr>
              <a:t>période d’au moins 1 jour  à plusieurs années où le                                  professionnel ne peut exercer; la durée varie selon la gravité de l’infraction.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16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16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CA" altLang="fr-FR" sz="1000">
              <a:solidFill>
                <a:srgbClr val="6699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CA" altLang="fr-FR" sz="1000">
              <a:solidFill>
                <a:srgbClr val="6699FF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1000"/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0463" y="2349501"/>
            <a:ext cx="3770312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20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20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20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2000">
                <a:solidFill>
                  <a:schemeClr val="hlink"/>
                </a:solidFill>
              </a:rPr>
              <a:t>      </a:t>
            </a:r>
            <a:r>
              <a:rPr lang="fr-CA" altLang="fr-FR" sz="2000" u="sng">
                <a:solidFill>
                  <a:schemeClr val="hlink"/>
                </a:solidFill>
              </a:rPr>
              <a:t>Radiation permanente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2000" u="sng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000">
                <a:solidFill>
                  <a:schemeClr val="hlink"/>
                </a:solidFill>
              </a:rPr>
              <a:t>           </a:t>
            </a:r>
            <a:r>
              <a:rPr lang="fr-CA" altLang="fr-FR" sz="1600">
                <a:solidFill>
                  <a:schemeClr val="hlink"/>
                </a:solidFill>
              </a:rPr>
              <a:t>L’ors d’une infraction jugée      grave, cette sanction peut                                                               être imposée et est  permanente.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16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2000" u="sng">
                <a:solidFill>
                  <a:schemeClr val="hlink"/>
                </a:solidFill>
              </a:rPr>
              <a:t>     Révocation de permis</a:t>
            </a:r>
            <a:r>
              <a:rPr lang="fr-CA" altLang="fr-FR" sz="100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00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000">
                <a:solidFill>
                  <a:schemeClr val="hlink"/>
                </a:solidFill>
              </a:rPr>
              <a:t>           </a:t>
            </a:r>
            <a:r>
              <a:rPr lang="fr-CA" altLang="fr-FR" sz="1600">
                <a:solidFill>
                  <a:schemeClr val="hlink"/>
                </a:solidFill>
              </a:rPr>
              <a:t>Retrait du permis de pratique.  Le membre devra faire                                                           une nouvelle demande de permis et satisfaire aux                                                           exigences du code des professions et aux règlements de l’ordre</a:t>
            </a:r>
            <a:r>
              <a:rPr lang="fr-CA" altLang="fr-FR" sz="1800">
                <a:solidFill>
                  <a:schemeClr val="hlink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18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80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fr-CA" altLang="fr-FR" sz="1800">
              <a:solidFill>
                <a:schemeClr val="hlink"/>
              </a:solidFill>
            </a:endParaRPr>
          </a:p>
        </p:txBody>
      </p:sp>
      <p:pic>
        <p:nvPicPr>
          <p:cNvPr id="49157" name="Picture 4" descr="MCj021719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76250"/>
            <a:ext cx="15001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rgbClr val="42A46E"/>
                </a:solidFill>
              </a:rPr>
              <a:t>Devoirs et obligations de l’inf. aux.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2400">
                <a:solidFill>
                  <a:srgbClr val="42A46E"/>
                </a:solidFill>
              </a:rPr>
              <a:t>Code de déontologie.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1800">
                <a:solidFill>
                  <a:srgbClr val="42A46E"/>
                </a:solidFill>
              </a:rPr>
              <a:t>(cémeq p.49-50)</a:t>
            </a:r>
            <a:endParaRPr lang="fr-FR" altLang="fr-FR" sz="2400">
              <a:solidFill>
                <a:srgbClr val="42A46E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2349501"/>
            <a:ext cx="8893175" cy="4162425"/>
          </a:xfrm>
        </p:spPr>
        <p:txBody>
          <a:bodyPr/>
          <a:lstStyle/>
          <a:p>
            <a:pPr algn="ctr" eaLnBrk="1" hangingPunct="1"/>
            <a:r>
              <a:rPr lang="fr-CA" altLang="fr-FR" sz="3200" dirty="0"/>
              <a:t>Le code de déontologie regroupe l’ensemble des </a:t>
            </a:r>
            <a:r>
              <a:rPr lang="fr-CA" altLang="fr-FR" sz="3200" u="sng" dirty="0"/>
              <a:t>devoirs de l’infirmière auxiliaire</a:t>
            </a:r>
            <a:r>
              <a:rPr lang="fr-CA" altLang="fr-FR" sz="3200" dirty="0"/>
              <a:t> en tenant compte de l’éthique.</a:t>
            </a:r>
          </a:p>
          <a:p>
            <a:pPr eaLnBrk="1" hangingPunct="1"/>
            <a:r>
              <a:rPr lang="fr-CA" altLang="fr-FR" sz="3200" dirty="0"/>
              <a:t> On y retrouve; 1. </a:t>
            </a:r>
            <a:r>
              <a:rPr lang="fr-CA" altLang="fr-FR" sz="2000" dirty="0"/>
              <a:t>Devoirs et obligations envers le public.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altLang="fr-FR" sz="2000" dirty="0"/>
              <a:t>                                          </a:t>
            </a:r>
            <a:r>
              <a:rPr lang="fr-CA" altLang="fr-FR" sz="3200" dirty="0"/>
              <a:t>2. </a:t>
            </a:r>
            <a:r>
              <a:rPr lang="fr-CA" altLang="fr-FR" sz="2000" dirty="0"/>
              <a:t>Devoirs et obligations envers le patient.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altLang="fr-FR" sz="2000" dirty="0"/>
              <a:t>                                          </a:t>
            </a:r>
            <a:r>
              <a:rPr lang="fr-CA" altLang="fr-FR" sz="3200" dirty="0"/>
              <a:t>3. </a:t>
            </a:r>
            <a:r>
              <a:rPr lang="fr-CA" altLang="fr-FR" sz="2000" dirty="0"/>
              <a:t>Devoirs et obligations envers la profession.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altLang="fr-FR" sz="1600" dirty="0"/>
              <a:t>Voir </a:t>
            </a:r>
            <a:r>
              <a:rPr lang="fr-CA" altLang="fr-FR" sz="1600" dirty="0" err="1"/>
              <a:t>cemeq</a:t>
            </a:r>
            <a:r>
              <a:rPr lang="fr-CA" altLang="fr-FR" sz="1600" dirty="0"/>
              <a:t> p. 49-50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altLang="fr-FR" sz="2000" dirty="0"/>
              <a:t>                              </a:t>
            </a:r>
            <a:endParaRPr lang="fr-CA" altLang="fr-FR" sz="3200" dirty="0"/>
          </a:p>
        </p:txBody>
      </p:sp>
      <p:pic>
        <p:nvPicPr>
          <p:cNvPr id="51204" name="Picture 5" descr="MPj043925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990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800" dirty="0">
                <a:solidFill>
                  <a:srgbClr val="42A46E"/>
                </a:solidFill>
              </a:rPr>
              <a:t>Devoirs et obligations </a:t>
            </a:r>
            <a:br>
              <a:rPr lang="fr-CA" altLang="fr-FR" sz="2800" dirty="0">
                <a:solidFill>
                  <a:srgbClr val="42A46E"/>
                </a:solidFill>
              </a:rPr>
            </a:br>
            <a:r>
              <a:rPr lang="fr-CA" altLang="fr-FR" sz="2800" dirty="0">
                <a:solidFill>
                  <a:srgbClr val="42A46E"/>
                </a:solidFill>
              </a:rPr>
              <a:t>envers le public.</a:t>
            </a:r>
            <a:br>
              <a:rPr lang="fr-CA" altLang="fr-FR" sz="2800" dirty="0">
                <a:solidFill>
                  <a:srgbClr val="42A46E"/>
                </a:solidFill>
              </a:rPr>
            </a:br>
            <a:r>
              <a:rPr lang="fr-CA" altLang="fr-FR" sz="1800" dirty="0">
                <a:solidFill>
                  <a:srgbClr val="42A46E"/>
                </a:solidFill>
              </a:rPr>
              <a:t>(</a:t>
            </a:r>
            <a:r>
              <a:rPr lang="fr-CA" altLang="fr-FR" sz="1800" dirty="0" err="1">
                <a:solidFill>
                  <a:srgbClr val="42A46E"/>
                </a:solidFill>
              </a:rPr>
              <a:t>cémeq</a:t>
            </a:r>
            <a:r>
              <a:rPr lang="fr-CA" altLang="fr-FR" sz="1800" dirty="0">
                <a:solidFill>
                  <a:srgbClr val="42A46E"/>
                </a:solidFill>
              </a:rPr>
              <a:t> p. 49)</a:t>
            </a:r>
            <a:endParaRPr lang="fr-FR" altLang="fr-FR" sz="2800" dirty="0">
              <a:solidFill>
                <a:srgbClr val="42A46E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362200"/>
            <a:ext cx="8280400" cy="4235450"/>
          </a:xfrm>
        </p:spPr>
        <p:txBody>
          <a:bodyPr/>
          <a:lstStyle/>
          <a:p>
            <a:pPr marL="533400" indent="-533400" algn="ctr" eaLnBrk="1" hangingPunct="1">
              <a:buNone/>
            </a:pPr>
            <a:r>
              <a:rPr lang="fr-CA" altLang="fr-FR" dirty="0"/>
              <a:t>Le membre doit: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400" dirty="0"/>
              <a:t>Appuyer toutes les mesures visant à protéger le public;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400" dirty="0"/>
              <a:t>S’assurer que les services offerts sont de qualité;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400" dirty="0"/>
              <a:t>Tenir compte des conséquences que ses recherches et ses travaux peuvent avoir sur la société;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400" dirty="0"/>
              <a:t>Favoriser l’éducation et l’information dans l’exercice de la profession.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800" dirty="0">
                <a:solidFill>
                  <a:srgbClr val="42A46E"/>
                </a:solidFill>
              </a:rPr>
              <a:t>Devoirs et obligations </a:t>
            </a:r>
            <a:br>
              <a:rPr lang="fr-CA" altLang="fr-FR" sz="2800" dirty="0">
                <a:solidFill>
                  <a:srgbClr val="42A46E"/>
                </a:solidFill>
              </a:rPr>
            </a:br>
            <a:r>
              <a:rPr lang="fr-CA" altLang="fr-FR" sz="2800" dirty="0">
                <a:solidFill>
                  <a:srgbClr val="42A46E"/>
                </a:solidFill>
              </a:rPr>
              <a:t>envers le patient.</a:t>
            </a:r>
            <a:br>
              <a:rPr lang="fr-CA" altLang="fr-FR" sz="2800" dirty="0">
                <a:solidFill>
                  <a:srgbClr val="42A46E"/>
                </a:solidFill>
              </a:rPr>
            </a:br>
            <a:r>
              <a:rPr lang="fr-CA" altLang="fr-FR" sz="1800" dirty="0">
                <a:solidFill>
                  <a:srgbClr val="42A46E"/>
                </a:solidFill>
              </a:rPr>
              <a:t>(</a:t>
            </a:r>
            <a:r>
              <a:rPr lang="fr-CA" altLang="fr-FR" sz="1800" dirty="0" err="1">
                <a:solidFill>
                  <a:srgbClr val="42A46E"/>
                </a:solidFill>
              </a:rPr>
              <a:t>cémeq</a:t>
            </a:r>
            <a:r>
              <a:rPr lang="fr-CA" altLang="fr-FR" sz="1800" dirty="0">
                <a:solidFill>
                  <a:srgbClr val="42A46E"/>
                </a:solidFill>
              </a:rPr>
              <a:t> p. 50)</a:t>
            </a:r>
            <a:endParaRPr lang="fr-FR" altLang="fr-FR" sz="2800" dirty="0">
              <a:solidFill>
                <a:srgbClr val="42A46E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1" y="2362200"/>
            <a:ext cx="8126413" cy="4306888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None/>
            </a:pPr>
            <a:r>
              <a:rPr lang="fr-CA" altLang="fr-FR" sz="3200"/>
              <a:t>Le membre doit: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/>
              <a:t>Tenir compte de ses capacités et de ses connaissances dans l’exécution de ses tâches;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/>
              <a:t>Veiller à dispenser des soins de qualités;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/>
              <a:t>Maintenir à jour ses compétences;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/>
              <a:t>S’acquitter de ses devoirs professionnels avec intégrité;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/>
              <a:t>Faire preuve de disponibilité et (diligence);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/>
              <a:t>Faire preuve d’indépendance et de désintéressement;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/>
              <a:t>Respecter le secret professionnel;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A" altLang="fr-FR" sz="2400"/>
              <a:t>Reconnaître les droits du bénéficiaire (dossier, information).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fr-CA" altLang="fr-FR" sz="2400"/>
          </a:p>
        </p:txBody>
      </p:sp>
      <p:pic>
        <p:nvPicPr>
          <p:cNvPr id="53252" name="Picture 4" descr="MCj040421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20714"/>
            <a:ext cx="13890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800">
                <a:solidFill>
                  <a:srgbClr val="42A46E"/>
                </a:solidFill>
              </a:rPr>
              <a:t>Devoirs et obligations</a:t>
            </a:r>
            <a:br>
              <a:rPr lang="fr-CA" altLang="fr-FR" sz="2800">
                <a:solidFill>
                  <a:srgbClr val="42A46E"/>
                </a:solidFill>
              </a:rPr>
            </a:br>
            <a:r>
              <a:rPr lang="fr-CA" altLang="fr-FR" sz="2800">
                <a:solidFill>
                  <a:srgbClr val="42A46E"/>
                </a:solidFill>
              </a:rPr>
              <a:t> envers la profession.</a:t>
            </a:r>
            <a:br>
              <a:rPr lang="fr-CA" altLang="fr-FR" sz="2800">
                <a:solidFill>
                  <a:srgbClr val="42A46E"/>
                </a:solidFill>
              </a:rPr>
            </a:br>
            <a:r>
              <a:rPr lang="fr-CA" altLang="fr-FR" sz="1800">
                <a:solidFill>
                  <a:srgbClr val="42A46E"/>
                </a:solidFill>
              </a:rPr>
              <a:t>(cémeq p. 50)</a:t>
            </a:r>
            <a:endParaRPr lang="fr-FR" altLang="fr-FR" sz="2800">
              <a:solidFill>
                <a:srgbClr val="42A46E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1" y="2362201"/>
            <a:ext cx="8126413" cy="3730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12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2400" u="sng"/>
              <a:t>Acte dérogatoire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24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/>
              <a:t>Comportement qui va à l'encontre de ce qui est généralement admis dans l’exercice de la profession. </a:t>
            </a:r>
          </a:p>
          <a:p>
            <a:pPr eaLnBrk="1" hangingPunct="1">
              <a:lnSpc>
                <a:spcPct val="80000"/>
              </a:lnSpc>
            </a:pPr>
            <a:endParaRPr lang="fr-CA" altLang="fr-FR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600"/>
              <a:t>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600"/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altLang="fr-FR" sz="1600"/>
              <a:t>                                                                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1600">
              <a:solidFill>
                <a:srgbClr val="CC0099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altLang="fr-FR" sz="1600">
              <a:solidFill>
                <a:srgbClr val="CC0099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160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Fiche de travail #1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À l’aide de votre </a:t>
            </a:r>
            <a:r>
              <a:rPr lang="fr-CA" dirty="0" err="1"/>
              <a:t>cemeq</a:t>
            </a:r>
            <a:r>
              <a:rPr lang="fr-CA" dirty="0"/>
              <a:t> p.20 à 33</a:t>
            </a:r>
          </a:p>
          <a:p>
            <a:r>
              <a:rPr lang="fr-CA" dirty="0"/>
              <a:t>Individuellement</a:t>
            </a:r>
          </a:p>
          <a:p>
            <a:r>
              <a:rPr lang="fr-CA"/>
              <a:t>Vous avez 60 min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845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400">
                <a:solidFill>
                  <a:srgbClr val="42A46E"/>
                </a:solidFill>
              </a:rPr>
              <a:t>Champ de pratique 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2400">
                <a:solidFill>
                  <a:srgbClr val="42A46E"/>
                </a:solidFill>
              </a:rPr>
              <a:t>et</a:t>
            </a:r>
            <a:br>
              <a:rPr lang="fr-CA" altLang="fr-FR" sz="2400">
                <a:solidFill>
                  <a:srgbClr val="42A46E"/>
                </a:solidFill>
              </a:rPr>
            </a:br>
            <a:r>
              <a:rPr lang="fr-CA" altLang="fr-FR" sz="2400">
                <a:solidFill>
                  <a:srgbClr val="42A46E"/>
                </a:solidFill>
              </a:rPr>
              <a:t> activités réservées</a:t>
            </a:r>
            <a:endParaRPr lang="fr-FR" altLang="fr-FR" sz="2400">
              <a:solidFill>
                <a:srgbClr val="42A46E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fr-CA" altLang="fr-FR"/>
          </a:p>
          <a:p>
            <a:pPr algn="ctr" eaLnBrk="1" hangingPunct="1"/>
            <a:endParaRPr lang="fr-CA" altLang="fr-FR"/>
          </a:p>
          <a:p>
            <a:pPr algn="ctr" eaLnBrk="1" hangingPunct="1"/>
            <a:r>
              <a:rPr lang="fr-CA" altLang="fr-FR"/>
              <a:t>C’est le code des professions qui détermine le champ de pratique des professionnels.   La loi 90. </a:t>
            </a:r>
          </a:p>
          <a:p>
            <a:pPr algn="ctr" eaLnBrk="1" hangingPunct="1">
              <a:buFont typeface="Wingdings" pitchFamily="2" charset="2"/>
              <a:buNone/>
            </a:pPr>
            <a:endParaRPr lang="fr-CA" altLang="fr-FR"/>
          </a:p>
        </p:txBody>
      </p:sp>
      <p:pic>
        <p:nvPicPr>
          <p:cNvPr id="30724" name="Picture 4" descr="MCj02957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836613"/>
            <a:ext cx="11938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Champ de pratique des infirmières et activités réservées</a:t>
            </a:r>
            <a:r>
              <a:rPr lang="fr-CA" altLang="fr-FR" sz="2000"/>
              <a:t> cemeq p. 41</a:t>
            </a:r>
            <a:endParaRPr lang="fr-CA" altLang="fr-FR"/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/>
              <a:t>L’exercice infirmier consiste à </a:t>
            </a:r>
            <a:r>
              <a:rPr lang="fr-CA" altLang="fr-FR" b="1" u="sng"/>
              <a:t>évaluer </a:t>
            </a:r>
            <a:r>
              <a:rPr lang="fr-CA" altLang="fr-FR"/>
              <a:t>l’état de santé d’une personne, à déterminer et à assurer la réalisation du plan de soins et de traitements infirmiers, à prodiguer les soins et les traitements infirmiers et médicaux dans le but de maintenir la santé, de la rétablir et de prévenir la maladie ainsi qu’à fournir les soins palliatifs.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800">
                <a:solidFill>
                  <a:srgbClr val="42A46E"/>
                </a:solidFill>
              </a:rPr>
              <a:t>Activités réservées à </a:t>
            </a:r>
            <a:r>
              <a:rPr lang="fr-CA" altLang="fr-FR" sz="2800">
                <a:solidFill>
                  <a:srgbClr val="CC0099"/>
                </a:solidFill>
              </a:rPr>
              <a:t>l’infirmière.</a:t>
            </a:r>
            <a:br>
              <a:rPr lang="fr-CA" altLang="fr-FR" sz="2800">
                <a:solidFill>
                  <a:srgbClr val="42A46E"/>
                </a:solidFill>
              </a:rPr>
            </a:br>
            <a:r>
              <a:rPr lang="fr-CA" altLang="fr-FR" sz="1800">
                <a:solidFill>
                  <a:srgbClr val="42A46E"/>
                </a:solidFill>
              </a:rPr>
              <a:t>(cémeq p.41-42)</a:t>
            </a:r>
            <a:endParaRPr lang="fr-FR" altLang="fr-FR" sz="2800">
              <a:solidFill>
                <a:srgbClr val="42A46E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2349500"/>
            <a:ext cx="8459787" cy="4508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400" dirty="0"/>
              <a:t>	</a:t>
            </a:r>
            <a:r>
              <a:rPr lang="fr-CA" altLang="fr-FR" sz="1800" dirty="0"/>
              <a:t>1. Évaluer la condition physique et mentale d’une personne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         symptomatique.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	2. Exercer une surveillance clinique de la condition des personnes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         dont l’état de santé présente des risques, incluant le monitorage 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         les ajustements du PTI.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	3. Initier des mesures diagnostiques et thérapeutiques, selon une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         ordonnance.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	4. Initier des mesures diagnostiques à des fins de dépistages.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	5. Effectuer des examens et des tests diagnostiques invasifs, selon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         une ordonnance.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	6. Effectuer et ajuster les </a:t>
            </a:r>
            <a:r>
              <a:rPr lang="fr-CA" altLang="fr-FR" sz="1800" dirty="0" err="1"/>
              <a:t>tx</a:t>
            </a:r>
            <a:r>
              <a:rPr lang="fr-CA" altLang="fr-FR" sz="1800" dirty="0"/>
              <a:t> médicaux, selon une ordonnance.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	7. Déterminer le plan de </a:t>
            </a:r>
            <a:r>
              <a:rPr lang="fr-CA" altLang="fr-FR" sz="1800" dirty="0" err="1"/>
              <a:t>tx</a:t>
            </a:r>
            <a:r>
              <a:rPr lang="fr-CA" altLang="fr-FR" sz="1800" dirty="0"/>
              <a:t> relié aux plaies, altérations de la peau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          et des téguments ainsi que prodiguer les soins et </a:t>
            </a:r>
            <a:r>
              <a:rPr lang="fr-CA" altLang="fr-FR" sz="1800" dirty="0" err="1"/>
              <a:t>tx</a:t>
            </a:r>
            <a:r>
              <a:rPr lang="fr-CA" altLang="fr-FR" sz="1800" dirty="0"/>
              <a:t> qui s’y rattachent.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1800" dirty="0"/>
              <a:t>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alt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800">
                <a:solidFill>
                  <a:srgbClr val="42A46E"/>
                </a:solidFill>
              </a:rPr>
              <a:t>Activités réservées à </a:t>
            </a:r>
            <a:r>
              <a:rPr lang="fr-CA" altLang="fr-FR" sz="2800">
                <a:solidFill>
                  <a:srgbClr val="CC0099"/>
                </a:solidFill>
              </a:rPr>
              <a:t>l’infirmière.</a:t>
            </a:r>
            <a:br>
              <a:rPr lang="fr-CA" altLang="fr-FR" sz="2800">
                <a:solidFill>
                  <a:srgbClr val="CC0099"/>
                </a:solidFill>
              </a:rPr>
            </a:br>
            <a:r>
              <a:rPr lang="fr-CA" altLang="fr-FR" sz="2800">
                <a:solidFill>
                  <a:srgbClr val="42A46E"/>
                </a:solidFill>
              </a:rPr>
              <a:t>(suite)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1" y="2362201"/>
            <a:ext cx="8208963" cy="437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/>
              <a:t>	</a:t>
            </a:r>
            <a:r>
              <a:rPr lang="fr-CA" altLang="fr-FR" sz="2000"/>
              <a:t>8. Appliquer des techniques invasives.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	9. Contribuer au suivi de la grossesse, à la pratique des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         accouchements et au suivi postnatal.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	10. Effectuer la suivi infirmier des personnes présentant des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           problèmes complexes.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	11. Administrer et ajuster des médicaments ou d’autres substances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           lorsqu’il font l’objet d’une ordonnance.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	12. Procéder à la vaccination.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	13. Mélanger des substances en vue de compléter la préparation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           d’un médicament, selon une ordonnance.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	14.Décider de l’utilisation des mesures de contention.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altLang="fr-FR" sz="2000"/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fr-FR">
                <a:solidFill>
                  <a:srgbClr val="42A46E"/>
                </a:solidFill>
              </a:rPr>
              <a:t>Activités réservées à </a:t>
            </a:r>
            <a:r>
              <a:rPr lang="fr-CA" altLang="fr-FR">
                <a:solidFill>
                  <a:srgbClr val="CC0099"/>
                </a:solidFill>
              </a:rPr>
              <a:t>l’infirmière.</a:t>
            </a:r>
            <a:br>
              <a:rPr lang="fr-CA" altLang="fr-FR">
                <a:solidFill>
                  <a:srgbClr val="CC0099"/>
                </a:solidFill>
              </a:rPr>
            </a:br>
            <a:r>
              <a:rPr lang="fr-CA" altLang="fr-FR">
                <a:solidFill>
                  <a:srgbClr val="42A46E"/>
                </a:solidFill>
              </a:rPr>
              <a:t>(suite)</a:t>
            </a:r>
            <a:endParaRPr lang="fr-CA" altLang="fr-FR"/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/>
              <a:t>L’infirmière peuvent également, selon les dispositions législatives régissant les actes médicaux et lorsqu’ils y sont habilités:</a:t>
            </a:r>
          </a:p>
          <a:p>
            <a:r>
              <a:rPr lang="fr-CA" altLang="fr-FR" sz="2000"/>
              <a:t>Prescrire des examens diagnostiques</a:t>
            </a:r>
          </a:p>
          <a:p>
            <a:r>
              <a:rPr lang="fr-CA" altLang="fr-FR" sz="2000"/>
              <a:t>Utiliser des techniques diagnostiques invasives ou présentant des risques de préjudice</a:t>
            </a:r>
          </a:p>
          <a:p>
            <a:r>
              <a:rPr lang="fr-CA" altLang="fr-FR" sz="2000"/>
              <a:t>Prescrire des médicaments et d’autres substances</a:t>
            </a:r>
          </a:p>
          <a:p>
            <a:r>
              <a:rPr lang="fr-CA" altLang="fr-FR" sz="2000"/>
              <a:t>Prescrire des traitements médicaux</a:t>
            </a:r>
          </a:p>
          <a:p>
            <a:r>
              <a:rPr lang="fr-CA" altLang="fr-FR" sz="2000"/>
              <a:t>Utiliser des techniques ou appliquer des traitements médicaux invasifs ou présentant des risques de préjudice.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Actes infirmiers et actes infirmière-auxiliaires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5" y="2349500"/>
            <a:ext cx="6142038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2800" dirty="0">
                <a:solidFill>
                  <a:srgbClr val="42A46E"/>
                </a:solidFill>
              </a:rPr>
              <a:t>Activités de </a:t>
            </a:r>
            <a:br>
              <a:rPr lang="fr-CA" altLang="fr-FR" sz="2800" dirty="0">
                <a:solidFill>
                  <a:srgbClr val="42A46E"/>
                </a:solidFill>
              </a:rPr>
            </a:br>
            <a:r>
              <a:rPr lang="fr-CA" altLang="fr-FR" sz="2800" dirty="0">
                <a:solidFill>
                  <a:srgbClr val="42A46E"/>
                </a:solidFill>
              </a:rPr>
              <a:t>l’infirmières auxiliaires</a:t>
            </a:r>
            <a:br>
              <a:rPr lang="fr-CA" altLang="fr-FR" sz="2800" dirty="0">
                <a:solidFill>
                  <a:srgbClr val="42A46E"/>
                </a:solidFill>
              </a:rPr>
            </a:br>
            <a:r>
              <a:rPr lang="fr-CA" altLang="fr-FR" sz="2800" dirty="0">
                <a:solidFill>
                  <a:srgbClr val="42A46E"/>
                </a:solidFill>
              </a:rPr>
              <a:t>(</a:t>
            </a:r>
            <a:r>
              <a:rPr lang="fr-CA" altLang="fr-FR" sz="2800" dirty="0" err="1">
                <a:solidFill>
                  <a:srgbClr val="42A46E"/>
                </a:solidFill>
              </a:rPr>
              <a:t>cémeq</a:t>
            </a:r>
            <a:r>
              <a:rPr lang="fr-CA" altLang="fr-FR" sz="2800" dirty="0">
                <a:solidFill>
                  <a:srgbClr val="42A46E"/>
                </a:solidFill>
              </a:rPr>
              <a:t> p. 42-43-44)</a:t>
            </a:r>
            <a:endParaRPr lang="fr-FR" altLang="fr-FR" sz="2800" dirty="0">
              <a:solidFill>
                <a:srgbClr val="42A46E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000"/>
              <a:t>Appliquer des mesures invasives d’entretien du matériel thérapeutique.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000"/>
              <a:t>Effectuer des prélèvements selon une ordonnance.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000"/>
              <a:t>Prodiguer des soins et des tx reliés aux plaies, selon le PTI.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000"/>
              <a:t>Observer l’état de conscience d’une personne et surveiller les signes neurologiques.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000"/>
              <a:t>Mélanger des substances en vue de compléter la préparation d’un médicament selon une ordonnance.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r-CA" altLang="fr-FR" sz="2000"/>
              <a:t>Administrer, par voies autres que I.V., des médicaments ou d’autres substances.</a:t>
            </a:r>
          </a:p>
        </p:txBody>
      </p:sp>
      <p:pic>
        <p:nvPicPr>
          <p:cNvPr id="36868" name="Picture 4" descr="MCj030010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836614"/>
            <a:ext cx="8445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1687</Words>
  <Application>Microsoft Office PowerPoint</Application>
  <PresentationFormat>Grand écran</PresentationFormat>
  <Paragraphs>194</Paragraphs>
  <Slides>25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Capsules</vt:lpstr>
      <vt:lpstr>Cours 3</vt:lpstr>
      <vt:lpstr>Les règles régissant la profession d’infirmière auxiliaire cemeq p.39</vt:lpstr>
      <vt:lpstr>Champ de pratique  et  activités réservées</vt:lpstr>
      <vt:lpstr>Champ de pratique des infirmières et activités réservées cemeq p. 41</vt:lpstr>
      <vt:lpstr>Activités réservées à l’infirmière. (cémeq p.41-42)</vt:lpstr>
      <vt:lpstr>Activités réservées à l’infirmière. (suite)</vt:lpstr>
      <vt:lpstr>Activités réservées à l’infirmière. (suite)</vt:lpstr>
      <vt:lpstr>Actes infirmiers et actes infirmière-auxiliaires</vt:lpstr>
      <vt:lpstr>Activités de  l’infirmières auxiliaires (cémeq p. 42-43-44)</vt:lpstr>
      <vt:lpstr>Activités réservées de l’infirmière auxiliaire. (suite)</vt:lpstr>
      <vt:lpstr>Activités réservées de l’infirmière auxiliaire. (suite)</vt:lpstr>
      <vt:lpstr>Activités exercées par le personnel non professionnel. (cémeq p. 45-46)</vt:lpstr>
      <vt:lpstr> Office des professions cemeq p.46</vt:lpstr>
      <vt:lpstr>Ordre professionnel cemeq p. 46</vt:lpstr>
      <vt:lpstr>Disposition légales propres à la profession d’infirmière auxiliaire. (cémeq p.46-47 )</vt:lpstr>
      <vt:lpstr>Disposition légales propres à la profession d’infirmière auxiliaire. </vt:lpstr>
      <vt:lpstr>Rôles Office des professions ordres professionnels (cémeq p.46 )</vt:lpstr>
      <vt:lpstr>LE BUREAU DE L’ORDRE (CÉMEQ P.48)</vt:lpstr>
      <vt:lpstr>Inspection professionnelle (cémeq p.48-49)</vt:lpstr>
      <vt:lpstr>Sanctions (cémeq p.49)</vt:lpstr>
      <vt:lpstr>Devoirs et obligations de l’inf. aux. Code de déontologie. (cémeq p.49-50)</vt:lpstr>
      <vt:lpstr>Devoirs et obligations  envers le public. (cémeq p. 49)</vt:lpstr>
      <vt:lpstr>Devoirs et obligations  envers le patient. (cémeq p. 50)</vt:lpstr>
      <vt:lpstr>Devoirs et obligations  envers la profession. (cémeq p. 50)</vt:lpstr>
      <vt:lpstr>Fiche de travail #1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3</dc:title>
  <dc:creator>Beaulieu, France</dc:creator>
  <cp:lastModifiedBy>Beaulieu, France</cp:lastModifiedBy>
  <cp:revision>1</cp:revision>
  <dcterms:created xsi:type="dcterms:W3CDTF">2024-06-25T22:29:11Z</dcterms:created>
  <dcterms:modified xsi:type="dcterms:W3CDTF">2024-06-25T22:39:07Z</dcterms:modified>
</cp:coreProperties>
</file>