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7" r:id="rId2"/>
    <p:sldId id="348" r:id="rId3"/>
    <p:sldId id="338" r:id="rId4"/>
    <p:sldId id="349" r:id="rId5"/>
    <p:sldId id="350" r:id="rId6"/>
    <p:sldId id="351" r:id="rId7"/>
    <p:sldId id="352" r:id="rId8"/>
    <p:sldId id="35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78232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kumimoji="1" lang="fr-CA" altLang="fr-FR"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kumimoji="1" lang="fr-CA" altLang="fr-FR" sz="2400">
                <a:latin typeface="Times New Roman" pitchFamily="18" charset="0"/>
              </a:endParaRPr>
            </a:p>
          </p:txBody>
        </p:sp>
      </p:grpSp>
      <p:grpSp>
        <p:nvGrpSpPr>
          <p:cNvPr id="7" name="Group 5"/>
          <p:cNvGrpSpPr>
            <a:grpSpLocks/>
          </p:cNvGrpSpPr>
          <p:nvPr/>
        </p:nvGrpSpPr>
        <p:grpSpPr bwMode="auto">
          <a:xfrm>
            <a:off x="4842933" y="4889500"/>
            <a:ext cx="65024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grpSp>
      <p:sp>
        <p:nvSpPr>
          <p:cNvPr id="70664" name="Rectangle 8"/>
          <p:cNvSpPr>
            <a:spLocks noGrp="1" noChangeArrowheads="1"/>
          </p:cNvSpPr>
          <p:nvPr>
            <p:ph type="subTitle" idx="1"/>
          </p:nvPr>
        </p:nvSpPr>
        <p:spPr>
          <a:xfrm>
            <a:off x="6231467" y="2927350"/>
            <a:ext cx="5350933" cy="1822450"/>
          </a:xfrm>
        </p:spPr>
        <p:txBody>
          <a:bodyPr anchor="b"/>
          <a:lstStyle>
            <a:lvl1pPr marL="0" indent="0">
              <a:buFont typeface="Wingdings" pitchFamily="2" charset="2"/>
              <a:buNone/>
              <a:defRPr>
                <a:solidFill>
                  <a:schemeClr val="tx2"/>
                </a:solidFill>
              </a:defRPr>
            </a:lvl1pPr>
          </a:lstStyle>
          <a:p>
            <a:r>
              <a:rPr lang="fr-FR"/>
              <a:t>Cliquez pour modifier le style des sous-titres du masque</a:t>
            </a:r>
          </a:p>
        </p:txBody>
      </p:sp>
      <p:sp>
        <p:nvSpPr>
          <p:cNvPr id="7066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r>
              <a:rPr lang="fr-FR"/>
              <a:t>Cliquez pour modifier le style du titre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fr-FR"/>
          </a:p>
        </p:txBody>
      </p:sp>
      <p:sp>
        <p:nvSpPr>
          <p:cNvPr id="11" name="Rectangle 10"/>
          <p:cNvSpPr>
            <a:spLocks noGrp="1" noChangeArrowheads="1"/>
          </p:cNvSpPr>
          <p:nvPr>
            <p:ph type="ftr" sz="quarter" idx="11"/>
          </p:nvPr>
        </p:nvSpPr>
        <p:spPr/>
        <p:txBody>
          <a:bodyPr/>
          <a:lstStyle>
            <a:lvl1pPr algn="r">
              <a:defRPr/>
            </a:lvl1pPr>
          </a:lstStyle>
          <a:p>
            <a:pPr>
              <a:defRPr/>
            </a:pPr>
            <a:endParaRPr lang="fr-FR"/>
          </a:p>
        </p:txBody>
      </p:sp>
      <p:sp>
        <p:nvSpPr>
          <p:cNvPr id="12" name="Rectangle 11"/>
          <p:cNvSpPr>
            <a:spLocks noGrp="1" noChangeArrowheads="1"/>
          </p:cNvSpPr>
          <p:nvPr>
            <p:ph type="sldNum" sz="quarter" idx="12"/>
          </p:nvPr>
        </p:nvSpPr>
        <p:spPr>
          <a:xfrm>
            <a:off x="101601" y="6248400"/>
            <a:ext cx="783167" cy="488950"/>
          </a:xfrm>
        </p:spPr>
        <p:txBody>
          <a:bodyPr anchorCtr="0"/>
          <a:lstStyle>
            <a:lvl1pPr>
              <a:defRPr/>
            </a:lvl1pPr>
          </a:lstStyle>
          <a:p>
            <a:pPr>
              <a:defRPr/>
            </a:pPr>
            <a:fld id="{0526C046-6156-46DE-A89D-C79DDE690A80}" type="slidenum">
              <a:rPr lang="fr-FR"/>
              <a:pPr>
                <a:defRPr/>
              </a:pPr>
              <a:t>‹N°›</a:t>
            </a:fld>
            <a:endParaRPr lang="fr-FR"/>
          </a:p>
        </p:txBody>
      </p:sp>
    </p:spTree>
    <p:extLst>
      <p:ext uri="{BB962C8B-B14F-4D97-AF65-F5344CB8AC3E}">
        <p14:creationId xmlns:p14="http://schemas.microsoft.com/office/powerpoint/2010/main" val="428746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4CA44831-4103-439F-B8EA-AA005AE1526A}" type="slidenum">
              <a:rPr lang="fr-FR"/>
              <a:pPr>
                <a:defRPr/>
              </a:pPr>
              <a:t>‹N°›</a:t>
            </a:fld>
            <a:endParaRPr lang="fr-FR"/>
          </a:p>
        </p:txBody>
      </p:sp>
    </p:spTree>
    <p:extLst>
      <p:ext uri="{BB962C8B-B14F-4D97-AF65-F5344CB8AC3E}">
        <p14:creationId xmlns:p14="http://schemas.microsoft.com/office/powerpoint/2010/main" val="749425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0800" y="762001"/>
            <a:ext cx="2641600" cy="5324475"/>
          </a:xfrm>
        </p:spPr>
        <p:txBody>
          <a:bodyPr vert="eaVert"/>
          <a:lstStyle/>
          <a:p>
            <a:r>
              <a:rPr lang="en-US"/>
              <a:t>Click to edit Master title style</a:t>
            </a:r>
            <a:endParaRPr lang="fr-CA"/>
          </a:p>
        </p:txBody>
      </p:sp>
      <p:sp>
        <p:nvSpPr>
          <p:cNvPr id="3" name="Vertical Text Placeholder 2"/>
          <p:cNvSpPr>
            <a:spLocks noGrp="1"/>
          </p:cNvSpPr>
          <p:nvPr>
            <p:ph type="body" orient="vert" idx="1"/>
          </p:nvPr>
        </p:nvSpPr>
        <p:spPr>
          <a:xfrm>
            <a:off x="1016000" y="762001"/>
            <a:ext cx="77216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76EB5363-F756-4FFA-B57A-2F3CFCA1B68E}" type="slidenum">
              <a:rPr lang="fr-FR"/>
              <a:pPr>
                <a:defRPr/>
              </a:pPr>
              <a:t>‹N°›</a:t>
            </a:fld>
            <a:endParaRPr lang="fr-FR"/>
          </a:p>
        </p:txBody>
      </p:sp>
    </p:spTree>
    <p:extLst>
      <p:ext uri="{BB962C8B-B14F-4D97-AF65-F5344CB8AC3E}">
        <p14:creationId xmlns:p14="http://schemas.microsoft.com/office/powerpoint/2010/main" val="307802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F540C11C-EF2F-4330-A5CB-94D5B234EF9C}" type="slidenum">
              <a:rPr lang="fr-FR"/>
              <a:pPr>
                <a:defRPr/>
              </a:pPr>
              <a:t>‹N°›</a:t>
            </a:fld>
            <a:endParaRPr lang="fr-FR"/>
          </a:p>
        </p:txBody>
      </p:sp>
    </p:spTree>
    <p:extLst>
      <p:ext uri="{BB962C8B-B14F-4D97-AF65-F5344CB8AC3E}">
        <p14:creationId xmlns:p14="http://schemas.microsoft.com/office/powerpoint/2010/main" val="176048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6EABB5F2-E978-44F9-93FA-AF999538B053}" type="slidenum">
              <a:rPr lang="fr-FR"/>
              <a:pPr>
                <a:defRPr/>
              </a:pPr>
              <a:t>‹N°›</a:t>
            </a:fld>
            <a:endParaRPr lang="fr-FR"/>
          </a:p>
        </p:txBody>
      </p:sp>
    </p:spTree>
    <p:extLst>
      <p:ext uri="{BB962C8B-B14F-4D97-AF65-F5344CB8AC3E}">
        <p14:creationId xmlns:p14="http://schemas.microsoft.com/office/powerpoint/2010/main" val="412636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1117601" y="2362201"/>
            <a:ext cx="5027084"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6347884" y="2362201"/>
            <a:ext cx="502708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00E74308-F9F5-4EA6-9EAA-138809C3D185}" type="slidenum">
              <a:rPr lang="fr-FR"/>
              <a:pPr>
                <a:defRPr/>
              </a:pPr>
              <a:t>‹N°›</a:t>
            </a:fld>
            <a:endParaRPr lang="fr-FR"/>
          </a:p>
        </p:txBody>
      </p:sp>
    </p:spTree>
    <p:extLst>
      <p:ext uri="{BB962C8B-B14F-4D97-AF65-F5344CB8AC3E}">
        <p14:creationId xmlns:p14="http://schemas.microsoft.com/office/powerpoint/2010/main" val="316058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fr-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Rectangle 11"/>
          <p:cNvSpPr>
            <a:spLocks noGrp="1" noChangeArrowheads="1"/>
          </p:cNvSpPr>
          <p:nvPr>
            <p:ph type="dt" sz="half" idx="10"/>
          </p:nvPr>
        </p:nvSpPr>
        <p:spPr>
          <a:ln/>
        </p:spPr>
        <p:txBody>
          <a:bodyPr/>
          <a:lstStyle>
            <a:lvl1pPr>
              <a:defRPr/>
            </a:lvl1pPr>
          </a:lstStyle>
          <a:p>
            <a:pPr>
              <a:defRPr/>
            </a:pPr>
            <a:endParaRPr lang="fr-FR"/>
          </a:p>
        </p:txBody>
      </p:sp>
      <p:sp>
        <p:nvSpPr>
          <p:cNvPr id="8" name="Rectangle 12"/>
          <p:cNvSpPr>
            <a:spLocks noGrp="1" noChangeArrowheads="1"/>
          </p:cNvSpPr>
          <p:nvPr>
            <p:ph type="ftr" sz="quarter" idx="11"/>
          </p:nvPr>
        </p:nvSpPr>
        <p:spPr>
          <a:ln/>
        </p:spPr>
        <p:txBody>
          <a:bodyPr/>
          <a:lstStyle>
            <a:lvl1pPr>
              <a:defRPr/>
            </a:lvl1pPr>
          </a:lstStyle>
          <a:p>
            <a:pPr>
              <a:defRPr/>
            </a:pPr>
            <a:endParaRPr lang="fr-FR"/>
          </a:p>
        </p:txBody>
      </p:sp>
      <p:sp>
        <p:nvSpPr>
          <p:cNvPr id="9" name="Rectangle 13"/>
          <p:cNvSpPr>
            <a:spLocks noGrp="1" noChangeArrowheads="1"/>
          </p:cNvSpPr>
          <p:nvPr>
            <p:ph type="sldNum" sz="quarter" idx="12"/>
          </p:nvPr>
        </p:nvSpPr>
        <p:spPr>
          <a:ln/>
        </p:spPr>
        <p:txBody>
          <a:bodyPr/>
          <a:lstStyle>
            <a:lvl1pPr>
              <a:defRPr/>
            </a:lvl1pPr>
          </a:lstStyle>
          <a:p>
            <a:pPr>
              <a:defRPr/>
            </a:pPr>
            <a:fld id="{1B35B06A-E86F-42C4-BBEF-B078E58B3913}" type="slidenum">
              <a:rPr lang="fr-FR"/>
              <a:pPr>
                <a:defRPr/>
              </a:pPr>
              <a:t>‹N°›</a:t>
            </a:fld>
            <a:endParaRPr lang="fr-FR"/>
          </a:p>
        </p:txBody>
      </p:sp>
    </p:spTree>
    <p:extLst>
      <p:ext uri="{BB962C8B-B14F-4D97-AF65-F5344CB8AC3E}">
        <p14:creationId xmlns:p14="http://schemas.microsoft.com/office/powerpoint/2010/main" val="7697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Rectangle 11"/>
          <p:cNvSpPr>
            <a:spLocks noGrp="1" noChangeArrowheads="1"/>
          </p:cNvSpPr>
          <p:nvPr>
            <p:ph type="dt" sz="half" idx="10"/>
          </p:nvPr>
        </p:nvSpPr>
        <p:spPr>
          <a:ln/>
        </p:spPr>
        <p:txBody>
          <a:bodyPr/>
          <a:lstStyle>
            <a:lvl1pPr>
              <a:defRPr/>
            </a:lvl1pPr>
          </a:lstStyle>
          <a:p>
            <a:pPr>
              <a:defRPr/>
            </a:pPr>
            <a:endParaRPr lang="fr-FR"/>
          </a:p>
        </p:txBody>
      </p:sp>
      <p:sp>
        <p:nvSpPr>
          <p:cNvPr id="4" name="Rectangle 12"/>
          <p:cNvSpPr>
            <a:spLocks noGrp="1" noChangeArrowheads="1"/>
          </p:cNvSpPr>
          <p:nvPr>
            <p:ph type="ftr" sz="quarter" idx="11"/>
          </p:nvPr>
        </p:nvSpPr>
        <p:spPr>
          <a:ln/>
        </p:spPr>
        <p:txBody>
          <a:bodyPr/>
          <a:lstStyle>
            <a:lvl1pPr>
              <a:defRPr/>
            </a:lvl1pPr>
          </a:lstStyle>
          <a:p>
            <a:pPr>
              <a:defRPr/>
            </a:pP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14F29782-3C84-4DD6-89EA-9F0804523378}" type="slidenum">
              <a:rPr lang="fr-FR"/>
              <a:pPr>
                <a:defRPr/>
              </a:pPr>
              <a:t>‹N°›</a:t>
            </a:fld>
            <a:endParaRPr lang="fr-FR"/>
          </a:p>
        </p:txBody>
      </p:sp>
    </p:spTree>
    <p:extLst>
      <p:ext uri="{BB962C8B-B14F-4D97-AF65-F5344CB8AC3E}">
        <p14:creationId xmlns:p14="http://schemas.microsoft.com/office/powerpoint/2010/main" val="1275703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fr-FR"/>
          </a:p>
        </p:txBody>
      </p:sp>
      <p:sp>
        <p:nvSpPr>
          <p:cNvPr id="3" name="Rectangle 12"/>
          <p:cNvSpPr>
            <a:spLocks noGrp="1" noChangeArrowheads="1"/>
          </p:cNvSpPr>
          <p:nvPr>
            <p:ph type="ftr" sz="quarter" idx="11"/>
          </p:nvPr>
        </p:nvSpPr>
        <p:spPr>
          <a:ln/>
        </p:spPr>
        <p:txBody>
          <a:bodyPr/>
          <a:lstStyle>
            <a:lvl1pPr>
              <a:defRPr/>
            </a:lvl1pPr>
          </a:lstStyle>
          <a:p>
            <a:pPr>
              <a:defRPr/>
            </a:pPr>
            <a:endParaRPr lang="fr-FR"/>
          </a:p>
        </p:txBody>
      </p:sp>
      <p:sp>
        <p:nvSpPr>
          <p:cNvPr id="4" name="Rectangle 13"/>
          <p:cNvSpPr>
            <a:spLocks noGrp="1" noChangeArrowheads="1"/>
          </p:cNvSpPr>
          <p:nvPr>
            <p:ph type="sldNum" sz="quarter" idx="12"/>
          </p:nvPr>
        </p:nvSpPr>
        <p:spPr>
          <a:ln/>
        </p:spPr>
        <p:txBody>
          <a:bodyPr/>
          <a:lstStyle>
            <a:lvl1pPr>
              <a:defRPr/>
            </a:lvl1pPr>
          </a:lstStyle>
          <a:p>
            <a:pPr>
              <a:defRPr/>
            </a:pPr>
            <a:fld id="{ABF6875E-949E-4AF7-AA2F-59453508B4C4}" type="slidenum">
              <a:rPr lang="fr-FR"/>
              <a:pPr>
                <a:defRPr/>
              </a:pPr>
              <a:t>‹N°›</a:t>
            </a:fld>
            <a:endParaRPr lang="fr-FR"/>
          </a:p>
        </p:txBody>
      </p:sp>
    </p:spTree>
    <p:extLst>
      <p:ext uri="{BB962C8B-B14F-4D97-AF65-F5344CB8AC3E}">
        <p14:creationId xmlns:p14="http://schemas.microsoft.com/office/powerpoint/2010/main" val="932318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endParaRPr lang="fr-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994E25E1-D16C-40B9-B862-49D799E0AFE2}" type="slidenum">
              <a:rPr lang="fr-FR"/>
              <a:pPr>
                <a:defRPr/>
              </a:pPr>
              <a:t>‹N°›</a:t>
            </a:fld>
            <a:endParaRPr lang="fr-FR"/>
          </a:p>
        </p:txBody>
      </p:sp>
    </p:spTree>
    <p:extLst>
      <p:ext uri="{BB962C8B-B14F-4D97-AF65-F5344CB8AC3E}">
        <p14:creationId xmlns:p14="http://schemas.microsoft.com/office/powerpoint/2010/main" val="451092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endParaRPr lang="fr-C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0FB93881-1FA8-4E5E-81FD-D46F9629259D}" type="slidenum">
              <a:rPr lang="fr-FR"/>
              <a:pPr>
                <a:defRPr/>
              </a:pPr>
              <a:t>‹N°›</a:t>
            </a:fld>
            <a:endParaRPr lang="fr-FR"/>
          </a:p>
        </p:txBody>
      </p:sp>
    </p:spTree>
    <p:extLst>
      <p:ext uri="{BB962C8B-B14F-4D97-AF65-F5344CB8AC3E}">
        <p14:creationId xmlns:p14="http://schemas.microsoft.com/office/powerpoint/2010/main" val="2193876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16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fr-CA" sz="180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grpSp>
      </p:grpSp>
      <p:sp>
        <p:nvSpPr>
          <p:cNvPr id="1027"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fr-FR" altLang="fr-FR"/>
              <a:t>Cliquez pour modifier le style du titre</a:t>
            </a:r>
          </a:p>
        </p:txBody>
      </p:sp>
      <p:sp>
        <p:nvSpPr>
          <p:cNvPr id="1028" name="Rectangle 10"/>
          <p:cNvSpPr>
            <a:spLocks noGrp="1" noChangeArrowheads="1"/>
          </p:cNvSpPr>
          <p:nvPr>
            <p:ph type="body" idx="1"/>
          </p:nvPr>
        </p:nvSpPr>
        <p:spPr bwMode="auto">
          <a:xfrm>
            <a:off x="1117601" y="2362201"/>
            <a:ext cx="10257367"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9643" name="Rectangle 11"/>
          <p:cNvSpPr>
            <a:spLocks noGrp="1" noChangeArrowheads="1"/>
          </p:cNvSpPr>
          <p:nvPr>
            <p:ph type="dt" sz="half" idx="2"/>
          </p:nvPr>
        </p:nvSpPr>
        <p:spPr bwMode="auto">
          <a:xfrm>
            <a:off x="3251201" y="6248401"/>
            <a:ext cx="2840567"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endParaRPr lang="fr-FR"/>
          </a:p>
        </p:txBody>
      </p:sp>
      <p:sp>
        <p:nvSpPr>
          <p:cNvPr id="69644" name="Rectangle 12"/>
          <p:cNvSpPr>
            <a:spLocks noGrp="1" noChangeArrowheads="1"/>
          </p:cNvSpPr>
          <p:nvPr>
            <p:ph type="ftr" sz="quarter" idx="3"/>
          </p:nvPr>
        </p:nvSpPr>
        <p:spPr bwMode="auto">
          <a:xfrm>
            <a:off x="7721600" y="6248401"/>
            <a:ext cx="3862917"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fr-FR"/>
          </a:p>
        </p:txBody>
      </p:sp>
      <p:sp>
        <p:nvSpPr>
          <p:cNvPr id="69645" name="Rectangle 13"/>
          <p:cNvSpPr>
            <a:spLocks noGrp="1" noChangeArrowheads="1"/>
          </p:cNvSpPr>
          <p:nvPr>
            <p:ph type="sldNum" sz="quarter" idx="4"/>
          </p:nvPr>
        </p:nvSpPr>
        <p:spPr bwMode="auto">
          <a:xfrm>
            <a:off x="112184" y="6242050"/>
            <a:ext cx="783167"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defRPr sz="2600" b="1">
                <a:solidFill>
                  <a:schemeClr val="bg1"/>
                </a:solidFill>
              </a:defRPr>
            </a:lvl1pPr>
          </a:lstStyle>
          <a:p>
            <a:pPr>
              <a:defRPr/>
            </a:pPr>
            <a:fld id="{52EA8AFB-FC57-4C4E-AAD2-330EF7ECB472}" type="slidenum">
              <a:rPr lang="fr-FR"/>
              <a:pPr>
                <a:defRPr/>
              </a:pPr>
              <a:t>‹N°›</a:t>
            </a:fld>
            <a:endParaRPr lang="fr-FR"/>
          </a:p>
        </p:txBody>
      </p:sp>
    </p:spTree>
    <p:extLst>
      <p:ext uri="{BB962C8B-B14F-4D97-AF65-F5344CB8AC3E}">
        <p14:creationId xmlns:p14="http://schemas.microsoft.com/office/powerpoint/2010/main" val="1683732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Cours 6</a:t>
            </a:r>
          </a:p>
        </p:txBody>
      </p:sp>
      <p:sp>
        <p:nvSpPr>
          <p:cNvPr id="3" name="Espace réservé du contenu 2"/>
          <p:cNvSpPr>
            <a:spLocks noGrp="1"/>
          </p:cNvSpPr>
          <p:nvPr>
            <p:ph idx="1"/>
          </p:nvPr>
        </p:nvSpPr>
        <p:spPr/>
        <p:txBody>
          <a:bodyPr/>
          <a:lstStyle/>
          <a:p>
            <a:r>
              <a:rPr lang="fr-CA" dirty="0"/>
              <a:t>Les obstacles</a:t>
            </a:r>
          </a:p>
          <a:p>
            <a:r>
              <a:rPr lang="fr-CA" dirty="0"/>
              <a:t>Cemeq p. 69 à 81</a:t>
            </a:r>
          </a:p>
          <a:p>
            <a:r>
              <a:rPr lang="fr-CA" dirty="0"/>
              <a:t>Prochain cours fiche #3</a:t>
            </a:r>
          </a:p>
        </p:txBody>
      </p:sp>
    </p:spTree>
    <p:extLst>
      <p:ext uri="{BB962C8B-B14F-4D97-AF65-F5344CB8AC3E}">
        <p14:creationId xmlns:p14="http://schemas.microsoft.com/office/powerpoint/2010/main" val="130193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exercice</a:t>
            </a:r>
          </a:p>
        </p:txBody>
      </p:sp>
      <p:sp>
        <p:nvSpPr>
          <p:cNvPr id="3" name="Espace réservé du contenu 2"/>
          <p:cNvSpPr>
            <a:spLocks noGrp="1"/>
          </p:cNvSpPr>
          <p:nvPr>
            <p:ph idx="1"/>
          </p:nvPr>
        </p:nvSpPr>
        <p:spPr/>
        <p:txBody>
          <a:bodyPr/>
          <a:lstStyle/>
          <a:p>
            <a:r>
              <a:rPr lang="fr-CA" dirty="0"/>
              <a:t>Cemeq exercice 4.1 Les obstacles p.67-68</a:t>
            </a:r>
          </a:p>
        </p:txBody>
      </p:sp>
    </p:spTree>
    <p:extLst>
      <p:ext uri="{BB962C8B-B14F-4D97-AF65-F5344CB8AC3E}">
        <p14:creationId xmlns:p14="http://schemas.microsoft.com/office/powerpoint/2010/main" val="1412845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Les obstacles p.68</a:t>
            </a:r>
          </a:p>
        </p:txBody>
      </p:sp>
      <p:sp>
        <p:nvSpPr>
          <p:cNvPr id="3" name="Espace réservé du contenu 2"/>
          <p:cNvSpPr>
            <a:spLocks noGrp="1"/>
          </p:cNvSpPr>
          <p:nvPr>
            <p:ph idx="1"/>
          </p:nvPr>
        </p:nvSpPr>
        <p:spPr>
          <a:xfrm>
            <a:off x="1185333" y="2362200"/>
            <a:ext cx="4210756" cy="4235450"/>
          </a:xfrm>
        </p:spPr>
        <p:txBody>
          <a:bodyPr/>
          <a:lstStyle/>
          <a:p>
            <a:pPr>
              <a:defRPr/>
            </a:pPr>
            <a:r>
              <a:rPr lang="fr-CA" dirty="0"/>
              <a:t>La réalité organisationnelle: facteurs/conséquences</a:t>
            </a:r>
          </a:p>
          <a:p>
            <a:pPr marL="0" indent="0">
              <a:buNone/>
              <a:defRPr/>
            </a:pPr>
            <a:endParaRPr lang="fr-CA" dirty="0"/>
          </a:p>
          <a:p>
            <a:pPr marL="0" indent="0">
              <a:buNone/>
              <a:defRPr/>
            </a:pPr>
            <a:endParaRPr lang="fr-CA" dirty="0"/>
          </a:p>
        </p:txBody>
      </p:sp>
      <p:sp>
        <p:nvSpPr>
          <p:cNvPr id="4" name="ZoneTexte 3">
            <a:extLst>
              <a:ext uri="{FF2B5EF4-FFF2-40B4-BE49-F238E27FC236}">
                <a16:creationId xmlns:a16="http://schemas.microsoft.com/office/drawing/2014/main" id="{6F8285F2-282A-621E-CD1D-A28BE4B25AC4}"/>
              </a:ext>
            </a:extLst>
          </p:cNvPr>
          <p:cNvSpPr txBox="1"/>
          <p:nvPr/>
        </p:nvSpPr>
        <p:spPr>
          <a:xfrm>
            <a:off x="5554133" y="2483556"/>
            <a:ext cx="6378223" cy="1754326"/>
          </a:xfrm>
          <a:prstGeom prst="rect">
            <a:avLst/>
          </a:prstGeom>
          <a:noFill/>
        </p:spPr>
        <p:txBody>
          <a:bodyPr wrap="square" rtlCol="0">
            <a:spAutoFit/>
          </a:bodyPr>
          <a:lstStyle/>
          <a:p>
            <a:pPr algn="just"/>
            <a:r>
              <a:rPr lang="fr-CA" dirty="0"/>
              <a:t>Selon une enquête du gouvernement du Québec, la majorité des erreurs ne découlent pas de la négligence des travailleurs. Il s’agirait plutôt d’un ensemble de défauts des systèmes et des processus qui peuvent amener les soignants à commettre des erreurs ou à les empêcher de les prévenir.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Les obstacles/ la réalité organisationnelle p.68 (suite)</a:t>
            </a:r>
          </a:p>
        </p:txBody>
      </p:sp>
      <p:sp>
        <p:nvSpPr>
          <p:cNvPr id="3" name="Espace réservé du contenu 2"/>
          <p:cNvSpPr>
            <a:spLocks noGrp="1"/>
          </p:cNvSpPr>
          <p:nvPr>
            <p:ph idx="1"/>
          </p:nvPr>
        </p:nvSpPr>
        <p:spPr>
          <a:xfrm>
            <a:off x="1185333" y="2362200"/>
            <a:ext cx="4210756" cy="4235450"/>
          </a:xfrm>
        </p:spPr>
        <p:txBody>
          <a:bodyPr/>
          <a:lstStyle/>
          <a:p>
            <a:pPr marL="0" indent="0" algn="ctr">
              <a:buNone/>
              <a:defRPr/>
            </a:pPr>
            <a:r>
              <a:rPr lang="fr-CA" dirty="0"/>
              <a:t>Facteurs</a:t>
            </a:r>
          </a:p>
          <a:p>
            <a:pPr>
              <a:defRPr/>
            </a:pPr>
            <a:r>
              <a:rPr lang="fr-CA" sz="1400" dirty="0"/>
              <a:t>Développement rapide de la science et des technologies.</a:t>
            </a:r>
          </a:p>
          <a:p>
            <a:pPr>
              <a:defRPr/>
            </a:pPr>
            <a:r>
              <a:rPr lang="fr-CA" sz="1400" dirty="0"/>
              <a:t>Vieillissement de la population</a:t>
            </a:r>
          </a:p>
          <a:p>
            <a:pPr>
              <a:defRPr/>
            </a:pPr>
            <a:r>
              <a:rPr lang="fr-CA" sz="1400" dirty="0"/>
              <a:t>Manque de personnel</a:t>
            </a:r>
          </a:p>
          <a:p>
            <a:pPr>
              <a:defRPr/>
            </a:pPr>
            <a:endParaRPr lang="fr-CA" sz="1400" dirty="0"/>
          </a:p>
          <a:p>
            <a:pPr>
              <a:defRPr/>
            </a:pPr>
            <a:endParaRPr lang="fr-CA" sz="1400" dirty="0"/>
          </a:p>
          <a:p>
            <a:pPr>
              <a:defRPr/>
            </a:pPr>
            <a:r>
              <a:rPr lang="fr-CA" sz="1400" dirty="0"/>
              <a:t>Surcharge de travail.</a:t>
            </a:r>
          </a:p>
          <a:p>
            <a:pPr>
              <a:defRPr/>
            </a:pPr>
            <a:endParaRPr lang="fr-CA" sz="1400" dirty="0"/>
          </a:p>
          <a:p>
            <a:pPr>
              <a:defRPr/>
            </a:pPr>
            <a:endParaRPr lang="fr-CA" sz="1400" dirty="0"/>
          </a:p>
          <a:p>
            <a:pPr>
              <a:defRPr/>
            </a:pPr>
            <a:endParaRPr lang="fr-CA" sz="1400" dirty="0"/>
          </a:p>
          <a:p>
            <a:pPr>
              <a:defRPr/>
            </a:pPr>
            <a:endParaRPr lang="fr-CA" sz="1400" dirty="0"/>
          </a:p>
          <a:p>
            <a:pPr>
              <a:defRPr/>
            </a:pPr>
            <a:r>
              <a:rPr lang="fr-CA" sz="1400" dirty="0"/>
              <a:t>Horaires irréguliers</a:t>
            </a:r>
          </a:p>
          <a:p>
            <a:pPr>
              <a:defRPr/>
            </a:pPr>
            <a:endParaRPr lang="fr-CA" sz="1400" dirty="0"/>
          </a:p>
          <a:p>
            <a:pPr>
              <a:defRPr/>
            </a:pPr>
            <a:endParaRPr lang="fr-CA" sz="1400" dirty="0"/>
          </a:p>
          <a:p>
            <a:pPr>
              <a:defRPr/>
            </a:pPr>
            <a:endParaRPr lang="fr-CA" sz="1400" dirty="0"/>
          </a:p>
          <a:p>
            <a:pPr marL="0" indent="0">
              <a:buNone/>
              <a:defRPr/>
            </a:pPr>
            <a:endParaRPr lang="fr-CA" dirty="0"/>
          </a:p>
          <a:p>
            <a:pPr marL="0" indent="0">
              <a:buNone/>
              <a:defRPr/>
            </a:pPr>
            <a:endParaRPr lang="fr-CA" dirty="0"/>
          </a:p>
          <a:p>
            <a:pPr marL="0" indent="0">
              <a:buNone/>
              <a:defRPr/>
            </a:pPr>
            <a:endParaRPr lang="fr-CA" dirty="0"/>
          </a:p>
        </p:txBody>
      </p:sp>
      <p:sp>
        <p:nvSpPr>
          <p:cNvPr id="2" name="ZoneTexte 1">
            <a:extLst>
              <a:ext uri="{FF2B5EF4-FFF2-40B4-BE49-F238E27FC236}">
                <a16:creationId xmlns:a16="http://schemas.microsoft.com/office/drawing/2014/main" id="{6D62A0EF-5F07-2FEB-7400-457B880C45B9}"/>
              </a:ext>
            </a:extLst>
          </p:cNvPr>
          <p:cNvSpPr txBox="1"/>
          <p:nvPr/>
        </p:nvSpPr>
        <p:spPr>
          <a:xfrm>
            <a:off x="6197600" y="2362200"/>
            <a:ext cx="5576711" cy="4401205"/>
          </a:xfrm>
          <a:prstGeom prst="rect">
            <a:avLst/>
          </a:prstGeom>
          <a:noFill/>
        </p:spPr>
        <p:txBody>
          <a:bodyPr wrap="square" rtlCol="0">
            <a:spAutoFit/>
          </a:bodyPr>
          <a:lstStyle/>
          <a:p>
            <a:pPr algn="ctr"/>
            <a:r>
              <a:rPr lang="fr-CA" sz="2800" dirty="0"/>
              <a:t>Conséquences</a:t>
            </a:r>
          </a:p>
          <a:p>
            <a:pPr marL="457200" indent="-457200">
              <a:buFont typeface="Arial" panose="020B0604020202020204" pitchFamily="34" charset="0"/>
              <a:buChar char="•"/>
            </a:pPr>
            <a:r>
              <a:rPr lang="fr-CA" sz="1400" dirty="0"/>
              <a:t>Augmentation de la complexité des soins et des services.</a:t>
            </a:r>
          </a:p>
          <a:p>
            <a:pPr marL="457200" indent="-457200">
              <a:buFont typeface="Arial" panose="020B0604020202020204" pitchFamily="34" charset="0"/>
              <a:buChar char="•"/>
            </a:pPr>
            <a:endParaRPr lang="fr-CA" sz="1400" dirty="0"/>
          </a:p>
          <a:p>
            <a:pPr marL="457200" indent="-457200">
              <a:buFont typeface="Arial" panose="020B0604020202020204" pitchFamily="34" charset="0"/>
              <a:buChar char="•"/>
            </a:pPr>
            <a:r>
              <a:rPr lang="fr-CA" sz="1400" dirty="0"/>
              <a:t>Augmentation: des maladies chroniques, de la </a:t>
            </a:r>
            <a:r>
              <a:rPr lang="fr-CA" sz="1400" b="1" dirty="0"/>
              <a:t>lourdeur</a:t>
            </a:r>
            <a:r>
              <a:rPr lang="fr-CA" sz="1400" dirty="0"/>
              <a:t> de la clientèle et des besoins en services.</a:t>
            </a:r>
          </a:p>
          <a:p>
            <a:pPr marL="457200" indent="-457200">
              <a:buFont typeface="Arial" panose="020B0604020202020204" pitchFamily="34" charset="0"/>
              <a:buChar char="•"/>
            </a:pPr>
            <a:r>
              <a:rPr lang="fr-CA" sz="1400" dirty="0"/>
              <a:t>Surcharge de travail pour le personnel en place</a:t>
            </a:r>
          </a:p>
          <a:p>
            <a:pPr marL="457200" indent="-457200">
              <a:buFont typeface="Arial" panose="020B0604020202020204" pitchFamily="34" charset="0"/>
              <a:buChar char="•"/>
            </a:pPr>
            <a:r>
              <a:rPr lang="fr-CA" sz="1400" dirty="0"/>
              <a:t>Augmentation des responsabilités</a:t>
            </a:r>
          </a:p>
          <a:p>
            <a:pPr marL="457200" indent="-457200">
              <a:buFont typeface="Arial" panose="020B0604020202020204" pitchFamily="34" charset="0"/>
              <a:buChar char="•"/>
            </a:pPr>
            <a:r>
              <a:rPr lang="fr-CA" sz="1400" dirty="0"/>
              <a:t>Obligation de faire des heures supplémentaires.</a:t>
            </a:r>
          </a:p>
          <a:p>
            <a:pPr marL="457200" indent="-457200">
              <a:buFont typeface="Arial" panose="020B0604020202020204" pitchFamily="34" charset="0"/>
              <a:buChar char="•"/>
            </a:pPr>
            <a:r>
              <a:rPr lang="fr-CA" sz="1400" dirty="0"/>
              <a:t>Augmentation: de la cadence de travail, des risques d’erreurs, des risques de blessures, de la fatigue allant jusqu’à l’épuisement et de l’absentéisme.</a:t>
            </a:r>
          </a:p>
          <a:p>
            <a:pPr marL="457200" indent="-457200">
              <a:buFont typeface="Arial" panose="020B0604020202020204" pitchFamily="34" charset="0"/>
              <a:buChar char="•"/>
            </a:pPr>
            <a:r>
              <a:rPr lang="fr-CA" sz="1400" dirty="0"/>
              <a:t>Diminution: de la productivité et des rapports humains et du travail d’équipe.</a:t>
            </a:r>
          </a:p>
          <a:p>
            <a:pPr marL="457200" indent="-457200">
              <a:buFont typeface="Arial" panose="020B0604020202020204" pitchFamily="34" charset="0"/>
              <a:buChar char="•"/>
            </a:pPr>
            <a:r>
              <a:rPr lang="fr-CA" sz="1400" dirty="0"/>
              <a:t>Apparition de conflits de travail.</a:t>
            </a:r>
          </a:p>
          <a:p>
            <a:pPr marL="457200" indent="-457200">
              <a:buFont typeface="Arial" panose="020B0604020202020204" pitchFamily="34" charset="0"/>
              <a:buChar char="•"/>
            </a:pPr>
            <a:endParaRPr lang="fr-CA" sz="1400" dirty="0"/>
          </a:p>
          <a:p>
            <a:pPr marL="457200" indent="-457200">
              <a:buFont typeface="Arial" panose="020B0604020202020204" pitchFamily="34" charset="0"/>
              <a:buChar char="•"/>
            </a:pPr>
            <a:r>
              <a:rPr lang="fr-CA" sz="1400" dirty="0"/>
              <a:t>Roulement de personnel</a:t>
            </a:r>
          </a:p>
          <a:p>
            <a:pPr marL="457200" indent="-457200">
              <a:buFont typeface="Arial" panose="020B0604020202020204" pitchFamily="34" charset="0"/>
              <a:buChar char="•"/>
            </a:pPr>
            <a:r>
              <a:rPr lang="fr-CA" sz="1400" dirty="0"/>
              <a:t>Diminution de la connaissance des usagers</a:t>
            </a:r>
          </a:p>
          <a:p>
            <a:endParaRPr lang="fr-CA" sz="1400" dirty="0"/>
          </a:p>
          <a:p>
            <a:endParaRPr lang="fr-CA" sz="1400" dirty="0"/>
          </a:p>
        </p:txBody>
      </p:sp>
    </p:spTree>
    <p:extLst>
      <p:ext uri="{BB962C8B-B14F-4D97-AF65-F5344CB8AC3E}">
        <p14:creationId xmlns:p14="http://schemas.microsoft.com/office/powerpoint/2010/main" val="3080035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Les obstacles/ la réalité organisationnelle p.68 (suite)</a:t>
            </a:r>
          </a:p>
        </p:txBody>
      </p:sp>
      <p:sp>
        <p:nvSpPr>
          <p:cNvPr id="3" name="Espace réservé du contenu 2"/>
          <p:cNvSpPr>
            <a:spLocks noGrp="1"/>
          </p:cNvSpPr>
          <p:nvPr>
            <p:ph idx="1"/>
          </p:nvPr>
        </p:nvSpPr>
        <p:spPr>
          <a:xfrm>
            <a:off x="1185333" y="2362200"/>
            <a:ext cx="4210756" cy="4235450"/>
          </a:xfrm>
        </p:spPr>
        <p:txBody>
          <a:bodyPr/>
          <a:lstStyle/>
          <a:p>
            <a:pPr marL="0" indent="0" algn="ctr">
              <a:buNone/>
              <a:defRPr/>
            </a:pPr>
            <a:r>
              <a:rPr lang="fr-CA" dirty="0"/>
              <a:t>Facteurs</a:t>
            </a:r>
          </a:p>
          <a:p>
            <a:pPr>
              <a:defRPr/>
            </a:pPr>
            <a:r>
              <a:rPr lang="fr-CA" sz="1400" dirty="0"/>
              <a:t>Contact constant avec la maladie, l’isolement, l’intimité et la souffrance de la personne.</a:t>
            </a:r>
          </a:p>
          <a:p>
            <a:pPr>
              <a:defRPr/>
            </a:pPr>
            <a:r>
              <a:rPr lang="fr-CA" sz="1400" dirty="0"/>
              <a:t>Climat de travail difficile.</a:t>
            </a:r>
          </a:p>
          <a:p>
            <a:pPr>
              <a:defRPr/>
            </a:pPr>
            <a:r>
              <a:rPr lang="fr-CA" sz="1400" dirty="0"/>
              <a:t>Exigences inappropriées et non-reconnaissance de certains employeurs.</a:t>
            </a:r>
          </a:p>
          <a:p>
            <a:pPr>
              <a:defRPr/>
            </a:pPr>
            <a:endParaRPr lang="fr-CA" sz="1400" dirty="0"/>
          </a:p>
          <a:p>
            <a:pPr>
              <a:defRPr/>
            </a:pPr>
            <a:r>
              <a:rPr lang="fr-CA" sz="1400" dirty="0"/>
              <a:t>Travail en solitaire à domicile et obligation de prendre et d’assumer certaines décisions.</a:t>
            </a:r>
          </a:p>
          <a:p>
            <a:pPr>
              <a:defRPr/>
            </a:pPr>
            <a:r>
              <a:rPr lang="fr-CA" sz="1400" dirty="0"/>
              <a:t>Obligation de composer avec les exigences des personnes et celles des proches aidants.</a:t>
            </a:r>
          </a:p>
          <a:p>
            <a:pPr>
              <a:defRPr/>
            </a:pPr>
            <a:r>
              <a:rPr lang="fr-CA" sz="1400" dirty="0"/>
              <a:t>Non-reconnaissance professionnelle.</a:t>
            </a:r>
          </a:p>
          <a:p>
            <a:pPr>
              <a:defRPr/>
            </a:pPr>
            <a:endParaRPr lang="fr-CA" sz="1400" dirty="0"/>
          </a:p>
          <a:p>
            <a:pPr>
              <a:defRPr/>
            </a:pPr>
            <a:endParaRPr lang="fr-CA" sz="1400" dirty="0"/>
          </a:p>
          <a:p>
            <a:pPr>
              <a:defRPr/>
            </a:pPr>
            <a:r>
              <a:rPr lang="fr-CA" sz="1400" dirty="0"/>
              <a:t>Routine dans le travail.</a:t>
            </a:r>
          </a:p>
          <a:p>
            <a:pPr>
              <a:defRPr/>
            </a:pPr>
            <a:endParaRPr lang="fr-CA" sz="1400" dirty="0"/>
          </a:p>
          <a:p>
            <a:pPr>
              <a:defRPr/>
            </a:pPr>
            <a:endParaRPr lang="fr-CA" sz="1400" dirty="0"/>
          </a:p>
          <a:p>
            <a:pPr>
              <a:defRPr/>
            </a:pPr>
            <a:endParaRPr lang="fr-CA" sz="1400" dirty="0"/>
          </a:p>
          <a:p>
            <a:pPr marL="0" indent="0">
              <a:buNone/>
              <a:defRPr/>
            </a:pPr>
            <a:endParaRPr lang="fr-CA" dirty="0"/>
          </a:p>
          <a:p>
            <a:pPr marL="0" indent="0">
              <a:buNone/>
              <a:defRPr/>
            </a:pPr>
            <a:endParaRPr lang="fr-CA" dirty="0"/>
          </a:p>
          <a:p>
            <a:pPr marL="0" indent="0">
              <a:buNone/>
              <a:defRPr/>
            </a:pPr>
            <a:endParaRPr lang="fr-CA" dirty="0"/>
          </a:p>
        </p:txBody>
      </p:sp>
      <p:sp>
        <p:nvSpPr>
          <p:cNvPr id="2" name="ZoneTexte 1">
            <a:extLst>
              <a:ext uri="{FF2B5EF4-FFF2-40B4-BE49-F238E27FC236}">
                <a16:creationId xmlns:a16="http://schemas.microsoft.com/office/drawing/2014/main" id="{6D62A0EF-5F07-2FEB-7400-457B880C45B9}"/>
              </a:ext>
            </a:extLst>
          </p:cNvPr>
          <p:cNvSpPr txBox="1"/>
          <p:nvPr/>
        </p:nvSpPr>
        <p:spPr>
          <a:xfrm>
            <a:off x="6197600" y="2362200"/>
            <a:ext cx="5576711" cy="4401205"/>
          </a:xfrm>
          <a:prstGeom prst="rect">
            <a:avLst/>
          </a:prstGeom>
          <a:noFill/>
        </p:spPr>
        <p:txBody>
          <a:bodyPr wrap="square" rtlCol="0">
            <a:spAutoFit/>
          </a:bodyPr>
          <a:lstStyle/>
          <a:p>
            <a:pPr algn="ctr"/>
            <a:r>
              <a:rPr lang="fr-CA" sz="2800" dirty="0"/>
              <a:t>Conséquences</a:t>
            </a:r>
          </a:p>
          <a:p>
            <a:pPr marL="285750" indent="-285750">
              <a:buFont typeface="Arial" panose="020B0604020202020204" pitchFamily="34" charset="0"/>
              <a:buChar char="•"/>
            </a:pPr>
            <a:r>
              <a:rPr lang="fr-CA" sz="1400" dirty="0"/>
              <a:t>Augmentation du stress.</a:t>
            </a:r>
          </a:p>
          <a:p>
            <a:pPr marL="285750" indent="-285750">
              <a:buFont typeface="Arial" panose="020B0604020202020204" pitchFamily="34" charset="0"/>
              <a:buChar char="•"/>
            </a:pPr>
            <a:r>
              <a:rPr lang="fr-CA" sz="1400" dirty="0"/>
              <a:t>Apparition de la détresse psychologique.</a:t>
            </a:r>
          </a:p>
          <a:p>
            <a:pPr marL="285750" indent="-285750">
              <a:buFont typeface="Arial" panose="020B0604020202020204" pitchFamily="34" charset="0"/>
              <a:buChar char="•"/>
            </a:pPr>
            <a:r>
              <a:rPr lang="fr-CA" sz="1400" dirty="0"/>
              <a:t>Épuisement professionnel (burn-out)</a:t>
            </a:r>
          </a:p>
          <a:p>
            <a:pPr marL="285750" indent="-285750">
              <a:buFont typeface="Arial" panose="020B0604020202020204" pitchFamily="34" charset="0"/>
              <a:buChar char="•"/>
            </a:pPr>
            <a:r>
              <a:rPr lang="fr-CA" sz="1400" dirty="0"/>
              <a:t>Apparition de conflits de valeurs et de problèmes éthiques.</a:t>
            </a:r>
          </a:p>
          <a:p>
            <a:pPr marL="285750" indent="-285750">
              <a:buFont typeface="Arial" panose="020B0604020202020204" pitchFamily="34" charset="0"/>
              <a:buChar char="•"/>
            </a:pPr>
            <a:r>
              <a:rPr lang="fr-CA" sz="1400" dirty="0"/>
              <a:t>Apparition possible de conflits de travail</a:t>
            </a:r>
          </a:p>
          <a:p>
            <a:pPr marL="285750" indent="-285750">
              <a:buFont typeface="Arial" panose="020B0604020202020204" pitchFamily="34" charset="0"/>
              <a:buChar char="•"/>
            </a:pPr>
            <a:endParaRPr lang="fr-CA" sz="1400" dirty="0"/>
          </a:p>
          <a:p>
            <a:pPr marL="285750" indent="-285750">
              <a:buFont typeface="Arial" panose="020B0604020202020204" pitchFamily="34" charset="0"/>
              <a:buChar char="•"/>
            </a:pPr>
            <a:endParaRPr lang="fr-CA" sz="1400" dirty="0"/>
          </a:p>
          <a:p>
            <a:pPr marL="285750" indent="-285750">
              <a:buFont typeface="Arial" panose="020B0604020202020204" pitchFamily="34" charset="0"/>
              <a:buChar char="•"/>
            </a:pPr>
            <a:r>
              <a:rPr lang="fr-CA" sz="1400" dirty="0"/>
              <a:t>Augmentation du stress.</a:t>
            </a:r>
          </a:p>
          <a:p>
            <a:pPr marL="285750" indent="-285750">
              <a:buFont typeface="Arial" panose="020B0604020202020204" pitchFamily="34" charset="0"/>
              <a:buChar char="•"/>
            </a:pPr>
            <a:r>
              <a:rPr lang="fr-CA" sz="1400" dirty="0"/>
              <a:t>Apparition de dilemmes éthiques.</a:t>
            </a:r>
          </a:p>
          <a:p>
            <a:pPr marL="285750" indent="-285750">
              <a:buFont typeface="Arial" panose="020B0604020202020204" pitchFamily="34" charset="0"/>
              <a:buChar char="•"/>
            </a:pPr>
            <a:endParaRPr lang="fr-CA" sz="1400" dirty="0"/>
          </a:p>
          <a:p>
            <a:pPr marL="285750" indent="-285750">
              <a:buFont typeface="Arial" panose="020B0604020202020204" pitchFamily="34" charset="0"/>
              <a:buChar char="•"/>
            </a:pPr>
            <a:endParaRPr lang="fr-CA" sz="1400" dirty="0"/>
          </a:p>
          <a:p>
            <a:pPr marL="285750" indent="-285750">
              <a:buFont typeface="Arial" panose="020B0604020202020204" pitchFamily="34" charset="0"/>
              <a:buChar char="•"/>
            </a:pPr>
            <a:r>
              <a:rPr lang="fr-CA" sz="1400" dirty="0"/>
              <a:t>Diminution de la motivation au travail.</a:t>
            </a:r>
          </a:p>
          <a:p>
            <a:pPr marL="285750" indent="-285750">
              <a:buFont typeface="Arial" panose="020B0604020202020204" pitchFamily="34" charset="0"/>
              <a:buChar char="•"/>
            </a:pPr>
            <a:r>
              <a:rPr lang="fr-CA" sz="1400" dirty="0"/>
              <a:t>Information insuffisante sur l’état de la personne.</a:t>
            </a:r>
          </a:p>
          <a:p>
            <a:pPr marL="285750" indent="-285750">
              <a:buFont typeface="Arial" panose="020B0604020202020204" pitchFamily="34" charset="0"/>
              <a:buChar char="•"/>
            </a:pPr>
            <a:r>
              <a:rPr lang="fr-CA" sz="1400" dirty="0"/>
              <a:t>Désengagement professionnel.</a:t>
            </a:r>
          </a:p>
          <a:p>
            <a:pPr marL="285750" indent="-285750">
              <a:buFont typeface="Arial" panose="020B0604020202020204" pitchFamily="34" charset="0"/>
              <a:buChar char="•"/>
            </a:pPr>
            <a:endParaRPr lang="fr-CA" sz="1400" dirty="0"/>
          </a:p>
          <a:p>
            <a:pPr marL="285750" indent="-285750">
              <a:buFont typeface="Arial" panose="020B0604020202020204" pitchFamily="34" charset="0"/>
              <a:buChar char="•"/>
            </a:pPr>
            <a:r>
              <a:rPr lang="fr-CA" sz="1400" dirty="0"/>
              <a:t>Diminution de la vigilance</a:t>
            </a:r>
          </a:p>
          <a:p>
            <a:pPr marL="285750" indent="-285750">
              <a:buFont typeface="Arial" panose="020B0604020202020204" pitchFamily="34" charset="0"/>
              <a:buChar char="•"/>
            </a:pPr>
            <a:r>
              <a:rPr lang="fr-CA" sz="1400" dirty="0"/>
              <a:t>Augmentation des risques d’erreurs.</a:t>
            </a:r>
          </a:p>
          <a:p>
            <a:endParaRPr lang="fr-CA" sz="1400" dirty="0"/>
          </a:p>
        </p:txBody>
      </p:sp>
    </p:spTree>
    <p:extLst>
      <p:ext uri="{BB962C8B-B14F-4D97-AF65-F5344CB8AC3E}">
        <p14:creationId xmlns:p14="http://schemas.microsoft.com/office/powerpoint/2010/main" val="151990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Les obstacles/ la réalité personnelle p.69 (suite)</a:t>
            </a:r>
          </a:p>
        </p:txBody>
      </p:sp>
      <p:sp>
        <p:nvSpPr>
          <p:cNvPr id="3" name="Espace réservé du contenu 2"/>
          <p:cNvSpPr>
            <a:spLocks noGrp="1"/>
          </p:cNvSpPr>
          <p:nvPr>
            <p:ph idx="1"/>
          </p:nvPr>
        </p:nvSpPr>
        <p:spPr>
          <a:xfrm>
            <a:off x="1185333" y="2362200"/>
            <a:ext cx="9550400" cy="4235450"/>
          </a:xfrm>
        </p:spPr>
        <p:txBody>
          <a:bodyPr/>
          <a:lstStyle/>
          <a:p>
            <a:pPr marL="0" indent="0">
              <a:buNone/>
              <a:defRPr/>
            </a:pPr>
            <a:r>
              <a:rPr lang="fr-CA" sz="1600" dirty="0"/>
              <a:t>Votre réalité personnelle influe elle aussi sur l’éthique du travail. Ce que vous êtes et ressentez au quotidien jouera sur votre façon de donner des soins et des traitements ainsi que sur certaines de vos décisions.</a:t>
            </a:r>
          </a:p>
          <a:p>
            <a:pPr marL="0" indent="0">
              <a:buNone/>
              <a:defRPr/>
            </a:pPr>
            <a:endParaRPr lang="fr-CA" sz="1400" dirty="0"/>
          </a:p>
          <a:p>
            <a:pPr marL="0" indent="0">
              <a:buNone/>
              <a:defRPr/>
            </a:pPr>
            <a:r>
              <a:rPr lang="fr-CA" sz="1400" b="1" dirty="0"/>
              <a:t>Situations influant sur la vie personnelle:</a:t>
            </a:r>
          </a:p>
          <a:p>
            <a:pPr>
              <a:defRPr/>
            </a:pPr>
            <a:r>
              <a:rPr lang="fr-CA" sz="1400" dirty="0"/>
              <a:t>Obligations de la vie familiale</a:t>
            </a:r>
          </a:p>
          <a:p>
            <a:pPr>
              <a:defRPr/>
            </a:pPr>
            <a:r>
              <a:rPr lang="fr-CA" sz="1400" dirty="0"/>
              <a:t>Présence de jeunes enfants ou adolescents</a:t>
            </a:r>
          </a:p>
          <a:p>
            <a:pPr>
              <a:defRPr/>
            </a:pPr>
            <a:r>
              <a:rPr lang="fr-CA" sz="1400" dirty="0"/>
              <a:t>Problèmes de couple</a:t>
            </a:r>
          </a:p>
          <a:p>
            <a:pPr>
              <a:defRPr/>
            </a:pPr>
            <a:r>
              <a:rPr lang="fr-CA" sz="1400" dirty="0"/>
              <a:t>Problèmes scolaires des enfants</a:t>
            </a:r>
          </a:p>
          <a:p>
            <a:pPr>
              <a:defRPr/>
            </a:pPr>
            <a:r>
              <a:rPr lang="fr-CA" sz="1400" dirty="0"/>
              <a:t>Vie monoparentale</a:t>
            </a:r>
          </a:p>
          <a:p>
            <a:pPr>
              <a:defRPr/>
            </a:pPr>
            <a:r>
              <a:rPr lang="fr-CA" sz="1400" dirty="0"/>
              <a:t>Problèmes financiers</a:t>
            </a:r>
          </a:p>
          <a:p>
            <a:pPr>
              <a:defRPr/>
            </a:pPr>
            <a:r>
              <a:rPr lang="fr-CA" sz="1400" dirty="0"/>
              <a:t>Problèmes de santé dans la famille</a:t>
            </a:r>
          </a:p>
          <a:p>
            <a:pPr>
              <a:defRPr/>
            </a:pPr>
            <a:r>
              <a:rPr lang="fr-CA" sz="1400" dirty="0"/>
              <a:t>Problèmes de santé personnelle: fatigue, consommation d’alcool et de drogues, intervention chirurgicale ou maladie.</a:t>
            </a:r>
          </a:p>
          <a:p>
            <a:pPr marL="0" indent="0">
              <a:buNone/>
              <a:defRPr/>
            </a:pPr>
            <a:endParaRPr lang="fr-CA" sz="1400" dirty="0"/>
          </a:p>
          <a:p>
            <a:pPr>
              <a:defRPr/>
            </a:pPr>
            <a:endParaRPr lang="fr-CA" sz="1400" dirty="0"/>
          </a:p>
          <a:p>
            <a:pPr>
              <a:defRPr/>
            </a:pPr>
            <a:endParaRPr lang="fr-CA" sz="1400" dirty="0"/>
          </a:p>
          <a:p>
            <a:pPr>
              <a:defRPr/>
            </a:pPr>
            <a:endParaRPr lang="fr-CA" sz="1400" dirty="0"/>
          </a:p>
          <a:p>
            <a:pPr marL="0" indent="0">
              <a:buNone/>
              <a:defRPr/>
            </a:pPr>
            <a:endParaRPr lang="fr-CA" dirty="0"/>
          </a:p>
          <a:p>
            <a:pPr marL="0" indent="0">
              <a:buNone/>
              <a:defRPr/>
            </a:pPr>
            <a:endParaRPr lang="fr-CA" dirty="0"/>
          </a:p>
          <a:p>
            <a:pPr marL="0" indent="0">
              <a:buNone/>
              <a:defRPr/>
            </a:pPr>
            <a:endParaRPr lang="fr-CA" dirty="0"/>
          </a:p>
        </p:txBody>
      </p:sp>
    </p:spTree>
    <p:extLst>
      <p:ext uri="{BB962C8B-B14F-4D97-AF65-F5344CB8AC3E}">
        <p14:creationId xmlns:p14="http://schemas.microsoft.com/office/powerpoint/2010/main" val="369713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Les obstacles/ influence de vos valeurs personnelles sur le travail p.70 </a:t>
            </a:r>
          </a:p>
        </p:txBody>
      </p:sp>
      <p:sp>
        <p:nvSpPr>
          <p:cNvPr id="3" name="Espace réservé du contenu 2"/>
          <p:cNvSpPr>
            <a:spLocks noGrp="1"/>
          </p:cNvSpPr>
          <p:nvPr>
            <p:ph idx="1"/>
          </p:nvPr>
        </p:nvSpPr>
        <p:spPr>
          <a:xfrm>
            <a:off x="1185333" y="2362200"/>
            <a:ext cx="9550400" cy="4235450"/>
          </a:xfrm>
        </p:spPr>
        <p:txBody>
          <a:bodyPr/>
          <a:lstStyle/>
          <a:p>
            <a:pPr marL="0" indent="0">
              <a:buNone/>
              <a:defRPr/>
            </a:pPr>
            <a:r>
              <a:rPr lang="fr-CA" sz="2400" dirty="0"/>
              <a:t>Votre personnalité est faite de vos valeurs et de vos croyances. Vous devrez éviter de porter des jugements de valeurs, et ce sera votre défi au quotidien. Vous avez également votre propre vision des comportements professionnels que vous estimez indispensables pour exercer convenablement votre profession.</a:t>
            </a:r>
          </a:p>
          <a:p>
            <a:pPr marL="0" indent="0">
              <a:buNone/>
              <a:defRPr/>
            </a:pPr>
            <a:endParaRPr lang="fr-CA" sz="1400" dirty="0"/>
          </a:p>
          <a:p>
            <a:pPr marL="0" indent="0">
              <a:buNone/>
              <a:defRPr/>
            </a:pPr>
            <a:r>
              <a:rPr lang="fr-CA" sz="2400" dirty="0"/>
              <a:t>Lisez les attitudes et les conséquences qu’il peut y avoir face à nos attitudes. P.70 et 71</a:t>
            </a:r>
          </a:p>
          <a:p>
            <a:pPr>
              <a:defRPr/>
            </a:pPr>
            <a:endParaRPr lang="fr-CA" sz="2400" dirty="0"/>
          </a:p>
          <a:p>
            <a:pPr marL="0" indent="0">
              <a:buNone/>
              <a:defRPr/>
            </a:pPr>
            <a:endParaRPr lang="fr-CA" sz="1400" dirty="0"/>
          </a:p>
          <a:p>
            <a:pPr>
              <a:defRPr/>
            </a:pPr>
            <a:endParaRPr lang="fr-CA" sz="1400" dirty="0"/>
          </a:p>
          <a:p>
            <a:pPr marL="0" indent="0">
              <a:buNone/>
              <a:defRPr/>
            </a:pPr>
            <a:endParaRPr lang="fr-CA" dirty="0"/>
          </a:p>
          <a:p>
            <a:pPr marL="0" indent="0">
              <a:buNone/>
              <a:defRPr/>
            </a:pPr>
            <a:endParaRPr lang="fr-CA" dirty="0"/>
          </a:p>
          <a:p>
            <a:pPr marL="0" indent="0">
              <a:buNone/>
              <a:defRPr/>
            </a:pPr>
            <a:endParaRPr lang="fr-CA" dirty="0"/>
          </a:p>
        </p:txBody>
      </p:sp>
    </p:spTree>
    <p:extLst>
      <p:ext uri="{BB962C8B-B14F-4D97-AF65-F5344CB8AC3E}">
        <p14:creationId xmlns:p14="http://schemas.microsoft.com/office/powerpoint/2010/main" val="1514012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CA" altLang="fr-FR" dirty="0"/>
              <a:t>Exercice 4.2 Les liens entre vos valeurs personnelles et l’aspect éthique</a:t>
            </a:r>
          </a:p>
        </p:txBody>
      </p:sp>
      <p:sp>
        <p:nvSpPr>
          <p:cNvPr id="3" name="Espace réservé du contenu 2"/>
          <p:cNvSpPr>
            <a:spLocks noGrp="1"/>
          </p:cNvSpPr>
          <p:nvPr>
            <p:ph idx="1"/>
          </p:nvPr>
        </p:nvSpPr>
        <p:spPr>
          <a:xfrm>
            <a:off x="1185333" y="2362200"/>
            <a:ext cx="9550400" cy="4235450"/>
          </a:xfrm>
        </p:spPr>
        <p:txBody>
          <a:bodyPr/>
          <a:lstStyle/>
          <a:p>
            <a:pPr>
              <a:defRPr/>
            </a:pPr>
            <a:endParaRPr lang="fr-CA" sz="2400" dirty="0"/>
          </a:p>
          <a:p>
            <a:pPr marL="0" indent="0">
              <a:buNone/>
              <a:defRPr/>
            </a:pPr>
            <a:r>
              <a:rPr lang="fr-CA" sz="1400" dirty="0"/>
              <a:t>Complétez l’exercice 4.2 sur les liens entre vos valeurs personnelles et l’aspect éthique à la page 72 à 81.</a:t>
            </a:r>
          </a:p>
          <a:p>
            <a:pPr marL="0" indent="0">
              <a:buNone/>
              <a:defRPr/>
            </a:pPr>
            <a:endParaRPr lang="fr-CA" sz="1400" dirty="0"/>
          </a:p>
          <a:p>
            <a:pPr marL="0" indent="0">
              <a:buNone/>
              <a:defRPr/>
            </a:pPr>
            <a:r>
              <a:rPr lang="fr-CA" sz="1400" dirty="0"/>
              <a:t>Vous allez devoir écrire vos sentiments et précisez les préjuger que vous pourriez avoir. Nommez vos valeurs personnelles face à la situation et décrire les conflits intérieurs entre vos valeurs personnelles et professionnelles.</a:t>
            </a:r>
          </a:p>
          <a:p>
            <a:pPr marL="0" indent="0">
              <a:buNone/>
              <a:defRPr/>
            </a:pPr>
            <a:endParaRPr lang="fr-CA" sz="1400" dirty="0"/>
          </a:p>
          <a:p>
            <a:pPr marL="0" indent="0">
              <a:buNone/>
              <a:defRPr/>
            </a:pPr>
            <a:r>
              <a:rPr lang="fr-CA" sz="1400" dirty="0"/>
              <a:t>Vous avez 60 min pour compléter </a:t>
            </a:r>
            <a:r>
              <a:rPr lang="fr-CA" sz="1400"/>
              <a:t>votre exercice.</a:t>
            </a:r>
            <a:endParaRPr lang="fr-CA" sz="1400" dirty="0"/>
          </a:p>
          <a:p>
            <a:pPr>
              <a:defRPr/>
            </a:pPr>
            <a:endParaRPr lang="fr-CA" sz="1400" dirty="0"/>
          </a:p>
          <a:p>
            <a:pPr marL="0" indent="0">
              <a:buNone/>
              <a:defRPr/>
            </a:pPr>
            <a:endParaRPr lang="fr-CA" dirty="0"/>
          </a:p>
          <a:p>
            <a:pPr marL="0" indent="0">
              <a:buNone/>
              <a:defRPr/>
            </a:pPr>
            <a:endParaRPr lang="fr-CA" dirty="0"/>
          </a:p>
          <a:p>
            <a:pPr marL="0" indent="0">
              <a:buNone/>
              <a:defRPr/>
            </a:pPr>
            <a:endParaRPr lang="fr-CA" dirty="0"/>
          </a:p>
        </p:txBody>
      </p:sp>
    </p:spTree>
    <p:extLst>
      <p:ext uri="{BB962C8B-B14F-4D97-AF65-F5344CB8AC3E}">
        <p14:creationId xmlns:p14="http://schemas.microsoft.com/office/powerpoint/2010/main" val="1203933090"/>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117</TotalTime>
  <Words>631</Words>
  <Application>Microsoft Office PowerPoint</Application>
  <PresentationFormat>Grand écran</PresentationFormat>
  <Paragraphs>107</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Times New Roman</vt:lpstr>
      <vt:lpstr>Wingdings</vt:lpstr>
      <vt:lpstr>Capsules</vt:lpstr>
      <vt:lpstr>Cours 6</vt:lpstr>
      <vt:lpstr>exercice</vt:lpstr>
      <vt:lpstr>Les obstacles p.68</vt:lpstr>
      <vt:lpstr>Les obstacles/ la réalité organisationnelle p.68 (suite)</vt:lpstr>
      <vt:lpstr>Les obstacles/ la réalité organisationnelle p.68 (suite)</vt:lpstr>
      <vt:lpstr>Les obstacles/ la réalité personnelle p.69 (suite)</vt:lpstr>
      <vt:lpstr>Les obstacles/ influence de vos valeurs personnelles sur le travail p.70 </vt:lpstr>
      <vt:lpstr>Exercice 4.2 Les liens entre vos valeurs personnelles et l’aspect éthique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6</dc:title>
  <dc:creator>Beaulieu, France</dc:creator>
  <cp:lastModifiedBy>Beaulieu, France</cp:lastModifiedBy>
  <cp:revision>1</cp:revision>
  <dcterms:created xsi:type="dcterms:W3CDTF">2024-06-26T12:02:50Z</dcterms:created>
  <dcterms:modified xsi:type="dcterms:W3CDTF">2024-06-26T14:00:29Z</dcterms:modified>
</cp:coreProperties>
</file>