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7" r:id="rId2"/>
    <p:sldId id="287" r:id="rId3"/>
    <p:sldId id="296" r:id="rId4"/>
    <p:sldId id="297" r:id="rId5"/>
    <p:sldId id="299" r:id="rId6"/>
    <p:sldId id="260" r:id="rId7"/>
    <p:sldId id="261" r:id="rId8"/>
    <p:sldId id="262" r:id="rId9"/>
    <p:sldId id="300" r:id="rId10"/>
    <p:sldId id="301" r:id="rId11"/>
    <p:sldId id="302" r:id="rId12"/>
    <p:sldId id="298" r:id="rId13"/>
    <p:sldId id="264" r:id="rId14"/>
    <p:sldId id="263" r:id="rId15"/>
    <p:sldId id="303" r:id="rId16"/>
    <p:sldId id="265" r:id="rId17"/>
    <p:sldId id="28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86" r:id="rId26"/>
    <p:sldId id="273" r:id="rId27"/>
    <p:sldId id="274" r:id="rId28"/>
    <p:sldId id="275" r:id="rId29"/>
    <p:sldId id="276" r:id="rId30"/>
    <p:sldId id="288" r:id="rId31"/>
    <p:sldId id="277" r:id="rId32"/>
    <p:sldId id="289" r:id="rId33"/>
    <p:sldId id="278" r:id="rId34"/>
    <p:sldId id="290" r:id="rId35"/>
    <p:sldId id="281" r:id="rId36"/>
    <p:sldId id="280" r:id="rId37"/>
    <p:sldId id="291" r:id="rId38"/>
    <p:sldId id="283" r:id="rId39"/>
    <p:sldId id="292" r:id="rId40"/>
    <p:sldId id="295" r:id="rId41"/>
    <p:sldId id="279" r:id="rId42"/>
    <p:sldId id="304" r:id="rId43"/>
    <p:sldId id="306" r:id="rId44"/>
    <p:sldId id="305" r:id="rId4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ulieu, France" userId="775102f9-63db-4f93-bf4c-ffd10f7f1482" providerId="ADAL" clId="{263C141B-C259-4733-BC97-0041E22166DA}"/>
    <pc:docChg chg="delSld">
      <pc:chgData name="Beaulieu, France" userId="775102f9-63db-4f93-bf4c-ffd10f7f1482" providerId="ADAL" clId="{263C141B-C259-4733-BC97-0041E22166DA}" dt="2024-03-21T14:30:30.656" v="0" actId="2696"/>
      <pc:docMkLst>
        <pc:docMk/>
      </pc:docMkLst>
      <pc:sldChg chg="del">
        <pc:chgData name="Beaulieu, France" userId="775102f9-63db-4f93-bf4c-ffd10f7f1482" providerId="ADAL" clId="{263C141B-C259-4733-BC97-0041E22166DA}" dt="2024-03-21T14:30:30.656" v="0" actId="2696"/>
        <pc:sldMkLst>
          <pc:docMk/>
          <pc:sldMk cId="3092857731" sldId="28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5BA46D-DB8F-4989-BB0C-20F1B3F7E479}" type="datetimeFigureOut">
              <a:rPr lang="fr-CA" smtClean="0"/>
              <a:t>2024-03-21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C89DF7-5A42-4657-986D-3E73D7A413C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65788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CA" altLang="fr-FR"/>
              <a:t>3 types de stimulus peuvent amener les glandes endocrines à déclencher la sécrétion d’une hormone. </a:t>
            </a:r>
          </a:p>
        </p:txBody>
      </p:sp>
      <p:sp>
        <p:nvSpPr>
          <p:cNvPr id="9216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0888" indent="-288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700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66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9625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68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940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12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84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00C57290-7D36-40E2-BE5B-D6737983E7A6}" type="slidenum">
              <a:rPr lang="fr-CA" altLang="fr-FR" smtClean="0">
                <a:solidFill>
                  <a:prstClr val="black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defRPr/>
              </a:pPr>
              <a:t>6</a:t>
            </a:fld>
            <a:endParaRPr lang="fr-CA" altLang="fr-FR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10138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0888" indent="-288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700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66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9625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68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940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12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84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F2D50E9-CDBD-4E2A-A097-AED631BC7016}" type="slidenum">
              <a:rPr lang="fr-CA" altLang="fr-FR" smtClean="0">
                <a:solidFill>
                  <a:prstClr val="black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defRPr/>
              </a:pPr>
              <a:t>36</a:t>
            </a:fld>
            <a:endParaRPr lang="fr-CA" altLang="fr-FR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CA" altLang="fr-FR"/>
              <a:t>L’hypothalamus incite le SNS à stimuler la région médullosurrénale pour qu’elle sécrète adré + nora</a:t>
            </a:r>
          </a:p>
          <a:p>
            <a:r>
              <a:rPr lang="fr-CA" altLang="fr-FR"/>
              <a:t>FUITE/DANGER/STRESS/LUTTE</a:t>
            </a:r>
          </a:p>
        </p:txBody>
      </p:sp>
      <p:sp>
        <p:nvSpPr>
          <p:cNvPr id="10342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0888" indent="-288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700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66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9625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68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940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12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84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8945606-BA44-4CD8-B252-FB9BD4F5B2DC}" type="slidenum">
              <a:rPr lang="fr-CA" altLang="fr-FR" smtClean="0">
                <a:solidFill>
                  <a:prstClr val="black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defRPr/>
              </a:pPr>
              <a:t>38</a:t>
            </a:fld>
            <a:endParaRPr lang="fr-CA" altLang="fr-FR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10035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0888" indent="-288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700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66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9625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68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940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12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84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1DD198EF-43B8-4388-8D30-DC88D3F11261}" type="slidenum">
              <a:rPr lang="fr-CA" altLang="fr-FR" smtClean="0">
                <a:solidFill>
                  <a:prstClr val="black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defRPr/>
              </a:pPr>
              <a:t>41</a:t>
            </a:fld>
            <a:endParaRPr lang="fr-CA" altLang="fr-FR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CA" altLang="fr-FR"/>
              <a:t>Pensez à un thermostat d’un système de chauffage : si réglé à 21 et qu’il détecte une température de 23, il interrompt le chauffage pour faire baisser la T afin de revenir à la valeur souhaitée. Au contraire, si détecte T 19, il actionne le chauffage ad 21. </a:t>
            </a:r>
          </a:p>
        </p:txBody>
      </p:sp>
      <p:sp>
        <p:nvSpPr>
          <p:cNvPr id="931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0888" indent="-288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700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66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9625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68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940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12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84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3A77DE1-1627-48E7-919D-E9CCC88F627C}" type="slidenum">
              <a:rPr lang="fr-CA" altLang="fr-FR" smtClean="0">
                <a:solidFill>
                  <a:prstClr val="black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defRPr/>
              </a:pPr>
              <a:t>7</a:t>
            </a:fld>
            <a:endParaRPr lang="fr-CA" altLang="fr-FR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CA" altLang="fr-FR"/>
              <a:t>L’emplacement stratégique de l’hypothalamus (accès à presque toute les régions de l’encéphale): reçoit messages de diverses partie de l’organisme. </a:t>
            </a:r>
          </a:p>
          <a:p>
            <a:r>
              <a:rPr lang="fr-CA" altLang="fr-FR"/>
              <a:t>Agit sur l’hypophyse en produisant des neurohormones</a:t>
            </a:r>
          </a:p>
          <a:p>
            <a:r>
              <a:rPr lang="fr-CA" altLang="fr-FR"/>
              <a:t>Produit des hormones qui sont emmagasinées par l’hypophyse et libérées sur l’ordre de l’hypothalamus : donne des ordres (acteur de premier plan, chef)</a:t>
            </a:r>
          </a:p>
        </p:txBody>
      </p:sp>
      <p:sp>
        <p:nvSpPr>
          <p:cNvPr id="9421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0888" indent="-288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700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66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9625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68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940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12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84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04531FF6-5946-451B-A2DA-3AD93489AEFF}" type="slidenum">
              <a:rPr lang="fr-CA" altLang="fr-FR" smtClean="0">
                <a:solidFill>
                  <a:prstClr val="black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defRPr/>
              </a:pPr>
              <a:t>8</a:t>
            </a:fld>
            <a:endParaRPr lang="fr-CA" altLang="fr-FR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952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0888" indent="-288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700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66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9625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68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940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12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84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669DB931-AA08-4B21-90F2-E385B086D7A2}" type="slidenum">
              <a:rPr lang="fr-CA" altLang="fr-FR" smtClean="0">
                <a:solidFill>
                  <a:prstClr val="black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defRPr/>
              </a:pPr>
              <a:t>23</a:t>
            </a:fld>
            <a:endParaRPr lang="fr-CA" altLang="fr-FR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CA" altLang="fr-FR"/>
              <a:t>Grossesse = augmentation d’hormones = augmentation mélanine = taches brunâtres sur le visage </a:t>
            </a:r>
          </a:p>
        </p:txBody>
      </p:sp>
      <p:sp>
        <p:nvSpPr>
          <p:cNvPr id="9626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0888" indent="-288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700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66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9625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68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940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12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84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C10CC32-07E3-4EED-88F2-4EECB2340700}" type="slidenum">
              <a:rPr lang="fr-CA" altLang="fr-FR" smtClean="0">
                <a:solidFill>
                  <a:prstClr val="black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defRPr/>
              </a:pPr>
              <a:t>24</a:t>
            </a:fld>
            <a:endParaRPr lang="fr-CA" altLang="fr-FR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CA" altLang="fr-FR"/>
              <a:t>Oytocine agit sur l’utérus pendant l’accouchement elle est parfois adm pour provoquer un accouchement qui retarde </a:t>
            </a:r>
          </a:p>
        </p:txBody>
      </p:sp>
      <p:sp>
        <p:nvSpPr>
          <p:cNvPr id="9728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0888" indent="-288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700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66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9625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68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940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12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84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7AC7154-F118-4847-AFFB-BB5808EAF8EC}" type="slidenum">
              <a:rPr lang="fr-CA" altLang="fr-FR" smtClean="0">
                <a:solidFill>
                  <a:prstClr val="black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defRPr/>
              </a:pPr>
              <a:t>27</a:t>
            </a:fld>
            <a:endParaRPr lang="fr-CA" altLang="fr-FR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CA" altLang="fr-FR"/>
              <a:t>Située dans la partie antérieure du cou</a:t>
            </a:r>
          </a:p>
        </p:txBody>
      </p:sp>
      <p:sp>
        <p:nvSpPr>
          <p:cNvPr id="983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0888" indent="-288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700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66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9625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68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940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12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84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4A74E64D-255F-4922-8550-F4C00D73A878}" type="slidenum">
              <a:rPr lang="fr-CA" altLang="fr-FR" smtClean="0">
                <a:solidFill>
                  <a:prstClr val="black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defRPr/>
              </a:pPr>
              <a:t>29</a:t>
            </a:fld>
            <a:endParaRPr lang="fr-CA" altLang="fr-FR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CA" altLang="fr-FR"/>
              <a:t>Ostéoclastes : dégradent la matrice osseuse </a:t>
            </a:r>
          </a:p>
        </p:txBody>
      </p:sp>
      <p:sp>
        <p:nvSpPr>
          <p:cNvPr id="993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0888" indent="-288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700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66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9625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68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940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12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84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E6BADB11-7E91-4F72-8488-C680A19C8E07}" type="slidenum">
              <a:rPr lang="fr-CA" altLang="fr-FR" smtClean="0">
                <a:solidFill>
                  <a:prstClr val="black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defRPr/>
              </a:pPr>
              <a:t>31</a:t>
            </a:fld>
            <a:endParaRPr lang="fr-CA" altLang="fr-FR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CA" altLang="fr-FR"/>
              <a:t>Les glandes surrénales sont composées de 2 parties distinctes </a:t>
            </a:r>
          </a:p>
        </p:txBody>
      </p:sp>
      <p:sp>
        <p:nvSpPr>
          <p:cNvPr id="1024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0888" indent="-288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700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663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9625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68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940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12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8425" indent="-2301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38EE24B-0EB0-454D-925B-C9F3D0299F59}" type="slidenum">
              <a:rPr lang="fr-CA" altLang="fr-FR" smtClean="0">
                <a:solidFill>
                  <a:prstClr val="black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defRPr/>
              </a:pPr>
              <a:t>35</a:t>
            </a:fld>
            <a:endParaRPr lang="fr-CA" altLang="fr-FR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204"/>
            <a:ext cx="9144000" cy="1527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8992196" y="2967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white">
          <a:xfrm>
            <a:off x="0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white">
          <a:xfrm>
            <a:off x="0" y="0"/>
            <a:ext cx="9144000" cy="251445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5852" y="6392196"/>
            <a:ext cx="8832950" cy="30855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154781" y="2419511"/>
            <a:ext cx="883443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1804" y="152797"/>
            <a:ext cx="8834438" cy="654647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266903" y="2115403"/>
            <a:ext cx="610195" cy="609699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4362153" y="2210344"/>
            <a:ext cx="419695" cy="419817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130" indent="0" algn="ctr">
              <a:buNone/>
            </a:lvl2pPr>
            <a:lvl3pPr marL="914262" indent="0" algn="ctr">
              <a:buNone/>
            </a:lvl3pPr>
            <a:lvl4pPr marL="1371392" indent="0" algn="ctr">
              <a:buNone/>
            </a:lvl4pPr>
            <a:lvl5pPr marL="1828523" indent="0" algn="ctr">
              <a:buNone/>
            </a:lvl5pPr>
            <a:lvl6pPr marL="2285654" indent="0" algn="ctr">
              <a:buNone/>
            </a:lvl6pPr>
            <a:lvl7pPr marL="2742784" indent="0" algn="ctr">
              <a:buNone/>
            </a:lvl7pPr>
            <a:lvl8pPr marL="3199915" indent="0" algn="ctr">
              <a:buNone/>
            </a:lvl8pPr>
            <a:lvl9pPr marL="3657046" indent="0" algn="ctr">
              <a:buNone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5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16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17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4342805" y="2199960"/>
            <a:ext cx="458391" cy="44058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824B201B-472D-46A3-B07A-592886B95CB7}" type="slidenum">
              <a:rPr lang="fr-CA" altLang="fr-FR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‹N°›</a:t>
            </a:fld>
            <a:endParaRPr lang="fr-CA" altLang="fr-FR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98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0DD2D-ABA6-4E02-886F-8F00965ABB6F}" type="slidenum">
              <a:rPr lang="fr-CA" altLang="fr-FR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‹N°›</a:t>
            </a:fld>
            <a:endParaRPr lang="fr-CA" altLang="fr-FR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83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204"/>
            <a:ext cx="9144000" cy="1527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7009805" y="0"/>
            <a:ext cx="213419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white">
          <a:xfrm>
            <a:off x="0" y="0"/>
            <a:ext cx="9144000" cy="1557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white">
          <a:xfrm>
            <a:off x="0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5852" y="6392196"/>
            <a:ext cx="8832950" cy="30855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1804" y="155763"/>
            <a:ext cx="8834438" cy="654647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 rot="5400000">
            <a:off x="4022572" y="3278430"/>
            <a:ext cx="624533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6840140" y="2925368"/>
            <a:ext cx="608708" cy="609699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6933903" y="3020309"/>
            <a:ext cx="421183" cy="4213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91400" y="304802"/>
            <a:ext cx="14478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6916043" y="3009925"/>
            <a:ext cx="456902" cy="44058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71CC8-1983-476E-B3A0-738D6DD806BD}" type="slidenum">
              <a:rPr lang="fr-CA" altLang="fr-FR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‹N°›</a:t>
            </a:fld>
            <a:endParaRPr lang="fr-CA" altLang="fr-FR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4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049257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56903" y="274439"/>
            <a:ext cx="8230195" cy="11452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6903" y="1600646"/>
            <a:ext cx="4043660" cy="219105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3437" y="1600646"/>
            <a:ext cx="4043661" cy="219105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6903" y="3934115"/>
            <a:ext cx="4043660" cy="219105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3437" y="3934115"/>
            <a:ext cx="4043661" cy="2191059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8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9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76ABA-4FC9-47B6-8AB1-789AE6CCD751}" type="slidenum">
              <a:rPr lang="fr-CA" altLang="fr-FR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‹N°›</a:t>
            </a:fld>
            <a:endParaRPr lang="fr-CA" altLang="fr-FR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70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301752" y="1527049"/>
            <a:ext cx="8503920" cy="45720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62153" y="1026549"/>
            <a:ext cx="456902" cy="44058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859A5-6B1B-443C-8FCD-E9581F11472A}" type="slidenum">
              <a:rPr lang="fr-CA" altLang="fr-FR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‹N°›</a:t>
            </a:fld>
            <a:endParaRPr lang="fr-CA" altLang="fr-FR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6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0" y="6705204"/>
            <a:ext cx="9144000" cy="1527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white">
          <a:xfrm>
            <a:off x="0" y="0"/>
            <a:ext cx="9144000" cy="1527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white">
          <a:xfrm>
            <a:off x="8992196" y="19285"/>
            <a:ext cx="151805" cy="68579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Rectangle 25"/>
          <p:cNvSpPr>
            <a:spLocks noChangeArrowheads="1"/>
          </p:cNvSpPr>
          <p:nvPr/>
        </p:nvSpPr>
        <p:spPr bwMode="white">
          <a:xfrm>
            <a:off x="151804" y="2286001"/>
            <a:ext cx="8834438" cy="30410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154781" y="142412"/>
            <a:ext cx="8834438" cy="21391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5852" y="6392196"/>
            <a:ext cx="8832950" cy="30855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1804" y="152797"/>
            <a:ext cx="8834438" cy="654647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151804" y="2438795"/>
            <a:ext cx="883443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266903" y="2115403"/>
            <a:ext cx="610195" cy="609699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4362153" y="2210344"/>
            <a:ext cx="419695" cy="419817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16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1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4342805" y="2199960"/>
            <a:ext cx="458391" cy="44058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EA809E50-576B-4FBB-8937-8C388BC7466E}" type="slidenum">
              <a:rPr lang="fr-CA" altLang="fr-FR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‹N°›</a:t>
            </a:fld>
            <a:endParaRPr lang="fr-CA" altLang="fr-FR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022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cteur droit 19"/>
          <p:cNvSpPr>
            <a:spLocks noChangeShapeType="1"/>
          </p:cNvSpPr>
          <p:nvPr/>
        </p:nvSpPr>
        <p:spPr bwMode="auto">
          <a:xfrm flipV="1">
            <a:off x="4563071" y="1575426"/>
            <a:ext cx="8930" cy="4819737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CA" sz="2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5790904" y="6409998"/>
            <a:ext cx="3045023" cy="3664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111E5-379D-4DB0-A7D2-F4859508A528}" type="slidenum">
              <a:rPr lang="fr-CA" altLang="fr-FR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‹N°›</a:t>
            </a:fld>
            <a:endParaRPr lang="fr-CA" altLang="fr-FR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331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cteur droit 19"/>
          <p:cNvSpPr>
            <a:spLocks noChangeShapeType="1"/>
          </p:cNvSpPr>
          <p:nvPr/>
        </p:nvSpPr>
        <p:spPr bwMode="auto">
          <a:xfrm flipV="1">
            <a:off x="4572000" y="2199960"/>
            <a:ext cx="0" cy="418778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CA" sz="2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white">
          <a:xfrm>
            <a:off x="0" y="0"/>
            <a:ext cx="9144000" cy="144784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white">
          <a:xfrm>
            <a:off x="0" y="6705204"/>
            <a:ext cx="9144000" cy="1527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Rectangle 24"/>
          <p:cNvSpPr>
            <a:spLocks noChangeArrowheads="1"/>
          </p:cNvSpPr>
          <p:nvPr/>
        </p:nvSpPr>
        <p:spPr bwMode="white">
          <a:xfrm>
            <a:off x="0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Rectangle 25"/>
          <p:cNvSpPr>
            <a:spLocks noChangeArrowheads="1"/>
          </p:cNvSpPr>
          <p:nvPr/>
        </p:nvSpPr>
        <p:spPr bwMode="white">
          <a:xfrm>
            <a:off x="8992196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1804" y="1372194"/>
            <a:ext cx="8834438" cy="913807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852" y="6392196"/>
            <a:ext cx="8832950" cy="310041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" name="Connecteur droit 13"/>
          <p:cNvSpPr>
            <a:spLocks noChangeShapeType="1"/>
          </p:cNvSpPr>
          <p:nvPr/>
        </p:nvSpPr>
        <p:spPr bwMode="auto">
          <a:xfrm>
            <a:off x="151804" y="1280220"/>
            <a:ext cx="883443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1804" y="155763"/>
            <a:ext cx="8834438" cy="654647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4266903" y="955344"/>
            <a:ext cx="610195" cy="609699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4362153" y="1050284"/>
            <a:ext cx="419695" cy="4213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91331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2"/>
          </p:nvPr>
        </p:nvSpPr>
        <p:spPr>
          <a:xfrm>
            <a:off x="301753" y="2471383"/>
            <a:ext cx="4041648" cy="3818404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23" name="Titr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8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19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05098" y="6409998"/>
            <a:ext cx="3580805" cy="3664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20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4342805" y="1042868"/>
            <a:ext cx="458391" cy="44058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EB212EA3-2279-4233-B7E6-030F0BE22DA5}" type="slidenum">
              <a:rPr lang="fr-CA" altLang="fr-FR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‹N°›</a:t>
            </a:fld>
            <a:endParaRPr lang="fr-CA" altLang="fr-FR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820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4342805" y="1035450"/>
            <a:ext cx="458391" cy="44206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141C0-799D-420C-BB35-15AC0A2B8049}" type="slidenum">
              <a:rPr lang="fr-CA" altLang="fr-FR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‹N°›</a:t>
            </a:fld>
            <a:endParaRPr lang="fr-CA" altLang="fr-FR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539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white">
          <a:xfrm>
            <a:off x="0" y="6705204"/>
            <a:ext cx="9144000" cy="1527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white">
          <a:xfrm>
            <a:off x="0" y="0"/>
            <a:ext cx="9144000" cy="1557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white">
          <a:xfrm>
            <a:off x="8992196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white">
          <a:xfrm>
            <a:off x="0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5852" y="6392196"/>
            <a:ext cx="8832950" cy="308558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1804" y="158730"/>
            <a:ext cx="8834438" cy="654647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8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9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1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4266903" y="6323958"/>
            <a:ext cx="610195" cy="442069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1114DDD-F635-42B9-B3CC-98B448021B9B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575045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1804" y="152797"/>
            <a:ext cx="8834438" cy="304107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204"/>
            <a:ext cx="9144000" cy="1527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8992196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0" y="0"/>
            <a:ext cx="9144000" cy="11867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white">
          <a:xfrm>
            <a:off x="0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1805" y="609699"/>
            <a:ext cx="2744391" cy="5867053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1804" y="152797"/>
            <a:ext cx="8834438" cy="654647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151804" y="534043"/>
            <a:ext cx="883443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1294805" y="228452"/>
            <a:ext cx="610195" cy="609699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1390055" y="323393"/>
            <a:ext cx="421184" cy="419817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8828" y="6387745"/>
            <a:ext cx="8832950" cy="31004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20" name="Espace réservé du contenu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6" name="Espace réservé du numéro de diapositive 6"/>
          <p:cNvSpPr>
            <a:spLocks noGrp="1"/>
          </p:cNvSpPr>
          <p:nvPr>
            <p:ph type="sldNum" sz="quarter" idx="10"/>
          </p:nvPr>
        </p:nvSpPr>
        <p:spPr>
          <a:xfrm>
            <a:off x="1372196" y="313009"/>
            <a:ext cx="456903" cy="44058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C33A08E2-F323-48CA-B6DA-96C9A70E44D6}" type="slidenum">
              <a:rPr lang="fr-CA" altLang="fr-FR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‹N°›</a:t>
            </a:fld>
            <a:endParaRPr lang="fr-CA" altLang="fr-FR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18" name="Espace réservé du pied de page 5"/>
          <p:cNvSpPr>
            <a:spLocks noGrp="1"/>
          </p:cNvSpPr>
          <p:nvPr>
            <p:ph type="ftr" sz="quarter" idx="12"/>
          </p:nvPr>
        </p:nvSpPr>
        <p:spPr>
          <a:xfrm>
            <a:off x="302122" y="6411481"/>
            <a:ext cx="3382863" cy="36492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956201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cteur droit 4"/>
          <p:cNvSpPr>
            <a:spLocks noChangeShapeType="1"/>
          </p:cNvSpPr>
          <p:nvPr/>
        </p:nvSpPr>
        <p:spPr bwMode="auto">
          <a:xfrm>
            <a:off x="151804" y="534043"/>
            <a:ext cx="8834438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204"/>
            <a:ext cx="9144000" cy="1527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8992196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0" y="0"/>
            <a:ext cx="9144000" cy="1527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white">
          <a:xfrm>
            <a:off x="0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1804" y="152796"/>
            <a:ext cx="8834438" cy="30114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1805" y="609699"/>
            <a:ext cx="2744391" cy="5867053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1804" y="155763"/>
            <a:ext cx="8834438" cy="654647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1294805" y="228452"/>
            <a:ext cx="610195" cy="609699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1390055" y="323393"/>
            <a:ext cx="421184" cy="419817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8828" y="6387745"/>
            <a:ext cx="8832950" cy="31004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000375" y="609601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du numéro de diapositive 6"/>
          <p:cNvSpPr>
            <a:spLocks noGrp="1"/>
          </p:cNvSpPr>
          <p:nvPr>
            <p:ph type="sldNum" sz="quarter" idx="10"/>
          </p:nvPr>
        </p:nvSpPr>
        <p:spPr>
          <a:xfrm>
            <a:off x="1372196" y="313009"/>
            <a:ext cx="456903" cy="44058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31E28-F42A-4F8E-B8DC-69F295B83D56}" type="slidenum">
              <a:rPr lang="fr-CA" altLang="fr-FR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‹N°›</a:t>
            </a:fld>
            <a:endParaRPr lang="fr-CA" altLang="fr-FR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Espace réservé de la date 4"/>
          <p:cNvSpPr>
            <a:spLocks noGrp="1"/>
          </p:cNvSpPr>
          <p:nvPr>
            <p:ph type="dt" sz="half" idx="11"/>
          </p:nvPr>
        </p:nvSpPr>
        <p:spPr>
          <a:xfrm>
            <a:off x="5787927" y="6405547"/>
            <a:ext cx="3045023" cy="36492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  <p:sp>
        <p:nvSpPr>
          <p:cNvPr id="18" name="Espace réservé du pied de page 5"/>
          <p:cNvSpPr>
            <a:spLocks noGrp="1"/>
          </p:cNvSpPr>
          <p:nvPr>
            <p:ph type="ftr" sz="quarter" idx="12"/>
          </p:nvPr>
        </p:nvSpPr>
        <p:spPr>
          <a:xfrm>
            <a:off x="302122" y="6411481"/>
            <a:ext cx="3583781" cy="36492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43552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white">
          <a:xfrm>
            <a:off x="0" y="6705204"/>
            <a:ext cx="9144000" cy="152796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27" name="Rectangle 15"/>
          <p:cNvSpPr>
            <a:spLocks noChangeArrowheads="1"/>
          </p:cNvSpPr>
          <p:nvPr/>
        </p:nvSpPr>
        <p:spPr bwMode="white">
          <a:xfrm>
            <a:off x="0" y="1"/>
            <a:ext cx="9144000" cy="1392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28" name="Rectangle 17"/>
          <p:cNvSpPr>
            <a:spLocks noChangeArrowheads="1"/>
          </p:cNvSpPr>
          <p:nvPr/>
        </p:nvSpPr>
        <p:spPr bwMode="white">
          <a:xfrm>
            <a:off x="0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29" name="Rectangle 18"/>
          <p:cNvSpPr>
            <a:spLocks noChangeArrowheads="1"/>
          </p:cNvSpPr>
          <p:nvPr/>
        </p:nvSpPr>
        <p:spPr bwMode="white">
          <a:xfrm>
            <a:off x="8992196" y="0"/>
            <a:ext cx="15180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4" rIns="91426" bIns="45714" anchor="ctr"/>
          <a:lstStyle>
            <a:lvl1pPr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3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fr-FR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8828" y="6387745"/>
            <a:ext cx="8832950" cy="31004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5790904" y="6405547"/>
            <a:ext cx="3045023" cy="364929"/>
          </a:xfrm>
          <a:prstGeom prst="rect">
            <a:avLst/>
          </a:prstGeom>
        </p:spPr>
        <p:txBody>
          <a:bodyPr vert="horz" lIns="91426" tIns="45714" rIns="91426" bIns="45714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CA" alt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05098" y="6411481"/>
            <a:ext cx="3580805" cy="364929"/>
          </a:xfrm>
          <a:prstGeom prst="rect">
            <a:avLst/>
          </a:prstGeom>
        </p:spPr>
        <p:txBody>
          <a:bodyPr vert="horz" lIns="91426" tIns="45714" rIns="91426" bIns="45714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CA" altLang="fr-FR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1804" y="155763"/>
            <a:ext cx="8834438" cy="654647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 dirty="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151804" y="1277253"/>
            <a:ext cx="8834438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lIns="91426" tIns="45714" rIns="91426" bIns="45714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black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4266903" y="955344"/>
            <a:ext cx="610195" cy="609699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4362153" y="1050284"/>
            <a:ext cx="419695" cy="4213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4" rIns="91426" bIns="4571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200">
              <a:solidFill>
                <a:prstClr val="white"/>
              </a:solidFill>
            </a:endParaRPr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4342805" y="1039901"/>
            <a:ext cx="458391" cy="442069"/>
          </a:xfrm>
          <a:prstGeom prst="rect">
            <a:avLst/>
          </a:prstGeom>
        </p:spPr>
        <p:txBody>
          <a:bodyPr vert="horz" lIns="45714" tIns="45714" rIns="45714" bIns="45714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EADAB7-D218-429B-8A60-D56A6EE8AFDB}" type="slidenum">
              <a:rPr lang="fr-CA" altLang="fr-FR">
                <a:solidFill>
                  <a:srgbClr val="8CADAE">
                    <a:shade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CA" altLang="fr-FR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38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302122" y="228451"/>
            <a:ext cx="8533805" cy="75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en-US" altLang="fr-FR"/>
          </a:p>
        </p:txBody>
      </p:sp>
      <p:sp>
        <p:nvSpPr>
          <p:cNvPr id="1039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302122" y="1523506"/>
            <a:ext cx="8533805" cy="460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7684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27985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85597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283955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71194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435" indent="-27343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356" indent="-27343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1791" indent="-227367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711" indent="-227367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0146" indent="-227367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670" indent="-182852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949" indent="-182852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2801" indent="-182852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080" indent="-182852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Sous-titre 2"/>
          <p:cNvSpPr>
            <a:spLocks noGrp="1"/>
          </p:cNvSpPr>
          <p:nvPr>
            <p:ph type="subTitle" idx="1"/>
          </p:nvPr>
        </p:nvSpPr>
        <p:spPr>
          <a:xfrm>
            <a:off x="1372196" y="2820044"/>
            <a:ext cx="6399609" cy="175195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CA" altLang="fr-FR"/>
              <a:t>PROCÉDÉS DE SOINS ET SYSTÈME ENDOCRINIEN</a:t>
            </a:r>
          </a:p>
        </p:txBody>
      </p:sp>
      <p:sp>
        <p:nvSpPr>
          <p:cNvPr id="13315" name="Titre 1"/>
          <p:cNvSpPr>
            <a:spLocks noGrp="1"/>
          </p:cNvSpPr>
          <p:nvPr>
            <p:ph type="ctrTitle"/>
          </p:nvPr>
        </p:nvSpPr>
        <p:spPr>
          <a:xfrm>
            <a:off x="686097" y="588505"/>
            <a:ext cx="7771805" cy="1010656"/>
          </a:xfrm>
        </p:spPr>
        <p:txBody>
          <a:bodyPr/>
          <a:lstStyle/>
          <a:p>
            <a:pPr eaLnBrk="1" hangingPunct="1"/>
            <a:r>
              <a:rPr lang="fr-CA" altLang="fr-FR" sz="6000" dirty="0"/>
              <a:t>COMPÉTENCE 13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E9DA4CA-D583-EEE9-F31C-55AAE43C5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956" y="3414965"/>
            <a:ext cx="5364088" cy="28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08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86CB9FC-F829-9113-F676-B41D19FA8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 wrap="square" anchor="b">
            <a:normAutofit fontScale="90000"/>
          </a:bodyPr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Hypothalamus et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rétro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-inhibition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p.14 du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Cémeq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+mn-lt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32A5557-95F5-F6CB-BE4D-92CB7BFD089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59217" y="1527049"/>
            <a:ext cx="838899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061830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EE8A9B-A3A6-A825-B724-AB9F38405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Hypothalamus et 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rétro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-inhibition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p.14 du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+mn-lt"/>
              </a:rPr>
              <a:t>Cémeq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  </a:t>
            </a:r>
            <a:endParaRPr lang="fr-CA" sz="2000" dirty="0"/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4126CFBD-A871-1BAF-5465-B9F22391332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02123" y="1407043"/>
            <a:ext cx="8533804" cy="4830269"/>
          </a:xfrm>
        </p:spPr>
      </p:pic>
    </p:spTree>
    <p:extLst>
      <p:ext uri="{BB962C8B-B14F-4D97-AF65-F5344CB8AC3E}">
        <p14:creationId xmlns:p14="http://schemas.microsoft.com/office/powerpoint/2010/main" val="3781732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C82979-B3C0-5C8A-E766-A1F411F02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4000" b="1" dirty="0">
                <a:solidFill>
                  <a:schemeClr val="bg2">
                    <a:lumMod val="10000"/>
                  </a:schemeClr>
                </a:solidFill>
              </a:rPr>
              <a:t>Rôle des glandes endocrines</a:t>
            </a:r>
            <a:endParaRPr lang="fr-CA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9C57E0E-4C9F-CAF6-1A5C-7648AB997FB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40481" y="1527175"/>
            <a:ext cx="802652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34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3788" eaLnBrk="1" hangingPunct="1"/>
            <a:r>
              <a:rPr lang="fr-CA" altLang="fr-FR" sz="5400" b="1" dirty="0">
                <a:solidFill>
                  <a:schemeClr val="tx1"/>
                </a:solidFill>
              </a:rPr>
              <a:t>Hypophyse</a:t>
            </a:r>
            <a:r>
              <a:rPr lang="fr-CA" altLang="fr-FR" b="1" dirty="0">
                <a:solidFill>
                  <a:schemeClr val="tx1"/>
                </a:solidFill>
              </a:rPr>
              <a:t> P.17 du </a:t>
            </a:r>
            <a:r>
              <a:rPr lang="fr-CA" altLang="fr-FR" b="1" dirty="0" err="1">
                <a:solidFill>
                  <a:schemeClr val="tx1"/>
                </a:solidFill>
              </a:rPr>
              <a:t>Cémeq</a:t>
            </a:r>
            <a:endParaRPr lang="fr-CA" altLang="fr-FR" b="1" dirty="0">
              <a:solidFill>
                <a:schemeClr val="tx1"/>
              </a:solidFill>
            </a:endParaRPr>
          </a:p>
        </p:txBody>
      </p:sp>
      <p:sp>
        <p:nvSpPr>
          <p:cNvPr id="819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80081" y="1410763"/>
            <a:ext cx="3383807" cy="3920763"/>
          </a:xfrm>
        </p:spPr>
        <p:txBody>
          <a:bodyPr rtlCol="0">
            <a:normAutofit/>
          </a:bodyPr>
          <a:lstStyle/>
          <a:p>
            <a:pPr marL="342796" indent="-274236" defTabSz="914123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fr-CA" altLang="fr-FR" dirty="0"/>
              <a:t>L’hypophyse, ou glande pituitaire, à la forme et la taille d’un pois.</a:t>
            </a:r>
          </a:p>
          <a:p>
            <a:pPr marL="342796" indent="-274236" defTabSz="914123" eaLnBrk="1" fontAlgn="auto" hangingPunct="1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fr-CA" altLang="fr-FR" dirty="0"/>
              <a:t>Située à la base du cerveau, elle est reliée à l’hypothalamus par la tige pituitaire (</a:t>
            </a:r>
            <a:r>
              <a:rPr lang="fr-CA" altLang="fr-FR" dirty="0" err="1"/>
              <a:t>infudibulum</a:t>
            </a:r>
            <a:r>
              <a:rPr lang="fr-CA" altLang="fr-FR" dirty="0"/>
              <a:t>)</a:t>
            </a:r>
          </a:p>
        </p:txBody>
      </p:sp>
      <p:pic>
        <p:nvPicPr>
          <p:cNvPr id="20484" name="Picture 6" descr="hypophy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797" y="1915137"/>
            <a:ext cx="5255122" cy="341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3" name="Rectangle 7"/>
          <p:cNvSpPr>
            <a:spLocks noChangeArrowheads="1"/>
          </p:cNvSpPr>
          <p:nvPr/>
        </p:nvSpPr>
        <p:spPr bwMode="auto">
          <a:xfrm>
            <a:off x="540248" y="5373065"/>
            <a:ext cx="8063508" cy="115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2" tIns="45707" rIns="91412" bIns="45707"/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A3D6"/>
              </a:buClr>
              <a:buSzPct val="70000"/>
              <a:defRPr/>
            </a:pPr>
            <a:r>
              <a:rPr lang="fr-CA" sz="2400" b="1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L’hypophyse se divise en 2 lobes: </a:t>
            </a:r>
          </a:p>
          <a:p>
            <a:pPr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A3D6"/>
              </a:buClr>
              <a:buSzPct val="70000"/>
              <a:defRPr/>
            </a:pPr>
            <a:r>
              <a:rPr lang="fr-CA" sz="2400" b="1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Le lobe antérieur ou adénohypophyse</a:t>
            </a:r>
          </a:p>
          <a:p>
            <a:pPr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A3D6"/>
              </a:buClr>
              <a:buSzPct val="70000"/>
              <a:defRPr/>
            </a:pPr>
            <a:r>
              <a:rPr lang="fr-CA" sz="2400" b="1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Le lobe postérieur ou neurohypophyse</a:t>
            </a:r>
          </a:p>
        </p:txBody>
      </p:sp>
    </p:spTree>
    <p:extLst>
      <p:ext uri="{BB962C8B-B14F-4D97-AF65-F5344CB8AC3E}">
        <p14:creationId xmlns:p14="http://schemas.microsoft.com/office/powerpoint/2010/main" val="19929919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re 1"/>
          <p:cNvSpPr>
            <a:spLocks noGrp="1"/>
          </p:cNvSpPr>
          <p:nvPr>
            <p:ph type="title"/>
          </p:nvPr>
        </p:nvSpPr>
        <p:spPr>
          <a:xfrm>
            <a:off x="305097" y="404664"/>
            <a:ext cx="8533805" cy="759528"/>
          </a:xfrm>
        </p:spPr>
        <p:txBody>
          <a:bodyPr/>
          <a:lstStyle/>
          <a:p>
            <a:pPr eaLnBrk="1" hangingPunct="1"/>
            <a:r>
              <a:rPr lang="fr-CA" altLang="fr-FR" sz="6600" dirty="0">
                <a:solidFill>
                  <a:schemeClr val="tx1"/>
                </a:solidFill>
              </a:rPr>
              <a:t>Hypophyse</a:t>
            </a:r>
            <a:r>
              <a:rPr lang="fr-CA" altLang="fr-FR" sz="4000" dirty="0">
                <a:solidFill>
                  <a:schemeClr val="tx1"/>
                </a:solidFill>
              </a:rPr>
              <a:t> P.17 du </a:t>
            </a:r>
            <a:r>
              <a:rPr lang="fr-CA" altLang="fr-FR" sz="4000" dirty="0" err="1">
                <a:solidFill>
                  <a:schemeClr val="tx1"/>
                </a:solidFill>
              </a:rPr>
              <a:t>Cémeq</a:t>
            </a:r>
            <a:r>
              <a:rPr lang="fr-CA" altLang="fr-FR" sz="40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9459" name="Espace réservé du contenu 2"/>
          <p:cNvSpPr>
            <a:spLocks noGrp="1"/>
          </p:cNvSpPr>
          <p:nvPr>
            <p:ph idx="1"/>
          </p:nvPr>
        </p:nvSpPr>
        <p:spPr>
          <a:xfrm>
            <a:off x="302123" y="1526472"/>
            <a:ext cx="8504039" cy="4782847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fr-CA" altLang="fr-FR" dirty="0"/>
              <a:t>La glande maîtresse : La + importante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fr-CA" altLang="fr-FR" dirty="0"/>
              <a:t>Reçoit des commandes de l’hypothalamus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fr-CA" altLang="fr-FR" dirty="0"/>
              <a:t>Sécrète des hormones qui stimulent d’autres glandes à sécréter des hormones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fr-FR" altLang="fr-FR" dirty="0"/>
              <a:t>Un mauvais fonctionnement de l’hypophyse a donc des répercussions sur la concentration des hormones dont elle contrôle la sécrétion.</a:t>
            </a:r>
            <a:endParaRPr lang="fr-CA" altLang="fr-FR" dirty="0"/>
          </a:p>
          <a:p>
            <a:pPr marL="0" indent="0" algn="ctr" eaLnBrk="1" hangingPunct="1">
              <a:buNone/>
            </a:pPr>
            <a:r>
              <a:rPr lang="fr-CA" altLang="fr-FR" b="1" dirty="0"/>
              <a:t>Composée de 2 parties distinctes</a:t>
            </a:r>
          </a:p>
          <a:p>
            <a:pPr algn="ctr" eaLnBrk="1" hangingPunct="1">
              <a:buFont typeface="Wingdings" panose="05000000000000000000" pitchFamily="2" charset="2"/>
              <a:buChar char="Ø"/>
            </a:pPr>
            <a:r>
              <a:rPr lang="fr-CA" altLang="fr-FR" dirty="0"/>
              <a:t>En avant / antérieur : Adénohypophyse</a:t>
            </a:r>
          </a:p>
          <a:p>
            <a:pPr algn="ctr" eaLnBrk="1" hangingPunct="1">
              <a:buFont typeface="Wingdings" panose="05000000000000000000" pitchFamily="2" charset="2"/>
              <a:buChar char="Ø"/>
            </a:pPr>
            <a:r>
              <a:rPr lang="fr-CA" altLang="fr-FR" dirty="0"/>
              <a:t>En arrière / postérieur : Neurohypophyse </a:t>
            </a:r>
          </a:p>
        </p:txBody>
      </p:sp>
    </p:spTree>
    <p:extLst>
      <p:ext uri="{BB962C8B-B14F-4D97-AF65-F5344CB8AC3E}">
        <p14:creationId xmlns:p14="http://schemas.microsoft.com/office/powerpoint/2010/main" val="3261122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68DFF-E26F-E8F5-E27C-564AD3837193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56903" y="274439"/>
            <a:ext cx="8230195" cy="706289"/>
          </a:xfrm>
        </p:spPr>
        <p:txBody>
          <a:bodyPr/>
          <a:lstStyle/>
          <a:p>
            <a:r>
              <a:rPr lang="fr-CA" sz="48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Hypophyse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F3F500-405B-A20C-CB7D-4D34827A96A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/>
              <a:t>C’est elle qui sécrète les hormones qui règlent la croissance et la reproduction.</a:t>
            </a:r>
          </a:p>
          <a:p>
            <a:endParaRPr lang="fr-CA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609C3A9-DC43-6E7C-B594-CB8E4EE04CE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3437" y="1600646"/>
            <a:ext cx="4043661" cy="2548434"/>
          </a:xfrm>
        </p:spPr>
        <p:txBody>
          <a:bodyPr/>
          <a:lstStyle/>
          <a:p>
            <a:r>
              <a:rPr lang="fr-FR" sz="2400" dirty="0"/>
              <a:t>Les hormones TSH, FSH, LH et ACTH agissent sur d’autres glandes en stimulant à sécréter leurs propres hormones.</a:t>
            </a:r>
          </a:p>
          <a:p>
            <a:endParaRPr lang="fr-CA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4E312DE-77CD-C3F4-7D3C-8D129A057C19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r>
              <a:rPr lang="fr-FR" dirty="0"/>
              <a:t>Les hormones GH et PRL agissent plutôt sur d’autres organes.</a:t>
            </a:r>
          </a:p>
          <a:p>
            <a:endParaRPr lang="fr-CA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7CB05DD-507F-C66E-0A3C-BF98F781E71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FR" dirty="0"/>
              <a:t>Quant à la MSH, elle agit sur la peau.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852093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sz="5400" dirty="0">
                <a:solidFill>
                  <a:schemeClr val="tx1"/>
                </a:solidFill>
              </a:rPr>
              <a:t>Hypophyse</a:t>
            </a:r>
            <a:r>
              <a:rPr lang="fr-CA" altLang="fr-FR" dirty="0">
                <a:solidFill>
                  <a:schemeClr val="tx1"/>
                </a:solidFill>
              </a:rPr>
              <a:t> P.17 du </a:t>
            </a:r>
            <a:r>
              <a:rPr lang="fr-CA" altLang="fr-FR" dirty="0" err="1">
                <a:solidFill>
                  <a:schemeClr val="tx1"/>
                </a:solidFill>
              </a:rPr>
              <a:t>Cémeq</a:t>
            </a:r>
            <a:endParaRPr lang="fr-CA" altLang="fr-FR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2123" y="1523508"/>
            <a:ext cx="4039195" cy="7328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CA" sz="3200" dirty="0"/>
              <a:t>Adénohypophyse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90778" y="1523508"/>
            <a:ext cx="4042172" cy="73134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CA" sz="3200" dirty="0"/>
              <a:t>Neurohypophyse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107505" y="2471433"/>
            <a:ext cx="4464496" cy="4158116"/>
          </a:xfrm>
        </p:spPr>
        <p:txBody>
          <a:bodyPr>
            <a:normAutofit/>
          </a:bodyPr>
          <a:lstStyle/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chemeClr val="tx2"/>
                </a:solidFill>
              </a:rPr>
              <a:t> GH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chemeClr val="tx2"/>
                </a:solidFill>
              </a:rPr>
              <a:t> TSH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chemeClr val="tx2"/>
                </a:solidFill>
              </a:rPr>
              <a:t> FSH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chemeClr val="tx2"/>
                </a:solidFill>
              </a:rPr>
              <a:t> LH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chemeClr val="tx2"/>
                </a:solidFill>
              </a:rPr>
              <a:t> PRL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chemeClr val="tx2"/>
                </a:solidFill>
              </a:rPr>
              <a:t> ACTH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chemeClr val="tx2"/>
                </a:solidFill>
              </a:rPr>
              <a:t> MSH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fr-CA" dirty="0">
              <a:solidFill>
                <a:schemeClr val="tx2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801195" y="2471431"/>
            <a:ext cx="4037708" cy="3822857"/>
          </a:xfrm>
        </p:spPr>
        <p:txBody>
          <a:bodyPr>
            <a:normAutofit/>
          </a:bodyPr>
          <a:lstStyle/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chemeClr val="tx2"/>
                </a:solidFill>
              </a:rPr>
              <a:t> ADH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chemeClr val="tx2"/>
                </a:solidFill>
              </a:rPr>
              <a:t> Ocytocine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fr-CA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01F0CCB-B155-C3C3-2AC3-64C6821B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994" y="3645968"/>
            <a:ext cx="4906060" cy="264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54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0A17BFD-C6E6-FC95-C0BF-B628767CC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97" y="3212976"/>
            <a:ext cx="7488832" cy="2918047"/>
          </a:xfrm>
        </p:spPr>
        <p:txBody>
          <a:bodyPr/>
          <a:lstStyle/>
          <a:p>
            <a:r>
              <a:rPr lang="fr-CA" sz="4800" dirty="0">
                <a:solidFill>
                  <a:schemeClr val="tx2">
                    <a:lumMod val="50000"/>
                  </a:schemeClr>
                </a:solidFill>
              </a:rPr>
              <a:t>Adénohypophyse</a:t>
            </a:r>
          </a:p>
          <a:p>
            <a:r>
              <a:rPr lang="fr-CA" sz="2400" dirty="0"/>
              <a:t>(Partie avant de l’hypophyse)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625C082-662F-9A93-9BB3-77348C674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8800" dirty="0"/>
              <a:t>Hypophyse</a:t>
            </a:r>
          </a:p>
        </p:txBody>
      </p:sp>
    </p:spTree>
    <p:extLst>
      <p:ext uri="{BB962C8B-B14F-4D97-AF65-F5344CB8AC3E}">
        <p14:creationId xmlns:p14="http://schemas.microsoft.com/office/powerpoint/2010/main" val="4070445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/>
          <p:cNvSpPr>
            <a:spLocks noGrp="1"/>
          </p:cNvSpPr>
          <p:nvPr>
            <p:ph type="title"/>
          </p:nvPr>
        </p:nvSpPr>
        <p:spPr>
          <a:xfrm>
            <a:off x="302122" y="228450"/>
            <a:ext cx="8533805" cy="1040309"/>
          </a:xfrm>
        </p:spPr>
        <p:txBody>
          <a:bodyPr/>
          <a:lstStyle/>
          <a:p>
            <a:pPr algn="l" eaLnBrk="1" hangingPunct="1"/>
            <a:br>
              <a:rPr lang="fr-CA" altLang="fr-FR" sz="3600" dirty="0">
                <a:solidFill>
                  <a:schemeClr val="tx2"/>
                </a:solidFill>
              </a:rPr>
            </a:br>
            <a:r>
              <a:rPr lang="fr-CA" altLang="fr-FR" sz="3600" b="1" dirty="0">
                <a:solidFill>
                  <a:schemeClr val="tx1"/>
                </a:solidFill>
              </a:rPr>
              <a:t>GH (somatotrophine)</a:t>
            </a:r>
            <a:r>
              <a:rPr lang="fr-CA" altLang="fr-FR" sz="2000" dirty="0">
                <a:solidFill>
                  <a:schemeClr val="tx1"/>
                </a:solidFill>
              </a:rPr>
              <a:t>P.18 du</a:t>
            </a:r>
            <a:br>
              <a:rPr lang="fr-CA" altLang="fr-FR" sz="2000" dirty="0">
                <a:solidFill>
                  <a:schemeClr val="tx1"/>
                </a:solidFill>
              </a:rPr>
            </a:br>
            <a:r>
              <a:rPr lang="fr-CA" altLang="fr-FR" sz="2000" dirty="0" err="1">
                <a:solidFill>
                  <a:schemeClr val="tx1"/>
                </a:solidFill>
              </a:rPr>
              <a:t>Cémeq</a:t>
            </a:r>
            <a:endParaRPr lang="fr-CA" altLang="fr-FR" sz="2000" dirty="0">
              <a:solidFill>
                <a:schemeClr val="tx1"/>
              </a:solidFill>
            </a:endParaRPr>
          </a:p>
        </p:txBody>
      </p:sp>
      <p:sp>
        <p:nvSpPr>
          <p:cNvPr id="22531" name="Espace réservé du contenu 2"/>
          <p:cNvSpPr>
            <a:spLocks noGrp="1"/>
          </p:cNvSpPr>
          <p:nvPr>
            <p:ph idx="1"/>
          </p:nvPr>
        </p:nvSpPr>
        <p:spPr>
          <a:xfrm>
            <a:off x="302123" y="1526473"/>
            <a:ext cx="8504039" cy="4572000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fr-CA" altLang="fr-FR" sz="2400" dirty="0">
                <a:solidFill>
                  <a:schemeClr val="tx2"/>
                </a:solidFill>
              </a:rPr>
              <a:t>Sécrétée par l’adénohypophyse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fr-CA" altLang="fr-FR" sz="2400" dirty="0">
                <a:solidFill>
                  <a:schemeClr val="tx2"/>
                </a:solidFill>
              </a:rPr>
              <a:t>Stimuler la croissance du </a:t>
            </a:r>
            <a:r>
              <a:rPr lang="fr-CA" altLang="fr-FR" sz="2400" dirty="0"/>
              <a:t>squelette (OS) </a:t>
            </a:r>
            <a:r>
              <a:rPr lang="fr-CA" altLang="fr-FR" sz="2400" dirty="0">
                <a:solidFill>
                  <a:schemeClr val="tx2"/>
                </a:solidFill>
              </a:rPr>
              <a:t>et des  </a:t>
            </a:r>
            <a:r>
              <a:rPr lang="fr-CA" altLang="fr-FR" sz="2400" dirty="0"/>
              <a:t>muscles</a:t>
            </a:r>
            <a:r>
              <a:rPr lang="fr-CA" altLang="fr-FR" sz="2400" dirty="0">
                <a:solidFill>
                  <a:schemeClr val="tx2"/>
                </a:solidFill>
              </a:rPr>
              <a:t> pendant l’enfance/adolescence 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fr-CA" altLang="fr-FR" sz="2400" dirty="0">
                <a:solidFill>
                  <a:schemeClr val="tx2"/>
                </a:solidFill>
              </a:rPr>
              <a:t>Contribuer au maintient de la masse osseuse et musculaire chez l’adulte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7978" y="4269377"/>
            <a:ext cx="1961555" cy="2016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archemin horizontal 4"/>
          <p:cNvSpPr/>
          <p:nvPr/>
        </p:nvSpPr>
        <p:spPr>
          <a:xfrm>
            <a:off x="6290608" y="140185"/>
            <a:ext cx="2565600" cy="1238683"/>
          </a:xfrm>
          <a:prstGeom prst="horizontalScroll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2200" dirty="0">
                <a:solidFill>
                  <a:prstClr val="white"/>
                </a:solidFill>
              </a:rPr>
              <a:t>TRUC 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2200" dirty="0">
                <a:solidFill>
                  <a:prstClr val="white"/>
                </a:solidFill>
              </a:rPr>
              <a:t>G = Grandeur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2200" dirty="0">
                <a:solidFill>
                  <a:prstClr val="white"/>
                </a:solidFill>
              </a:rPr>
              <a:t>H = Hauteur</a:t>
            </a:r>
          </a:p>
        </p:txBody>
      </p:sp>
      <p:pic>
        <p:nvPicPr>
          <p:cNvPr id="22534" name="Picture 2" descr="https://www.unicttaskforce.org/wp-content/uploads/2018/09/prise-de-masse-hom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4" y="4269377"/>
            <a:ext cx="2830711" cy="20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86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re 1"/>
          <p:cNvSpPr>
            <a:spLocks noGrp="1"/>
          </p:cNvSpPr>
          <p:nvPr>
            <p:ph type="title"/>
          </p:nvPr>
        </p:nvSpPr>
        <p:spPr>
          <a:xfrm>
            <a:off x="302122" y="228451"/>
            <a:ext cx="8533805" cy="943478"/>
          </a:xfrm>
        </p:spPr>
        <p:txBody>
          <a:bodyPr/>
          <a:lstStyle/>
          <a:p>
            <a:pPr algn="l" eaLnBrk="1" hangingPunct="1"/>
            <a:r>
              <a:rPr lang="fr-CA" altLang="fr-FR" sz="3600" dirty="0">
                <a:solidFill>
                  <a:schemeClr val="tx2"/>
                </a:solidFill>
              </a:rPr>
              <a:t> </a:t>
            </a:r>
            <a:br>
              <a:rPr lang="fr-CA" altLang="fr-FR" sz="3600" dirty="0">
                <a:solidFill>
                  <a:schemeClr val="tx2"/>
                </a:solidFill>
              </a:rPr>
            </a:br>
            <a:r>
              <a:rPr lang="fr-CA" altLang="fr-FR" sz="4400" dirty="0">
                <a:solidFill>
                  <a:schemeClr val="tx1"/>
                </a:solidFill>
              </a:rPr>
              <a:t>TSH</a:t>
            </a:r>
            <a:r>
              <a:rPr lang="fr-CA" altLang="fr-FR" dirty="0">
                <a:solidFill>
                  <a:schemeClr val="tx1"/>
                </a:solidFill>
              </a:rPr>
              <a:t> ( thyrotropine)</a:t>
            </a:r>
            <a:r>
              <a:rPr lang="fr-CA" altLang="fr-FR" sz="2000" dirty="0">
                <a:solidFill>
                  <a:schemeClr val="tx1"/>
                </a:solidFill>
              </a:rPr>
              <a:t>P.18 du </a:t>
            </a:r>
            <a:r>
              <a:rPr lang="fr-CA" altLang="fr-FR" sz="2000" dirty="0" err="1">
                <a:solidFill>
                  <a:schemeClr val="tx1"/>
                </a:solidFill>
              </a:rPr>
              <a:t>Cémeq</a:t>
            </a:r>
            <a:endParaRPr lang="fr-CA" altLang="fr-FR" sz="2000" dirty="0">
              <a:solidFill>
                <a:schemeClr val="tx1"/>
              </a:solidFill>
            </a:endParaRPr>
          </a:p>
        </p:txBody>
      </p:sp>
      <p:sp>
        <p:nvSpPr>
          <p:cNvPr id="23555" name="Espace réservé du contenu 2"/>
          <p:cNvSpPr>
            <a:spLocks noGrp="1"/>
          </p:cNvSpPr>
          <p:nvPr>
            <p:ph idx="1"/>
          </p:nvPr>
        </p:nvSpPr>
        <p:spPr>
          <a:xfrm>
            <a:off x="302123" y="1526473"/>
            <a:ext cx="8504039" cy="4572000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fr-CA" altLang="fr-FR">
                <a:solidFill>
                  <a:schemeClr val="tx2"/>
                </a:solidFill>
              </a:rPr>
              <a:t>Sécrétée par l’adénohypophyse 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fr-CA" altLang="fr-FR">
                <a:solidFill>
                  <a:schemeClr val="tx2"/>
                </a:solidFill>
              </a:rPr>
              <a:t>Stimuler la sécrétion des hormones produites par la </a:t>
            </a:r>
            <a:r>
              <a:rPr lang="fr-CA" altLang="fr-FR"/>
              <a:t>glande thyroïde </a:t>
            </a: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564904"/>
            <a:ext cx="4937870" cy="3874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archemin horizontal 4"/>
          <p:cNvSpPr/>
          <p:nvPr/>
        </p:nvSpPr>
        <p:spPr>
          <a:xfrm>
            <a:off x="6202152" y="175548"/>
            <a:ext cx="2637608" cy="1238683"/>
          </a:xfrm>
          <a:prstGeom prst="horizontalScroll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2200" dirty="0">
                <a:solidFill>
                  <a:prstClr val="white"/>
                </a:solidFill>
              </a:rPr>
              <a:t>TRUC 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2200" dirty="0">
                <a:solidFill>
                  <a:prstClr val="white"/>
                </a:solidFill>
              </a:rPr>
              <a:t>T = Thyroïde </a:t>
            </a:r>
          </a:p>
        </p:txBody>
      </p:sp>
    </p:spTree>
    <p:extLst>
      <p:ext uri="{BB962C8B-B14F-4D97-AF65-F5344CB8AC3E}">
        <p14:creationId xmlns:p14="http://schemas.microsoft.com/office/powerpoint/2010/main" val="357987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9CE481-F8B2-0E95-7DEE-EFDB968E5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097" y="404664"/>
            <a:ext cx="8533805" cy="683378"/>
          </a:xfrm>
        </p:spPr>
        <p:txBody>
          <a:bodyPr/>
          <a:lstStyle/>
          <a:p>
            <a:r>
              <a:rPr lang="fr-CA" sz="2800" b="1" dirty="0">
                <a:solidFill>
                  <a:srgbClr val="002060"/>
                </a:solidFill>
              </a:rPr>
              <a:t>Système endocrinien </a:t>
            </a:r>
            <a:br>
              <a:rPr lang="fr-CA" sz="2800" b="1" dirty="0">
                <a:solidFill>
                  <a:srgbClr val="002060"/>
                </a:solidFill>
              </a:rPr>
            </a:br>
            <a:r>
              <a:rPr lang="fr-CA" sz="2800" b="1" dirty="0">
                <a:solidFill>
                  <a:srgbClr val="002060"/>
                </a:solidFill>
              </a:rPr>
              <a:t>ses glandes et ses hormones</a:t>
            </a:r>
          </a:p>
        </p:txBody>
      </p:sp>
      <p:pic>
        <p:nvPicPr>
          <p:cNvPr id="1028" name="Picture 4" descr="Endocrine Stock Illustrations, Vecteurs, &amp; Clipart – (7,463 Stock  Illustrations)">
            <a:extLst>
              <a:ext uri="{FF2B5EF4-FFF2-40B4-BE49-F238E27FC236}">
                <a16:creationId xmlns:a16="http://schemas.microsoft.com/office/drawing/2014/main" id="{923A38BC-39D5-7CC9-9187-4C760D172DE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1570415"/>
            <a:ext cx="5112568" cy="503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80250B2-7582-C523-BBB9-753AAA703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4" y="4629160"/>
            <a:ext cx="1987468" cy="1316850"/>
          </a:xfrm>
          <a:prstGeom prst="rect">
            <a:avLst/>
          </a:prstGeom>
        </p:spPr>
      </p:pic>
      <p:sp>
        <p:nvSpPr>
          <p:cNvPr id="7" name="Nuage 6">
            <a:extLst>
              <a:ext uri="{FF2B5EF4-FFF2-40B4-BE49-F238E27FC236}">
                <a16:creationId xmlns:a16="http://schemas.microsoft.com/office/drawing/2014/main" id="{1F5663DB-CA11-056A-4366-90498A705463}"/>
              </a:ext>
            </a:extLst>
          </p:cNvPr>
          <p:cNvSpPr/>
          <p:nvPr/>
        </p:nvSpPr>
        <p:spPr>
          <a:xfrm>
            <a:off x="176676" y="1454065"/>
            <a:ext cx="1710619" cy="171456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Vidéo </a:t>
            </a:r>
            <a:r>
              <a:rPr lang="fr-CA" dirty="0" err="1"/>
              <a:t>moodle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67257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/>
          <p:cNvSpPr>
            <a:spLocks noGrp="1"/>
          </p:cNvSpPr>
          <p:nvPr>
            <p:ph type="title"/>
          </p:nvPr>
        </p:nvSpPr>
        <p:spPr>
          <a:xfrm>
            <a:off x="305097" y="379762"/>
            <a:ext cx="8533805" cy="759528"/>
          </a:xfrm>
        </p:spPr>
        <p:txBody>
          <a:bodyPr/>
          <a:lstStyle/>
          <a:p>
            <a:pPr algn="l" eaLnBrk="1" hangingPunct="1"/>
            <a:r>
              <a:rPr lang="fr-CA" altLang="fr-FR" sz="3600" dirty="0">
                <a:solidFill>
                  <a:schemeClr val="tx2"/>
                </a:solidFill>
              </a:rPr>
              <a:t> </a:t>
            </a:r>
            <a:br>
              <a:rPr lang="fr-CA" altLang="fr-FR" sz="3600" dirty="0">
                <a:solidFill>
                  <a:schemeClr val="tx2"/>
                </a:solidFill>
              </a:rPr>
            </a:br>
            <a:r>
              <a:rPr lang="fr-CA" altLang="fr-FR" sz="2800" b="1" dirty="0">
                <a:solidFill>
                  <a:schemeClr val="tx1"/>
                </a:solidFill>
              </a:rPr>
              <a:t>FSH (folliculostimulante) </a:t>
            </a:r>
            <a:r>
              <a:rPr lang="fr-CA" altLang="fr-FR" sz="2000" dirty="0">
                <a:solidFill>
                  <a:schemeClr val="tx1"/>
                </a:solidFill>
              </a:rPr>
              <a:t>P.18</a:t>
            </a:r>
            <a:br>
              <a:rPr lang="fr-CA" altLang="fr-FR" sz="2000" dirty="0">
                <a:solidFill>
                  <a:schemeClr val="tx1"/>
                </a:solidFill>
              </a:rPr>
            </a:br>
            <a:r>
              <a:rPr lang="fr-CA" altLang="fr-FR" sz="2000" dirty="0">
                <a:solidFill>
                  <a:schemeClr val="tx1"/>
                </a:solidFill>
              </a:rPr>
              <a:t>du </a:t>
            </a:r>
            <a:r>
              <a:rPr lang="fr-CA" altLang="fr-FR" sz="2000" dirty="0" err="1">
                <a:solidFill>
                  <a:schemeClr val="tx1"/>
                </a:solidFill>
              </a:rPr>
              <a:t>Cémeq</a:t>
            </a:r>
            <a:endParaRPr lang="fr-CA" altLang="fr-FR" sz="2000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2123" y="1526473"/>
            <a:ext cx="8504039" cy="4572000"/>
          </a:xfrm>
        </p:spPr>
        <p:txBody>
          <a:bodyPr>
            <a:normAutofit/>
          </a:bodyPr>
          <a:lstStyle/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chemeClr val="tx2"/>
                </a:solidFill>
              </a:rPr>
              <a:t>Sécrétée par l’adénohypophyse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chemeClr val="tx2"/>
                </a:solidFill>
              </a:rPr>
              <a:t>Stimuler l’action des </a:t>
            </a:r>
            <a:r>
              <a:rPr lang="fr-CA" dirty="0"/>
              <a:t>ovaires </a:t>
            </a:r>
            <a:r>
              <a:rPr lang="fr-CA" dirty="0">
                <a:solidFill>
                  <a:schemeClr val="tx2"/>
                </a:solidFill>
              </a:rPr>
              <a:t>et des </a:t>
            </a:r>
            <a:r>
              <a:rPr lang="fr-CA" dirty="0"/>
              <a:t>testicules</a:t>
            </a:r>
            <a:r>
              <a:rPr lang="fr-CA" dirty="0">
                <a:solidFill>
                  <a:schemeClr val="tx2"/>
                </a:solidFill>
              </a:rPr>
              <a:t> </a:t>
            </a:r>
          </a:p>
          <a:p>
            <a:pPr marL="137119" indent="0" eaLnBrk="1" fontAlgn="auto" hangingPunct="1">
              <a:spcAft>
                <a:spcPts val="0"/>
              </a:spcAft>
              <a:buNone/>
              <a:defRPr/>
            </a:pPr>
            <a:r>
              <a:rPr lang="fr-CA" dirty="0"/>
              <a:t>Chez la femme : 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chemeClr val="tx2"/>
                </a:solidFill>
              </a:rPr>
              <a:t>Déclencher, q mois, le développement d’ovocytes (ovules) + sécrétion d’</a:t>
            </a:r>
            <a:r>
              <a:rPr lang="fr-CA" dirty="0" err="1">
                <a:solidFill>
                  <a:schemeClr val="tx2"/>
                </a:solidFill>
              </a:rPr>
              <a:t>oestrogènes</a:t>
            </a:r>
            <a:r>
              <a:rPr lang="fr-CA" dirty="0">
                <a:solidFill>
                  <a:schemeClr val="tx2"/>
                </a:solidFill>
              </a:rPr>
              <a:t> par les ovaires</a:t>
            </a:r>
          </a:p>
          <a:p>
            <a:pPr marL="137119" indent="0" eaLnBrk="1" fontAlgn="auto" hangingPunct="1">
              <a:spcAft>
                <a:spcPts val="0"/>
              </a:spcAft>
              <a:buNone/>
              <a:defRPr/>
            </a:pPr>
            <a:r>
              <a:rPr lang="fr-CA" dirty="0"/>
              <a:t>Chez l’homme : 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chemeClr val="tx2"/>
                </a:solidFill>
              </a:rPr>
              <a:t>Stimuler les testicules à produire des spermatozoïdes</a:t>
            </a:r>
          </a:p>
        </p:txBody>
      </p:sp>
      <p:sp>
        <p:nvSpPr>
          <p:cNvPr id="4" name="Parchemin horizontal 3"/>
          <p:cNvSpPr/>
          <p:nvPr/>
        </p:nvSpPr>
        <p:spPr>
          <a:xfrm>
            <a:off x="5796136" y="140185"/>
            <a:ext cx="3141664" cy="1238683"/>
          </a:xfrm>
          <a:prstGeom prst="horizontalScroll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2200" dirty="0">
                <a:solidFill>
                  <a:prstClr val="white"/>
                </a:solidFill>
              </a:rPr>
              <a:t>TRUC 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2200" dirty="0">
                <a:solidFill>
                  <a:prstClr val="white"/>
                </a:solidFill>
              </a:rPr>
              <a:t>F = Fécondation</a:t>
            </a:r>
          </a:p>
        </p:txBody>
      </p:sp>
    </p:spTree>
    <p:extLst>
      <p:ext uri="{BB962C8B-B14F-4D97-AF65-F5344CB8AC3E}">
        <p14:creationId xmlns:p14="http://schemas.microsoft.com/office/powerpoint/2010/main" val="170833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/>
          <p:cNvSpPr>
            <a:spLocks noGrp="1"/>
          </p:cNvSpPr>
          <p:nvPr>
            <p:ph type="title"/>
          </p:nvPr>
        </p:nvSpPr>
        <p:spPr>
          <a:xfrm>
            <a:off x="302123" y="379762"/>
            <a:ext cx="8533805" cy="759528"/>
          </a:xfrm>
        </p:spPr>
        <p:txBody>
          <a:bodyPr/>
          <a:lstStyle/>
          <a:p>
            <a:pPr algn="l" eaLnBrk="1" hangingPunct="1"/>
            <a:r>
              <a:rPr lang="fr-CA" altLang="fr-FR" sz="3600" dirty="0">
                <a:solidFill>
                  <a:schemeClr val="tx2"/>
                </a:solidFill>
              </a:rPr>
              <a:t> </a:t>
            </a:r>
            <a:br>
              <a:rPr lang="fr-CA" altLang="fr-FR" sz="3600" dirty="0">
                <a:solidFill>
                  <a:schemeClr val="tx2"/>
                </a:solidFill>
              </a:rPr>
            </a:br>
            <a:r>
              <a:rPr lang="fr-CA" altLang="fr-FR" sz="3600" b="1" dirty="0">
                <a:solidFill>
                  <a:schemeClr val="tx1"/>
                </a:solidFill>
              </a:rPr>
              <a:t>LH (lutéinisante) </a:t>
            </a:r>
            <a:r>
              <a:rPr lang="fr-CA" altLang="fr-FR" sz="2000" dirty="0">
                <a:solidFill>
                  <a:schemeClr val="tx1"/>
                </a:solidFill>
              </a:rPr>
              <a:t>P.18</a:t>
            </a:r>
            <a:br>
              <a:rPr lang="fr-CA" altLang="fr-FR" sz="2000" dirty="0">
                <a:solidFill>
                  <a:schemeClr val="tx1"/>
                </a:solidFill>
              </a:rPr>
            </a:br>
            <a:r>
              <a:rPr lang="fr-CA" altLang="fr-FR" sz="2000" dirty="0">
                <a:solidFill>
                  <a:schemeClr val="tx1"/>
                </a:solidFill>
              </a:rPr>
              <a:t>du </a:t>
            </a:r>
            <a:r>
              <a:rPr lang="fr-CA" altLang="fr-FR" sz="2000" dirty="0" err="1">
                <a:solidFill>
                  <a:schemeClr val="tx1"/>
                </a:solidFill>
              </a:rPr>
              <a:t>Cémeq</a:t>
            </a:r>
            <a:endParaRPr lang="fr-CA" altLang="fr-FR" sz="2000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2123" y="1526473"/>
            <a:ext cx="8504039" cy="4572000"/>
          </a:xfrm>
        </p:spPr>
        <p:txBody>
          <a:bodyPr>
            <a:normAutofit/>
          </a:bodyPr>
          <a:lstStyle/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chemeClr val="tx2"/>
                </a:solidFill>
              </a:rPr>
              <a:t>Sécrétée par l’adénohypophyse</a:t>
            </a:r>
          </a:p>
          <a:p>
            <a:pPr marL="137119" indent="0" eaLnBrk="1" fontAlgn="auto" hangingPunct="1">
              <a:spcAft>
                <a:spcPts val="0"/>
              </a:spcAft>
              <a:buNone/>
              <a:defRPr/>
            </a:pPr>
            <a:r>
              <a:rPr lang="fr-CA" dirty="0"/>
              <a:t>Chez la femme (ovaires) : 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chemeClr val="tx2"/>
                </a:solidFill>
              </a:rPr>
              <a:t>Provoquer l’ovulation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chemeClr val="tx2"/>
                </a:solidFill>
              </a:rPr>
              <a:t>Stimuler la sécrétion d’</a:t>
            </a:r>
            <a:r>
              <a:rPr lang="fr-CA" dirty="0" err="1">
                <a:solidFill>
                  <a:schemeClr val="tx2"/>
                </a:solidFill>
              </a:rPr>
              <a:t>oestrogènes</a:t>
            </a:r>
            <a:r>
              <a:rPr lang="fr-CA" dirty="0">
                <a:solidFill>
                  <a:schemeClr val="tx2"/>
                </a:solidFill>
              </a:rPr>
              <a:t> et de progestérone</a:t>
            </a:r>
          </a:p>
          <a:p>
            <a:pPr marL="137119" indent="0" eaLnBrk="1" fontAlgn="auto" hangingPunct="1">
              <a:spcAft>
                <a:spcPts val="0"/>
              </a:spcAft>
              <a:buNone/>
              <a:defRPr/>
            </a:pPr>
            <a:r>
              <a:rPr lang="fr-CA" dirty="0"/>
              <a:t>Chez l’homme (testicules) : 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chemeClr val="tx2"/>
                </a:solidFill>
              </a:rPr>
              <a:t>Stimuler la sécrétion de testostérone par les testicules </a:t>
            </a:r>
          </a:p>
        </p:txBody>
      </p:sp>
      <p:sp>
        <p:nvSpPr>
          <p:cNvPr id="4" name="Parchemin horizontal 3"/>
          <p:cNvSpPr/>
          <p:nvPr/>
        </p:nvSpPr>
        <p:spPr>
          <a:xfrm>
            <a:off x="5429180" y="140185"/>
            <a:ext cx="3357688" cy="1238683"/>
          </a:xfrm>
          <a:prstGeom prst="horizontalScroll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2200" dirty="0">
                <a:solidFill>
                  <a:prstClr val="white"/>
                </a:solidFill>
              </a:rPr>
              <a:t>TRUC 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2200" dirty="0">
                <a:solidFill>
                  <a:prstClr val="white"/>
                </a:solidFill>
              </a:rPr>
              <a:t>L = Libido</a:t>
            </a:r>
          </a:p>
        </p:txBody>
      </p:sp>
    </p:spTree>
    <p:extLst>
      <p:ext uri="{BB962C8B-B14F-4D97-AF65-F5344CB8AC3E}">
        <p14:creationId xmlns:p14="http://schemas.microsoft.com/office/powerpoint/2010/main" val="414498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fr-CA" altLang="fr-FR" sz="4000" b="1" dirty="0">
                <a:solidFill>
                  <a:schemeClr val="tx1"/>
                </a:solidFill>
              </a:rPr>
              <a:t>PRL (prolactine)</a:t>
            </a:r>
            <a:r>
              <a:rPr lang="fr-CA" altLang="fr-FR" sz="2000" dirty="0">
                <a:solidFill>
                  <a:schemeClr val="tx1"/>
                </a:solidFill>
              </a:rPr>
              <a:t>P.19</a:t>
            </a:r>
            <a:br>
              <a:rPr lang="fr-CA" altLang="fr-FR" sz="2000" dirty="0">
                <a:solidFill>
                  <a:schemeClr val="tx1"/>
                </a:solidFill>
              </a:rPr>
            </a:br>
            <a:r>
              <a:rPr lang="fr-CA" altLang="fr-FR" sz="2000" dirty="0">
                <a:solidFill>
                  <a:schemeClr val="tx1"/>
                </a:solidFill>
              </a:rPr>
              <a:t>du </a:t>
            </a:r>
            <a:r>
              <a:rPr lang="fr-CA" altLang="fr-FR" sz="2000" dirty="0" err="1">
                <a:solidFill>
                  <a:schemeClr val="tx1"/>
                </a:solidFill>
              </a:rPr>
              <a:t>Cémeq</a:t>
            </a:r>
            <a:endParaRPr lang="fr-CA" altLang="fr-FR" sz="2000" dirty="0">
              <a:solidFill>
                <a:schemeClr val="tx1"/>
              </a:solidFill>
            </a:endParaRPr>
          </a:p>
        </p:txBody>
      </p:sp>
      <p:sp>
        <p:nvSpPr>
          <p:cNvPr id="26627" name="Espace réservé du contenu 2"/>
          <p:cNvSpPr>
            <a:spLocks noGrp="1"/>
          </p:cNvSpPr>
          <p:nvPr>
            <p:ph idx="1"/>
          </p:nvPr>
        </p:nvSpPr>
        <p:spPr>
          <a:xfrm>
            <a:off x="302123" y="1526473"/>
            <a:ext cx="8504039" cy="4572000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fr-CA" altLang="fr-FR">
                <a:solidFill>
                  <a:schemeClr val="tx2"/>
                </a:solidFill>
              </a:rPr>
              <a:t>Sécrétée par l’adénohypophyse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fr-CA" altLang="fr-FR">
                <a:solidFill>
                  <a:schemeClr val="tx2"/>
                </a:solidFill>
              </a:rPr>
              <a:t>Stimuler et maintenir la sécrétion du lait par </a:t>
            </a:r>
            <a:r>
              <a:rPr lang="fr-CA" altLang="fr-FR"/>
              <a:t>les glandes mammaires </a:t>
            </a:r>
          </a:p>
        </p:txBody>
      </p:sp>
      <p:sp>
        <p:nvSpPr>
          <p:cNvPr id="4" name="Parchemin horizontal 3"/>
          <p:cNvSpPr/>
          <p:nvPr/>
        </p:nvSpPr>
        <p:spPr>
          <a:xfrm>
            <a:off x="5364088" y="158364"/>
            <a:ext cx="3456956" cy="1238683"/>
          </a:xfrm>
          <a:prstGeom prst="horizontalScroll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2200" dirty="0">
                <a:solidFill>
                  <a:prstClr val="white"/>
                </a:solidFill>
              </a:rPr>
              <a:t>TRUC 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2200" dirty="0">
                <a:solidFill>
                  <a:prstClr val="white"/>
                </a:solidFill>
              </a:rPr>
              <a:t>P = Production de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2200" dirty="0">
                <a:solidFill>
                  <a:prstClr val="white"/>
                </a:solidFill>
              </a:rPr>
              <a:t>L = Lait</a:t>
            </a:r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450" y="3717532"/>
            <a:ext cx="4369594" cy="252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99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fr-CA" altLang="fr-FR" b="1" dirty="0">
                <a:solidFill>
                  <a:schemeClr val="tx1"/>
                </a:solidFill>
              </a:rPr>
              <a:t>ACTH (corticotrophine) </a:t>
            </a:r>
            <a:r>
              <a:rPr lang="fr-CA" altLang="fr-FR" sz="2000" dirty="0">
                <a:solidFill>
                  <a:schemeClr val="tx1"/>
                </a:solidFill>
              </a:rPr>
              <a:t>P.19</a:t>
            </a:r>
            <a:br>
              <a:rPr lang="fr-CA" altLang="fr-FR" sz="2000" dirty="0">
                <a:solidFill>
                  <a:schemeClr val="tx1"/>
                </a:solidFill>
              </a:rPr>
            </a:br>
            <a:r>
              <a:rPr lang="fr-CA" altLang="fr-FR" sz="2000" dirty="0">
                <a:solidFill>
                  <a:schemeClr val="tx1"/>
                </a:solidFill>
              </a:rPr>
              <a:t>du </a:t>
            </a:r>
            <a:r>
              <a:rPr lang="fr-CA" altLang="fr-FR" sz="2000" dirty="0" err="1">
                <a:solidFill>
                  <a:schemeClr val="tx1"/>
                </a:solidFill>
              </a:rPr>
              <a:t>Cémeq</a:t>
            </a:r>
            <a:endParaRPr lang="fr-CA" altLang="fr-FR" sz="2000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6904" y="1600645"/>
            <a:ext cx="8230195" cy="4996267"/>
          </a:xfrm>
        </p:spPr>
        <p:txBody>
          <a:bodyPr>
            <a:normAutofit/>
          </a:bodyPr>
          <a:lstStyle/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sz="2400" dirty="0">
                <a:solidFill>
                  <a:schemeClr val="tx2"/>
                </a:solidFill>
              </a:rPr>
              <a:t>Sécrétée par l’adénohypophyse 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sz="2400" dirty="0">
                <a:solidFill>
                  <a:schemeClr val="tx2"/>
                </a:solidFill>
              </a:rPr>
              <a:t>Stimuler le cortex des </a:t>
            </a:r>
            <a:r>
              <a:rPr lang="fr-CA" sz="2400" dirty="0"/>
              <a:t>glandes surrénales </a:t>
            </a:r>
            <a:r>
              <a:rPr lang="fr-CA" sz="2400" dirty="0">
                <a:solidFill>
                  <a:schemeClr val="tx2"/>
                </a:solidFill>
              </a:rPr>
              <a:t>(sur le dessus des </a:t>
            </a:r>
            <a:r>
              <a:rPr lang="fr-CA" sz="2400" dirty="0"/>
              <a:t>reins</a:t>
            </a:r>
            <a:r>
              <a:rPr lang="fr-CA" sz="2400" dirty="0">
                <a:solidFill>
                  <a:schemeClr val="tx2"/>
                </a:solidFill>
              </a:rPr>
              <a:t>) à sécréter les glucocorticoïdes (cortisone / cortisol)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sz="2400" dirty="0">
                <a:solidFill>
                  <a:schemeClr val="tx2"/>
                </a:solidFill>
              </a:rPr>
              <a:t>Active la croissance et le développement des glandes surrénales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sz="2400" dirty="0">
                <a:solidFill>
                  <a:schemeClr val="tx2"/>
                </a:solidFill>
              </a:rPr>
              <a:t>Intervenir dans le mécanisme de défense de l’organisme contre le stress</a:t>
            </a:r>
          </a:p>
          <a:p>
            <a:pPr marL="137119" indent="0" eaLnBrk="1" fontAlgn="auto" hangingPunct="1">
              <a:spcAft>
                <a:spcPts val="0"/>
              </a:spcAft>
              <a:buNone/>
              <a:defRPr/>
            </a:pPr>
            <a:endParaRPr lang="fr-CA" dirty="0"/>
          </a:p>
          <a:p>
            <a:pPr marL="274236" indent="-27423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fr-CA" dirty="0"/>
          </a:p>
        </p:txBody>
      </p:sp>
      <p:sp>
        <p:nvSpPr>
          <p:cNvPr id="4" name="Parchemin horizontal 3"/>
          <p:cNvSpPr/>
          <p:nvPr/>
        </p:nvSpPr>
        <p:spPr>
          <a:xfrm>
            <a:off x="6174728" y="228451"/>
            <a:ext cx="2637608" cy="1238683"/>
          </a:xfrm>
          <a:prstGeom prst="horizontalScroll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2200" dirty="0">
                <a:solidFill>
                  <a:prstClr val="white"/>
                </a:solidFill>
              </a:rPr>
              <a:t>TRUC 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2200" dirty="0">
                <a:solidFill>
                  <a:prstClr val="white"/>
                </a:solidFill>
              </a:rPr>
              <a:t>C = Cortisone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BFC0B0F-1EAA-16EC-EA0D-F1CCFD5F5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0858" y="4402379"/>
            <a:ext cx="297633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/>
          <p:cNvSpPr>
            <a:spLocks noGrp="1"/>
          </p:cNvSpPr>
          <p:nvPr>
            <p:ph type="title"/>
          </p:nvPr>
        </p:nvSpPr>
        <p:spPr>
          <a:xfrm>
            <a:off x="179512" y="228451"/>
            <a:ext cx="8656415" cy="759528"/>
          </a:xfrm>
        </p:spPr>
        <p:txBody>
          <a:bodyPr/>
          <a:lstStyle/>
          <a:p>
            <a:pPr algn="l" eaLnBrk="1" hangingPunct="1"/>
            <a:r>
              <a:rPr lang="fr-CA" altLang="fr-FR" b="1" dirty="0">
                <a:solidFill>
                  <a:schemeClr val="tx1"/>
                </a:solidFill>
              </a:rPr>
              <a:t>MSH (mélanostimuline) </a:t>
            </a:r>
            <a:r>
              <a:rPr lang="fr-CA" altLang="fr-FR" sz="2000" dirty="0">
                <a:solidFill>
                  <a:schemeClr val="tx1"/>
                </a:solidFill>
              </a:rPr>
              <a:t>P.19</a:t>
            </a:r>
            <a:br>
              <a:rPr lang="fr-CA" altLang="fr-FR" sz="2000" dirty="0">
                <a:solidFill>
                  <a:schemeClr val="tx1"/>
                </a:solidFill>
              </a:rPr>
            </a:br>
            <a:r>
              <a:rPr lang="fr-CA" altLang="fr-FR" sz="2000" dirty="0">
                <a:solidFill>
                  <a:schemeClr val="tx1"/>
                </a:solidFill>
              </a:rPr>
              <a:t>Du </a:t>
            </a:r>
            <a:r>
              <a:rPr lang="fr-CA" altLang="fr-FR" sz="2000" dirty="0" err="1">
                <a:solidFill>
                  <a:schemeClr val="tx1"/>
                </a:solidFill>
              </a:rPr>
              <a:t>Cémeq</a:t>
            </a:r>
            <a:endParaRPr lang="fr-CA" altLang="fr-FR" sz="2000" dirty="0">
              <a:solidFill>
                <a:schemeClr val="tx1"/>
              </a:solidFill>
            </a:endParaRPr>
          </a:p>
        </p:txBody>
      </p:sp>
      <p:sp>
        <p:nvSpPr>
          <p:cNvPr id="4" name="Parchemin horizontal 3"/>
          <p:cNvSpPr/>
          <p:nvPr/>
        </p:nvSpPr>
        <p:spPr>
          <a:xfrm>
            <a:off x="6156175" y="140185"/>
            <a:ext cx="2679751" cy="1238683"/>
          </a:xfrm>
          <a:prstGeom prst="horizontalScroll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2200" dirty="0">
                <a:solidFill>
                  <a:prstClr val="white"/>
                </a:solidFill>
              </a:rPr>
              <a:t>TRUC 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2200" dirty="0">
                <a:solidFill>
                  <a:prstClr val="white"/>
                </a:solidFill>
              </a:rPr>
              <a:t>M = Mélanine</a:t>
            </a:r>
          </a:p>
        </p:txBody>
      </p:sp>
      <p:sp>
        <p:nvSpPr>
          <p:cNvPr id="28676" name="Espace réservé du contenu 4"/>
          <p:cNvSpPr>
            <a:spLocks noGrp="1"/>
          </p:cNvSpPr>
          <p:nvPr>
            <p:ph idx="1"/>
          </p:nvPr>
        </p:nvSpPr>
        <p:spPr>
          <a:xfrm>
            <a:off x="302123" y="1526473"/>
            <a:ext cx="8504039" cy="4572000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fr-CA" altLang="fr-FR">
                <a:solidFill>
                  <a:schemeClr val="tx2"/>
                </a:solidFill>
              </a:rPr>
              <a:t>Sécrétée par l’adnénohypophyse 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fr-CA" altLang="fr-FR">
                <a:solidFill>
                  <a:schemeClr val="tx2"/>
                </a:solidFill>
              </a:rPr>
              <a:t>Augmenter la pigmentation de la </a:t>
            </a:r>
            <a:r>
              <a:rPr lang="fr-CA" altLang="fr-FR"/>
              <a:t>peau </a:t>
            </a:r>
          </a:p>
        </p:txBody>
      </p:sp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6" y="2996952"/>
            <a:ext cx="4584214" cy="266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AEF8408-1C32-0072-6515-04B90D6A1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2848808"/>
            <a:ext cx="3948412" cy="296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1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6AC8C0A-A192-DC6D-39C5-428A1EB32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2743201"/>
            <a:ext cx="8568952" cy="3581399"/>
          </a:xfrm>
        </p:spPr>
        <p:txBody>
          <a:bodyPr/>
          <a:lstStyle/>
          <a:p>
            <a:r>
              <a:rPr lang="fr-CA" sz="4000" dirty="0">
                <a:solidFill>
                  <a:schemeClr val="tx2">
                    <a:lumMod val="50000"/>
                  </a:schemeClr>
                </a:solidFill>
              </a:rPr>
              <a:t>Neurohypophyse</a:t>
            </a:r>
          </a:p>
          <a:p>
            <a:r>
              <a:rPr lang="fr-CA" dirty="0"/>
              <a:t>(partie derrière de l’hypophyse)</a:t>
            </a:r>
          </a:p>
          <a:p>
            <a:endParaRPr lang="fr-CA" dirty="0"/>
          </a:p>
          <a:p>
            <a:r>
              <a:rPr lang="fr-CA" sz="3200" dirty="0">
                <a:solidFill>
                  <a:srgbClr val="002060"/>
                </a:solidFill>
              </a:rPr>
              <a:t>Libéré sous l’ordre de l’hypothalamus. </a:t>
            </a:r>
          </a:p>
          <a:p>
            <a:r>
              <a:rPr lang="fr-CA" sz="3200" dirty="0">
                <a:solidFill>
                  <a:srgbClr val="002060"/>
                </a:solidFill>
              </a:rPr>
              <a:t>L’ADH et Ocytocine = sécrétés SELON LES besoins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29C2F041-EAC0-BACA-CA6C-E6F560144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8800" dirty="0"/>
              <a:t>Hypophyse</a:t>
            </a:r>
          </a:p>
        </p:txBody>
      </p:sp>
    </p:spTree>
    <p:extLst>
      <p:ext uri="{BB962C8B-B14F-4D97-AF65-F5344CB8AC3E}">
        <p14:creationId xmlns:p14="http://schemas.microsoft.com/office/powerpoint/2010/main" val="2974585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fr-CA" altLang="fr-FR" b="1" dirty="0">
                <a:solidFill>
                  <a:schemeClr val="tx1"/>
                </a:solidFill>
              </a:rPr>
              <a:t>ADH (vasopressine) </a:t>
            </a:r>
            <a:r>
              <a:rPr lang="fr-CA" altLang="fr-FR" sz="2000" dirty="0">
                <a:solidFill>
                  <a:schemeClr val="tx1"/>
                </a:solidFill>
              </a:rPr>
              <a:t>P.20 du </a:t>
            </a:r>
            <a:br>
              <a:rPr lang="fr-CA" altLang="fr-FR" sz="2000" dirty="0">
                <a:solidFill>
                  <a:schemeClr val="tx1"/>
                </a:solidFill>
              </a:rPr>
            </a:br>
            <a:r>
              <a:rPr lang="fr-CA" altLang="fr-FR" sz="2000" dirty="0" err="1">
                <a:solidFill>
                  <a:schemeClr val="tx1"/>
                </a:solidFill>
              </a:rPr>
              <a:t>Cémeq</a:t>
            </a:r>
            <a:endParaRPr lang="fr-CA" altLang="fr-FR" sz="2000" dirty="0">
              <a:solidFill>
                <a:schemeClr val="tx1"/>
              </a:solidFill>
            </a:endParaRPr>
          </a:p>
        </p:txBody>
      </p:sp>
      <p:sp>
        <p:nvSpPr>
          <p:cNvPr id="29699" name="Espace réservé du contenu 2"/>
          <p:cNvSpPr>
            <a:spLocks noGrp="1"/>
          </p:cNvSpPr>
          <p:nvPr>
            <p:ph idx="1"/>
          </p:nvPr>
        </p:nvSpPr>
        <p:spPr>
          <a:xfrm>
            <a:off x="302123" y="1526473"/>
            <a:ext cx="8504039" cy="4572000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fr-CA" altLang="fr-FR" dirty="0">
                <a:solidFill>
                  <a:schemeClr val="tx2"/>
                </a:solidFill>
              </a:rPr>
              <a:t>Stockée par la neurohypophyse, libérée dans le sang sur l’ordre de l’hypothalamus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fr-CA" altLang="fr-FR" dirty="0">
                <a:solidFill>
                  <a:schemeClr val="tx2"/>
                </a:solidFill>
              </a:rPr>
              <a:t>Réabsorption d’eau par </a:t>
            </a:r>
            <a:r>
              <a:rPr lang="fr-CA" altLang="fr-FR" dirty="0"/>
              <a:t>les reins (tubules rénaux) </a:t>
            </a:r>
            <a:r>
              <a:rPr lang="fr-CA" altLang="fr-FR" dirty="0">
                <a:solidFill>
                  <a:schemeClr val="tx2"/>
                </a:solidFill>
              </a:rPr>
              <a:t>lors d’une déshydratation  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fr-CA" altLang="fr-FR" dirty="0">
                <a:solidFill>
                  <a:schemeClr val="tx2"/>
                </a:solidFill>
              </a:rPr>
              <a:t>Augmenter la tension artérielle (vasoconstriction)</a:t>
            </a:r>
          </a:p>
        </p:txBody>
      </p:sp>
      <p:sp>
        <p:nvSpPr>
          <p:cNvPr id="4" name="Parchemin horizontal 3"/>
          <p:cNvSpPr/>
          <p:nvPr/>
        </p:nvSpPr>
        <p:spPr>
          <a:xfrm>
            <a:off x="5890619" y="140185"/>
            <a:ext cx="2915543" cy="1238683"/>
          </a:xfrm>
          <a:prstGeom prst="horizontalScroll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2200" dirty="0">
                <a:solidFill>
                  <a:prstClr val="white"/>
                </a:solidFill>
              </a:rPr>
              <a:t>TRUC 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2200" dirty="0">
                <a:solidFill>
                  <a:prstClr val="white"/>
                </a:solidFill>
              </a:rPr>
              <a:t>A = Anti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2200" dirty="0">
                <a:solidFill>
                  <a:prstClr val="white"/>
                </a:solidFill>
              </a:rPr>
              <a:t>D = Diurèse</a:t>
            </a:r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270" y="4149960"/>
            <a:ext cx="3491508" cy="2096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53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20" y="234385"/>
            <a:ext cx="5067598" cy="316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itre 1"/>
          <p:cNvSpPr>
            <a:spLocks noGrp="1"/>
          </p:cNvSpPr>
          <p:nvPr>
            <p:ph type="title"/>
          </p:nvPr>
        </p:nvSpPr>
        <p:spPr>
          <a:xfrm>
            <a:off x="5652120" y="219646"/>
            <a:ext cx="3331940" cy="1023582"/>
          </a:xfrm>
        </p:spPr>
        <p:txBody>
          <a:bodyPr/>
          <a:lstStyle/>
          <a:p>
            <a:pPr eaLnBrk="1" hangingPunct="1"/>
            <a:r>
              <a:rPr lang="fr-CA" altLang="fr-FR" dirty="0">
                <a:solidFill>
                  <a:schemeClr val="tx1"/>
                </a:solidFill>
              </a:rPr>
              <a:t>                          </a:t>
            </a:r>
            <a:r>
              <a:rPr lang="fr-CA" altLang="fr-FR" sz="4000" dirty="0">
                <a:solidFill>
                  <a:schemeClr val="tx1"/>
                </a:solidFill>
              </a:rPr>
              <a:t>Ocytocine</a:t>
            </a:r>
            <a:r>
              <a:rPr lang="fr-CA" altLang="fr-FR" dirty="0">
                <a:solidFill>
                  <a:schemeClr val="tx1"/>
                </a:solidFill>
              </a:rPr>
              <a:t> </a:t>
            </a:r>
            <a:r>
              <a:rPr lang="fr-CA" altLang="fr-FR" sz="2800" dirty="0">
                <a:solidFill>
                  <a:schemeClr val="tx1"/>
                </a:solidFill>
              </a:rPr>
              <a:t>P.20     du </a:t>
            </a:r>
            <a:r>
              <a:rPr lang="fr-CA" altLang="fr-FR" sz="2800" dirty="0" err="1">
                <a:solidFill>
                  <a:schemeClr val="tx1"/>
                </a:solidFill>
              </a:rPr>
              <a:t>Cémeq</a:t>
            </a:r>
            <a:r>
              <a:rPr lang="fr-CA" altLang="fr-FR" sz="2800" dirty="0">
                <a:solidFill>
                  <a:srgbClr val="7B9899"/>
                </a:solidFill>
              </a:rPr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320" y="3630968"/>
            <a:ext cx="8228707" cy="2981739"/>
          </a:xfrm>
        </p:spPr>
        <p:txBody>
          <a:bodyPr>
            <a:normAutofit fontScale="92500" lnSpcReduction="20000"/>
          </a:bodyPr>
          <a:lstStyle/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sz="2400" dirty="0">
                <a:solidFill>
                  <a:schemeClr val="tx2"/>
                </a:solidFill>
              </a:rPr>
              <a:t>Stockée par la neurohypophyse, libérée dans le sang sur l’ordre de l’hypothalamus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sz="2400" dirty="0">
                <a:solidFill>
                  <a:schemeClr val="tx2"/>
                </a:solidFill>
              </a:rPr>
              <a:t>Aussi appelée « hormone de contraction »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sz="2400" dirty="0"/>
              <a:t>Renforcer la contraction de l’utérus </a:t>
            </a:r>
            <a:r>
              <a:rPr lang="fr-CA" sz="2400" dirty="0">
                <a:solidFill>
                  <a:schemeClr val="tx2"/>
                </a:solidFill>
              </a:rPr>
              <a:t>pendant le travail et l’accouchement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sz="2400" dirty="0">
                <a:solidFill>
                  <a:schemeClr val="tx2"/>
                </a:solidFill>
              </a:rPr>
              <a:t>Contracter l’utérus après l’accouchement afin d’expulser le placenta et pour que l’utérus retrouve sa taille initiale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sz="2400" dirty="0">
                <a:solidFill>
                  <a:schemeClr val="tx2"/>
                </a:solidFill>
              </a:rPr>
              <a:t>Stimuler la sécrétion et l’éjection du lait APRÈS L’ACCOUCHEMENT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25047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sz="4800" b="1" dirty="0">
                <a:solidFill>
                  <a:srgbClr val="002060"/>
                </a:solidFill>
              </a:rPr>
              <a:t>La glande pinéale </a:t>
            </a:r>
            <a:r>
              <a:rPr lang="fr-CA" altLang="fr-FR" sz="2400" dirty="0">
                <a:solidFill>
                  <a:srgbClr val="002060"/>
                </a:solidFill>
              </a:rPr>
              <a:t>p.21 du </a:t>
            </a:r>
            <a:r>
              <a:rPr lang="fr-CA" altLang="fr-FR" sz="2400" dirty="0" err="1">
                <a:solidFill>
                  <a:srgbClr val="002060"/>
                </a:solidFill>
              </a:rPr>
              <a:t>Cémeq</a:t>
            </a:r>
            <a:endParaRPr lang="fr-CA" altLang="fr-FR" sz="2400" dirty="0">
              <a:solidFill>
                <a:srgbClr val="00206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2123" y="1556792"/>
            <a:ext cx="3741540" cy="525818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fr-CA" altLang="fr-FR" sz="3200" dirty="0">
                <a:solidFill>
                  <a:srgbClr val="0070C0"/>
                </a:solidFill>
              </a:rPr>
              <a:t>La glande pinéale ou épiphyse</a:t>
            </a:r>
          </a:p>
          <a:p>
            <a:pPr marL="0" indent="0" algn="ctr" eaLnBrk="1" hangingPunct="1">
              <a:lnSpc>
                <a:spcPct val="80000"/>
              </a:lnSpc>
              <a:buNone/>
            </a:pPr>
            <a:endParaRPr lang="fr-CA" altLang="fr-FR" sz="3200" dirty="0">
              <a:solidFill>
                <a:srgbClr val="0070C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fr-CA" altLang="fr-FR" sz="3200" dirty="0">
                <a:solidFill>
                  <a:srgbClr val="0070C0"/>
                </a:solidFill>
              </a:rPr>
              <a:t>Elle sécrète la </a:t>
            </a:r>
            <a:r>
              <a:rPr lang="fr-CA" altLang="fr-FR" sz="3200" i="1" dirty="0">
                <a:solidFill>
                  <a:srgbClr val="0070C0"/>
                </a:solidFill>
              </a:rPr>
              <a:t>mélatonine</a:t>
            </a:r>
            <a:r>
              <a:rPr lang="fr-CA" altLang="fr-FR" sz="3200" dirty="0">
                <a:solidFill>
                  <a:srgbClr val="0070C0"/>
                </a:solidFill>
              </a:rPr>
              <a:t>.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fr-CA" altLang="fr-FR" sz="3200" dirty="0">
                <a:solidFill>
                  <a:srgbClr val="0070C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fr-CA" altLang="fr-FR" sz="3200" dirty="0">
                <a:solidFill>
                  <a:srgbClr val="0070C0"/>
                </a:solidFill>
              </a:rPr>
              <a:t>Cette hormone: Régularise le sommeil (dort/éveil)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fr-CA" altLang="fr-FR" sz="3200" dirty="0">
                <a:solidFill>
                  <a:srgbClr val="0070C0"/>
                </a:solidFill>
              </a:rPr>
              <a:t>Induit au sommeil.</a:t>
            </a:r>
          </a:p>
        </p:txBody>
      </p:sp>
      <p:pic>
        <p:nvPicPr>
          <p:cNvPr id="31748" name="Picture 4" descr="image cerve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896" y="1872117"/>
            <a:ext cx="5159871" cy="4463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040565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"/>
            <a:ext cx="9144000" cy="70300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itre 1"/>
          <p:cNvSpPr>
            <a:spLocks noGrp="1"/>
          </p:cNvSpPr>
          <p:nvPr>
            <p:ph type="title"/>
          </p:nvPr>
        </p:nvSpPr>
        <p:spPr>
          <a:xfrm>
            <a:off x="3059832" y="0"/>
            <a:ext cx="8712398" cy="985012"/>
          </a:xfrm>
        </p:spPr>
        <p:txBody>
          <a:bodyPr/>
          <a:lstStyle/>
          <a:p>
            <a:pPr eaLnBrk="1" hangingPunct="1"/>
            <a:r>
              <a:rPr lang="fr-CA" altLang="fr-FR" b="1" dirty="0">
                <a:solidFill>
                  <a:schemeClr val="tx1"/>
                </a:solidFill>
              </a:rPr>
              <a:t>Glande thyroïde </a:t>
            </a:r>
          </a:p>
        </p:txBody>
      </p:sp>
    </p:spTree>
    <p:extLst>
      <p:ext uri="{BB962C8B-B14F-4D97-AF65-F5344CB8AC3E}">
        <p14:creationId xmlns:p14="http://schemas.microsoft.com/office/powerpoint/2010/main" val="79076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792CD5-E89F-7864-D930-49CBA4EA4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952" y="332656"/>
            <a:ext cx="2664296" cy="1173163"/>
          </a:xfrm>
        </p:spPr>
        <p:txBody>
          <a:bodyPr/>
          <a:lstStyle/>
          <a:p>
            <a:pPr algn="ctr"/>
            <a:r>
              <a:rPr lang="fr-CA" altLang="fr-FR" sz="2800" b="1" dirty="0">
                <a:solidFill>
                  <a:schemeClr val="bg1"/>
                </a:solidFill>
              </a:rPr>
              <a:t>GLANDES </a:t>
            </a:r>
            <a:r>
              <a:rPr lang="fr-CA" altLang="fr-FR" sz="1600" b="1" dirty="0">
                <a:solidFill>
                  <a:schemeClr val="bg1"/>
                </a:solidFill>
              </a:rPr>
              <a:t>p.8</a:t>
            </a:r>
            <a:endParaRPr lang="fr-CA" sz="1600" dirty="0">
              <a:solidFill>
                <a:schemeClr val="bg1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AD4967-2E99-1709-7200-872361EA48C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79512" y="1628800"/>
            <a:ext cx="2664296" cy="4497363"/>
          </a:xfrm>
        </p:spPr>
        <p:txBody>
          <a:bodyPr/>
          <a:lstStyle/>
          <a:p>
            <a:r>
              <a:rPr lang="fr-CA" sz="2400" dirty="0"/>
              <a:t>Une </a:t>
            </a:r>
            <a:r>
              <a:rPr lang="fr-CA" sz="2400" b="1" dirty="0">
                <a:solidFill>
                  <a:schemeClr val="bg2">
                    <a:lumMod val="10000"/>
                  </a:schemeClr>
                </a:solidFill>
              </a:rPr>
              <a:t>glande</a:t>
            </a:r>
            <a:r>
              <a:rPr lang="fr-CA" sz="2400" dirty="0"/>
              <a:t> est un organe qui </a:t>
            </a:r>
            <a:r>
              <a:rPr lang="fr-CA" sz="2400" b="1" dirty="0">
                <a:solidFill>
                  <a:schemeClr val="bg2">
                    <a:lumMod val="10000"/>
                  </a:schemeClr>
                </a:solidFill>
              </a:rPr>
              <a:t>produit des sécrétions.</a:t>
            </a:r>
            <a:r>
              <a:rPr lang="fr-CA" sz="24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r>
              <a:rPr lang="fr-CA" sz="2400" dirty="0"/>
              <a:t>Elles déversent ses sécrétions soit dans le sang ou soit à l’extérieur de l’organisme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26B09B7-64AA-70E9-B22A-21DCF027A67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987824" y="685800"/>
            <a:ext cx="5976664" cy="5623520"/>
          </a:xfrm>
        </p:spPr>
        <p:txBody>
          <a:bodyPr/>
          <a:lstStyle/>
          <a:p>
            <a:pPr marL="341742" defTabSz="913788" eaLnBrk="1" hangingPunct="1"/>
            <a:r>
              <a:rPr lang="fr-CA" altLang="fr-FR" sz="2400" b="1" dirty="0"/>
              <a:t>ENDOCRINE: </a:t>
            </a:r>
            <a:r>
              <a:rPr lang="fr-CA" altLang="fr-FR" sz="2400" dirty="0"/>
              <a:t>Déversent directement dans le sang le produit de leurs sécrétions.</a:t>
            </a:r>
          </a:p>
          <a:p>
            <a:pPr marL="68307" indent="0" defTabSz="913788" eaLnBrk="1" hangingPunct="1">
              <a:buNone/>
            </a:pPr>
            <a:endParaRPr lang="fr-CA" altLang="fr-FR" sz="2400" dirty="0"/>
          </a:p>
          <a:p>
            <a:pPr marL="68307" indent="0" defTabSz="913788" eaLnBrk="1" hangingPunct="1">
              <a:buNone/>
            </a:pPr>
            <a:endParaRPr lang="fr-CA" altLang="fr-FR" sz="2400" dirty="0"/>
          </a:p>
          <a:p>
            <a:pPr marL="341742" defTabSz="913788" eaLnBrk="1" hangingPunct="1"/>
            <a:r>
              <a:rPr lang="fr-CA" altLang="fr-FR" sz="2400" b="1" dirty="0"/>
              <a:t>MIXTES:</a:t>
            </a:r>
            <a:r>
              <a:rPr lang="fr-CA" altLang="fr-FR" sz="2400" dirty="0"/>
              <a:t> Ont à la fois une sécrétion endocrine et une sécrétion exocrine.</a:t>
            </a:r>
          </a:p>
          <a:p>
            <a:pPr marL="341742" defTabSz="913788" eaLnBrk="1" hangingPunct="1"/>
            <a:endParaRPr lang="fr-CA" altLang="fr-FR" sz="2400" b="1" dirty="0"/>
          </a:p>
          <a:p>
            <a:pPr marL="341742" defTabSz="913788" eaLnBrk="1" hangingPunct="1"/>
            <a:r>
              <a:rPr lang="fr-CA" altLang="fr-FR" sz="2400" b="1" dirty="0"/>
              <a:t>EXOCRINES: </a:t>
            </a:r>
            <a:r>
              <a:rPr lang="fr-CA" altLang="fr-FR" sz="2400" dirty="0"/>
              <a:t>Sont munies d’un canal excréteur permettant l’écoulement des sécrétions en dehors du circuit sanguin.</a:t>
            </a:r>
          </a:p>
          <a:p>
            <a:pPr marL="0" indent="0">
              <a:buNone/>
            </a:pPr>
            <a:endParaRPr lang="fr-CA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602FFA9A-587D-1160-DFAF-39E64F2EC68C}"/>
              </a:ext>
            </a:extLst>
          </p:cNvPr>
          <p:cNvSpPr/>
          <p:nvPr/>
        </p:nvSpPr>
        <p:spPr>
          <a:xfrm>
            <a:off x="4795056" y="1628800"/>
            <a:ext cx="2362200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/>
              <a:t>Endo</a:t>
            </a:r>
            <a:r>
              <a:rPr lang="fr-CA" dirty="0"/>
              <a:t>= « </a:t>
            </a:r>
            <a:r>
              <a:rPr lang="fr-CA" b="1" dirty="0" err="1"/>
              <a:t>Endo</a:t>
            </a:r>
            <a:r>
              <a:rPr lang="fr-CA" dirty="0" err="1"/>
              <a:t>dans</a:t>
            </a:r>
            <a:r>
              <a:rPr lang="fr-CA" dirty="0"/>
              <a:t> »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9C7F2F9-062B-54C5-9CC0-2BDB745ED71B}"/>
              </a:ext>
            </a:extLst>
          </p:cNvPr>
          <p:cNvSpPr/>
          <p:nvPr/>
        </p:nvSpPr>
        <p:spPr>
          <a:xfrm>
            <a:off x="4795056" y="5157192"/>
            <a:ext cx="2362200" cy="1268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b="1" dirty="0"/>
              <a:t>Ex</a:t>
            </a:r>
            <a:r>
              <a:rPr lang="fr-CA" dirty="0"/>
              <a:t>= « </a:t>
            </a:r>
            <a:r>
              <a:rPr lang="fr-CA" b="1" dirty="0"/>
              <a:t>Ex</a:t>
            </a:r>
            <a:r>
              <a:rPr lang="fr-CA" dirty="0"/>
              <a:t>térieur »</a:t>
            </a:r>
          </a:p>
        </p:txBody>
      </p:sp>
    </p:spTree>
    <p:extLst>
      <p:ext uri="{BB962C8B-B14F-4D97-AF65-F5344CB8AC3E}">
        <p14:creationId xmlns:p14="http://schemas.microsoft.com/office/powerpoint/2010/main" val="2861265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21D466-54EF-D1A3-6D08-529142B00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4400" b="1" dirty="0">
                <a:solidFill>
                  <a:srgbClr val="002060"/>
                </a:solidFill>
              </a:rPr>
              <a:t>Glande Thyroïde </a:t>
            </a:r>
            <a:r>
              <a:rPr lang="fr-CA" sz="2000" b="1" dirty="0">
                <a:solidFill>
                  <a:srgbClr val="002060"/>
                </a:solidFill>
              </a:rPr>
              <a:t>p.23</a:t>
            </a:r>
            <a:endParaRPr lang="fr-CA" sz="4400" b="1" dirty="0">
              <a:solidFill>
                <a:srgbClr val="002060"/>
              </a:solidFill>
            </a:endParaRP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97E08B47-E09A-298C-B284-FDD8031D7CE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366155" y="1484784"/>
            <a:ext cx="6405736" cy="467458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2A81B2-4146-729E-7F94-2A353D99E66A}"/>
              </a:ext>
            </a:extLst>
          </p:cNvPr>
          <p:cNvSpPr/>
          <p:nvPr/>
        </p:nvSpPr>
        <p:spPr>
          <a:xfrm>
            <a:off x="384832" y="6159367"/>
            <a:ext cx="8368383" cy="4701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Le rôle de la glande thyroïde : Régulariser le métabolisme basale</a:t>
            </a:r>
          </a:p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97317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CA" altLang="fr-FR" sz="4800" b="1" dirty="0">
                <a:solidFill>
                  <a:schemeClr val="tx1"/>
                </a:solidFill>
              </a:rPr>
              <a:t>Glande thyroïde </a:t>
            </a:r>
            <a:r>
              <a:rPr lang="fr-CA" altLang="fr-FR" sz="2000" dirty="0">
                <a:solidFill>
                  <a:schemeClr val="tx1"/>
                </a:solidFill>
              </a:rPr>
              <a:t>P23-24 du </a:t>
            </a:r>
            <a:r>
              <a:rPr lang="fr-CA" altLang="fr-FR" sz="2000" dirty="0" err="1">
                <a:solidFill>
                  <a:schemeClr val="tx1"/>
                </a:solidFill>
              </a:rPr>
              <a:t>Cémeq</a:t>
            </a:r>
            <a:endParaRPr lang="fr-CA" altLang="fr-FR" sz="2000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2359" y="1526472"/>
            <a:ext cx="8533804" cy="4854855"/>
          </a:xfrm>
        </p:spPr>
        <p:txBody>
          <a:bodyPr>
            <a:normAutofit fontScale="70000" lnSpcReduction="20000"/>
          </a:bodyPr>
          <a:lstStyle/>
          <a:p>
            <a:pPr marL="137119" indent="0" eaLnBrk="1" fontAlgn="auto" hangingPunct="1">
              <a:spcAft>
                <a:spcPts val="0"/>
              </a:spcAft>
              <a:buNone/>
              <a:defRPr/>
            </a:pPr>
            <a:r>
              <a:rPr lang="fr-CA" b="1" dirty="0"/>
              <a:t>Le rôle de la glande thyroïde : Régulariser le métabolisme basal</a:t>
            </a:r>
          </a:p>
          <a:p>
            <a:pPr marL="137119" indent="0" eaLnBrk="1" fontAlgn="auto" hangingPunct="1">
              <a:spcAft>
                <a:spcPts val="0"/>
              </a:spcAft>
              <a:buNone/>
              <a:defRPr/>
            </a:pPr>
            <a:endParaRPr lang="fr-CA" b="1" dirty="0"/>
          </a:p>
          <a:p>
            <a:pPr marL="137119" indent="0" eaLnBrk="1" fontAlgn="auto" hangingPunct="1">
              <a:spcAft>
                <a:spcPts val="0"/>
              </a:spcAft>
              <a:buNone/>
              <a:defRPr/>
            </a:pPr>
            <a:r>
              <a:rPr lang="fr-CA" dirty="0"/>
              <a:t>Sécrète 3 hormones :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rgbClr val="002060"/>
                </a:solidFill>
              </a:rPr>
              <a:t>T3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rgbClr val="002060"/>
                </a:solidFill>
              </a:rPr>
              <a:t>T4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rgbClr val="002060"/>
                </a:solidFill>
              </a:rPr>
              <a:t>Calcitonine </a:t>
            </a:r>
          </a:p>
          <a:p>
            <a:pPr marL="137119" indent="0" eaLnBrk="1" fontAlgn="auto" hangingPunct="1">
              <a:spcAft>
                <a:spcPts val="0"/>
              </a:spcAft>
              <a:buNone/>
              <a:defRPr/>
            </a:pPr>
            <a:endParaRPr lang="fr-CA" b="1" dirty="0"/>
          </a:p>
          <a:p>
            <a:pPr marL="137119" indent="0" eaLnBrk="1" fontAlgn="auto" hangingPunct="1">
              <a:spcAft>
                <a:spcPts val="0"/>
              </a:spcAft>
              <a:buNone/>
              <a:defRPr/>
            </a:pPr>
            <a:r>
              <a:rPr lang="fr-CA" b="1" dirty="0"/>
              <a:t>T3-T4 : 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rgbClr val="002060"/>
                </a:solidFill>
              </a:rPr>
              <a:t>Accélérer le métabolisme basal (maintenir ses fonctions de base respiration, circulation sanguine maintenir la température) </a:t>
            </a:r>
          </a:p>
          <a:p>
            <a:pPr marL="137119" indent="0" eaLnBrk="1" fontAlgn="auto" hangingPunct="1">
              <a:spcAft>
                <a:spcPts val="0"/>
              </a:spcAft>
              <a:buNone/>
              <a:defRPr/>
            </a:pPr>
            <a:endParaRPr lang="fr-CA" b="1" dirty="0"/>
          </a:p>
          <a:p>
            <a:pPr marL="137119" indent="0" eaLnBrk="1" fontAlgn="auto" hangingPunct="1">
              <a:spcAft>
                <a:spcPts val="0"/>
              </a:spcAft>
              <a:buNone/>
              <a:defRPr/>
            </a:pPr>
            <a:r>
              <a:rPr lang="fr-CA" b="1" dirty="0"/>
              <a:t>Calcitonine</a:t>
            </a:r>
            <a:r>
              <a:rPr lang="fr-CA" dirty="0"/>
              <a:t> :</a:t>
            </a:r>
          </a:p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b="1" dirty="0">
                <a:solidFill>
                  <a:srgbClr val="002060"/>
                </a:solidFill>
              </a:rPr>
              <a:t>Abaisser le taux de calcium et de phosphore dans le sang de deux façons :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CA" dirty="0">
                <a:solidFill>
                  <a:srgbClr val="002060"/>
                </a:solidFill>
              </a:rPr>
              <a:t>En ralentissant l’action des ostéoclastes, ce qui diminue la résorption osseuse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fr-CA" dirty="0">
                <a:solidFill>
                  <a:srgbClr val="002060"/>
                </a:solidFill>
              </a:rPr>
              <a:t>En augmentant l’excrétion du calcium et de phosphore par les reins </a:t>
            </a:r>
          </a:p>
        </p:txBody>
      </p:sp>
    </p:spTree>
    <p:extLst>
      <p:ext uri="{BB962C8B-B14F-4D97-AF65-F5344CB8AC3E}">
        <p14:creationId xmlns:p14="http://schemas.microsoft.com/office/powerpoint/2010/main" val="17868075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19F07A0-8152-7E21-FB53-53AEDE5D3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21" y="731837"/>
            <a:ext cx="2362200" cy="1153415"/>
          </a:xfrm>
        </p:spPr>
        <p:txBody>
          <a:bodyPr/>
          <a:lstStyle/>
          <a:p>
            <a:pPr algn="ctr"/>
            <a:r>
              <a:rPr lang="en-US" dirty="0" err="1"/>
              <a:t>Régulation</a:t>
            </a:r>
            <a:r>
              <a:rPr lang="en-US" dirty="0"/>
              <a:t> des hormones </a:t>
            </a:r>
            <a:r>
              <a:rPr lang="en-US" dirty="0" err="1"/>
              <a:t>thyroïdiennes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E80D523-2BAB-1F27-5C8A-8CDBEDB6C86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381000" y="1905000"/>
            <a:ext cx="2362200" cy="4221163"/>
          </a:xfrm>
        </p:spPr>
        <p:txBody>
          <a:bodyPr/>
          <a:lstStyle/>
          <a:p>
            <a:r>
              <a:rPr lang="en-US" dirty="0"/>
              <a:t>Situation A : T3 – T4</a:t>
            </a:r>
          </a:p>
          <a:p>
            <a:r>
              <a:rPr lang="en-US" dirty="0"/>
              <a:t>Situation B : </a:t>
            </a:r>
            <a:r>
              <a:rPr lang="en-US" dirty="0" err="1"/>
              <a:t>Calcitonine</a:t>
            </a:r>
            <a:endParaRPr lang="en-US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B63F9C5F-B802-D664-929B-1D58C04E655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203848" y="426976"/>
            <a:ext cx="5328592" cy="6004048"/>
          </a:xfrm>
          <a:noFill/>
        </p:spPr>
      </p:pic>
    </p:spTree>
    <p:extLst>
      <p:ext uri="{BB962C8B-B14F-4D97-AF65-F5344CB8AC3E}">
        <p14:creationId xmlns:p14="http://schemas.microsoft.com/office/powerpoint/2010/main" val="4129337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Étoile à 5 branches 10"/>
          <p:cNvSpPr/>
          <p:nvPr/>
        </p:nvSpPr>
        <p:spPr bwMode="auto">
          <a:xfrm>
            <a:off x="4791331" y="1524000"/>
            <a:ext cx="4041775" cy="731520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26" tIns="45714" rIns="91426" bIns="45714" numCol="1" anchor="ctr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defRPr/>
            </a:pPr>
            <a:endParaRPr lang="fr-FR" sz="2200" b="1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2"/>
          </p:nvPr>
        </p:nvSpPr>
        <p:spPr>
          <a:xfrm>
            <a:off x="179512" y="2255520"/>
            <a:ext cx="4392487" cy="4053800"/>
          </a:xfrm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  <a:noAutofit/>
          </a:bodyPr>
          <a:lstStyle/>
          <a:p>
            <a:pPr marL="274236" indent="-274236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fr-CA" sz="1800" dirty="0"/>
              <a:t>4 petites masses situées sur la face postérieure de la glande thyroïde </a:t>
            </a:r>
          </a:p>
          <a:p>
            <a:pPr marL="274236" indent="-274236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fr-CA" sz="1800" dirty="0"/>
              <a:t>Sécrète une seule hormone : PTH (parathormone)</a:t>
            </a:r>
          </a:p>
          <a:p>
            <a:pPr marL="137119" indent="0">
              <a:lnSpc>
                <a:spcPct val="90000"/>
              </a:lnSpc>
              <a:buNone/>
              <a:defRPr/>
            </a:pPr>
            <a:r>
              <a:rPr lang="fr-CA" sz="1800" b="1" dirty="0"/>
              <a:t>PTH :</a:t>
            </a:r>
          </a:p>
          <a:p>
            <a:pPr marL="274236" indent="-274236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fr-CA" sz="1800" dirty="0"/>
              <a:t>Augmente le taux de calcium sanguin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fr-CA" sz="1800" dirty="0"/>
              <a:t> </a:t>
            </a:r>
          </a:p>
          <a:p>
            <a:pPr marL="274236" indent="-274236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fr-CA" sz="1800" dirty="0"/>
              <a:t>Stimuler la sécrétion de calcitriol par les reins (augmente l’absorption du calcium par les os et stimule sa réabsorption a/n des reins)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fr-CA" sz="1800" dirty="0"/>
          </a:p>
          <a:p>
            <a:pPr marL="274236" indent="-274236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fr-CA" sz="1800" dirty="0"/>
              <a:t>Stimuler l’action des ostéoclastes et augmenter la résorption osseuse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20F914-4525-F13C-A2EE-E39A17FDD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2868004"/>
            <a:ext cx="4038600" cy="3028950"/>
          </a:xfrm>
          <a:prstGeom prst="rect">
            <a:avLst/>
          </a:prstGeom>
          <a:noFill/>
        </p:spPr>
      </p:pic>
      <p:sp>
        <p:nvSpPr>
          <p:cNvPr id="34818" name="Titre 1"/>
          <p:cNvSpPr>
            <a:spLocks noGrp="1"/>
          </p:cNvSpPr>
          <p:nvPr>
            <p:ph type="title"/>
          </p:nvPr>
        </p:nvSpPr>
        <p:spPr>
          <a:xfrm>
            <a:off x="302122" y="228450"/>
            <a:ext cx="8533805" cy="986165"/>
          </a:xfrm>
        </p:spPr>
        <p:txBody>
          <a:bodyPr vert="horz" wrap="square" lIns="91426" tIns="45714" rIns="91426" bIns="45714" numCol="1" rtlCol="0" anchor="b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fr-CA" altLang="fr-FR" sz="4800" b="1" dirty="0">
                <a:solidFill>
                  <a:srgbClr val="002060"/>
                </a:solidFill>
              </a:rPr>
              <a:t>Glandes parathyroïdes </a:t>
            </a:r>
            <a:r>
              <a:rPr lang="fr-CA" altLang="fr-FR" dirty="0">
                <a:solidFill>
                  <a:srgbClr val="002060"/>
                </a:solidFill>
              </a:rPr>
              <a:t>P.26 du </a:t>
            </a:r>
            <a:r>
              <a:rPr lang="fr-CA" altLang="fr-FR" dirty="0" err="1">
                <a:solidFill>
                  <a:srgbClr val="002060"/>
                </a:solidFill>
              </a:rPr>
              <a:t>Cémeq</a:t>
            </a:r>
            <a:endParaRPr lang="fr-CA" altLang="fr-FR" dirty="0">
              <a:solidFill>
                <a:srgbClr val="002060"/>
              </a:solidFill>
            </a:endParaRPr>
          </a:p>
        </p:txBody>
      </p:sp>
      <p:sp>
        <p:nvSpPr>
          <p:cNvPr id="4" name="Organigramme : Bande perforée 3">
            <a:extLst>
              <a:ext uri="{FF2B5EF4-FFF2-40B4-BE49-F238E27FC236}">
                <a16:creationId xmlns:a16="http://schemas.microsoft.com/office/drawing/2014/main" id="{A56CF3E3-D1FE-FAD0-8AF8-C9888CDD35FB}"/>
              </a:ext>
            </a:extLst>
          </p:cNvPr>
          <p:cNvSpPr/>
          <p:nvPr/>
        </p:nvSpPr>
        <p:spPr>
          <a:xfrm>
            <a:off x="5148064" y="1524000"/>
            <a:ext cx="3456384" cy="1040904"/>
          </a:xfrm>
          <a:prstGeom prst="flowChartPunchedTap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Le calcitriol est la forme active de la vitamine D.</a:t>
            </a:r>
          </a:p>
        </p:txBody>
      </p:sp>
    </p:spTree>
    <p:extLst>
      <p:ext uri="{BB962C8B-B14F-4D97-AF65-F5344CB8AC3E}">
        <p14:creationId xmlns:p14="http://schemas.microsoft.com/office/powerpoint/2010/main" val="14712864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C905E2-9754-7290-B3E6-8BAD2535A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22" y="0"/>
            <a:ext cx="8533805" cy="1268760"/>
          </a:xfrm>
        </p:spPr>
        <p:txBody>
          <a:bodyPr/>
          <a:lstStyle/>
          <a:p>
            <a:r>
              <a:rPr lang="fr-CA" sz="4800" b="1" dirty="0">
                <a:solidFill>
                  <a:srgbClr val="002060"/>
                </a:solidFill>
              </a:rPr>
              <a:t>Glande surrénales </a:t>
            </a:r>
            <a:r>
              <a:rPr lang="fr-CA" dirty="0">
                <a:solidFill>
                  <a:srgbClr val="002060"/>
                </a:solidFill>
              </a:rPr>
              <a:t>p.28 du </a:t>
            </a:r>
            <a:r>
              <a:rPr lang="fr-CA" dirty="0" err="1">
                <a:solidFill>
                  <a:srgbClr val="002060"/>
                </a:solidFill>
              </a:rPr>
              <a:t>Cémeq</a:t>
            </a:r>
            <a:endParaRPr lang="fr-CA" dirty="0">
              <a:solidFill>
                <a:srgbClr val="002060"/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34E015F-8AF8-B89D-0147-C6C766EF01F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403648" y="1116738"/>
            <a:ext cx="6336703" cy="5512811"/>
          </a:xfrm>
        </p:spPr>
      </p:pic>
    </p:spTree>
    <p:extLst>
      <p:ext uri="{BB962C8B-B14F-4D97-AF65-F5344CB8AC3E}">
        <p14:creationId xmlns:p14="http://schemas.microsoft.com/office/powerpoint/2010/main" val="33664025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15" y="1226815"/>
            <a:ext cx="5688211" cy="240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ZoneTexte 1"/>
          <p:cNvSpPr txBox="1">
            <a:spLocks noChangeArrowheads="1"/>
          </p:cNvSpPr>
          <p:nvPr/>
        </p:nvSpPr>
        <p:spPr bwMode="auto">
          <a:xfrm>
            <a:off x="395884" y="394598"/>
            <a:ext cx="8425161" cy="83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4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Glandes surrénales </a:t>
            </a:r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71495"/>
            <a:ext cx="3313493" cy="2424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Étoile à 5 branches 2"/>
          <p:cNvSpPr/>
          <p:nvPr/>
        </p:nvSpPr>
        <p:spPr>
          <a:xfrm>
            <a:off x="179512" y="3212976"/>
            <a:ext cx="3815953" cy="3119700"/>
          </a:xfrm>
          <a:prstGeom prst="star5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1600" dirty="0">
                <a:solidFill>
                  <a:prstClr val="white"/>
                </a:solidFill>
              </a:rPr>
              <a:t>Cortex surrénal et région médullosurrénale</a:t>
            </a:r>
          </a:p>
        </p:txBody>
      </p:sp>
    </p:spTree>
    <p:extLst>
      <p:ext uri="{BB962C8B-B14F-4D97-AF65-F5344CB8AC3E}">
        <p14:creationId xmlns:p14="http://schemas.microsoft.com/office/powerpoint/2010/main" val="134394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fr-CA" altLang="fr-FR" b="1" dirty="0">
                <a:solidFill>
                  <a:schemeClr val="tx1"/>
                </a:solidFill>
              </a:rPr>
              <a:t>La région corticosurrénale </a:t>
            </a:r>
            <a:r>
              <a:rPr lang="fr-CA" altLang="fr-FR" sz="2400" dirty="0">
                <a:solidFill>
                  <a:schemeClr val="tx1"/>
                </a:solidFill>
              </a:rPr>
              <a:t>p.29-30 du </a:t>
            </a:r>
            <a:r>
              <a:rPr lang="fr-CA" altLang="fr-FR" sz="2400" dirty="0" err="1">
                <a:solidFill>
                  <a:schemeClr val="tx1"/>
                </a:solidFill>
              </a:rPr>
              <a:t>Cémeq</a:t>
            </a:r>
            <a:endParaRPr lang="fr-CA" altLang="fr-FR" sz="2400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322" y="1676303"/>
            <a:ext cx="8230195" cy="4708477"/>
          </a:xfrm>
        </p:spPr>
        <p:txBody>
          <a:bodyPr>
            <a:normAutofit fontScale="62500" lnSpcReduction="20000"/>
          </a:bodyPr>
          <a:lstStyle/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rgbClr val="002060"/>
                </a:solidFill>
              </a:rPr>
              <a:t>Sécrète des hormones appelées « corticostéroïdes »</a:t>
            </a: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rgbClr val="002060"/>
                </a:solidFill>
              </a:rPr>
              <a:t>Le SN perçoit une source de danger pour l’organisme et déclenche une réaction de stress : les taux de cortisol et de cortisone doivent être augmentés pour aider l’organisme à réagir au stress </a:t>
            </a:r>
          </a:p>
          <a:p>
            <a:pPr marL="137119" indent="0" eaLnBrk="1" hangingPunct="1">
              <a:buNone/>
              <a:defRPr/>
            </a:pPr>
            <a:r>
              <a:rPr lang="fr-CA" b="1" dirty="0"/>
              <a:t>Aldostérone : </a:t>
            </a: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rgbClr val="002060"/>
                </a:solidFill>
              </a:rPr>
              <a:t>Maintien de l’équilibre hydrique et électrolytique* </a:t>
            </a: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rgbClr val="002060"/>
                </a:solidFill>
              </a:rPr>
              <a:t>Maintient la PA à des valeurs normales</a:t>
            </a: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rgbClr val="002060"/>
                </a:solidFill>
              </a:rPr>
              <a:t>L’excrétion du potassium par les reins</a:t>
            </a:r>
          </a:p>
          <a:p>
            <a:pPr marL="137119" indent="0" eaLnBrk="1" hangingPunct="1">
              <a:buNone/>
              <a:defRPr/>
            </a:pPr>
            <a:r>
              <a:rPr lang="fr-CA" b="1" dirty="0"/>
              <a:t>Cortisol / Cortisone :</a:t>
            </a: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chemeClr val="tx2"/>
                </a:solidFill>
              </a:rPr>
              <a:t> </a:t>
            </a:r>
            <a:r>
              <a:rPr lang="fr-CA" dirty="0">
                <a:solidFill>
                  <a:srgbClr val="002060"/>
                </a:solidFill>
              </a:rPr>
              <a:t>Maintenir la glycémie entre les repas*</a:t>
            </a: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rgbClr val="002060"/>
                </a:solidFill>
              </a:rPr>
              <a:t>Augmenter la dégradation des protéines et des triglycérides</a:t>
            </a: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rgbClr val="002060"/>
                </a:solidFill>
              </a:rPr>
              <a:t>Contribuer à la résistance au stress en favorisant l’action de l’adrénaline* </a:t>
            </a: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rgbClr val="002060"/>
                </a:solidFill>
              </a:rPr>
              <a:t>Action anti-inflammatoire</a:t>
            </a: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rgbClr val="002060"/>
                </a:solidFill>
              </a:rPr>
              <a:t>Diminue la réponse immunitaire* (Attention au infections)</a:t>
            </a:r>
          </a:p>
          <a:p>
            <a:pPr marL="137119" indent="0" eaLnBrk="1" hangingPunct="1">
              <a:buNone/>
              <a:defRPr/>
            </a:pPr>
            <a:r>
              <a:rPr lang="fr-CA" b="1" dirty="0"/>
              <a:t>Androgènes : </a:t>
            </a: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rgbClr val="002060"/>
                </a:solidFill>
              </a:rPr>
              <a:t>Contribuer apparition pilosité + accélération de la croissance de la puberté.</a:t>
            </a: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rgbClr val="002060"/>
                </a:solidFill>
              </a:rPr>
              <a:t>Chez la femme : Contribue au maintien de la libido</a:t>
            </a: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rgbClr val="002060"/>
                </a:solidFill>
              </a:rPr>
              <a:t>Chez l’homme: faible quantité = effet négligeable </a:t>
            </a:r>
          </a:p>
        </p:txBody>
      </p:sp>
      <p:sp>
        <p:nvSpPr>
          <p:cNvPr id="4" name="Étoile à 5 branches 3"/>
          <p:cNvSpPr/>
          <p:nvPr/>
        </p:nvSpPr>
        <p:spPr>
          <a:xfrm>
            <a:off x="7258349" y="462520"/>
            <a:ext cx="1439168" cy="1412246"/>
          </a:xfrm>
          <a:prstGeom prst="star5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1500" b="1" dirty="0">
                <a:solidFill>
                  <a:prstClr val="white"/>
                </a:solidFill>
              </a:rPr>
              <a:t>VIP</a:t>
            </a:r>
          </a:p>
        </p:txBody>
      </p:sp>
      <p:sp>
        <p:nvSpPr>
          <p:cNvPr id="2" name="Organigramme : Bande perforée 1">
            <a:extLst>
              <a:ext uri="{FF2B5EF4-FFF2-40B4-BE49-F238E27FC236}">
                <a16:creationId xmlns:a16="http://schemas.microsoft.com/office/drawing/2014/main" id="{607D6B00-1AF2-29B6-B83D-D1C6C852CB90}"/>
              </a:ext>
            </a:extLst>
          </p:cNvPr>
          <p:cNvSpPr/>
          <p:nvPr/>
        </p:nvSpPr>
        <p:spPr>
          <a:xfrm>
            <a:off x="6228184" y="2852936"/>
            <a:ext cx="1944216" cy="122413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Cesser graduellement</a:t>
            </a:r>
          </a:p>
        </p:txBody>
      </p:sp>
    </p:spTree>
    <p:extLst>
      <p:ext uri="{BB962C8B-B14F-4D97-AF65-F5344CB8AC3E}">
        <p14:creationId xmlns:p14="http://schemas.microsoft.com/office/powerpoint/2010/main" val="900194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56C4EA-3A33-72AA-7638-7B3980D8A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096" y="4182"/>
            <a:ext cx="8533805" cy="759528"/>
          </a:xfrm>
        </p:spPr>
        <p:txBody>
          <a:bodyPr/>
          <a:lstStyle/>
          <a:p>
            <a:r>
              <a:rPr lang="fr-CA" sz="2800" b="1" dirty="0">
                <a:solidFill>
                  <a:schemeClr val="bg2">
                    <a:lumMod val="10000"/>
                  </a:schemeClr>
                </a:solidFill>
              </a:rPr>
              <a:t>Régulation des hormones Corticosurrénales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4B3A875-8CD8-B80C-F718-61963481F05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15974" y="987979"/>
            <a:ext cx="7912051" cy="5682959"/>
          </a:xfrm>
        </p:spPr>
      </p:pic>
    </p:spTree>
    <p:extLst>
      <p:ext uri="{BB962C8B-B14F-4D97-AF65-F5344CB8AC3E}">
        <p14:creationId xmlns:p14="http://schemas.microsoft.com/office/powerpoint/2010/main" val="26666454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re 1"/>
          <p:cNvSpPr>
            <a:spLocks noGrp="1"/>
          </p:cNvSpPr>
          <p:nvPr>
            <p:ph type="title"/>
          </p:nvPr>
        </p:nvSpPr>
        <p:spPr>
          <a:xfrm>
            <a:off x="302122" y="228451"/>
            <a:ext cx="8533805" cy="963124"/>
          </a:xfrm>
        </p:spPr>
        <p:txBody>
          <a:bodyPr/>
          <a:lstStyle/>
          <a:p>
            <a:pPr eaLnBrk="1" hangingPunct="1"/>
            <a:r>
              <a:rPr lang="fr-CA" altLang="fr-FR" sz="4400" b="1" dirty="0">
                <a:solidFill>
                  <a:schemeClr val="tx1"/>
                </a:solidFill>
              </a:rPr>
              <a:t>Région médullosurrénale </a:t>
            </a:r>
            <a:r>
              <a:rPr lang="fr-CA" altLang="fr-FR" dirty="0">
                <a:solidFill>
                  <a:schemeClr val="tx1"/>
                </a:solidFill>
              </a:rPr>
              <a:t>P.31 du </a:t>
            </a:r>
            <a:r>
              <a:rPr lang="fr-CA" altLang="fr-FR" dirty="0" err="1">
                <a:solidFill>
                  <a:schemeClr val="tx1"/>
                </a:solidFill>
              </a:rPr>
              <a:t>Cémeq</a:t>
            </a:r>
            <a:endParaRPr lang="fr-CA" altLang="fr-FR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2123" y="1526473"/>
            <a:ext cx="8504039" cy="4572000"/>
          </a:xfrm>
        </p:spPr>
        <p:txBody>
          <a:bodyPr>
            <a:normAutofit fontScale="92500"/>
          </a:bodyPr>
          <a:lstStyle/>
          <a:p>
            <a:pPr marL="274236" indent="-274236" eaLnBrk="1" fontAlgn="auto" hangingPunct="1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fr-CA" dirty="0">
                <a:solidFill>
                  <a:srgbClr val="002060"/>
                </a:solidFill>
              </a:rPr>
              <a:t>Sécrète 2 hormones :</a:t>
            </a:r>
          </a:p>
          <a:p>
            <a:pPr marL="137119" indent="0" eaLnBrk="1" fontAlgn="auto" hangingPunct="1">
              <a:spcAft>
                <a:spcPts val="0"/>
              </a:spcAft>
              <a:buNone/>
              <a:defRPr/>
            </a:pPr>
            <a:r>
              <a:rPr lang="fr-CA" sz="2200" b="1" dirty="0"/>
              <a:t>Adrénaline (épinéphrine) et Noradrénaline (norépinéphrine) </a:t>
            </a:r>
          </a:p>
          <a:p>
            <a:pPr marL="137119" indent="0" eaLnBrk="1" fontAlgn="auto" hangingPunct="1">
              <a:spcAft>
                <a:spcPts val="0"/>
              </a:spcAft>
              <a:buNone/>
              <a:defRPr/>
            </a:pPr>
            <a:r>
              <a:rPr lang="fr-CA" dirty="0"/>
              <a:t>Cœur :    </a:t>
            </a:r>
            <a:r>
              <a:rPr lang="fr-CA" dirty="0">
                <a:solidFill>
                  <a:srgbClr val="002060"/>
                </a:solidFill>
              </a:rPr>
              <a:t> FC + DC + PA </a:t>
            </a:r>
          </a:p>
          <a:p>
            <a:pPr marL="137119" indent="0" eaLnBrk="1" fontAlgn="auto" hangingPunct="1">
              <a:spcAft>
                <a:spcPts val="0"/>
              </a:spcAft>
              <a:buNone/>
              <a:defRPr/>
            </a:pPr>
            <a:r>
              <a:rPr lang="fr-CA" dirty="0"/>
              <a:t>Capillaires : </a:t>
            </a:r>
            <a:r>
              <a:rPr lang="fr-CA" dirty="0">
                <a:solidFill>
                  <a:srgbClr val="002060"/>
                </a:solidFill>
              </a:rPr>
              <a:t>vasoconstriction périphérique =    Irrigation des organes</a:t>
            </a:r>
            <a:r>
              <a:rPr lang="fr-CA" dirty="0">
                <a:solidFill>
                  <a:schemeClr val="tx2"/>
                </a:solidFill>
              </a:rPr>
              <a:t> </a:t>
            </a:r>
            <a:r>
              <a:rPr lang="fr-CA" dirty="0">
                <a:solidFill>
                  <a:srgbClr val="002060"/>
                </a:solidFill>
              </a:rPr>
              <a:t>vitaux</a:t>
            </a:r>
          </a:p>
          <a:p>
            <a:pPr marL="137119" indent="0" eaLnBrk="1" fontAlgn="auto" hangingPunct="1">
              <a:spcAft>
                <a:spcPts val="0"/>
              </a:spcAft>
              <a:buNone/>
              <a:defRPr/>
            </a:pPr>
            <a:r>
              <a:rPr lang="fr-CA" dirty="0"/>
              <a:t>PMS : </a:t>
            </a:r>
            <a:r>
              <a:rPr lang="fr-CA" dirty="0">
                <a:solidFill>
                  <a:srgbClr val="002060"/>
                </a:solidFill>
              </a:rPr>
              <a:t>Bronchodilatation ,    FR </a:t>
            </a:r>
          </a:p>
          <a:p>
            <a:pPr marL="137119" indent="0" eaLnBrk="1" fontAlgn="auto" hangingPunct="1">
              <a:spcAft>
                <a:spcPts val="0"/>
              </a:spcAft>
              <a:buNone/>
              <a:defRPr/>
            </a:pPr>
            <a:r>
              <a:rPr lang="fr-CA" dirty="0"/>
              <a:t>Muscles :</a:t>
            </a:r>
            <a:r>
              <a:rPr lang="fr-CA" dirty="0">
                <a:solidFill>
                  <a:schemeClr val="tx2"/>
                </a:solidFill>
              </a:rPr>
              <a:t>    </a:t>
            </a:r>
            <a:r>
              <a:rPr lang="fr-CA" dirty="0">
                <a:solidFill>
                  <a:srgbClr val="002060"/>
                </a:solidFill>
              </a:rPr>
              <a:t>Efficacité contraction musculaire </a:t>
            </a:r>
          </a:p>
          <a:p>
            <a:pPr marL="137119" indent="0" eaLnBrk="1" fontAlgn="auto" hangingPunct="1">
              <a:spcAft>
                <a:spcPts val="0"/>
              </a:spcAft>
              <a:buNone/>
              <a:defRPr/>
            </a:pPr>
            <a:r>
              <a:rPr lang="fr-CA" dirty="0"/>
              <a:t>Sang : </a:t>
            </a:r>
            <a:r>
              <a:rPr lang="fr-CA" dirty="0">
                <a:solidFill>
                  <a:srgbClr val="002060"/>
                </a:solidFill>
              </a:rPr>
              <a:t>transformation des glucides et graisses en ATP </a:t>
            </a:r>
          </a:p>
          <a:p>
            <a:pPr marL="137119" indent="0" eaLnBrk="1" fontAlgn="auto" hangingPunct="1">
              <a:spcAft>
                <a:spcPts val="0"/>
              </a:spcAft>
              <a:buNone/>
              <a:defRPr/>
            </a:pPr>
            <a:r>
              <a:rPr lang="fr-CA" dirty="0"/>
              <a:t>Hypophyse :</a:t>
            </a:r>
            <a:r>
              <a:rPr lang="fr-CA" dirty="0">
                <a:solidFill>
                  <a:schemeClr val="tx2"/>
                </a:solidFill>
              </a:rPr>
              <a:t>    </a:t>
            </a:r>
            <a:r>
              <a:rPr lang="fr-CA" dirty="0">
                <a:solidFill>
                  <a:srgbClr val="002060"/>
                </a:solidFill>
              </a:rPr>
              <a:t>libération d’ACTH et TSH qui interviennent  mécanismes de défense contre stress</a:t>
            </a:r>
          </a:p>
          <a:p>
            <a:pPr marL="137119" indent="0" eaLnBrk="1" fontAlgn="auto" hangingPunct="1">
              <a:spcAft>
                <a:spcPts val="0"/>
              </a:spcAft>
              <a:buNone/>
              <a:defRPr/>
            </a:pPr>
            <a:endParaRPr lang="fr-CA" dirty="0">
              <a:solidFill>
                <a:schemeClr val="tx2"/>
              </a:solidFill>
            </a:endParaRPr>
          </a:p>
        </p:txBody>
      </p:sp>
      <p:sp>
        <p:nvSpPr>
          <p:cNvPr id="4" name="Flèche : haut 3">
            <a:extLst>
              <a:ext uri="{FF2B5EF4-FFF2-40B4-BE49-F238E27FC236}">
                <a16:creationId xmlns:a16="http://schemas.microsoft.com/office/drawing/2014/main" id="{E6E2D441-4D5C-B532-4964-A8F6D658CC21}"/>
              </a:ext>
            </a:extLst>
          </p:cNvPr>
          <p:cNvSpPr/>
          <p:nvPr/>
        </p:nvSpPr>
        <p:spPr>
          <a:xfrm>
            <a:off x="1547664" y="2420888"/>
            <a:ext cx="216024" cy="2880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Flèche : haut 4">
            <a:extLst>
              <a:ext uri="{FF2B5EF4-FFF2-40B4-BE49-F238E27FC236}">
                <a16:creationId xmlns:a16="http://schemas.microsoft.com/office/drawing/2014/main" id="{0B80E0D0-6AE5-93F7-2221-7578365F4293}"/>
              </a:ext>
            </a:extLst>
          </p:cNvPr>
          <p:cNvSpPr/>
          <p:nvPr/>
        </p:nvSpPr>
        <p:spPr>
          <a:xfrm>
            <a:off x="6804248" y="2852936"/>
            <a:ext cx="216024" cy="2880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Flèche : haut 6">
            <a:extLst>
              <a:ext uri="{FF2B5EF4-FFF2-40B4-BE49-F238E27FC236}">
                <a16:creationId xmlns:a16="http://schemas.microsoft.com/office/drawing/2014/main" id="{D5CB3C6B-B3B4-7DC5-9548-D59DA01A1C79}"/>
              </a:ext>
            </a:extLst>
          </p:cNvPr>
          <p:cNvSpPr/>
          <p:nvPr/>
        </p:nvSpPr>
        <p:spPr>
          <a:xfrm>
            <a:off x="4211960" y="3668457"/>
            <a:ext cx="216024" cy="2880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Flèche : haut 7">
            <a:extLst>
              <a:ext uri="{FF2B5EF4-FFF2-40B4-BE49-F238E27FC236}">
                <a16:creationId xmlns:a16="http://schemas.microsoft.com/office/drawing/2014/main" id="{342C122C-F8D4-439A-D487-26B9485FAF36}"/>
              </a:ext>
            </a:extLst>
          </p:cNvPr>
          <p:cNvSpPr/>
          <p:nvPr/>
        </p:nvSpPr>
        <p:spPr>
          <a:xfrm>
            <a:off x="1835696" y="4149080"/>
            <a:ext cx="216024" cy="2880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Flèche : haut 8">
            <a:extLst>
              <a:ext uri="{FF2B5EF4-FFF2-40B4-BE49-F238E27FC236}">
                <a16:creationId xmlns:a16="http://schemas.microsoft.com/office/drawing/2014/main" id="{56E3FDF7-2A72-776D-07E8-7CB785CF9479}"/>
              </a:ext>
            </a:extLst>
          </p:cNvPr>
          <p:cNvSpPr/>
          <p:nvPr/>
        </p:nvSpPr>
        <p:spPr>
          <a:xfrm>
            <a:off x="2267744" y="5043495"/>
            <a:ext cx="216024" cy="2880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24241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945FF7-AD46-4627-2666-80BCD4CE7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5400" b="1" dirty="0">
                <a:solidFill>
                  <a:schemeClr val="bg2">
                    <a:lumMod val="10000"/>
                  </a:schemeClr>
                </a:solidFill>
              </a:rPr>
              <a:t>Période de stress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B2A4A96-0E84-D8D5-896A-1BBFBB1FCA1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16596" y="987979"/>
            <a:ext cx="7704855" cy="5581005"/>
          </a:xfrm>
        </p:spPr>
      </p:pic>
    </p:spTree>
    <p:extLst>
      <p:ext uri="{BB962C8B-B14F-4D97-AF65-F5344CB8AC3E}">
        <p14:creationId xmlns:p14="http://schemas.microsoft.com/office/powerpoint/2010/main" val="700036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1ECFB-64C8-69A7-DE2E-2D56E7C52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20" y="620688"/>
            <a:ext cx="2491680" cy="547292"/>
          </a:xfrm>
        </p:spPr>
        <p:txBody>
          <a:bodyPr/>
          <a:lstStyle/>
          <a:p>
            <a:pPr algn="ctr"/>
            <a:r>
              <a:rPr lang="fr-CA" sz="2600" dirty="0"/>
              <a:t>Hormones</a:t>
            </a:r>
            <a:r>
              <a:rPr lang="fr-CA" dirty="0"/>
              <a:t> </a:t>
            </a:r>
            <a:r>
              <a:rPr lang="fr-CA" sz="1600" dirty="0"/>
              <a:t>p.9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4B090D9-966C-04D1-FA21-0B7D236F59D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7504" y="1167980"/>
            <a:ext cx="2808312" cy="5386002"/>
          </a:xfrm>
        </p:spPr>
        <p:txBody>
          <a:bodyPr/>
          <a:lstStyle/>
          <a:p>
            <a:r>
              <a:rPr lang="fr-CA" sz="2000" dirty="0"/>
              <a:t>- Les hormones sont des </a:t>
            </a:r>
            <a:r>
              <a:rPr lang="fr-CA" sz="2000" b="1" dirty="0">
                <a:solidFill>
                  <a:schemeClr val="bg2">
                    <a:lumMod val="10000"/>
                  </a:schemeClr>
                </a:solidFill>
              </a:rPr>
              <a:t>substances chimiques sécrétées par les glandes</a:t>
            </a:r>
            <a:r>
              <a:rPr lang="fr-CA" sz="2000" b="1" dirty="0"/>
              <a:t> </a:t>
            </a:r>
            <a:r>
              <a:rPr lang="fr-CA" sz="2000" dirty="0"/>
              <a:t>endocrines ou mixtes et libérées directement dans le sang.</a:t>
            </a:r>
          </a:p>
          <a:p>
            <a:r>
              <a:rPr lang="fr-FR" sz="2000" dirty="0"/>
              <a:t>- Chaque hormones à sa cellule cible</a:t>
            </a:r>
          </a:p>
          <a:p>
            <a:r>
              <a:rPr lang="fr-FR" sz="2000" dirty="0"/>
              <a:t>- Chaque récepteur réagit à une seule hormone </a:t>
            </a:r>
          </a:p>
          <a:p>
            <a:r>
              <a:rPr lang="fr-CA" sz="2000" dirty="0"/>
              <a:t>- Stimule ou inhibe (Rétro-inhibition) </a:t>
            </a:r>
          </a:p>
          <a:p>
            <a:pPr marL="342900" indent="-342900">
              <a:buFontTx/>
              <a:buChar char="-"/>
            </a:pPr>
            <a:endParaRPr lang="fr-CA" sz="2000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CDF5A67-9045-4EB2-4769-AF02C553592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169679" y="1357708"/>
            <a:ext cx="5547841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747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530DCBAA-7662-F8AF-7034-27C9589C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425196"/>
            <a:ext cx="8534400" cy="758952"/>
          </a:xfrm>
        </p:spPr>
        <p:txBody>
          <a:bodyPr wrap="square" anchor="b">
            <a:noAutofit/>
          </a:bodyPr>
          <a:lstStyle/>
          <a:p>
            <a:r>
              <a:rPr lang="fr-CA" sz="6000" dirty="0">
                <a:solidFill>
                  <a:schemeClr val="bg2">
                    <a:lumMod val="10000"/>
                  </a:schemeClr>
                </a:solidFill>
              </a:rPr>
              <a:t>Thymus  </a:t>
            </a:r>
            <a:r>
              <a:rPr lang="fr-CA" sz="2400" dirty="0">
                <a:solidFill>
                  <a:schemeClr val="bg2">
                    <a:lumMod val="10000"/>
                  </a:schemeClr>
                </a:solidFill>
              </a:rPr>
              <a:t>p.33 du </a:t>
            </a:r>
            <a:r>
              <a:rPr lang="fr-CA" sz="2400" dirty="0" err="1">
                <a:solidFill>
                  <a:schemeClr val="bg2">
                    <a:lumMod val="10000"/>
                  </a:schemeClr>
                </a:solidFill>
              </a:rPr>
              <a:t>Cémeq</a:t>
            </a:r>
            <a:endParaRPr lang="fr-CA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A2FFCFB-A8CB-74DE-C78B-12ACBA7683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270248" cy="4937720"/>
          </a:xfrm>
        </p:spPr>
        <p:txBody>
          <a:bodyPr/>
          <a:lstStyle/>
          <a:p>
            <a:r>
              <a:rPr lang="en-US" dirty="0" err="1"/>
              <a:t>Situé</a:t>
            </a:r>
            <a:r>
              <a:rPr lang="en-US" dirty="0"/>
              <a:t> dans la </a:t>
            </a:r>
            <a:r>
              <a:rPr lang="en-US" dirty="0" err="1"/>
              <a:t>partie</a:t>
            </a:r>
            <a:r>
              <a:rPr lang="en-US" dirty="0"/>
              <a:t> supérieure du thorax, derrière le sternum.</a:t>
            </a:r>
          </a:p>
          <a:p>
            <a:r>
              <a:rPr lang="en-US" dirty="0"/>
              <a:t>Les hormones du thymus </a:t>
            </a:r>
            <a:r>
              <a:rPr lang="en-US" dirty="0" err="1"/>
              <a:t>contribuent</a:t>
            </a:r>
            <a:r>
              <a:rPr lang="en-US" dirty="0"/>
              <a:t> à </a:t>
            </a:r>
            <a:r>
              <a:rPr lang="en-US" dirty="0" err="1"/>
              <a:t>l’immunité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favorisant</a:t>
            </a:r>
            <a:r>
              <a:rPr lang="en-US" dirty="0"/>
              <a:t> la maturation des lymphocytes T.</a:t>
            </a:r>
          </a:p>
          <a:p>
            <a:r>
              <a:rPr lang="en-US" dirty="0"/>
              <a:t>Active pendant </a:t>
            </a:r>
            <a:r>
              <a:rPr lang="en-US" dirty="0" err="1"/>
              <a:t>l’enfance</a:t>
            </a:r>
            <a:r>
              <a:rPr lang="en-US" dirty="0"/>
              <a:t> et </a:t>
            </a:r>
            <a:r>
              <a:rPr lang="en-US" dirty="0" err="1"/>
              <a:t>s’atrophie</a:t>
            </a:r>
            <a:r>
              <a:rPr lang="en-US" dirty="0"/>
              <a:t> à </a:t>
            </a:r>
            <a:r>
              <a:rPr lang="en-US" dirty="0" err="1"/>
              <a:t>l’âge</a:t>
            </a:r>
            <a:r>
              <a:rPr lang="en-US" dirty="0"/>
              <a:t> </a:t>
            </a:r>
            <a:r>
              <a:rPr lang="en-US" dirty="0" err="1"/>
              <a:t>adulte</a:t>
            </a:r>
            <a:r>
              <a:rPr lang="en-US" dirty="0"/>
              <a:t>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94B6D864-4190-9317-D744-67BAE35AFC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2594" r="19827" b="2"/>
          <a:stretch/>
        </p:blipFill>
        <p:spPr>
          <a:xfrm>
            <a:off x="4800600" y="1371600"/>
            <a:ext cx="4038600" cy="4681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35459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6"/>
          <p:cNvSpPr>
            <a:spLocks noChangeArrowheads="1"/>
          </p:cNvSpPr>
          <p:nvPr/>
        </p:nvSpPr>
        <p:spPr bwMode="auto">
          <a:xfrm>
            <a:off x="3421561" y="261089"/>
            <a:ext cx="2664023" cy="1872117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412" tIns="45707" rIns="91412" bIns="45707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3" name="Picture 2" descr="thyroi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7" t="6099" b="23994"/>
          <a:stretch>
            <a:fillRect/>
          </a:stretch>
        </p:blipFill>
        <p:spPr bwMode="auto">
          <a:xfrm>
            <a:off x="2287490" y="3647811"/>
            <a:ext cx="1079003" cy="93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 descr="endocrineins_test_ovai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1" r="46458"/>
          <a:stretch>
            <a:fillRect/>
          </a:stretch>
        </p:blipFill>
        <p:spPr bwMode="auto">
          <a:xfrm>
            <a:off x="3708798" y="4220422"/>
            <a:ext cx="651867" cy="115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 descr="endocrineins_test_ovai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42" r="6372"/>
          <a:stretch>
            <a:fillRect/>
          </a:stretch>
        </p:blipFill>
        <p:spPr bwMode="auto">
          <a:xfrm>
            <a:off x="4725294" y="4365802"/>
            <a:ext cx="1440656" cy="720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5" descr="hypophyse_mod_oh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4" t="40199" r="34702"/>
          <a:stretch>
            <a:fillRect/>
          </a:stretch>
        </p:blipFill>
        <p:spPr bwMode="auto">
          <a:xfrm>
            <a:off x="3853161" y="404984"/>
            <a:ext cx="1726406" cy="171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6" descr="endocrineins_surrena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41" y="3888130"/>
            <a:ext cx="864692" cy="136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7" descr="178753-24060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2" t="26746" r="14717" b="17419"/>
          <a:stretch>
            <a:fillRect/>
          </a:stretch>
        </p:blipFill>
        <p:spPr bwMode="auto">
          <a:xfrm>
            <a:off x="7524750" y="2852679"/>
            <a:ext cx="1006078" cy="94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8" descr="o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2" t="3697" r="24452" b="8710"/>
          <a:stretch>
            <a:fillRect/>
          </a:stretch>
        </p:blipFill>
        <p:spPr bwMode="auto">
          <a:xfrm>
            <a:off x="540248" y="188401"/>
            <a:ext cx="549175" cy="172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9" descr="rei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2" t="6024" r="27774" b="15552"/>
          <a:stretch>
            <a:fillRect/>
          </a:stretch>
        </p:blipFill>
        <p:spPr bwMode="auto">
          <a:xfrm>
            <a:off x="7740553" y="1557626"/>
            <a:ext cx="763488" cy="93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851" name="AutoShape 10"/>
          <p:cNvCxnSpPr>
            <a:cxnSpLocks noChangeShapeType="1"/>
          </p:cNvCxnSpPr>
          <p:nvPr/>
        </p:nvCxnSpPr>
        <p:spPr bwMode="auto">
          <a:xfrm rot="10800000">
            <a:off x="1692178" y="692774"/>
            <a:ext cx="2388691" cy="673487"/>
          </a:xfrm>
          <a:prstGeom prst="curvedConnector3">
            <a:avLst>
              <a:gd name="adj1" fmla="val 49968"/>
            </a:avLst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2" name="AutoShape 11"/>
          <p:cNvCxnSpPr>
            <a:cxnSpLocks noChangeShapeType="1"/>
          </p:cNvCxnSpPr>
          <p:nvPr/>
        </p:nvCxnSpPr>
        <p:spPr bwMode="auto">
          <a:xfrm rot="5400000">
            <a:off x="1707088" y="1664520"/>
            <a:ext cx="2303802" cy="2232422"/>
          </a:xfrm>
          <a:prstGeom prst="curvedConnector3">
            <a:avLst>
              <a:gd name="adj1" fmla="val 49968"/>
            </a:avLst>
          </a:prstGeom>
          <a:noFill/>
          <a:ln w="539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3" name="AutoShape 12"/>
          <p:cNvCxnSpPr>
            <a:cxnSpLocks noChangeShapeType="1"/>
          </p:cNvCxnSpPr>
          <p:nvPr/>
        </p:nvCxnSpPr>
        <p:spPr bwMode="auto">
          <a:xfrm rot="5400000">
            <a:off x="2464925" y="2280735"/>
            <a:ext cx="2032330" cy="1416844"/>
          </a:xfrm>
          <a:prstGeom prst="curvedConnector3">
            <a:avLst>
              <a:gd name="adj1" fmla="val 41875"/>
            </a:avLst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4" name="AutoShape 13"/>
          <p:cNvCxnSpPr>
            <a:cxnSpLocks noChangeShapeType="1"/>
          </p:cNvCxnSpPr>
          <p:nvPr/>
        </p:nvCxnSpPr>
        <p:spPr bwMode="auto">
          <a:xfrm rot="5400000">
            <a:off x="3215681" y="2796194"/>
            <a:ext cx="1981892" cy="528339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5" name="AutoShape 14"/>
          <p:cNvCxnSpPr>
            <a:cxnSpLocks noChangeShapeType="1"/>
          </p:cNvCxnSpPr>
          <p:nvPr/>
        </p:nvCxnSpPr>
        <p:spPr bwMode="auto">
          <a:xfrm rot="16200000" flipH="1">
            <a:off x="4089621" y="2688741"/>
            <a:ext cx="2177708" cy="924222"/>
          </a:xfrm>
          <a:prstGeom prst="curvedConnector3">
            <a:avLst>
              <a:gd name="adj1" fmla="val 37171"/>
            </a:avLst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6" name="AutoShape 15"/>
          <p:cNvCxnSpPr>
            <a:cxnSpLocks noChangeShapeType="1"/>
          </p:cNvCxnSpPr>
          <p:nvPr/>
        </p:nvCxnSpPr>
        <p:spPr bwMode="auto">
          <a:xfrm>
            <a:off x="5392045" y="1547243"/>
            <a:ext cx="2233910" cy="577062"/>
          </a:xfrm>
          <a:prstGeom prst="curvedConnector3">
            <a:avLst>
              <a:gd name="adj1" fmla="val 49963"/>
            </a:avLst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7" name="AutoShape 16"/>
          <p:cNvCxnSpPr>
            <a:cxnSpLocks noChangeShapeType="1"/>
          </p:cNvCxnSpPr>
          <p:nvPr/>
        </p:nvCxnSpPr>
        <p:spPr bwMode="auto">
          <a:xfrm>
            <a:off x="5341442" y="1744540"/>
            <a:ext cx="2022574" cy="1792010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8" name="AutoShape 17"/>
          <p:cNvCxnSpPr>
            <a:cxnSpLocks noChangeShapeType="1"/>
          </p:cNvCxnSpPr>
          <p:nvPr/>
        </p:nvCxnSpPr>
        <p:spPr bwMode="auto">
          <a:xfrm rot="16200000" flipH="1">
            <a:off x="6395460" y="3355845"/>
            <a:ext cx="649752" cy="287238"/>
          </a:xfrm>
          <a:prstGeom prst="curvedConnector3">
            <a:avLst>
              <a:gd name="adj1" fmla="val 47185"/>
            </a:avLst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9" name="AutoShape 18"/>
          <p:cNvCxnSpPr>
            <a:cxnSpLocks noChangeShapeType="1"/>
          </p:cNvCxnSpPr>
          <p:nvPr/>
        </p:nvCxnSpPr>
        <p:spPr bwMode="auto">
          <a:xfrm rot="16200000" flipH="1">
            <a:off x="4012130" y="3260112"/>
            <a:ext cx="1201596" cy="775394"/>
          </a:xfrm>
          <a:prstGeom prst="curvedConnector3">
            <a:avLst>
              <a:gd name="adj1" fmla="val 49801"/>
            </a:avLst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60" name="AutoShape 19"/>
          <p:cNvCxnSpPr>
            <a:cxnSpLocks noChangeShapeType="1"/>
          </p:cNvCxnSpPr>
          <p:nvPr/>
        </p:nvCxnSpPr>
        <p:spPr bwMode="auto">
          <a:xfrm rot="16200000" flipH="1">
            <a:off x="4769262" y="2114988"/>
            <a:ext cx="1867666" cy="1628180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61" name="Text Box 20"/>
          <p:cNvSpPr txBox="1">
            <a:spLocks noChangeArrowheads="1"/>
          </p:cNvSpPr>
          <p:nvPr/>
        </p:nvSpPr>
        <p:spPr bwMode="auto">
          <a:xfrm>
            <a:off x="2556867" y="836669"/>
            <a:ext cx="577453" cy="36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GH</a:t>
            </a:r>
          </a:p>
        </p:txBody>
      </p:sp>
      <p:sp>
        <p:nvSpPr>
          <p:cNvPr id="35862" name="Text Box 21"/>
          <p:cNvSpPr txBox="1">
            <a:spLocks noChangeArrowheads="1"/>
          </p:cNvSpPr>
          <p:nvPr/>
        </p:nvSpPr>
        <p:spPr bwMode="auto">
          <a:xfrm>
            <a:off x="1907976" y="2781475"/>
            <a:ext cx="791766" cy="646319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ACTH</a:t>
            </a:r>
          </a:p>
        </p:txBody>
      </p:sp>
      <p:sp>
        <p:nvSpPr>
          <p:cNvPr id="35863" name="Text Box 22"/>
          <p:cNvSpPr txBox="1">
            <a:spLocks noChangeArrowheads="1"/>
          </p:cNvSpPr>
          <p:nvPr/>
        </p:nvSpPr>
        <p:spPr bwMode="auto">
          <a:xfrm>
            <a:off x="2915543" y="2925369"/>
            <a:ext cx="648891" cy="36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TSH</a:t>
            </a:r>
          </a:p>
        </p:txBody>
      </p:sp>
      <p:sp>
        <p:nvSpPr>
          <p:cNvPr id="35864" name="Text Box 23"/>
          <p:cNvSpPr txBox="1">
            <a:spLocks noChangeArrowheads="1"/>
          </p:cNvSpPr>
          <p:nvPr/>
        </p:nvSpPr>
        <p:spPr bwMode="auto">
          <a:xfrm>
            <a:off x="4106170" y="2367591"/>
            <a:ext cx="602753" cy="646319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FSH</a:t>
            </a:r>
          </a:p>
        </p:txBody>
      </p:sp>
      <p:sp>
        <p:nvSpPr>
          <p:cNvPr id="35865" name="Text Box 24"/>
          <p:cNvSpPr txBox="1">
            <a:spLocks noChangeArrowheads="1"/>
          </p:cNvSpPr>
          <p:nvPr/>
        </p:nvSpPr>
        <p:spPr bwMode="auto">
          <a:xfrm>
            <a:off x="4789290" y="2781473"/>
            <a:ext cx="497086" cy="36641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LH</a:t>
            </a:r>
          </a:p>
        </p:txBody>
      </p:sp>
      <p:sp>
        <p:nvSpPr>
          <p:cNvPr id="35866" name="Text Box 25"/>
          <p:cNvSpPr txBox="1">
            <a:spLocks noChangeArrowheads="1"/>
          </p:cNvSpPr>
          <p:nvPr/>
        </p:nvSpPr>
        <p:spPr bwMode="auto">
          <a:xfrm>
            <a:off x="5581056" y="2710269"/>
            <a:ext cx="577453" cy="646319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PRL</a:t>
            </a:r>
          </a:p>
        </p:txBody>
      </p:sp>
      <p:cxnSp>
        <p:nvCxnSpPr>
          <p:cNvPr id="35867" name="AutoShape 26"/>
          <p:cNvCxnSpPr>
            <a:cxnSpLocks noChangeShapeType="1"/>
          </p:cNvCxnSpPr>
          <p:nvPr/>
        </p:nvCxnSpPr>
        <p:spPr bwMode="auto">
          <a:xfrm rot="5400000">
            <a:off x="4500599" y="3165652"/>
            <a:ext cx="936059" cy="936129"/>
          </a:xfrm>
          <a:prstGeom prst="curvedConnector3">
            <a:avLst>
              <a:gd name="adj1" fmla="val 50000"/>
            </a:avLst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68" name="Text Box 27"/>
          <p:cNvSpPr txBox="1">
            <a:spLocks noChangeArrowheads="1"/>
          </p:cNvSpPr>
          <p:nvPr/>
        </p:nvSpPr>
        <p:spPr bwMode="auto">
          <a:xfrm>
            <a:off x="5652492" y="2204410"/>
            <a:ext cx="1440656" cy="36938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Ocytocine</a:t>
            </a:r>
          </a:p>
        </p:txBody>
      </p:sp>
      <p:sp>
        <p:nvSpPr>
          <p:cNvPr id="35869" name="Text Box 28"/>
          <p:cNvSpPr txBox="1">
            <a:spLocks noChangeArrowheads="1"/>
          </p:cNvSpPr>
          <p:nvPr/>
        </p:nvSpPr>
        <p:spPr bwMode="auto">
          <a:xfrm>
            <a:off x="6244830" y="1688170"/>
            <a:ext cx="718840" cy="3664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ADH</a:t>
            </a:r>
          </a:p>
        </p:txBody>
      </p:sp>
      <p:sp>
        <p:nvSpPr>
          <p:cNvPr id="35870" name="AutoShape 29"/>
          <p:cNvSpPr>
            <a:spLocks noChangeArrowheads="1"/>
          </p:cNvSpPr>
          <p:nvPr/>
        </p:nvSpPr>
        <p:spPr bwMode="auto">
          <a:xfrm>
            <a:off x="1521023" y="5499158"/>
            <a:ext cx="287239" cy="431684"/>
          </a:xfrm>
          <a:prstGeom prst="downArrow">
            <a:avLst>
              <a:gd name="adj1" fmla="val 50000"/>
              <a:gd name="adj2" fmla="val 37569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91412" tIns="45707" rIns="91412" bIns="45707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871" name="AutoShape 30"/>
          <p:cNvSpPr>
            <a:spLocks noChangeArrowheads="1"/>
          </p:cNvSpPr>
          <p:nvPr/>
        </p:nvSpPr>
        <p:spPr bwMode="auto">
          <a:xfrm>
            <a:off x="2668489" y="4836056"/>
            <a:ext cx="287238" cy="431685"/>
          </a:xfrm>
          <a:prstGeom prst="downArrow">
            <a:avLst>
              <a:gd name="adj1" fmla="val 50000"/>
              <a:gd name="adj2" fmla="val 37569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91412" tIns="45707" rIns="91412" bIns="45707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872" name="AutoShape 31"/>
          <p:cNvSpPr>
            <a:spLocks noChangeArrowheads="1"/>
          </p:cNvSpPr>
          <p:nvPr/>
        </p:nvSpPr>
        <p:spPr bwMode="auto">
          <a:xfrm>
            <a:off x="3857626" y="5715742"/>
            <a:ext cx="287239" cy="431684"/>
          </a:xfrm>
          <a:prstGeom prst="downArrow">
            <a:avLst>
              <a:gd name="adj1" fmla="val 50000"/>
              <a:gd name="adj2" fmla="val 37569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91412" tIns="45707" rIns="91412" bIns="45707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873" name="AutoShape 32"/>
          <p:cNvSpPr>
            <a:spLocks noChangeArrowheads="1"/>
          </p:cNvSpPr>
          <p:nvPr/>
        </p:nvSpPr>
        <p:spPr bwMode="auto">
          <a:xfrm>
            <a:off x="5286376" y="5500642"/>
            <a:ext cx="287239" cy="431685"/>
          </a:xfrm>
          <a:prstGeom prst="downArrow">
            <a:avLst>
              <a:gd name="adj1" fmla="val 50000"/>
              <a:gd name="adj2" fmla="val 37569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91412" tIns="45707" rIns="91412" bIns="45707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874" name="Text Box 33"/>
          <p:cNvSpPr txBox="1">
            <a:spLocks noChangeArrowheads="1"/>
          </p:cNvSpPr>
          <p:nvPr/>
        </p:nvSpPr>
        <p:spPr bwMode="auto">
          <a:xfrm>
            <a:off x="142875" y="5812166"/>
            <a:ext cx="1224856" cy="84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4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Médullo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Adrénaline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1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Noradrénaline </a:t>
            </a:r>
          </a:p>
        </p:txBody>
      </p:sp>
      <p:sp>
        <p:nvSpPr>
          <p:cNvPr id="35875" name="Text Box 34"/>
          <p:cNvSpPr txBox="1">
            <a:spLocks noChangeArrowheads="1"/>
          </p:cNvSpPr>
          <p:nvPr/>
        </p:nvSpPr>
        <p:spPr bwMode="auto">
          <a:xfrm>
            <a:off x="2299397" y="5273675"/>
            <a:ext cx="1181695" cy="6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fr-CA" altLang="fr-FR" sz="1800" baseline="-25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fr-CA" altLang="fr-FR" sz="1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T</a:t>
            </a:r>
            <a:r>
              <a:rPr lang="fr-CA" altLang="fr-FR" sz="1800" baseline="-25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4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2000" baseline="-25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Calcitonine</a:t>
            </a:r>
          </a:p>
        </p:txBody>
      </p:sp>
      <p:sp>
        <p:nvSpPr>
          <p:cNvPr id="35876" name="Text Box 36"/>
          <p:cNvSpPr txBox="1">
            <a:spLocks noChangeArrowheads="1"/>
          </p:cNvSpPr>
          <p:nvPr/>
        </p:nvSpPr>
        <p:spPr bwMode="auto">
          <a:xfrm>
            <a:off x="4889004" y="5951610"/>
            <a:ext cx="2643188" cy="52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Ovules + Progestérone/œstrogènes</a:t>
            </a:r>
          </a:p>
        </p:txBody>
      </p:sp>
      <p:pic>
        <p:nvPicPr>
          <p:cNvPr id="35877" name="Picture 37" descr="peau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2" r="16434"/>
          <a:stretch>
            <a:fillRect/>
          </a:stretch>
        </p:blipFill>
        <p:spPr bwMode="auto">
          <a:xfrm>
            <a:off x="613173" y="2277100"/>
            <a:ext cx="943570" cy="115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878" name="AutoShape 38"/>
          <p:cNvCxnSpPr>
            <a:cxnSpLocks noChangeShapeType="1"/>
          </p:cNvCxnSpPr>
          <p:nvPr/>
        </p:nvCxnSpPr>
        <p:spPr bwMode="auto">
          <a:xfrm rot="10800000" flipV="1">
            <a:off x="1665389" y="1547242"/>
            <a:ext cx="2293441" cy="971661"/>
          </a:xfrm>
          <a:prstGeom prst="curvedConnector3">
            <a:avLst>
              <a:gd name="adj1" fmla="val 49968"/>
            </a:avLst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79" name="Text Box 39"/>
          <p:cNvSpPr txBox="1">
            <a:spLocks noChangeArrowheads="1"/>
          </p:cNvSpPr>
          <p:nvPr/>
        </p:nvSpPr>
        <p:spPr bwMode="auto">
          <a:xfrm>
            <a:off x="2483942" y="1845416"/>
            <a:ext cx="721816" cy="3664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MSH</a:t>
            </a:r>
          </a:p>
        </p:txBody>
      </p:sp>
      <p:pic>
        <p:nvPicPr>
          <p:cNvPr id="35880" name="Picture 40" descr="muscl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3"/>
          <a:stretch>
            <a:fillRect/>
          </a:stretch>
        </p:blipFill>
        <p:spPr bwMode="auto">
          <a:xfrm>
            <a:off x="1260576" y="907874"/>
            <a:ext cx="863203" cy="79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81" name="Text Box 41"/>
          <p:cNvSpPr txBox="1">
            <a:spLocks noChangeArrowheads="1"/>
          </p:cNvSpPr>
          <p:nvPr/>
        </p:nvSpPr>
        <p:spPr bwMode="auto">
          <a:xfrm>
            <a:off x="540247" y="1916622"/>
            <a:ext cx="504527" cy="36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Os</a:t>
            </a:r>
          </a:p>
        </p:txBody>
      </p:sp>
      <p:sp>
        <p:nvSpPr>
          <p:cNvPr id="35882" name="Text Box 42"/>
          <p:cNvSpPr txBox="1">
            <a:spLocks noChangeArrowheads="1"/>
          </p:cNvSpPr>
          <p:nvPr/>
        </p:nvSpPr>
        <p:spPr bwMode="auto">
          <a:xfrm>
            <a:off x="756047" y="3429743"/>
            <a:ext cx="791766" cy="36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Peau</a:t>
            </a:r>
          </a:p>
        </p:txBody>
      </p:sp>
      <p:sp>
        <p:nvSpPr>
          <p:cNvPr id="35883" name="Text Box 43"/>
          <p:cNvSpPr txBox="1">
            <a:spLocks noChangeArrowheads="1"/>
          </p:cNvSpPr>
          <p:nvPr/>
        </p:nvSpPr>
        <p:spPr bwMode="auto">
          <a:xfrm>
            <a:off x="815580" y="5190600"/>
            <a:ext cx="1367731" cy="36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Surrénales</a:t>
            </a:r>
          </a:p>
        </p:txBody>
      </p:sp>
      <p:sp>
        <p:nvSpPr>
          <p:cNvPr id="35884" name="Text Box 44"/>
          <p:cNvSpPr txBox="1">
            <a:spLocks noChangeArrowheads="1"/>
          </p:cNvSpPr>
          <p:nvPr/>
        </p:nvSpPr>
        <p:spPr bwMode="auto">
          <a:xfrm>
            <a:off x="2323209" y="4542332"/>
            <a:ext cx="1079003" cy="64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Thyroïde</a:t>
            </a:r>
          </a:p>
        </p:txBody>
      </p:sp>
      <p:sp>
        <p:nvSpPr>
          <p:cNvPr id="35885" name="Text Box 45"/>
          <p:cNvSpPr txBox="1">
            <a:spLocks noChangeArrowheads="1"/>
          </p:cNvSpPr>
          <p:nvPr/>
        </p:nvSpPr>
        <p:spPr bwMode="auto">
          <a:xfrm>
            <a:off x="3429002" y="5358231"/>
            <a:ext cx="1223367" cy="36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Testicules</a:t>
            </a:r>
          </a:p>
        </p:txBody>
      </p:sp>
      <p:sp>
        <p:nvSpPr>
          <p:cNvPr id="35886" name="Text Box 46"/>
          <p:cNvSpPr txBox="1">
            <a:spLocks noChangeArrowheads="1"/>
          </p:cNvSpPr>
          <p:nvPr/>
        </p:nvSpPr>
        <p:spPr bwMode="auto">
          <a:xfrm>
            <a:off x="1187650" y="1700038"/>
            <a:ext cx="1080492" cy="36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Muscles</a:t>
            </a:r>
          </a:p>
        </p:txBody>
      </p:sp>
      <p:sp>
        <p:nvSpPr>
          <p:cNvPr id="35887" name="Text Box 47"/>
          <p:cNvSpPr txBox="1">
            <a:spLocks noChangeArrowheads="1"/>
          </p:cNvSpPr>
          <p:nvPr/>
        </p:nvSpPr>
        <p:spPr bwMode="auto">
          <a:xfrm>
            <a:off x="4932164" y="5085276"/>
            <a:ext cx="1079004" cy="36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8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Ovaires</a:t>
            </a:r>
          </a:p>
        </p:txBody>
      </p:sp>
      <p:sp>
        <p:nvSpPr>
          <p:cNvPr id="48" name="Text Box 48"/>
          <p:cNvSpPr txBox="1">
            <a:spLocks noChangeArrowheads="1"/>
          </p:cNvSpPr>
          <p:nvPr/>
        </p:nvSpPr>
        <p:spPr bwMode="auto">
          <a:xfrm>
            <a:off x="6157020" y="5157964"/>
            <a:ext cx="2303859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7" rIns="91412" bIns="4570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CA">
                <a:solidFill>
                  <a:prstClr val="black"/>
                </a:solidFill>
                <a:cs typeface="Arial" pitchFamily="34" charset="0"/>
              </a:rPr>
              <a:t>Glandes mammaires</a:t>
            </a:r>
          </a:p>
        </p:txBody>
      </p:sp>
      <p:sp>
        <p:nvSpPr>
          <p:cNvPr id="49" name="Text Box 49"/>
          <p:cNvSpPr txBox="1">
            <a:spLocks noChangeArrowheads="1"/>
          </p:cNvSpPr>
          <p:nvPr/>
        </p:nvSpPr>
        <p:spPr bwMode="auto">
          <a:xfrm>
            <a:off x="7596188" y="3861427"/>
            <a:ext cx="901898" cy="36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7" rIns="91412" bIns="4570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CA">
                <a:solidFill>
                  <a:prstClr val="black"/>
                </a:solidFill>
                <a:cs typeface="Arial" pitchFamily="34" charset="0"/>
              </a:rPr>
              <a:t>Utérus</a:t>
            </a:r>
          </a:p>
        </p:txBody>
      </p:sp>
      <p:sp>
        <p:nvSpPr>
          <p:cNvPr id="50" name="Text Box 50"/>
          <p:cNvSpPr txBox="1">
            <a:spLocks noChangeArrowheads="1"/>
          </p:cNvSpPr>
          <p:nvPr/>
        </p:nvSpPr>
        <p:spPr bwMode="auto">
          <a:xfrm>
            <a:off x="7740553" y="2492201"/>
            <a:ext cx="864691" cy="36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7" rIns="91412" bIns="4570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CA">
                <a:solidFill>
                  <a:prstClr val="black"/>
                </a:solidFill>
                <a:cs typeface="Arial" pitchFamily="34" charset="0"/>
              </a:rPr>
              <a:t>Reins</a:t>
            </a:r>
          </a:p>
        </p:txBody>
      </p:sp>
      <p:pic>
        <p:nvPicPr>
          <p:cNvPr id="35891" name="Picture 51" descr="image cerveau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79" b="7579"/>
          <a:stretch>
            <a:fillRect/>
          </a:stretch>
        </p:blipFill>
        <p:spPr bwMode="auto">
          <a:xfrm>
            <a:off x="6479978" y="281857"/>
            <a:ext cx="1300758" cy="1341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92" name="Oval 52"/>
          <p:cNvSpPr>
            <a:spLocks noChangeArrowheads="1"/>
          </p:cNvSpPr>
          <p:nvPr/>
        </p:nvSpPr>
        <p:spPr bwMode="auto">
          <a:xfrm>
            <a:off x="7380387" y="620083"/>
            <a:ext cx="431602" cy="434652"/>
          </a:xfrm>
          <a:prstGeom prst="ellips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12" tIns="45707" rIns="91412" bIns="45707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893" name="AutoShape 53"/>
          <p:cNvSpPr>
            <a:spLocks noChangeArrowheads="1"/>
          </p:cNvSpPr>
          <p:nvPr/>
        </p:nvSpPr>
        <p:spPr bwMode="auto">
          <a:xfrm rot="4458838">
            <a:off x="6324957" y="307862"/>
            <a:ext cx="310042" cy="1800820"/>
          </a:xfrm>
          <a:prstGeom prst="downArrow">
            <a:avLst>
              <a:gd name="adj1" fmla="val 50000"/>
              <a:gd name="adj2" fmla="val 145219"/>
            </a:avLst>
          </a:prstGeom>
          <a:solidFill>
            <a:schemeClr val="tx2">
              <a:alpha val="749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91412" tIns="45707" rIns="91412" bIns="45707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94" name="Picture 54" descr="sei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822" y="3934117"/>
            <a:ext cx="1151930" cy="110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95" name="Text Box 55"/>
          <p:cNvSpPr txBox="1">
            <a:spLocks noChangeArrowheads="1"/>
          </p:cNvSpPr>
          <p:nvPr/>
        </p:nvSpPr>
        <p:spPr bwMode="auto">
          <a:xfrm>
            <a:off x="3362774" y="794881"/>
            <a:ext cx="1942208" cy="26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Adénohypophyse</a:t>
            </a:r>
          </a:p>
        </p:txBody>
      </p:sp>
      <p:sp>
        <p:nvSpPr>
          <p:cNvPr id="35896" name="Text Box 57"/>
          <p:cNvSpPr txBox="1">
            <a:spLocks noChangeArrowheads="1"/>
          </p:cNvSpPr>
          <p:nvPr/>
        </p:nvSpPr>
        <p:spPr bwMode="auto">
          <a:xfrm>
            <a:off x="4932164" y="864855"/>
            <a:ext cx="2160984" cy="26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Neurohypophyse</a:t>
            </a:r>
          </a:p>
        </p:txBody>
      </p:sp>
      <p:sp>
        <p:nvSpPr>
          <p:cNvPr id="35897" name="AutoShape 29"/>
          <p:cNvSpPr>
            <a:spLocks noChangeArrowheads="1"/>
          </p:cNvSpPr>
          <p:nvPr/>
        </p:nvSpPr>
        <p:spPr bwMode="auto">
          <a:xfrm rot="1568176">
            <a:off x="561084" y="5427952"/>
            <a:ext cx="287238" cy="433168"/>
          </a:xfrm>
          <a:prstGeom prst="downArrow">
            <a:avLst>
              <a:gd name="adj1" fmla="val 50000"/>
              <a:gd name="adj2" fmla="val 37698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lIns="91412" tIns="45707" rIns="91412" bIns="45707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fr-FR" altLang="fr-FR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1260575" y="5916007"/>
            <a:ext cx="1873746" cy="955343"/>
          </a:xfrm>
          <a:prstGeom prst="rect">
            <a:avLst/>
          </a:prstGeom>
          <a:noFill/>
        </p:spPr>
        <p:txBody>
          <a:bodyPr lIns="91412" tIns="45707" rIns="91412" bIns="45707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1100" b="1" dirty="0">
                <a:solidFill>
                  <a:prstClr val="black"/>
                </a:solidFill>
                <a:cs typeface="Arial" pitchFamily="34" charset="0"/>
              </a:rPr>
              <a:t>Cortico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1100" dirty="0">
                <a:solidFill>
                  <a:prstClr val="black"/>
                </a:solidFill>
                <a:cs typeface="Arial" pitchFamily="34" charset="0"/>
              </a:rPr>
              <a:t>Cortisone, cortisol, corticostérone, aldostérone, androgènes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CA" sz="11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9" name="Text Box 27"/>
          <p:cNvSpPr txBox="1">
            <a:spLocks noChangeArrowheads="1"/>
          </p:cNvSpPr>
          <p:nvPr/>
        </p:nvSpPr>
        <p:spPr bwMode="auto">
          <a:xfrm>
            <a:off x="7090173" y="130544"/>
            <a:ext cx="1802309" cy="36938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91412" tIns="45707" rIns="91412" bIns="45707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CA" dirty="0">
                <a:solidFill>
                  <a:srgbClr val="000000"/>
                </a:solidFill>
                <a:cs typeface="Arial" pitchFamily="34" charset="0"/>
              </a:rPr>
              <a:t>hypothalamus</a:t>
            </a:r>
          </a:p>
        </p:txBody>
      </p:sp>
      <p:sp>
        <p:nvSpPr>
          <p:cNvPr id="35900" name="Text Box 35"/>
          <p:cNvSpPr txBox="1">
            <a:spLocks noChangeArrowheads="1"/>
          </p:cNvSpPr>
          <p:nvPr/>
        </p:nvSpPr>
        <p:spPr bwMode="auto">
          <a:xfrm>
            <a:off x="3311426" y="6200830"/>
            <a:ext cx="1689199" cy="52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CA" altLang="fr-FR" sz="1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Spermatozoïdes + Testostérone</a:t>
            </a:r>
          </a:p>
        </p:txBody>
      </p:sp>
    </p:spTree>
    <p:extLst>
      <p:ext uri="{BB962C8B-B14F-4D97-AF65-F5344CB8AC3E}">
        <p14:creationId xmlns:p14="http://schemas.microsoft.com/office/powerpoint/2010/main" val="2504290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327755E-3DE5-96A0-49E0-8FD9CB9C3D07}"/>
              </a:ext>
            </a:extLst>
          </p:cNvPr>
          <p:cNvSpPr txBox="1"/>
          <p:nvPr/>
        </p:nvSpPr>
        <p:spPr>
          <a:xfrm>
            <a:off x="899592" y="1052736"/>
            <a:ext cx="7200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dirty="0"/>
              <a:t>Vous pourrez retrouver sur le Moodle le fichier du tableau de la diapositive précédente.</a:t>
            </a:r>
          </a:p>
          <a:p>
            <a:endParaRPr lang="fr-CA" sz="3600" dirty="0"/>
          </a:p>
          <a:p>
            <a:r>
              <a:rPr lang="fr-CA" sz="3600" dirty="0"/>
              <a:t>Vous pourrez vous l’imprimer celui-ci fera une belle révision pour vous aider.</a:t>
            </a:r>
          </a:p>
        </p:txBody>
      </p:sp>
    </p:spTree>
    <p:extLst>
      <p:ext uri="{BB962C8B-B14F-4D97-AF65-F5344CB8AC3E}">
        <p14:creationId xmlns:p14="http://schemas.microsoft.com/office/powerpoint/2010/main" val="11195732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70A99BB-1297-BCFD-0D30-521CF708158A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791331" y="1524000"/>
            <a:ext cx="4041775" cy="731520"/>
          </a:xfrm>
        </p:spPr>
        <p:txBody>
          <a:bodyPr/>
          <a:lstStyle/>
          <a:p>
            <a:pPr algn="ctr"/>
            <a:r>
              <a:rPr lang="en-US" dirty="0"/>
              <a:t>Moodle</a:t>
            </a:r>
          </a:p>
        </p:txBody>
      </p:sp>
      <p:pic>
        <p:nvPicPr>
          <p:cNvPr id="3" name="Image 2" descr="Livre ouvert sur le pont avec un tableau noir en arrière-plan">
            <a:extLst>
              <a:ext uri="{FF2B5EF4-FFF2-40B4-BE49-F238E27FC236}">
                <a16:creationId xmlns:a16="http://schemas.microsoft.com/office/drawing/2014/main" id="{270147CD-5630-6E5E-A6CC-1679A2B19E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8" r="-1" b="-1"/>
          <a:stretch/>
        </p:blipFill>
        <p:spPr>
          <a:xfrm>
            <a:off x="301753" y="2471383"/>
            <a:ext cx="4041648" cy="3818404"/>
          </a:xfrm>
          <a:prstGeom prst="rect">
            <a:avLst/>
          </a:prstGeom>
          <a:noFill/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F31F610-7A4B-44C6-0688-5BE8E0162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r>
              <a:rPr lang="en-US" dirty="0"/>
              <a:t>C1.4 Test </a:t>
            </a:r>
            <a:r>
              <a:rPr lang="en-US" dirty="0" err="1"/>
              <a:t>anatomie</a:t>
            </a:r>
            <a:r>
              <a:rPr lang="en-US" dirty="0"/>
              <a:t> du </a:t>
            </a:r>
            <a:r>
              <a:rPr lang="en-US" dirty="0" err="1"/>
              <a:t>système</a:t>
            </a:r>
            <a:r>
              <a:rPr lang="en-US" dirty="0"/>
              <a:t> </a:t>
            </a:r>
            <a:r>
              <a:rPr lang="en-US" dirty="0" err="1"/>
              <a:t>endocrinien</a:t>
            </a:r>
            <a:r>
              <a:rPr lang="en-US" dirty="0"/>
              <a:t>.</a:t>
            </a:r>
          </a:p>
          <a:p>
            <a:r>
              <a:rPr lang="en-US" dirty="0"/>
              <a:t>C1.5 Test les hormones.</a:t>
            </a: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2B453646-453D-9421-C470-98FD7207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22" y="228451"/>
            <a:ext cx="8533805" cy="731520"/>
          </a:xfrm>
        </p:spPr>
        <p:txBody>
          <a:bodyPr/>
          <a:lstStyle/>
          <a:p>
            <a:r>
              <a:rPr lang="en-US" dirty="0" err="1"/>
              <a:t>Activités</a:t>
            </a:r>
            <a:r>
              <a:rPr lang="en-US" dirty="0"/>
              <a:t> Moodle</a:t>
            </a:r>
          </a:p>
        </p:txBody>
      </p:sp>
      <p:sp>
        <p:nvSpPr>
          <p:cNvPr id="4" name="Flèche : bas 3">
            <a:extLst>
              <a:ext uri="{FF2B5EF4-FFF2-40B4-BE49-F238E27FC236}">
                <a16:creationId xmlns:a16="http://schemas.microsoft.com/office/drawing/2014/main" id="{9F7747DC-7EB0-9ADB-3E64-734F1C32011C}"/>
              </a:ext>
            </a:extLst>
          </p:cNvPr>
          <p:cNvSpPr/>
          <p:nvPr/>
        </p:nvSpPr>
        <p:spPr>
          <a:xfrm>
            <a:off x="7740352" y="1639077"/>
            <a:ext cx="432048" cy="50405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7355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70A99BB-1297-BCFD-0D30-521CF708158A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791331" y="1524000"/>
            <a:ext cx="4041775" cy="731520"/>
          </a:xfrm>
        </p:spPr>
        <p:txBody>
          <a:bodyPr/>
          <a:lstStyle/>
          <a:p>
            <a:pPr algn="ctr"/>
            <a:r>
              <a:rPr lang="en-US" dirty="0"/>
              <a:t>CÉMEQ. </a:t>
            </a:r>
          </a:p>
        </p:txBody>
      </p:sp>
      <p:pic>
        <p:nvPicPr>
          <p:cNvPr id="3" name="Image 2" descr="Livre ouvert sur le pont avec un tableau noir en arrière-plan">
            <a:extLst>
              <a:ext uri="{FF2B5EF4-FFF2-40B4-BE49-F238E27FC236}">
                <a16:creationId xmlns:a16="http://schemas.microsoft.com/office/drawing/2014/main" id="{270147CD-5630-6E5E-A6CC-1679A2B19E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8" r="-1" b="-1"/>
          <a:stretch/>
        </p:blipFill>
        <p:spPr>
          <a:xfrm>
            <a:off x="301753" y="2471383"/>
            <a:ext cx="4041648" cy="3818404"/>
          </a:xfrm>
          <a:prstGeom prst="rect">
            <a:avLst/>
          </a:prstGeom>
          <a:noFill/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F31F610-7A4B-44C6-0688-5BE8E0162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r>
              <a:rPr lang="en-US" dirty="0" err="1"/>
              <a:t>Activité</a:t>
            </a:r>
            <a:r>
              <a:rPr lang="en-US" dirty="0"/>
              <a:t> 1.1 p.15</a:t>
            </a:r>
          </a:p>
          <a:p>
            <a:r>
              <a:rPr lang="en-US" dirty="0" err="1"/>
              <a:t>Activité</a:t>
            </a:r>
            <a:r>
              <a:rPr lang="en-US" dirty="0"/>
              <a:t> 1.2 p. 22-23</a:t>
            </a:r>
          </a:p>
          <a:p>
            <a:r>
              <a:rPr lang="en-US" dirty="0" err="1"/>
              <a:t>Activité</a:t>
            </a:r>
            <a:r>
              <a:rPr lang="en-US" dirty="0"/>
              <a:t> 1.3 p. 27-28</a:t>
            </a:r>
          </a:p>
          <a:p>
            <a:r>
              <a:rPr lang="en-US" dirty="0" err="1"/>
              <a:t>Activité</a:t>
            </a:r>
            <a:r>
              <a:rPr lang="en-US" dirty="0"/>
              <a:t> 1.4 p. 34-35</a:t>
            </a:r>
          </a:p>
          <a:p>
            <a:endParaRPr lang="en-US" dirty="0"/>
          </a:p>
          <a:p>
            <a:r>
              <a:rPr lang="en-US" dirty="0"/>
              <a:t>(autocorrection avec guide CÉMEQ)</a:t>
            </a: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id="{2B453646-453D-9421-C470-98FD72070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22" y="228451"/>
            <a:ext cx="8533805" cy="1079686"/>
          </a:xfrm>
        </p:spPr>
        <p:txBody>
          <a:bodyPr/>
          <a:lstStyle/>
          <a:p>
            <a:r>
              <a:rPr lang="en-US" dirty="0"/>
              <a:t>Devoirs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avez</a:t>
            </a:r>
            <a:r>
              <a:rPr lang="en-US" dirty="0"/>
              <a:t> du temps.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pouvez</a:t>
            </a:r>
            <a:r>
              <a:rPr lang="en-US" dirty="0"/>
              <a:t> commencer!</a:t>
            </a:r>
          </a:p>
        </p:txBody>
      </p:sp>
      <p:sp>
        <p:nvSpPr>
          <p:cNvPr id="4" name="Flèche : bas 3">
            <a:extLst>
              <a:ext uri="{FF2B5EF4-FFF2-40B4-BE49-F238E27FC236}">
                <a16:creationId xmlns:a16="http://schemas.microsoft.com/office/drawing/2014/main" id="{9F7747DC-7EB0-9ADB-3E64-734F1C32011C}"/>
              </a:ext>
            </a:extLst>
          </p:cNvPr>
          <p:cNvSpPr/>
          <p:nvPr/>
        </p:nvSpPr>
        <p:spPr>
          <a:xfrm>
            <a:off x="7740352" y="1639077"/>
            <a:ext cx="432048" cy="50405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725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668BFD-7A03-F9A8-F7F0-5A0A6CD21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5400" b="1" dirty="0">
                <a:solidFill>
                  <a:schemeClr val="bg2">
                    <a:lumMod val="10000"/>
                  </a:schemeClr>
                </a:solidFill>
              </a:rPr>
              <a:t>Hormones </a:t>
            </a:r>
            <a:r>
              <a:rPr lang="fr-CA" sz="3200" b="1" dirty="0">
                <a:solidFill>
                  <a:schemeClr val="bg2">
                    <a:lumMod val="10000"/>
                  </a:schemeClr>
                </a:solidFill>
              </a:rPr>
              <a:t>(suite)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39C950-2DE2-8104-FEC3-3252ABD41A1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r-FR" dirty="0"/>
              <a:t>Certains organes contiennent aussi du tissu endocrinien composé de cellules hormonopoïétiques, c’est-à-dire des cellules dont la fonction est de sécréter des hormones.</a:t>
            </a:r>
          </a:p>
          <a:p>
            <a:r>
              <a:rPr lang="fr-FR" dirty="0"/>
              <a:t>C’est le cas le l’estomac, de l’intestin grêle et des reins que nous verrons dans leurs systèmes respectifs.</a:t>
            </a:r>
          </a:p>
          <a:p>
            <a:endParaRPr lang="fr-C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6809EA3-9C99-91D1-0167-E70F0D346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74" y="4810386"/>
            <a:ext cx="8685051" cy="128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36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84264" y="1299504"/>
            <a:ext cx="8504039" cy="4572000"/>
          </a:xfrm>
        </p:spPr>
        <p:txBody>
          <a:bodyPr>
            <a:normAutofit/>
          </a:bodyPr>
          <a:lstStyle/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altLang="ko-KR" dirty="0">
              <a:latin typeface="Verdana" pitchFamily="34" charset="0"/>
              <a:ea typeface="굴림" charset="-127"/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altLang="ko-KR" sz="2400" b="1" dirty="0">
              <a:solidFill>
                <a:srgbClr val="FF0000"/>
              </a:solidFill>
              <a:latin typeface="Mongolian Baiti" panose="03000500000000000000" pitchFamily="66" charset="0"/>
              <a:ea typeface="굴림" charset="-127"/>
              <a:cs typeface="Mongolian Baiti" panose="03000500000000000000" pitchFamily="66" charset="0"/>
            </a:endParaRPr>
          </a:p>
          <a:p>
            <a:pPr marL="274236" indent="-274236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fr-FR" sz="2400" b="1" dirty="0"/>
              <a:t>Stimulus humoral   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altLang="fr-FR" sz="2400" b="1" dirty="0"/>
              <a:t>                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altLang="fr-FR" sz="2400" b="1" dirty="0"/>
              <a:t>                                                                                      </a:t>
            </a:r>
          </a:p>
          <a:p>
            <a:pPr marL="274236" indent="-274236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en-US" altLang="fr-FR" sz="2400" b="1" dirty="0"/>
              <a:t>Stimulus nerveux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altLang="fr-FR" sz="2400" b="1" dirty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altLang="fr-FR" sz="2400" b="1" dirty="0"/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altLang="fr-FR" sz="2400" b="1" dirty="0"/>
          </a:p>
          <a:p>
            <a:pPr marL="274236" indent="-274236" eaLnBrk="1" fontAlgn="auto" hangingPunct="1">
              <a:lnSpc>
                <a:spcPct val="80000"/>
              </a:lnSpc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en-US" altLang="fr-FR" sz="2400" b="1" dirty="0"/>
              <a:t>Stimulus hormonal</a:t>
            </a:r>
          </a:p>
        </p:txBody>
      </p:sp>
      <p:sp>
        <p:nvSpPr>
          <p:cNvPr id="7" name="Rectangle à coins arrondis 6"/>
          <p:cNvSpPr/>
          <p:nvPr/>
        </p:nvSpPr>
        <p:spPr bwMode="auto">
          <a:xfrm>
            <a:off x="4077717" y="1366262"/>
            <a:ext cx="3384352" cy="1296537"/>
          </a:xfrm>
          <a:prstGeom prst="wedgeRoundRectCallout">
            <a:avLst>
              <a:gd name="adj1" fmla="val -83585"/>
              <a:gd name="adj2" fmla="val 35750"/>
              <a:gd name="adj3" fmla="val 16667"/>
            </a:avLst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2" tIns="45707" rIns="91412" bIns="45707" anchor="ctr"/>
          <a:lstStyle/>
          <a:p>
            <a:pPr algn="ctr" defTabSz="91412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1600" b="1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Concentration sérique (sang) qui donne</a:t>
            </a:r>
          </a:p>
          <a:p>
            <a:pPr algn="ctr" defTabSz="91412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1600" b="1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le signal à une glande.</a:t>
            </a:r>
          </a:p>
          <a:p>
            <a:pPr algn="ctr" defTabSz="91412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1600" b="1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Ex : Si hyperglycémie, le pancréas</a:t>
            </a:r>
          </a:p>
          <a:p>
            <a:pPr algn="ctr" defTabSz="91412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1600" b="1" dirty="0">
                <a:solidFill>
                  <a:prstClr val="black"/>
                </a:solidFill>
                <a:latin typeface="Arial" charset="0"/>
                <a:cs typeface="Arial" pitchFamily="34" charset="0"/>
              </a:rPr>
              <a:t>produit de l’insuline</a:t>
            </a:r>
          </a:p>
        </p:txBody>
      </p:sp>
      <p:sp>
        <p:nvSpPr>
          <p:cNvPr id="8" name="Rectangle à coins arrondis 7"/>
          <p:cNvSpPr/>
          <p:nvPr/>
        </p:nvSpPr>
        <p:spPr bwMode="auto">
          <a:xfrm>
            <a:off x="4564417" y="2852679"/>
            <a:ext cx="3384352" cy="1152642"/>
          </a:xfrm>
          <a:prstGeom prst="wedgeRoundRectCallout">
            <a:avLst>
              <a:gd name="adj1" fmla="val -84910"/>
              <a:gd name="adj2" fmla="val -3875"/>
              <a:gd name="adj3" fmla="val 16667"/>
            </a:avLst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2" tIns="45707" rIns="91412" bIns="45707" anchor="ctr"/>
          <a:lstStyle/>
          <a:p>
            <a:pPr algn="ctr" defTabSz="91412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1600" b="1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La perception par le système</a:t>
            </a:r>
          </a:p>
          <a:p>
            <a:pPr algn="ctr" defTabSz="91412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1600" b="1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nerveux d’un message qu’il </a:t>
            </a:r>
          </a:p>
          <a:p>
            <a:pPr algn="ctr" defTabSz="91412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1600" b="1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transmet à une glande.</a:t>
            </a:r>
          </a:p>
          <a:p>
            <a:pPr algn="ctr" defTabSz="91412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1600" b="1" dirty="0">
                <a:solidFill>
                  <a:srgbClr val="000000"/>
                </a:solidFill>
                <a:latin typeface="Arial" charset="0"/>
                <a:cs typeface="Arial" pitchFamily="34" charset="0"/>
              </a:rPr>
              <a:t>Ex : danger = adrénaline</a:t>
            </a:r>
          </a:p>
        </p:txBody>
      </p:sp>
      <p:sp>
        <p:nvSpPr>
          <p:cNvPr id="9" name="Rectangle à coins arrondis 8"/>
          <p:cNvSpPr/>
          <p:nvPr/>
        </p:nvSpPr>
        <p:spPr bwMode="auto">
          <a:xfrm>
            <a:off x="4564417" y="4910969"/>
            <a:ext cx="4033242" cy="1295053"/>
          </a:xfrm>
          <a:prstGeom prst="wedgeRoundRectCallout">
            <a:avLst>
              <a:gd name="adj1" fmla="val -75608"/>
              <a:gd name="adj2" fmla="val -49935"/>
              <a:gd name="adj3" fmla="val 16667"/>
            </a:avLst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2" tIns="45707" rIns="91412" bIns="45707" anchor="ctr"/>
          <a:lstStyle/>
          <a:p>
            <a:pPr algn="ctr" defTabSz="91412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1600" b="1" dirty="0">
                <a:solidFill>
                  <a:srgbClr val="000000"/>
                </a:solidFill>
                <a:cs typeface="Arial" pitchFamily="34" charset="0"/>
              </a:rPr>
              <a:t>La stimulation d’une glande par une </a:t>
            </a:r>
          </a:p>
          <a:p>
            <a:pPr algn="ctr" defTabSz="91412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1600" b="1" dirty="0">
                <a:solidFill>
                  <a:srgbClr val="000000"/>
                </a:solidFill>
                <a:cs typeface="Arial" pitchFamily="34" charset="0"/>
              </a:rPr>
              <a:t>hormone sécrétée par une autre glande.</a:t>
            </a:r>
          </a:p>
          <a:p>
            <a:pPr algn="ctr" defTabSz="91412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1600" b="1" dirty="0">
                <a:solidFill>
                  <a:srgbClr val="000000"/>
                </a:solidFill>
                <a:cs typeface="Arial" pitchFamily="34" charset="0"/>
              </a:rPr>
              <a:t>Ex : L’hypophyse sécrète la TSH qui</a:t>
            </a:r>
          </a:p>
          <a:p>
            <a:pPr algn="ctr" defTabSz="91412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1600" b="1" dirty="0">
                <a:solidFill>
                  <a:srgbClr val="000000"/>
                </a:solidFill>
                <a:cs typeface="Arial" pitchFamily="34" charset="0"/>
              </a:rPr>
              <a:t>Stimule la glande thyroïde à produire la </a:t>
            </a:r>
          </a:p>
          <a:p>
            <a:pPr algn="ctr" defTabSz="91412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1600" b="1" dirty="0">
                <a:solidFill>
                  <a:srgbClr val="000000"/>
                </a:solidFill>
                <a:cs typeface="Arial" pitchFamily="34" charset="0"/>
              </a:rPr>
              <a:t>T</a:t>
            </a:r>
            <a:r>
              <a:rPr lang="fr-CA" sz="1600" b="1" baseline="-25000" dirty="0">
                <a:solidFill>
                  <a:srgbClr val="000000"/>
                </a:solidFill>
                <a:cs typeface="Arial" pitchFamily="34" charset="0"/>
              </a:rPr>
              <a:t>3 </a:t>
            </a:r>
            <a:r>
              <a:rPr lang="fr-CA" sz="1600" b="1" dirty="0">
                <a:solidFill>
                  <a:srgbClr val="000000"/>
                </a:solidFill>
                <a:cs typeface="Arial" pitchFamily="34" charset="0"/>
              </a:rPr>
              <a:t>et T</a:t>
            </a:r>
            <a:r>
              <a:rPr lang="fr-CA" sz="1600" b="1" baseline="-25000" dirty="0">
                <a:solidFill>
                  <a:srgbClr val="000000"/>
                </a:solidFill>
                <a:cs typeface="Arial" pitchFamily="34" charset="0"/>
              </a:rPr>
              <a:t>4</a:t>
            </a:r>
            <a:endParaRPr lang="fr-CA" sz="16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31601" y="340209"/>
            <a:ext cx="8280797" cy="769415"/>
          </a:xfrm>
          <a:prstGeom prst="rect">
            <a:avLst/>
          </a:prstGeom>
          <a:noFill/>
        </p:spPr>
        <p:txBody>
          <a:bodyPr lIns="91412" tIns="45707" rIns="91412" bIns="45707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3 Types de stimulus </a:t>
            </a:r>
            <a:r>
              <a:rPr lang="fr-CA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pitchFamily="34" charset="0"/>
              </a:rPr>
              <a:t>p.10 </a:t>
            </a:r>
          </a:p>
        </p:txBody>
      </p:sp>
    </p:spTree>
    <p:extLst>
      <p:ext uri="{BB962C8B-B14F-4D97-AF65-F5344CB8AC3E}">
        <p14:creationId xmlns:p14="http://schemas.microsoft.com/office/powerpoint/2010/main" val="1349609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3760" y="0"/>
            <a:ext cx="8517434" cy="1076986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fr-CA" dirty="0">
                <a:solidFill>
                  <a:schemeClr val="tx1"/>
                </a:solidFill>
              </a:rPr>
            </a:br>
            <a:r>
              <a:rPr lang="fr-CA" sz="3100" b="1" dirty="0">
                <a:solidFill>
                  <a:schemeClr val="tx1"/>
                </a:solidFill>
              </a:rPr>
              <a:t>Mécanisme de rétro-inhibition pour maintenir l’homéostasie P.11 du </a:t>
            </a:r>
            <a:r>
              <a:rPr lang="fr-CA" sz="3100" b="1" dirty="0" err="1">
                <a:solidFill>
                  <a:schemeClr val="tx1"/>
                </a:solidFill>
              </a:rPr>
              <a:t>Cémeq</a:t>
            </a:r>
            <a:endParaRPr lang="fr-CA" sz="3100" b="1" dirty="0">
              <a:solidFill>
                <a:schemeClr val="tx1"/>
              </a:solidFill>
            </a:endParaRPr>
          </a:p>
        </p:txBody>
      </p:sp>
      <p:sp>
        <p:nvSpPr>
          <p:cNvPr id="17411" name="Espace réservé du contenu 2"/>
          <p:cNvSpPr>
            <a:spLocks noGrp="1"/>
          </p:cNvSpPr>
          <p:nvPr>
            <p:ph idx="1"/>
          </p:nvPr>
        </p:nvSpPr>
        <p:spPr>
          <a:xfrm>
            <a:off x="179512" y="1628800"/>
            <a:ext cx="8794826" cy="3384376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fr-CA" altLang="fr-FR" sz="2800" dirty="0"/>
              <a:t>Le mécanisme de rétro-inhibition sert à réguler la sécrétion des hormones en fonction des stimulus perçus par l’organisme.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fr-CA" altLang="fr-FR" sz="2800" dirty="0"/>
              <a:t>Gardien de l’équilibre de l’organisme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fr-CA" altLang="fr-FR" sz="2800" dirty="0"/>
              <a:t>Active ou stoppe pour rétablir équilibre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fr-CA" altLang="fr-FR" sz="2800" dirty="0"/>
              <a:t>Doit produire une réponse contraire au stimulus pour corriger un déséquilibre</a:t>
            </a:r>
          </a:p>
          <a:p>
            <a:pPr eaLnBrk="1" hangingPunct="1"/>
            <a:endParaRPr lang="fr-CA" altLang="fr-FR" dirty="0"/>
          </a:p>
        </p:txBody>
      </p:sp>
      <p:sp>
        <p:nvSpPr>
          <p:cNvPr id="4" name="Étoile à 5 branches 3"/>
          <p:cNvSpPr/>
          <p:nvPr/>
        </p:nvSpPr>
        <p:spPr>
          <a:xfrm>
            <a:off x="5508103" y="4449731"/>
            <a:ext cx="3309735" cy="1680639"/>
          </a:xfrm>
          <a:prstGeom prst="star5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6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6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CA" sz="1600" dirty="0">
                <a:solidFill>
                  <a:prstClr val="white"/>
                </a:solidFill>
              </a:rPr>
              <a:t>TRUC : Thermostat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88BBBDA-E782-BD4A-BE3B-64A482DDD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938856"/>
            <a:ext cx="1584175" cy="135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7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fr.cdn.v5.futura-sciences.com/builds/images/thumbs/5/5b7d2d4c19_hypothalamus_may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9"/>
          <a:stretch>
            <a:fillRect/>
          </a:stretch>
        </p:blipFill>
        <p:spPr bwMode="auto">
          <a:xfrm>
            <a:off x="179512" y="3000861"/>
            <a:ext cx="5832648" cy="353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re 1"/>
          <p:cNvSpPr>
            <a:spLocks noGrp="1"/>
          </p:cNvSpPr>
          <p:nvPr>
            <p:ph type="title"/>
          </p:nvPr>
        </p:nvSpPr>
        <p:spPr>
          <a:xfrm>
            <a:off x="-324544" y="188153"/>
            <a:ext cx="8219778" cy="863535"/>
          </a:xfrm>
        </p:spPr>
        <p:txBody>
          <a:bodyPr/>
          <a:lstStyle/>
          <a:p>
            <a:pPr algn="r" eaLnBrk="1" hangingPunct="1"/>
            <a:r>
              <a:rPr lang="fr-CA" altLang="fr-FR" sz="4000" dirty="0">
                <a:solidFill>
                  <a:schemeClr val="tx1"/>
                </a:solidFill>
              </a:rPr>
              <a:t>Hypothalamus</a:t>
            </a:r>
            <a:r>
              <a:rPr lang="fr-CA" altLang="fr-FR" dirty="0">
                <a:solidFill>
                  <a:schemeClr val="tx1"/>
                </a:solidFill>
              </a:rPr>
              <a:t> P.12 du </a:t>
            </a:r>
            <a:r>
              <a:rPr lang="fr-CA" altLang="fr-FR" dirty="0" err="1">
                <a:solidFill>
                  <a:schemeClr val="tx1"/>
                </a:solidFill>
              </a:rPr>
              <a:t>Cémeq</a:t>
            </a:r>
            <a:endParaRPr lang="fr-CA" altLang="fr-FR" dirty="0">
              <a:solidFill>
                <a:schemeClr val="tx1"/>
              </a:solidFill>
            </a:endParaRPr>
          </a:p>
        </p:txBody>
      </p:sp>
      <p:sp>
        <p:nvSpPr>
          <p:cNvPr id="18436" name="ZoneTexte 3"/>
          <p:cNvSpPr txBox="1">
            <a:spLocks noChangeArrowheads="1"/>
          </p:cNvSpPr>
          <p:nvPr/>
        </p:nvSpPr>
        <p:spPr bwMode="auto">
          <a:xfrm>
            <a:off x="672703" y="1413567"/>
            <a:ext cx="8064997" cy="158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2" tIns="45707" rIns="91412" bIns="45707">
            <a:spAutoFit/>
          </a:bodyPr>
          <a:lstStyle>
            <a:lvl1pPr marL="304800" indent="-30480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9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3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1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1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sz="1900"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q"/>
            </a:pPr>
            <a:r>
              <a:rPr lang="fr-CA" altLang="fr-FR" sz="2400" dirty="0">
                <a:solidFill>
                  <a:srgbClr val="646B8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CA" altLang="fr-FR" sz="2400" dirty="0">
                <a:latin typeface="Arial" pitchFamily="34" charset="0"/>
                <a:cs typeface="Arial" pitchFamily="34" charset="0"/>
              </a:rPr>
              <a:t>Fait le lien entre SNC et le système endocrinien : Acteur de premier plan / donne des ordres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prstClr val="black"/>
              </a:buClr>
              <a:buSzTx/>
              <a:buFont typeface="Wingdings" pitchFamily="2" charset="2"/>
              <a:buChar char="q"/>
            </a:pPr>
            <a:r>
              <a:rPr lang="fr-CA" altLang="fr-FR" sz="2400" dirty="0">
                <a:latin typeface="Arial" pitchFamily="34" charset="0"/>
                <a:cs typeface="Arial" pitchFamily="34" charset="0"/>
              </a:rPr>
              <a:t> Fonction : Influencer l’action d’une autre glande </a:t>
            </a:r>
            <a:r>
              <a:rPr lang="fr-CA" altLang="fr-FR" sz="2400" dirty="0">
                <a:latin typeface="Arial" pitchFamily="34" charset="0"/>
                <a:cs typeface="Arial" pitchFamily="34" charset="0"/>
                <a:sym typeface="Wingdings" pitchFamily="2" charset="2"/>
              </a:rPr>
              <a:t> L’Hypophyse : lui sert de bras droit </a:t>
            </a:r>
            <a:endParaRPr lang="fr-CA" altLang="fr-FR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552B26A-0D61-77BB-E30A-5E20B7EAA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351" y="3000861"/>
            <a:ext cx="2340099" cy="3284534"/>
          </a:xfrm>
          <a:prstGeom prst="rect">
            <a:avLst/>
          </a:prstGeom>
        </p:spPr>
      </p:pic>
      <p:sp>
        <p:nvSpPr>
          <p:cNvPr id="3" name="Nuage 2">
            <a:extLst>
              <a:ext uri="{FF2B5EF4-FFF2-40B4-BE49-F238E27FC236}">
                <a16:creationId xmlns:a16="http://schemas.microsoft.com/office/drawing/2014/main" id="{D9A471A0-638A-2405-77D4-09F6B052AB2B}"/>
              </a:ext>
            </a:extLst>
          </p:cNvPr>
          <p:cNvSpPr/>
          <p:nvPr/>
        </p:nvSpPr>
        <p:spPr>
          <a:xfrm>
            <a:off x="-803461" y="-173726"/>
            <a:ext cx="2952328" cy="122541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/>
              <a:t>Neurohormones</a:t>
            </a:r>
          </a:p>
        </p:txBody>
      </p:sp>
    </p:spTree>
    <p:extLst>
      <p:ext uri="{BB962C8B-B14F-4D97-AF65-F5344CB8AC3E}">
        <p14:creationId xmlns:p14="http://schemas.microsoft.com/office/powerpoint/2010/main" val="364818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035FA8-32FE-26F4-9F71-FD20C5EB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4000" b="1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Rôle de L’hypothalamus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B5BC118-F515-696B-17D2-2F625D7D7FF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979712" y="987979"/>
            <a:ext cx="5832648" cy="5759479"/>
          </a:xfrm>
          <a:prstGeom prst="rect">
            <a:avLst/>
          </a:prstGeom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318D5DCA-1CED-18BE-98F2-9EA8549B9588}"/>
              </a:ext>
            </a:extLst>
          </p:cNvPr>
          <p:cNvSpPr/>
          <p:nvPr/>
        </p:nvSpPr>
        <p:spPr>
          <a:xfrm>
            <a:off x="827584" y="2276872"/>
            <a:ext cx="129614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33CA8D02-66A4-D4A7-DCAA-4A1D95AED3A6}"/>
              </a:ext>
            </a:extLst>
          </p:cNvPr>
          <p:cNvSpPr/>
          <p:nvPr/>
        </p:nvSpPr>
        <p:spPr>
          <a:xfrm>
            <a:off x="755576" y="5085184"/>
            <a:ext cx="129614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Flèche : gauche 7">
            <a:extLst>
              <a:ext uri="{FF2B5EF4-FFF2-40B4-BE49-F238E27FC236}">
                <a16:creationId xmlns:a16="http://schemas.microsoft.com/office/drawing/2014/main" id="{889893F0-EA09-F1B5-85D6-C5BEFABB8625}"/>
              </a:ext>
            </a:extLst>
          </p:cNvPr>
          <p:cNvSpPr/>
          <p:nvPr/>
        </p:nvSpPr>
        <p:spPr>
          <a:xfrm>
            <a:off x="7596336" y="2420888"/>
            <a:ext cx="936104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4592B31-2BEF-0B9E-2E44-C52141517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360" y="3867718"/>
            <a:ext cx="951058" cy="2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300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2175</TotalTime>
  <Words>1905</Words>
  <Application>Microsoft Office PowerPoint</Application>
  <PresentationFormat>Affichage à l'écran (4:3)</PresentationFormat>
  <Paragraphs>307</Paragraphs>
  <Slides>44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2" baseType="lpstr">
      <vt:lpstr>Arial</vt:lpstr>
      <vt:lpstr>Calibri</vt:lpstr>
      <vt:lpstr>Georgia</vt:lpstr>
      <vt:lpstr>Mongolian Baiti</vt:lpstr>
      <vt:lpstr>Verdana</vt:lpstr>
      <vt:lpstr>Wingdings</vt:lpstr>
      <vt:lpstr>Wingdings 2</vt:lpstr>
      <vt:lpstr>Civil</vt:lpstr>
      <vt:lpstr>COMPÉTENCE 13</vt:lpstr>
      <vt:lpstr>Système endocrinien  ses glandes et ses hormones</vt:lpstr>
      <vt:lpstr>GLANDES p.8</vt:lpstr>
      <vt:lpstr>Hormones p.9</vt:lpstr>
      <vt:lpstr>Hormones (suite)</vt:lpstr>
      <vt:lpstr>Présentation PowerPoint</vt:lpstr>
      <vt:lpstr> Mécanisme de rétro-inhibition pour maintenir l’homéostasie P.11 du Cémeq</vt:lpstr>
      <vt:lpstr>Hypothalamus P.12 du Cémeq</vt:lpstr>
      <vt:lpstr>Rôle de L’hypothalamus</vt:lpstr>
      <vt:lpstr>Hypothalamus et rétro-inhibition p.14 du Cémeq</vt:lpstr>
      <vt:lpstr>Hypothalamus et rétro-inhibition p.14 du Cémeq  </vt:lpstr>
      <vt:lpstr>Rôle des glandes endocrines</vt:lpstr>
      <vt:lpstr>Hypophyse P.17 du Cémeq</vt:lpstr>
      <vt:lpstr>Hypophyse P.17 du Cémeq </vt:lpstr>
      <vt:lpstr>Hypophyse</vt:lpstr>
      <vt:lpstr>Hypophyse P.17 du Cémeq</vt:lpstr>
      <vt:lpstr>Hypophyse</vt:lpstr>
      <vt:lpstr> GH (somatotrophine)P.18 du Cémeq</vt:lpstr>
      <vt:lpstr>  TSH ( thyrotropine)P.18 du Cémeq</vt:lpstr>
      <vt:lpstr>  FSH (folliculostimulante) P.18 du Cémeq</vt:lpstr>
      <vt:lpstr>  LH (lutéinisante) P.18 du Cémeq</vt:lpstr>
      <vt:lpstr>PRL (prolactine)P.19 du Cémeq</vt:lpstr>
      <vt:lpstr>ACTH (corticotrophine) P.19 du Cémeq</vt:lpstr>
      <vt:lpstr>MSH (mélanostimuline) P.19 Du Cémeq</vt:lpstr>
      <vt:lpstr>Hypophyse</vt:lpstr>
      <vt:lpstr>ADH (vasopressine) P.20 du  Cémeq</vt:lpstr>
      <vt:lpstr>                          Ocytocine P.20     du Cémeq </vt:lpstr>
      <vt:lpstr>La glande pinéale p.21 du Cémeq</vt:lpstr>
      <vt:lpstr>Glande thyroïde </vt:lpstr>
      <vt:lpstr>Glande Thyroïde p.23</vt:lpstr>
      <vt:lpstr>Glande thyroïde P23-24 du Cémeq</vt:lpstr>
      <vt:lpstr>Régulation des hormones thyroïdiennes</vt:lpstr>
      <vt:lpstr>Glandes parathyroïdes P.26 du Cémeq</vt:lpstr>
      <vt:lpstr>Glande surrénales p.28 du Cémeq</vt:lpstr>
      <vt:lpstr>Présentation PowerPoint</vt:lpstr>
      <vt:lpstr>La région corticosurrénale p.29-30 du Cémeq</vt:lpstr>
      <vt:lpstr>Régulation des hormones Corticosurrénales</vt:lpstr>
      <vt:lpstr>Région médullosurrénale P.31 du Cémeq</vt:lpstr>
      <vt:lpstr>Période de stress</vt:lpstr>
      <vt:lpstr>Thymus  p.33 du Cémeq</vt:lpstr>
      <vt:lpstr>Présentation PowerPoint</vt:lpstr>
      <vt:lpstr>Présentation PowerPoint</vt:lpstr>
      <vt:lpstr>Activités Moodle</vt:lpstr>
      <vt:lpstr>Devoirs ou si vous avez du temps. Vous pouvez commencer!</vt:lpstr>
    </vt:vector>
  </TitlesOfParts>
  <Company>CSRDN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COMPÉTENCE 13</dc:title>
  <dc:creator>Petit, Anne-Gabrielle</dc:creator>
  <cp:lastModifiedBy>Beaulieu, France</cp:lastModifiedBy>
  <cp:revision>2</cp:revision>
  <dcterms:created xsi:type="dcterms:W3CDTF">2020-09-23T12:20:52Z</dcterms:created>
  <dcterms:modified xsi:type="dcterms:W3CDTF">2024-03-21T14:30:39Z</dcterms:modified>
</cp:coreProperties>
</file>