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257" r:id="rId3"/>
    <p:sldId id="258" r:id="rId4"/>
    <p:sldId id="327" r:id="rId5"/>
    <p:sldId id="316" r:id="rId6"/>
    <p:sldId id="335" r:id="rId7"/>
    <p:sldId id="328" r:id="rId8"/>
    <p:sldId id="311" r:id="rId9"/>
    <p:sldId id="329" r:id="rId10"/>
    <p:sldId id="330" r:id="rId11"/>
    <p:sldId id="259" r:id="rId12"/>
    <p:sldId id="260" r:id="rId13"/>
    <p:sldId id="310" r:id="rId14"/>
    <p:sldId id="261" r:id="rId15"/>
    <p:sldId id="269" r:id="rId16"/>
    <p:sldId id="262" r:id="rId17"/>
    <p:sldId id="270" r:id="rId18"/>
    <p:sldId id="271" r:id="rId19"/>
    <p:sldId id="272" r:id="rId20"/>
    <p:sldId id="273" r:id="rId21"/>
    <p:sldId id="274" r:id="rId22"/>
    <p:sldId id="308" r:id="rId23"/>
    <p:sldId id="275" r:id="rId24"/>
    <p:sldId id="281" r:id="rId25"/>
    <p:sldId id="282" r:id="rId26"/>
    <p:sldId id="283" r:id="rId27"/>
    <p:sldId id="332" r:id="rId28"/>
    <p:sldId id="331" r:id="rId29"/>
    <p:sldId id="284" r:id="rId30"/>
    <p:sldId id="285" r:id="rId31"/>
    <p:sldId id="286" r:id="rId32"/>
    <p:sldId id="287" r:id="rId33"/>
    <p:sldId id="288" r:id="rId34"/>
    <p:sldId id="291" r:id="rId35"/>
    <p:sldId id="292" r:id="rId36"/>
    <p:sldId id="293" r:id="rId37"/>
    <p:sldId id="334" r:id="rId38"/>
    <p:sldId id="294" r:id="rId39"/>
    <p:sldId id="295" r:id="rId40"/>
    <p:sldId id="296" r:id="rId41"/>
    <p:sldId id="297" r:id="rId42"/>
    <p:sldId id="298" r:id="rId43"/>
    <p:sldId id="299" r:id="rId44"/>
    <p:sldId id="300" r:id="rId45"/>
    <p:sldId id="301" r:id="rId4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4249" autoAdjust="0"/>
  </p:normalViewPr>
  <p:slideViewPr>
    <p:cSldViewPr snapToGrid="0">
      <p:cViewPr varScale="1">
        <p:scale>
          <a:sx n="48" d="100"/>
          <a:sy n="48" d="100"/>
        </p:scale>
        <p:origin x="792" y="43"/>
      </p:cViewPr>
      <p:guideLst/>
    </p:cSldViewPr>
  </p:slid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A8C26-E115-42E8-ABC3-36E17FC2D7B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D7480E9-3316-44EE-AF8F-57CB0B521365}">
      <dgm:prSet/>
      <dgm:spPr/>
      <dgm:t>
        <a:bodyPr/>
        <a:lstStyle/>
        <a:p>
          <a:r>
            <a:rPr lang="fr-CA"/>
            <a:t>Inscrire les médicaments correctement sur la feuille de contrôle de narcotique</a:t>
          </a:r>
          <a:endParaRPr lang="en-US"/>
        </a:p>
      </dgm:t>
    </dgm:pt>
    <dgm:pt modelId="{293CB3F9-CBF1-486E-B8C0-720E9E112FC4}" type="parTrans" cxnId="{9E42742D-678C-48E9-9D64-B8BF1626127C}">
      <dgm:prSet/>
      <dgm:spPr/>
      <dgm:t>
        <a:bodyPr/>
        <a:lstStyle/>
        <a:p>
          <a:endParaRPr lang="en-US"/>
        </a:p>
      </dgm:t>
    </dgm:pt>
    <dgm:pt modelId="{BB568848-B91E-4B34-AB66-11C8159F4B7E}" type="sibTrans" cxnId="{9E42742D-678C-48E9-9D64-B8BF1626127C}">
      <dgm:prSet/>
      <dgm:spPr/>
      <dgm:t>
        <a:bodyPr/>
        <a:lstStyle/>
        <a:p>
          <a:endParaRPr lang="en-US"/>
        </a:p>
      </dgm:t>
    </dgm:pt>
    <dgm:pt modelId="{E761FD2E-D972-4F1D-BD20-68DFDDEF7998}">
      <dgm:prSet/>
      <dgm:spPr/>
      <dgm:t>
        <a:bodyPr/>
        <a:lstStyle/>
        <a:p>
          <a:r>
            <a:rPr lang="en-US" dirty="0" err="1"/>
            <a:t>Voir</a:t>
          </a:r>
          <a:r>
            <a:rPr lang="en-US" dirty="0"/>
            <a:t> </a:t>
          </a:r>
          <a:r>
            <a:rPr lang="en-US"/>
            <a:t>document C1.</a:t>
          </a:r>
          <a:endParaRPr lang="en-US" dirty="0"/>
        </a:p>
      </dgm:t>
    </dgm:pt>
    <dgm:pt modelId="{0DB31335-C396-4F3A-8095-8B76C5FFE685}" type="parTrans" cxnId="{C8945E0D-3298-4DC4-A8BB-D4D232199045}">
      <dgm:prSet/>
      <dgm:spPr/>
      <dgm:t>
        <a:bodyPr/>
        <a:lstStyle/>
        <a:p>
          <a:endParaRPr lang="en-US"/>
        </a:p>
      </dgm:t>
    </dgm:pt>
    <dgm:pt modelId="{8ED7EDF7-134D-49D6-A70A-FE7E71B799F0}" type="sibTrans" cxnId="{C8945E0D-3298-4DC4-A8BB-D4D232199045}">
      <dgm:prSet/>
      <dgm:spPr/>
      <dgm:t>
        <a:bodyPr/>
        <a:lstStyle/>
        <a:p>
          <a:endParaRPr lang="en-US"/>
        </a:p>
      </dgm:t>
    </dgm:pt>
    <dgm:pt modelId="{87734A52-72E8-430C-B6DE-950C35CD4975}">
      <dgm:prSet/>
      <dgm:spPr/>
      <dgm:t>
        <a:bodyPr/>
        <a:lstStyle/>
        <a:p>
          <a:endParaRPr lang="en-US" dirty="0"/>
        </a:p>
      </dgm:t>
    </dgm:pt>
    <dgm:pt modelId="{96DB9064-71E2-4A52-87AA-1CBC16F9FBDA}" type="parTrans" cxnId="{398991A9-6095-4FF7-AE4C-485A8CD411FE}">
      <dgm:prSet/>
      <dgm:spPr/>
      <dgm:t>
        <a:bodyPr/>
        <a:lstStyle/>
        <a:p>
          <a:endParaRPr lang="en-US"/>
        </a:p>
      </dgm:t>
    </dgm:pt>
    <dgm:pt modelId="{ABF1CAD1-74C8-41F1-A297-6F34ED3C5E79}" type="sibTrans" cxnId="{398991A9-6095-4FF7-AE4C-485A8CD411FE}">
      <dgm:prSet/>
      <dgm:spPr/>
      <dgm:t>
        <a:bodyPr/>
        <a:lstStyle/>
        <a:p>
          <a:endParaRPr lang="en-US"/>
        </a:p>
      </dgm:t>
    </dgm:pt>
    <dgm:pt modelId="{D6697B91-D628-41FF-9252-AD7ACC16B952}" type="pres">
      <dgm:prSet presAssocID="{C4DA8C26-E115-42E8-ABC3-36E17FC2D7BC}" presName="linear" presStyleCnt="0">
        <dgm:presLayoutVars>
          <dgm:animLvl val="lvl"/>
          <dgm:resizeHandles val="exact"/>
        </dgm:presLayoutVars>
      </dgm:prSet>
      <dgm:spPr/>
    </dgm:pt>
    <dgm:pt modelId="{F9730DF3-6B07-495B-9BFA-C172650D9158}" type="pres">
      <dgm:prSet presAssocID="{4D7480E9-3316-44EE-AF8F-57CB0B521365}" presName="parentText" presStyleLbl="node1" presStyleIdx="0" presStyleCnt="3">
        <dgm:presLayoutVars>
          <dgm:chMax val="0"/>
          <dgm:bulletEnabled val="1"/>
        </dgm:presLayoutVars>
      </dgm:prSet>
      <dgm:spPr/>
    </dgm:pt>
    <dgm:pt modelId="{3C0EABAF-F464-4B5E-9BC6-1FCA590B683C}" type="pres">
      <dgm:prSet presAssocID="{BB568848-B91E-4B34-AB66-11C8159F4B7E}" presName="spacer" presStyleCnt="0"/>
      <dgm:spPr/>
    </dgm:pt>
    <dgm:pt modelId="{D1BB31E5-2921-4C2D-A1A8-768EE8AB4E63}" type="pres">
      <dgm:prSet presAssocID="{E761FD2E-D972-4F1D-BD20-68DFDDEF7998}" presName="parentText" presStyleLbl="node1" presStyleIdx="1" presStyleCnt="3">
        <dgm:presLayoutVars>
          <dgm:chMax val="0"/>
          <dgm:bulletEnabled val="1"/>
        </dgm:presLayoutVars>
      </dgm:prSet>
      <dgm:spPr/>
    </dgm:pt>
    <dgm:pt modelId="{6BD56F05-38F6-462C-A667-953AC41B24AB}" type="pres">
      <dgm:prSet presAssocID="{8ED7EDF7-134D-49D6-A70A-FE7E71B799F0}" presName="spacer" presStyleCnt="0"/>
      <dgm:spPr/>
    </dgm:pt>
    <dgm:pt modelId="{A018F8E5-A7EF-4187-8726-260A5BCFA3C1}" type="pres">
      <dgm:prSet presAssocID="{87734A52-72E8-430C-B6DE-950C35CD4975}" presName="parentText" presStyleLbl="node1" presStyleIdx="2" presStyleCnt="3">
        <dgm:presLayoutVars>
          <dgm:chMax val="0"/>
          <dgm:bulletEnabled val="1"/>
        </dgm:presLayoutVars>
      </dgm:prSet>
      <dgm:spPr/>
    </dgm:pt>
  </dgm:ptLst>
  <dgm:cxnLst>
    <dgm:cxn modelId="{C8945E0D-3298-4DC4-A8BB-D4D232199045}" srcId="{C4DA8C26-E115-42E8-ABC3-36E17FC2D7BC}" destId="{E761FD2E-D972-4F1D-BD20-68DFDDEF7998}" srcOrd="1" destOrd="0" parTransId="{0DB31335-C396-4F3A-8095-8B76C5FFE685}" sibTransId="{8ED7EDF7-134D-49D6-A70A-FE7E71B799F0}"/>
    <dgm:cxn modelId="{75A89E22-AD6F-4A00-A77A-C0E706E42C86}" type="presOf" srcId="{E761FD2E-D972-4F1D-BD20-68DFDDEF7998}" destId="{D1BB31E5-2921-4C2D-A1A8-768EE8AB4E63}" srcOrd="0" destOrd="0" presId="urn:microsoft.com/office/officeart/2005/8/layout/vList2"/>
    <dgm:cxn modelId="{9E42742D-678C-48E9-9D64-B8BF1626127C}" srcId="{C4DA8C26-E115-42E8-ABC3-36E17FC2D7BC}" destId="{4D7480E9-3316-44EE-AF8F-57CB0B521365}" srcOrd="0" destOrd="0" parTransId="{293CB3F9-CBF1-486E-B8C0-720E9E112FC4}" sibTransId="{BB568848-B91E-4B34-AB66-11C8159F4B7E}"/>
    <dgm:cxn modelId="{D020C943-5AC7-49D7-90CE-43FDCDF98A96}" type="presOf" srcId="{C4DA8C26-E115-42E8-ABC3-36E17FC2D7BC}" destId="{D6697B91-D628-41FF-9252-AD7ACC16B952}" srcOrd="0" destOrd="0" presId="urn:microsoft.com/office/officeart/2005/8/layout/vList2"/>
    <dgm:cxn modelId="{12C57950-821A-4EE2-9E9F-CC4938A4D75E}" type="presOf" srcId="{4D7480E9-3316-44EE-AF8F-57CB0B521365}" destId="{F9730DF3-6B07-495B-9BFA-C172650D9158}" srcOrd="0" destOrd="0" presId="urn:microsoft.com/office/officeart/2005/8/layout/vList2"/>
    <dgm:cxn modelId="{398991A9-6095-4FF7-AE4C-485A8CD411FE}" srcId="{C4DA8C26-E115-42E8-ABC3-36E17FC2D7BC}" destId="{87734A52-72E8-430C-B6DE-950C35CD4975}" srcOrd="2" destOrd="0" parTransId="{96DB9064-71E2-4A52-87AA-1CBC16F9FBDA}" sibTransId="{ABF1CAD1-74C8-41F1-A297-6F34ED3C5E79}"/>
    <dgm:cxn modelId="{B26AD9DC-87A8-4BAE-B871-7A782C49EDC9}" type="presOf" srcId="{87734A52-72E8-430C-B6DE-950C35CD4975}" destId="{A018F8E5-A7EF-4187-8726-260A5BCFA3C1}" srcOrd="0" destOrd="0" presId="urn:microsoft.com/office/officeart/2005/8/layout/vList2"/>
    <dgm:cxn modelId="{11F7CFC0-24F4-4E35-90C7-BAC06882926A}" type="presParOf" srcId="{D6697B91-D628-41FF-9252-AD7ACC16B952}" destId="{F9730DF3-6B07-495B-9BFA-C172650D9158}" srcOrd="0" destOrd="0" presId="urn:microsoft.com/office/officeart/2005/8/layout/vList2"/>
    <dgm:cxn modelId="{013225F3-1901-47CC-BF6E-971831E5E214}" type="presParOf" srcId="{D6697B91-D628-41FF-9252-AD7ACC16B952}" destId="{3C0EABAF-F464-4B5E-9BC6-1FCA590B683C}" srcOrd="1" destOrd="0" presId="urn:microsoft.com/office/officeart/2005/8/layout/vList2"/>
    <dgm:cxn modelId="{CCE3287B-9E51-4072-B8C1-FF12FAFC0465}" type="presParOf" srcId="{D6697B91-D628-41FF-9252-AD7ACC16B952}" destId="{D1BB31E5-2921-4C2D-A1A8-768EE8AB4E63}" srcOrd="2" destOrd="0" presId="urn:microsoft.com/office/officeart/2005/8/layout/vList2"/>
    <dgm:cxn modelId="{0EF54E95-C4F1-42E2-91D6-51369FA88848}" type="presParOf" srcId="{D6697B91-D628-41FF-9252-AD7ACC16B952}" destId="{6BD56F05-38F6-462C-A667-953AC41B24AB}" srcOrd="3" destOrd="0" presId="urn:microsoft.com/office/officeart/2005/8/layout/vList2"/>
    <dgm:cxn modelId="{B8B1C696-184F-4791-8FDD-2A1F8B9FF998}" type="presParOf" srcId="{D6697B91-D628-41FF-9252-AD7ACC16B952}" destId="{A018F8E5-A7EF-4187-8726-260A5BCFA3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E604-BF27-4895-8AAA-6129ABFF3B4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AB75252-A17C-4C1B-B76D-7BD4F794BA24}">
      <dgm:prSet/>
      <dgm:spPr/>
      <dgm:t>
        <a:bodyPr/>
        <a:lstStyle/>
        <a:p>
          <a:r>
            <a:rPr lang="fr-CA"/>
            <a:t>Peut être </a:t>
          </a:r>
          <a:r>
            <a:rPr lang="fr-CA" i="1" u="sng"/>
            <a:t>individuelle</a:t>
          </a:r>
          <a:r>
            <a:rPr lang="fr-CA"/>
            <a:t> si elle s’adresse à </a:t>
          </a:r>
          <a:r>
            <a:rPr lang="fr-CA" i="1" u="sng"/>
            <a:t>une seule personne</a:t>
          </a:r>
          <a:r>
            <a:rPr lang="fr-CA"/>
            <a:t>, comme c’est le cas d’un </a:t>
          </a:r>
          <a:r>
            <a:rPr lang="fr-CA" i="1"/>
            <a:t>protocole</a:t>
          </a:r>
          <a:r>
            <a:rPr lang="fr-CA"/>
            <a:t> pour traiter la constipation ou administrer un traitement préopératoire</a:t>
          </a:r>
          <a:endParaRPr lang="en-US"/>
        </a:p>
      </dgm:t>
    </dgm:pt>
    <dgm:pt modelId="{1BD063EB-A5FA-4122-AA42-7F3F2171F9BC}" type="parTrans" cxnId="{BFA3DCE9-BDA2-4E84-864D-124390F8A19C}">
      <dgm:prSet/>
      <dgm:spPr/>
      <dgm:t>
        <a:bodyPr/>
        <a:lstStyle/>
        <a:p>
          <a:endParaRPr lang="en-US"/>
        </a:p>
      </dgm:t>
    </dgm:pt>
    <dgm:pt modelId="{F3C33857-42C8-4349-A798-BA638E13F0AD}" type="sibTrans" cxnId="{BFA3DCE9-BDA2-4E84-864D-124390F8A19C}">
      <dgm:prSet/>
      <dgm:spPr/>
      <dgm:t>
        <a:bodyPr/>
        <a:lstStyle/>
        <a:p>
          <a:endParaRPr lang="en-US"/>
        </a:p>
      </dgm:t>
    </dgm:pt>
    <dgm:pt modelId="{EF504BC4-E935-4464-A486-E323C88438BA}">
      <dgm:prSet/>
      <dgm:spPr/>
      <dgm:t>
        <a:bodyPr/>
        <a:lstStyle/>
        <a:p>
          <a:r>
            <a:rPr lang="fr-CA"/>
            <a:t>Elle peut aussi être </a:t>
          </a:r>
          <a:r>
            <a:rPr lang="fr-CA" i="1" u="sng"/>
            <a:t>vraiment collective</a:t>
          </a:r>
          <a:r>
            <a:rPr lang="fr-CA"/>
            <a:t> si elle </a:t>
          </a:r>
          <a:r>
            <a:rPr lang="fr-CA" i="1" u="sng"/>
            <a:t>s’adresse à un groupe</a:t>
          </a:r>
          <a:r>
            <a:rPr lang="fr-CA"/>
            <a:t> de personnes: campagne de vaccination, soins généraux contre la grippe sur une unité de soins</a:t>
          </a:r>
          <a:endParaRPr lang="en-US"/>
        </a:p>
      </dgm:t>
    </dgm:pt>
    <dgm:pt modelId="{1E30C5DC-C725-45FA-A30C-D78EF911EA0E}" type="parTrans" cxnId="{5920A640-F483-45CC-808C-493EC64BC983}">
      <dgm:prSet/>
      <dgm:spPr/>
      <dgm:t>
        <a:bodyPr/>
        <a:lstStyle/>
        <a:p>
          <a:endParaRPr lang="en-US"/>
        </a:p>
      </dgm:t>
    </dgm:pt>
    <dgm:pt modelId="{B08DC21A-5B2C-4ED3-8786-BC0C18240BF8}" type="sibTrans" cxnId="{5920A640-F483-45CC-808C-493EC64BC983}">
      <dgm:prSet/>
      <dgm:spPr/>
      <dgm:t>
        <a:bodyPr/>
        <a:lstStyle/>
        <a:p>
          <a:endParaRPr lang="en-US"/>
        </a:p>
      </dgm:t>
    </dgm:pt>
    <dgm:pt modelId="{7FC88199-2C49-48EF-A81D-819B40922A6F}" type="pres">
      <dgm:prSet presAssocID="{84EDE604-BF27-4895-8AAA-6129ABFF3B49}" presName="hierChild1" presStyleCnt="0">
        <dgm:presLayoutVars>
          <dgm:chPref val="1"/>
          <dgm:dir/>
          <dgm:animOne val="branch"/>
          <dgm:animLvl val="lvl"/>
          <dgm:resizeHandles/>
        </dgm:presLayoutVars>
      </dgm:prSet>
      <dgm:spPr/>
    </dgm:pt>
    <dgm:pt modelId="{AE1631F3-4CF6-41C5-93E4-30FBC7A786BF}" type="pres">
      <dgm:prSet presAssocID="{5AB75252-A17C-4C1B-B76D-7BD4F794BA24}" presName="hierRoot1" presStyleCnt="0"/>
      <dgm:spPr/>
    </dgm:pt>
    <dgm:pt modelId="{25ACACB6-53AA-46F6-BBD3-177EDB4BA4D9}" type="pres">
      <dgm:prSet presAssocID="{5AB75252-A17C-4C1B-B76D-7BD4F794BA24}" presName="composite" presStyleCnt="0"/>
      <dgm:spPr/>
    </dgm:pt>
    <dgm:pt modelId="{F550ED94-EA3F-46B7-B7E9-7CE19FC27588}" type="pres">
      <dgm:prSet presAssocID="{5AB75252-A17C-4C1B-B76D-7BD4F794BA24}" presName="background" presStyleLbl="node0" presStyleIdx="0" presStyleCnt="2"/>
      <dgm:spPr/>
    </dgm:pt>
    <dgm:pt modelId="{BCEB8E18-EEAF-4F51-850B-148B2CB43B7F}" type="pres">
      <dgm:prSet presAssocID="{5AB75252-A17C-4C1B-B76D-7BD4F794BA24}" presName="text" presStyleLbl="fgAcc0" presStyleIdx="0" presStyleCnt="2">
        <dgm:presLayoutVars>
          <dgm:chPref val="3"/>
        </dgm:presLayoutVars>
      </dgm:prSet>
      <dgm:spPr/>
    </dgm:pt>
    <dgm:pt modelId="{53E3A502-5705-48F1-978E-E86D2E98D5C7}" type="pres">
      <dgm:prSet presAssocID="{5AB75252-A17C-4C1B-B76D-7BD4F794BA24}" presName="hierChild2" presStyleCnt="0"/>
      <dgm:spPr/>
    </dgm:pt>
    <dgm:pt modelId="{16032AB6-A14A-48C4-A56A-5B57925C0957}" type="pres">
      <dgm:prSet presAssocID="{EF504BC4-E935-4464-A486-E323C88438BA}" presName="hierRoot1" presStyleCnt="0"/>
      <dgm:spPr/>
    </dgm:pt>
    <dgm:pt modelId="{03BCBD49-7BB4-461B-91F0-2BAEF5C49150}" type="pres">
      <dgm:prSet presAssocID="{EF504BC4-E935-4464-A486-E323C88438BA}" presName="composite" presStyleCnt="0"/>
      <dgm:spPr/>
    </dgm:pt>
    <dgm:pt modelId="{904AB937-D6D3-4FBE-AE17-6BE2A01AC20F}" type="pres">
      <dgm:prSet presAssocID="{EF504BC4-E935-4464-A486-E323C88438BA}" presName="background" presStyleLbl="node0" presStyleIdx="1" presStyleCnt="2"/>
      <dgm:spPr/>
    </dgm:pt>
    <dgm:pt modelId="{D729D9A7-2792-4E29-B454-39D0456E2D12}" type="pres">
      <dgm:prSet presAssocID="{EF504BC4-E935-4464-A486-E323C88438BA}" presName="text" presStyleLbl="fgAcc0" presStyleIdx="1" presStyleCnt="2">
        <dgm:presLayoutVars>
          <dgm:chPref val="3"/>
        </dgm:presLayoutVars>
      </dgm:prSet>
      <dgm:spPr/>
    </dgm:pt>
    <dgm:pt modelId="{23461035-2114-484C-AA82-489C6EF5E369}" type="pres">
      <dgm:prSet presAssocID="{EF504BC4-E935-4464-A486-E323C88438BA}" presName="hierChild2" presStyleCnt="0"/>
      <dgm:spPr/>
    </dgm:pt>
  </dgm:ptLst>
  <dgm:cxnLst>
    <dgm:cxn modelId="{5920A640-F483-45CC-808C-493EC64BC983}" srcId="{84EDE604-BF27-4895-8AAA-6129ABFF3B49}" destId="{EF504BC4-E935-4464-A486-E323C88438BA}" srcOrd="1" destOrd="0" parTransId="{1E30C5DC-C725-45FA-A30C-D78EF911EA0E}" sibTransId="{B08DC21A-5B2C-4ED3-8786-BC0C18240BF8}"/>
    <dgm:cxn modelId="{8DF36354-EDF8-4529-985F-11C3D0E62CC3}" type="presOf" srcId="{EF504BC4-E935-4464-A486-E323C88438BA}" destId="{D729D9A7-2792-4E29-B454-39D0456E2D12}" srcOrd="0" destOrd="0" presId="urn:microsoft.com/office/officeart/2005/8/layout/hierarchy1"/>
    <dgm:cxn modelId="{C493D2A8-7B10-49F7-A263-1CB03A215C6B}" type="presOf" srcId="{5AB75252-A17C-4C1B-B76D-7BD4F794BA24}" destId="{BCEB8E18-EEAF-4F51-850B-148B2CB43B7F}" srcOrd="0" destOrd="0" presId="urn:microsoft.com/office/officeart/2005/8/layout/hierarchy1"/>
    <dgm:cxn modelId="{75B24AD4-FB9C-4C23-932E-6573BAB233B2}" type="presOf" srcId="{84EDE604-BF27-4895-8AAA-6129ABFF3B49}" destId="{7FC88199-2C49-48EF-A81D-819B40922A6F}" srcOrd="0" destOrd="0" presId="urn:microsoft.com/office/officeart/2005/8/layout/hierarchy1"/>
    <dgm:cxn modelId="{BFA3DCE9-BDA2-4E84-864D-124390F8A19C}" srcId="{84EDE604-BF27-4895-8AAA-6129ABFF3B49}" destId="{5AB75252-A17C-4C1B-B76D-7BD4F794BA24}" srcOrd="0" destOrd="0" parTransId="{1BD063EB-A5FA-4122-AA42-7F3F2171F9BC}" sibTransId="{F3C33857-42C8-4349-A798-BA638E13F0AD}"/>
    <dgm:cxn modelId="{51152964-B0D0-4092-A3F9-8F79C1FB2BF4}" type="presParOf" srcId="{7FC88199-2C49-48EF-A81D-819B40922A6F}" destId="{AE1631F3-4CF6-41C5-93E4-30FBC7A786BF}" srcOrd="0" destOrd="0" presId="urn:microsoft.com/office/officeart/2005/8/layout/hierarchy1"/>
    <dgm:cxn modelId="{E4673BAC-0C41-4D86-9A1C-B037B7893BD9}" type="presParOf" srcId="{AE1631F3-4CF6-41C5-93E4-30FBC7A786BF}" destId="{25ACACB6-53AA-46F6-BBD3-177EDB4BA4D9}" srcOrd="0" destOrd="0" presId="urn:microsoft.com/office/officeart/2005/8/layout/hierarchy1"/>
    <dgm:cxn modelId="{88F6A82B-9250-4ED3-A3F3-C2DFD4C70ECE}" type="presParOf" srcId="{25ACACB6-53AA-46F6-BBD3-177EDB4BA4D9}" destId="{F550ED94-EA3F-46B7-B7E9-7CE19FC27588}" srcOrd="0" destOrd="0" presId="urn:microsoft.com/office/officeart/2005/8/layout/hierarchy1"/>
    <dgm:cxn modelId="{7134E462-101D-4142-912F-E0379BB22D94}" type="presParOf" srcId="{25ACACB6-53AA-46F6-BBD3-177EDB4BA4D9}" destId="{BCEB8E18-EEAF-4F51-850B-148B2CB43B7F}" srcOrd="1" destOrd="0" presId="urn:microsoft.com/office/officeart/2005/8/layout/hierarchy1"/>
    <dgm:cxn modelId="{0F51FE8A-59F0-4D2D-84EF-C1C2E3960487}" type="presParOf" srcId="{AE1631F3-4CF6-41C5-93E4-30FBC7A786BF}" destId="{53E3A502-5705-48F1-978E-E86D2E98D5C7}" srcOrd="1" destOrd="0" presId="urn:microsoft.com/office/officeart/2005/8/layout/hierarchy1"/>
    <dgm:cxn modelId="{B937BDC6-42FD-4FF5-B628-5C17028B788A}" type="presParOf" srcId="{7FC88199-2C49-48EF-A81D-819B40922A6F}" destId="{16032AB6-A14A-48C4-A56A-5B57925C0957}" srcOrd="1" destOrd="0" presId="urn:microsoft.com/office/officeart/2005/8/layout/hierarchy1"/>
    <dgm:cxn modelId="{9DC81A74-4044-40E2-A535-5D067FB6609D}" type="presParOf" srcId="{16032AB6-A14A-48C4-A56A-5B57925C0957}" destId="{03BCBD49-7BB4-461B-91F0-2BAEF5C49150}" srcOrd="0" destOrd="0" presId="urn:microsoft.com/office/officeart/2005/8/layout/hierarchy1"/>
    <dgm:cxn modelId="{CA4A64A1-4D4F-4FD3-A38F-FC9172377CAA}" type="presParOf" srcId="{03BCBD49-7BB4-461B-91F0-2BAEF5C49150}" destId="{904AB937-D6D3-4FBE-AE17-6BE2A01AC20F}" srcOrd="0" destOrd="0" presId="urn:microsoft.com/office/officeart/2005/8/layout/hierarchy1"/>
    <dgm:cxn modelId="{C2462616-CFF9-4FF8-A400-202D3AF3DAAC}" type="presParOf" srcId="{03BCBD49-7BB4-461B-91F0-2BAEF5C49150}" destId="{D729D9A7-2792-4E29-B454-39D0456E2D12}" srcOrd="1" destOrd="0" presId="urn:microsoft.com/office/officeart/2005/8/layout/hierarchy1"/>
    <dgm:cxn modelId="{633BD756-6DB1-4E71-9456-89BCA73634F4}" type="presParOf" srcId="{16032AB6-A14A-48C4-A56A-5B57925C0957}" destId="{23461035-2114-484C-AA82-489C6EF5E3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568652-9EFB-4D53-AEB7-2658F741FFF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E5AECB5-2534-496C-96A2-DDA5DE248A62}">
      <dgm:prSet/>
      <dgm:spPr/>
      <dgm:t>
        <a:bodyPr/>
        <a:lstStyle/>
        <a:p>
          <a:r>
            <a:rPr lang="fr-CA"/>
            <a:t>Celle qui est faite dans les cas extrême urgence.</a:t>
          </a:r>
          <a:endParaRPr lang="en-US"/>
        </a:p>
      </dgm:t>
    </dgm:pt>
    <dgm:pt modelId="{0AD2B706-794C-4212-86BF-B9455D96BDE3}" type="parTrans" cxnId="{C3A3EA50-8D30-4244-97EB-9462173A8151}">
      <dgm:prSet/>
      <dgm:spPr/>
      <dgm:t>
        <a:bodyPr/>
        <a:lstStyle/>
        <a:p>
          <a:endParaRPr lang="en-US"/>
        </a:p>
      </dgm:t>
    </dgm:pt>
    <dgm:pt modelId="{D175C7AF-22A2-458A-892F-4B3C1DB294CE}" type="sibTrans" cxnId="{C3A3EA50-8D30-4244-97EB-9462173A8151}">
      <dgm:prSet/>
      <dgm:spPr/>
      <dgm:t>
        <a:bodyPr/>
        <a:lstStyle/>
        <a:p>
          <a:endParaRPr lang="en-US"/>
        </a:p>
      </dgm:t>
    </dgm:pt>
    <dgm:pt modelId="{0E84FC20-81AC-43E9-9417-FFF02C3957B7}">
      <dgm:prSet/>
      <dgm:spPr/>
      <dgm:t>
        <a:bodyPr/>
        <a:lstStyle/>
        <a:p>
          <a:r>
            <a:rPr lang="fr-CA"/>
            <a:t>Doit être consignée par écrit au dossier et contresignée par le médecin dans les plus brefs délais</a:t>
          </a:r>
          <a:endParaRPr lang="en-US"/>
        </a:p>
      </dgm:t>
    </dgm:pt>
    <dgm:pt modelId="{A65240C3-E9FE-495E-8848-B7AA050C2AB7}" type="parTrans" cxnId="{8C10710E-DF6D-4149-9DB2-7FD5D3031411}">
      <dgm:prSet/>
      <dgm:spPr/>
      <dgm:t>
        <a:bodyPr/>
        <a:lstStyle/>
        <a:p>
          <a:endParaRPr lang="en-US"/>
        </a:p>
      </dgm:t>
    </dgm:pt>
    <dgm:pt modelId="{32466E2F-9BB9-494B-8DAD-7E8679440F93}" type="sibTrans" cxnId="{8C10710E-DF6D-4149-9DB2-7FD5D3031411}">
      <dgm:prSet/>
      <dgm:spPr/>
      <dgm:t>
        <a:bodyPr/>
        <a:lstStyle/>
        <a:p>
          <a:endParaRPr lang="en-US"/>
        </a:p>
      </dgm:t>
    </dgm:pt>
    <dgm:pt modelId="{CFD597EE-127F-4E70-AAA9-BCC1F4A7B8D7}">
      <dgm:prSet/>
      <dgm:spPr/>
      <dgm:t>
        <a:bodyPr/>
        <a:lstStyle/>
        <a:p>
          <a:r>
            <a:rPr lang="fr-CA"/>
            <a:t>Dans certains cas, l’ordonnance peut être transmise </a:t>
          </a:r>
          <a:r>
            <a:rPr lang="fr-CA" i="1"/>
            <a:t>par téléphone</a:t>
          </a:r>
          <a:r>
            <a:rPr lang="fr-CA"/>
            <a:t> au pharmacien ou au personnel infirmier</a:t>
          </a:r>
          <a:endParaRPr lang="en-US"/>
        </a:p>
      </dgm:t>
    </dgm:pt>
    <dgm:pt modelId="{01B3626D-5AAE-46F9-A6D7-1A44963239B0}" type="parTrans" cxnId="{4FE8D038-64BD-47A0-A50F-645DCC1B4854}">
      <dgm:prSet/>
      <dgm:spPr/>
      <dgm:t>
        <a:bodyPr/>
        <a:lstStyle/>
        <a:p>
          <a:endParaRPr lang="en-US"/>
        </a:p>
      </dgm:t>
    </dgm:pt>
    <dgm:pt modelId="{69BB050E-E859-4F1F-A1E9-CBA834311781}" type="sibTrans" cxnId="{4FE8D038-64BD-47A0-A50F-645DCC1B4854}">
      <dgm:prSet/>
      <dgm:spPr/>
      <dgm:t>
        <a:bodyPr/>
        <a:lstStyle/>
        <a:p>
          <a:endParaRPr lang="en-US"/>
        </a:p>
      </dgm:t>
    </dgm:pt>
    <dgm:pt modelId="{AD16203D-9CB9-481A-AF68-D2A7100B76AB}" type="pres">
      <dgm:prSet presAssocID="{C9568652-9EFB-4D53-AEB7-2658F741FFFF}" presName="vert0" presStyleCnt="0">
        <dgm:presLayoutVars>
          <dgm:dir/>
          <dgm:animOne val="branch"/>
          <dgm:animLvl val="lvl"/>
        </dgm:presLayoutVars>
      </dgm:prSet>
      <dgm:spPr/>
    </dgm:pt>
    <dgm:pt modelId="{8D0936BB-726C-4DB0-88D5-1149EA41ECCC}" type="pres">
      <dgm:prSet presAssocID="{8E5AECB5-2534-496C-96A2-DDA5DE248A62}" presName="thickLine" presStyleLbl="alignNode1" presStyleIdx="0" presStyleCnt="3"/>
      <dgm:spPr/>
    </dgm:pt>
    <dgm:pt modelId="{DD9AD83C-38AD-4743-B027-70357A0F6390}" type="pres">
      <dgm:prSet presAssocID="{8E5AECB5-2534-496C-96A2-DDA5DE248A62}" presName="horz1" presStyleCnt="0"/>
      <dgm:spPr/>
    </dgm:pt>
    <dgm:pt modelId="{B19E440B-F292-411C-9FD7-D32EEB8D7771}" type="pres">
      <dgm:prSet presAssocID="{8E5AECB5-2534-496C-96A2-DDA5DE248A62}" presName="tx1" presStyleLbl="revTx" presStyleIdx="0" presStyleCnt="3"/>
      <dgm:spPr/>
    </dgm:pt>
    <dgm:pt modelId="{A061A6DF-658B-4F1D-938F-2ED411EC8D56}" type="pres">
      <dgm:prSet presAssocID="{8E5AECB5-2534-496C-96A2-DDA5DE248A62}" presName="vert1" presStyleCnt="0"/>
      <dgm:spPr/>
    </dgm:pt>
    <dgm:pt modelId="{25BC686B-47CA-465B-8EED-B33AE182753D}" type="pres">
      <dgm:prSet presAssocID="{0E84FC20-81AC-43E9-9417-FFF02C3957B7}" presName="thickLine" presStyleLbl="alignNode1" presStyleIdx="1" presStyleCnt="3"/>
      <dgm:spPr/>
    </dgm:pt>
    <dgm:pt modelId="{1C37C0BE-1D12-4510-AF5F-5858F6FCDD6F}" type="pres">
      <dgm:prSet presAssocID="{0E84FC20-81AC-43E9-9417-FFF02C3957B7}" presName="horz1" presStyleCnt="0"/>
      <dgm:spPr/>
    </dgm:pt>
    <dgm:pt modelId="{8E5216C6-73B5-44D1-90D1-8BCE3C44C65A}" type="pres">
      <dgm:prSet presAssocID="{0E84FC20-81AC-43E9-9417-FFF02C3957B7}" presName="tx1" presStyleLbl="revTx" presStyleIdx="1" presStyleCnt="3"/>
      <dgm:spPr/>
    </dgm:pt>
    <dgm:pt modelId="{960BEE53-A2EE-44FF-91B8-DB95F443C1BD}" type="pres">
      <dgm:prSet presAssocID="{0E84FC20-81AC-43E9-9417-FFF02C3957B7}" presName="vert1" presStyleCnt="0"/>
      <dgm:spPr/>
    </dgm:pt>
    <dgm:pt modelId="{5FF742B2-C252-4498-BBBA-D97870D3287D}" type="pres">
      <dgm:prSet presAssocID="{CFD597EE-127F-4E70-AAA9-BCC1F4A7B8D7}" presName="thickLine" presStyleLbl="alignNode1" presStyleIdx="2" presStyleCnt="3"/>
      <dgm:spPr/>
    </dgm:pt>
    <dgm:pt modelId="{D5D1D16E-8C08-45E5-8652-0C6D307F111E}" type="pres">
      <dgm:prSet presAssocID="{CFD597EE-127F-4E70-AAA9-BCC1F4A7B8D7}" presName="horz1" presStyleCnt="0"/>
      <dgm:spPr/>
    </dgm:pt>
    <dgm:pt modelId="{F1A07233-7FAB-4976-8D74-06390F3AC303}" type="pres">
      <dgm:prSet presAssocID="{CFD597EE-127F-4E70-AAA9-BCC1F4A7B8D7}" presName="tx1" presStyleLbl="revTx" presStyleIdx="2" presStyleCnt="3"/>
      <dgm:spPr/>
    </dgm:pt>
    <dgm:pt modelId="{694290B4-3446-48ED-9B82-93E21CE0F68E}" type="pres">
      <dgm:prSet presAssocID="{CFD597EE-127F-4E70-AAA9-BCC1F4A7B8D7}" presName="vert1" presStyleCnt="0"/>
      <dgm:spPr/>
    </dgm:pt>
  </dgm:ptLst>
  <dgm:cxnLst>
    <dgm:cxn modelId="{8C10710E-DF6D-4149-9DB2-7FD5D3031411}" srcId="{C9568652-9EFB-4D53-AEB7-2658F741FFFF}" destId="{0E84FC20-81AC-43E9-9417-FFF02C3957B7}" srcOrd="1" destOrd="0" parTransId="{A65240C3-E9FE-495E-8848-B7AA050C2AB7}" sibTransId="{32466E2F-9BB9-494B-8DAD-7E8679440F93}"/>
    <dgm:cxn modelId="{4FE8D038-64BD-47A0-A50F-645DCC1B4854}" srcId="{C9568652-9EFB-4D53-AEB7-2658F741FFFF}" destId="{CFD597EE-127F-4E70-AAA9-BCC1F4A7B8D7}" srcOrd="2" destOrd="0" parTransId="{01B3626D-5AAE-46F9-A6D7-1A44963239B0}" sibTransId="{69BB050E-E859-4F1F-A1E9-CBA834311781}"/>
    <dgm:cxn modelId="{E52BFF39-8753-4129-A471-10EE85F5492E}" type="presOf" srcId="{0E84FC20-81AC-43E9-9417-FFF02C3957B7}" destId="{8E5216C6-73B5-44D1-90D1-8BCE3C44C65A}" srcOrd="0" destOrd="0" presId="urn:microsoft.com/office/officeart/2008/layout/LinedList"/>
    <dgm:cxn modelId="{43C1446D-7660-4EBA-864F-41145EE6BA41}" type="presOf" srcId="{C9568652-9EFB-4D53-AEB7-2658F741FFFF}" destId="{AD16203D-9CB9-481A-AF68-D2A7100B76AB}" srcOrd="0" destOrd="0" presId="urn:microsoft.com/office/officeart/2008/layout/LinedList"/>
    <dgm:cxn modelId="{C3A3EA50-8D30-4244-97EB-9462173A8151}" srcId="{C9568652-9EFB-4D53-AEB7-2658F741FFFF}" destId="{8E5AECB5-2534-496C-96A2-DDA5DE248A62}" srcOrd="0" destOrd="0" parTransId="{0AD2B706-794C-4212-86BF-B9455D96BDE3}" sibTransId="{D175C7AF-22A2-458A-892F-4B3C1DB294CE}"/>
    <dgm:cxn modelId="{CB82A578-1505-4DA6-B30B-66ADC99BACBC}" type="presOf" srcId="{8E5AECB5-2534-496C-96A2-DDA5DE248A62}" destId="{B19E440B-F292-411C-9FD7-D32EEB8D7771}" srcOrd="0" destOrd="0" presId="urn:microsoft.com/office/officeart/2008/layout/LinedList"/>
    <dgm:cxn modelId="{6B5787D1-508B-4118-9BF9-48E85D647764}" type="presOf" srcId="{CFD597EE-127F-4E70-AAA9-BCC1F4A7B8D7}" destId="{F1A07233-7FAB-4976-8D74-06390F3AC303}" srcOrd="0" destOrd="0" presId="urn:microsoft.com/office/officeart/2008/layout/LinedList"/>
    <dgm:cxn modelId="{12DE7CBF-0122-40AA-9641-1683412D8EA0}" type="presParOf" srcId="{AD16203D-9CB9-481A-AF68-D2A7100B76AB}" destId="{8D0936BB-726C-4DB0-88D5-1149EA41ECCC}" srcOrd="0" destOrd="0" presId="urn:microsoft.com/office/officeart/2008/layout/LinedList"/>
    <dgm:cxn modelId="{236303EE-8A00-43A4-93A6-527DD4AC8EC0}" type="presParOf" srcId="{AD16203D-9CB9-481A-AF68-D2A7100B76AB}" destId="{DD9AD83C-38AD-4743-B027-70357A0F6390}" srcOrd="1" destOrd="0" presId="urn:microsoft.com/office/officeart/2008/layout/LinedList"/>
    <dgm:cxn modelId="{59A37FBA-BF5D-4054-8930-9E341F4C7BC1}" type="presParOf" srcId="{DD9AD83C-38AD-4743-B027-70357A0F6390}" destId="{B19E440B-F292-411C-9FD7-D32EEB8D7771}" srcOrd="0" destOrd="0" presId="urn:microsoft.com/office/officeart/2008/layout/LinedList"/>
    <dgm:cxn modelId="{7C1F515C-380B-4C6F-AA98-D5098DB8D4A7}" type="presParOf" srcId="{DD9AD83C-38AD-4743-B027-70357A0F6390}" destId="{A061A6DF-658B-4F1D-938F-2ED411EC8D56}" srcOrd="1" destOrd="0" presId="urn:microsoft.com/office/officeart/2008/layout/LinedList"/>
    <dgm:cxn modelId="{6A945113-D86E-45BA-B531-F5A57A194CCA}" type="presParOf" srcId="{AD16203D-9CB9-481A-AF68-D2A7100B76AB}" destId="{25BC686B-47CA-465B-8EED-B33AE182753D}" srcOrd="2" destOrd="0" presId="urn:microsoft.com/office/officeart/2008/layout/LinedList"/>
    <dgm:cxn modelId="{F3FA4B6B-B6DC-41DE-BD36-15D75B0D65A8}" type="presParOf" srcId="{AD16203D-9CB9-481A-AF68-D2A7100B76AB}" destId="{1C37C0BE-1D12-4510-AF5F-5858F6FCDD6F}" srcOrd="3" destOrd="0" presId="urn:microsoft.com/office/officeart/2008/layout/LinedList"/>
    <dgm:cxn modelId="{3BBF0806-4C3E-41DD-B4C1-8DFF80690874}" type="presParOf" srcId="{1C37C0BE-1D12-4510-AF5F-5858F6FCDD6F}" destId="{8E5216C6-73B5-44D1-90D1-8BCE3C44C65A}" srcOrd="0" destOrd="0" presId="urn:microsoft.com/office/officeart/2008/layout/LinedList"/>
    <dgm:cxn modelId="{4298F9E8-B880-4134-8050-4859B228B206}" type="presParOf" srcId="{1C37C0BE-1D12-4510-AF5F-5858F6FCDD6F}" destId="{960BEE53-A2EE-44FF-91B8-DB95F443C1BD}" srcOrd="1" destOrd="0" presId="urn:microsoft.com/office/officeart/2008/layout/LinedList"/>
    <dgm:cxn modelId="{0A0F3E97-D0EE-49AD-B1EA-F6EC6B306219}" type="presParOf" srcId="{AD16203D-9CB9-481A-AF68-D2A7100B76AB}" destId="{5FF742B2-C252-4498-BBBA-D97870D3287D}" srcOrd="4" destOrd="0" presId="urn:microsoft.com/office/officeart/2008/layout/LinedList"/>
    <dgm:cxn modelId="{96F84E50-1202-43ED-8596-812C4E4AC17E}" type="presParOf" srcId="{AD16203D-9CB9-481A-AF68-D2A7100B76AB}" destId="{D5D1D16E-8C08-45E5-8652-0C6D307F111E}" srcOrd="5" destOrd="0" presId="urn:microsoft.com/office/officeart/2008/layout/LinedList"/>
    <dgm:cxn modelId="{5D1B746D-6603-4D49-823E-D881C4DE8A41}" type="presParOf" srcId="{D5D1D16E-8C08-45E5-8652-0C6D307F111E}" destId="{F1A07233-7FAB-4976-8D74-06390F3AC303}" srcOrd="0" destOrd="0" presId="urn:microsoft.com/office/officeart/2008/layout/LinedList"/>
    <dgm:cxn modelId="{4183A347-0FA0-4152-BCD1-2FE2CBA4F27D}" type="presParOf" srcId="{D5D1D16E-8C08-45E5-8652-0C6D307F111E}" destId="{694290B4-3446-48ED-9B82-93E21CE0F6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B04E1A-CFCD-46D9-AC27-55321334CE72}"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7A4DB1DB-7BB4-4E2E-BFC1-CF2370F2C904}">
      <dgm:prSet/>
      <dgm:spPr/>
      <dgm:t>
        <a:bodyPr/>
        <a:lstStyle/>
        <a:p>
          <a:r>
            <a:rPr lang="fr-CA" dirty="0"/>
            <a:t>Avant de rédiger son ordonnance, le médecin doit recueillir toutes les </a:t>
          </a:r>
          <a:r>
            <a:rPr lang="fr-CA" i="1" dirty="0"/>
            <a:t>informations pertinentes</a:t>
          </a:r>
          <a:r>
            <a:rPr lang="fr-CA" dirty="0"/>
            <a:t> lui permettant de prendre conscience de l’état de la personne dans des </a:t>
          </a:r>
          <a:r>
            <a:rPr lang="fr-CA" i="1" u="sng" dirty="0"/>
            <a:t>termes objectifs</a:t>
          </a:r>
          <a:endParaRPr lang="en-US" dirty="0"/>
        </a:p>
      </dgm:t>
    </dgm:pt>
    <dgm:pt modelId="{38B1E543-4DE5-4912-A70B-ADF554118AD3}" type="parTrans" cxnId="{5E186033-1C9B-49C3-8E64-40F2ECDFFBC1}">
      <dgm:prSet/>
      <dgm:spPr/>
      <dgm:t>
        <a:bodyPr/>
        <a:lstStyle/>
        <a:p>
          <a:endParaRPr lang="en-US"/>
        </a:p>
      </dgm:t>
    </dgm:pt>
    <dgm:pt modelId="{74A43232-CE3F-4D66-90F3-1693B80DEF9C}" type="sibTrans" cxnId="{5E186033-1C9B-49C3-8E64-40F2ECDFFBC1}">
      <dgm:prSet/>
      <dgm:spPr/>
      <dgm:t>
        <a:bodyPr/>
        <a:lstStyle/>
        <a:p>
          <a:endParaRPr lang="en-US"/>
        </a:p>
      </dgm:t>
    </dgm:pt>
    <dgm:pt modelId="{9FA53E7A-E736-42B2-9790-B18A444CFBF9}">
      <dgm:prSet/>
      <dgm:spPr/>
      <dgm:t>
        <a:bodyPr/>
        <a:lstStyle/>
        <a:p>
          <a:r>
            <a:rPr lang="fr-CA" i="1" u="sng"/>
            <a:t>L’inf. aux. </a:t>
          </a:r>
          <a:r>
            <a:rPr lang="fr-CA"/>
            <a:t> qui reçoit l’information doit faire répéter l’ordonnance par le médecin et la lui relire afin d’en confirmer l’exactitude, puis signer l’ordonnance du nom du médecin suivi de son nom</a:t>
          </a:r>
          <a:endParaRPr lang="en-US"/>
        </a:p>
      </dgm:t>
    </dgm:pt>
    <dgm:pt modelId="{9BDD6D91-21EB-4704-8365-04CBC2277770}" type="parTrans" cxnId="{E669A75A-CEE8-45ED-A8F8-C4751A198BF2}">
      <dgm:prSet/>
      <dgm:spPr/>
      <dgm:t>
        <a:bodyPr/>
        <a:lstStyle/>
        <a:p>
          <a:endParaRPr lang="en-US"/>
        </a:p>
      </dgm:t>
    </dgm:pt>
    <dgm:pt modelId="{AF97C21A-3FD3-4447-8E77-C12BE41CF6B2}" type="sibTrans" cxnId="{E669A75A-CEE8-45ED-A8F8-C4751A198BF2}">
      <dgm:prSet/>
      <dgm:spPr/>
      <dgm:t>
        <a:bodyPr/>
        <a:lstStyle/>
        <a:p>
          <a:endParaRPr lang="en-US"/>
        </a:p>
      </dgm:t>
    </dgm:pt>
    <dgm:pt modelId="{D6AB42D4-9204-4C9B-A352-A69B89D3D143}">
      <dgm:prSet/>
      <dgm:spPr/>
      <dgm:t>
        <a:bodyPr/>
        <a:lstStyle/>
        <a:p>
          <a:r>
            <a:rPr lang="fr-CA"/>
            <a:t>Le médecin devra contresigner cette ordonnance dans le dossier dans les plus brefs délais</a:t>
          </a:r>
          <a:endParaRPr lang="en-US"/>
        </a:p>
      </dgm:t>
    </dgm:pt>
    <dgm:pt modelId="{0E2D9297-25DA-4FC6-A181-9D6C49868CDC}" type="parTrans" cxnId="{989BC5EA-710D-4F58-879E-C6CC4D03A5D2}">
      <dgm:prSet/>
      <dgm:spPr/>
      <dgm:t>
        <a:bodyPr/>
        <a:lstStyle/>
        <a:p>
          <a:endParaRPr lang="en-US"/>
        </a:p>
      </dgm:t>
    </dgm:pt>
    <dgm:pt modelId="{52ECEDFB-4FDF-4A0D-9E50-7B170254F7FF}" type="sibTrans" cxnId="{989BC5EA-710D-4F58-879E-C6CC4D03A5D2}">
      <dgm:prSet/>
      <dgm:spPr/>
      <dgm:t>
        <a:bodyPr/>
        <a:lstStyle/>
        <a:p>
          <a:endParaRPr lang="en-US"/>
        </a:p>
      </dgm:t>
    </dgm:pt>
    <dgm:pt modelId="{CDEBFA14-71FD-42CC-97C4-7C892A21562A}" type="pres">
      <dgm:prSet presAssocID="{95B04E1A-CFCD-46D9-AC27-55321334CE72}" presName="linear" presStyleCnt="0">
        <dgm:presLayoutVars>
          <dgm:animLvl val="lvl"/>
          <dgm:resizeHandles val="exact"/>
        </dgm:presLayoutVars>
      </dgm:prSet>
      <dgm:spPr/>
    </dgm:pt>
    <dgm:pt modelId="{EEDB5E26-135C-4BE1-9075-EB0B7C087D76}" type="pres">
      <dgm:prSet presAssocID="{7A4DB1DB-7BB4-4E2E-BFC1-CF2370F2C904}" presName="parentText" presStyleLbl="node1" presStyleIdx="0" presStyleCnt="3">
        <dgm:presLayoutVars>
          <dgm:chMax val="0"/>
          <dgm:bulletEnabled val="1"/>
        </dgm:presLayoutVars>
      </dgm:prSet>
      <dgm:spPr/>
    </dgm:pt>
    <dgm:pt modelId="{8BDE2F81-D936-448B-8446-4317962476B3}" type="pres">
      <dgm:prSet presAssocID="{74A43232-CE3F-4D66-90F3-1693B80DEF9C}" presName="spacer" presStyleCnt="0"/>
      <dgm:spPr/>
    </dgm:pt>
    <dgm:pt modelId="{687B9ADF-E2FD-48A7-B05D-80B6826BC9A1}" type="pres">
      <dgm:prSet presAssocID="{9FA53E7A-E736-42B2-9790-B18A444CFBF9}" presName="parentText" presStyleLbl="node1" presStyleIdx="1" presStyleCnt="3">
        <dgm:presLayoutVars>
          <dgm:chMax val="0"/>
          <dgm:bulletEnabled val="1"/>
        </dgm:presLayoutVars>
      </dgm:prSet>
      <dgm:spPr/>
    </dgm:pt>
    <dgm:pt modelId="{98C34FCF-D626-43F5-8BE5-A7C89792EB66}" type="pres">
      <dgm:prSet presAssocID="{AF97C21A-3FD3-4447-8E77-C12BE41CF6B2}" presName="spacer" presStyleCnt="0"/>
      <dgm:spPr/>
    </dgm:pt>
    <dgm:pt modelId="{6AA82B93-C225-489F-B746-FA9BC639190A}" type="pres">
      <dgm:prSet presAssocID="{D6AB42D4-9204-4C9B-A352-A69B89D3D143}" presName="parentText" presStyleLbl="node1" presStyleIdx="2" presStyleCnt="3">
        <dgm:presLayoutVars>
          <dgm:chMax val="0"/>
          <dgm:bulletEnabled val="1"/>
        </dgm:presLayoutVars>
      </dgm:prSet>
      <dgm:spPr/>
    </dgm:pt>
  </dgm:ptLst>
  <dgm:cxnLst>
    <dgm:cxn modelId="{5E186033-1C9B-49C3-8E64-40F2ECDFFBC1}" srcId="{95B04E1A-CFCD-46D9-AC27-55321334CE72}" destId="{7A4DB1DB-7BB4-4E2E-BFC1-CF2370F2C904}" srcOrd="0" destOrd="0" parTransId="{38B1E543-4DE5-4912-A70B-ADF554118AD3}" sibTransId="{74A43232-CE3F-4D66-90F3-1693B80DEF9C}"/>
    <dgm:cxn modelId="{39797934-F5EA-4D14-81D9-8975EBE8D5BA}" type="presOf" srcId="{9FA53E7A-E736-42B2-9790-B18A444CFBF9}" destId="{687B9ADF-E2FD-48A7-B05D-80B6826BC9A1}" srcOrd="0" destOrd="0" presId="urn:microsoft.com/office/officeart/2005/8/layout/vList2"/>
    <dgm:cxn modelId="{432E1265-14C6-44D1-90DE-F6B2F16C8BC9}" type="presOf" srcId="{95B04E1A-CFCD-46D9-AC27-55321334CE72}" destId="{CDEBFA14-71FD-42CC-97C4-7C892A21562A}" srcOrd="0" destOrd="0" presId="urn:microsoft.com/office/officeart/2005/8/layout/vList2"/>
    <dgm:cxn modelId="{E669A75A-CEE8-45ED-A8F8-C4751A198BF2}" srcId="{95B04E1A-CFCD-46D9-AC27-55321334CE72}" destId="{9FA53E7A-E736-42B2-9790-B18A444CFBF9}" srcOrd="1" destOrd="0" parTransId="{9BDD6D91-21EB-4704-8365-04CBC2277770}" sibTransId="{AF97C21A-3FD3-4447-8E77-C12BE41CF6B2}"/>
    <dgm:cxn modelId="{40ACA5AB-7C6C-46FC-BD10-76FD05A8146C}" type="presOf" srcId="{D6AB42D4-9204-4C9B-A352-A69B89D3D143}" destId="{6AA82B93-C225-489F-B746-FA9BC639190A}" srcOrd="0" destOrd="0" presId="urn:microsoft.com/office/officeart/2005/8/layout/vList2"/>
    <dgm:cxn modelId="{80E8B1BB-99BD-4FB4-BF0C-9AC41E13A945}" type="presOf" srcId="{7A4DB1DB-7BB4-4E2E-BFC1-CF2370F2C904}" destId="{EEDB5E26-135C-4BE1-9075-EB0B7C087D76}" srcOrd="0" destOrd="0" presId="urn:microsoft.com/office/officeart/2005/8/layout/vList2"/>
    <dgm:cxn modelId="{989BC5EA-710D-4F58-879E-C6CC4D03A5D2}" srcId="{95B04E1A-CFCD-46D9-AC27-55321334CE72}" destId="{D6AB42D4-9204-4C9B-A352-A69B89D3D143}" srcOrd="2" destOrd="0" parTransId="{0E2D9297-25DA-4FC6-A181-9D6C49868CDC}" sibTransId="{52ECEDFB-4FDF-4A0D-9E50-7B170254F7FF}"/>
    <dgm:cxn modelId="{017EFD2B-13DC-44AD-B3D4-FC77A052B770}" type="presParOf" srcId="{CDEBFA14-71FD-42CC-97C4-7C892A21562A}" destId="{EEDB5E26-135C-4BE1-9075-EB0B7C087D76}" srcOrd="0" destOrd="0" presId="urn:microsoft.com/office/officeart/2005/8/layout/vList2"/>
    <dgm:cxn modelId="{D1C82D61-D2D0-4168-8EE6-97602EDA0264}" type="presParOf" srcId="{CDEBFA14-71FD-42CC-97C4-7C892A21562A}" destId="{8BDE2F81-D936-448B-8446-4317962476B3}" srcOrd="1" destOrd="0" presId="urn:microsoft.com/office/officeart/2005/8/layout/vList2"/>
    <dgm:cxn modelId="{B646E5B3-FE96-432E-897A-2954FF25E52D}" type="presParOf" srcId="{CDEBFA14-71FD-42CC-97C4-7C892A21562A}" destId="{687B9ADF-E2FD-48A7-B05D-80B6826BC9A1}" srcOrd="2" destOrd="0" presId="urn:microsoft.com/office/officeart/2005/8/layout/vList2"/>
    <dgm:cxn modelId="{FF04EFB7-C384-474D-BA08-4FEACC8ED914}" type="presParOf" srcId="{CDEBFA14-71FD-42CC-97C4-7C892A21562A}" destId="{98C34FCF-D626-43F5-8BE5-A7C89792EB66}" srcOrd="3" destOrd="0" presId="urn:microsoft.com/office/officeart/2005/8/layout/vList2"/>
    <dgm:cxn modelId="{00AC4B3F-D652-4452-9529-30BB6F00EF38}" type="presParOf" srcId="{CDEBFA14-71FD-42CC-97C4-7C892A21562A}" destId="{6AA82B93-C225-489F-B746-FA9BC639190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3E0ED8-703D-4163-98A6-F4D05F05C3E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EBA4CCD-1C50-4AA3-8104-89B81F8B4BCE}">
      <dgm:prSet/>
      <dgm:spPr/>
      <dgm:t>
        <a:bodyPr/>
        <a:lstStyle/>
        <a:p>
          <a:r>
            <a:rPr lang="fr-CA" dirty="0"/>
            <a:t>Prodiguer des soins et des traitements infirmiers et médicaux (adm. des méd. </a:t>
          </a:r>
          <a:r>
            <a:rPr lang="fr-CA" i="1" u="sng" dirty="0"/>
            <a:t>considérant les besoins de la personne</a:t>
          </a:r>
          <a:r>
            <a:rPr lang="fr-CA" dirty="0"/>
            <a:t>, en respectant le plan de soins et l’ordonnance ainsi que les protocoles et les procédés en vigueur)</a:t>
          </a:r>
          <a:endParaRPr lang="en-US" dirty="0"/>
        </a:p>
      </dgm:t>
    </dgm:pt>
    <dgm:pt modelId="{3AFBAA0B-F260-44D6-BA1D-2CF7A0C9767B}" type="parTrans" cxnId="{1B50C261-9EE7-4576-A3CC-75AEE1DE10B1}">
      <dgm:prSet/>
      <dgm:spPr/>
      <dgm:t>
        <a:bodyPr/>
        <a:lstStyle/>
        <a:p>
          <a:endParaRPr lang="en-US"/>
        </a:p>
      </dgm:t>
    </dgm:pt>
    <dgm:pt modelId="{19B30DCC-C8A6-4644-93BB-978ECA1BC67C}" type="sibTrans" cxnId="{1B50C261-9EE7-4576-A3CC-75AEE1DE10B1}">
      <dgm:prSet/>
      <dgm:spPr/>
      <dgm:t>
        <a:bodyPr/>
        <a:lstStyle/>
        <a:p>
          <a:endParaRPr lang="en-US"/>
        </a:p>
      </dgm:t>
    </dgm:pt>
    <dgm:pt modelId="{532D968B-C6C7-45B2-9558-26C48350DF82}">
      <dgm:prSet/>
      <dgm:spPr/>
      <dgm:t>
        <a:bodyPr/>
        <a:lstStyle/>
        <a:p>
          <a:r>
            <a:rPr lang="fr-CA"/>
            <a:t>Gérer son développement professionnel (doit s’actualiser dans son domaine et tenir ses compétences à jour)</a:t>
          </a:r>
          <a:endParaRPr lang="en-US"/>
        </a:p>
      </dgm:t>
    </dgm:pt>
    <dgm:pt modelId="{BBAA7C48-E1F4-4993-8FFF-1F4E7C06E68A}" type="parTrans" cxnId="{8FC6A1F9-D766-44F9-B057-89B8DE44A7C3}">
      <dgm:prSet/>
      <dgm:spPr/>
      <dgm:t>
        <a:bodyPr/>
        <a:lstStyle/>
        <a:p>
          <a:endParaRPr lang="en-US"/>
        </a:p>
      </dgm:t>
    </dgm:pt>
    <dgm:pt modelId="{C9AFCCD4-BC49-431B-8512-40F6D9BF8E65}" type="sibTrans" cxnId="{8FC6A1F9-D766-44F9-B057-89B8DE44A7C3}">
      <dgm:prSet/>
      <dgm:spPr/>
      <dgm:t>
        <a:bodyPr/>
        <a:lstStyle/>
        <a:p>
          <a:endParaRPr lang="en-US"/>
        </a:p>
      </dgm:t>
    </dgm:pt>
    <dgm:pt modelId="{9725D0EE-AFE3-4A23-8199-B503E6A5CCB8}">
      <dgm:prSet/>
      <dgm:spPr/>
      <dgm:t>
        <a:bodyPr/>
        <a:lstStyle/>
        <a:p>
          <a:r>
            <a:rPr lang="fr-CA"/>
            <a:t>Faire preuve de vigilance et d’un bon sens de l’observation (en étant à l’affût des signes, des symptômes ou des indices pouvant nécessiter une intervention, décoder le langage non verbal et </a:t>
          </a:r>
          <a:r>
            <a:rPr lang="fr-CA" i="1" u="sng"/>
            <a:t>réagir promptement</a:t>
          </a:r>
          <a:r>
            <a:rPr lang="fr-CA"/>
            <a:t>)</a:t>
          </a:r>
          <a:endParaRPr lang="en-US"/>
        </a:p>
      </dgm:t>
    </dgm:pt>
    <dgm:pt modelId="{410BAFAD-AD44-4F7D-9D18-627834E38D6B}" type="parTrans" cxnId="{C3D6F039-22C0-4D2D-8828-1A7B6BC67341}">
      <dgm:prSet/>
      <dgm:spPr/>
      <dgm:t>
        <a:bodyPr/>
        <a:lstStyle/>
        <a:p>
          <a:endParaRPr lang="en-US"/>
        </a:p>
      </dgm:t>
    </dgm:pt>
    <dgm:pt modelId="{789C3290-5CDD-4F59-8344-5CD5BA592B72}" type="sibTrans" cxnId="{C3D6F039-22C0-4D2D-8828-1A7B6BC67341}">
      <dgm:prSet/>
      <dgm:spPr/>
      <dgm:t>
        <a:bodyPr/>
        <a:lstStyle/>
        <a:p>
          <a:endParaRPr lang="en-US"/>
        </a:p>
      </dgm:t>
    </dgm:pt>
    <dgm:pt modelId="{839E913A-8BC3-4D30-94DC-4E0CC9526182}" type="pres">
      <dgm:prSet presAssocID="{293E0ED8-703D-4163-98A6-F4D05F05C3EF}" presName="vert0" presStyleCnt="0">
        <dgm:presLayoutVars>
          <dgm:dir/>
          <dgm:animOne val="branch"/>
          <dgm:animLvl val="lvl"/>
        </dgm:presLayoutVars>
      </dgm:prSet>
      <dgm:spPr/>
    </dgm:pt>
    <dgm:pt modelId="{B30D5F20-6FEC-4994-85E1-83E5899C31BB}" type="pres">
      <dgm:prSet presAssocID="{BEBA4CCD-1C50-4AA3-8104-89B81F8B4BCE}" presName="thickLine" presStyleLbl="alignNode1" presStyleIdx="0" presStyleCnt="3"/>
      <dgm:spPr/>
    </dgm:pt>
    <dgm:pt modelId="{730B2DB7-8365-4293-BDD4-D58B4FDEEA0C}" type="pres">
      <dgm:prSet presAssocID="{BEBA4CCD-1C50-4AA3-8104-89B81F8B4BCE}" presName="horz1" presStyleCnt="0"/>
      <dgm:spPr/>
    </dgm:pt>
    <dgm:pt modelId="{1B0A723D-0130-47CC-9DA4-956D29860B10}" type="pres">
      <dgm:prSet presAssocID="{BEBA4CCD-1C50-4AA3-8104-89B81F8B4BCE}" presName="tx1" presStyleLbl="revTx" presStyleIdx="0" presStyleCnt="3"/>
      <dgm:spPr/>
    </dgm:pt>
    <dgm:pt modelId="{38295E12-04B0-40E5-A983-6E9A8C5EB158}" type="pres">
      <dgm:prSet presAssocID="{BEBA4CCD-1C50-4AA3-8104-89B81F8B4BCE}" presName="vert1" presStyleCnt="0"/>
      <dgm:spPr/>
    </dgm:pt>
    <dgm:pt modelId="{226C7D6D-ED4D-4509-8C47-E07294AABBC3}" type="pres">
      <dgm:prSet presAssocID="{532D968B-C6C7-45B2-9558-26C48350DF82}" presName="thickLine" presStyleLbl="alignNode1" presStyleIdx="1" presStyleCnt="3"/>
      <dgm:spPr/>
    </dgm:pt>
    <dgm:pt modelId="{EF17AD06-2B01-4B34-80A4-30159BDC6F44}" type="pres">
      <dgm:prSet presAssocID="{532D968B-C6C7-45B2-9558-26C48350DF82}" presName="horz1" presStyleCnt="0"/>
      <dgm:spPr/>
    </dgm:pt>
    <dgm:pt modelId="{E16CF665-B798-4555-9B98-8D9685D90411}" type="pres">
      <dgm:prSet presAssocID="{532D968B-C6C7-45B2-9558-26C48350DF82}" presName="tx1" presStyleLbl="revTx" presStyleIdx="1" presStyleCnt="3"/>
      <dgm:spPr/>
    </dgm:pt>
    <dgm:pt modelId="{349B6B48-032A-44CB-87F5-D565B46716F1}" type="pres">
      <dgm:prSet presAssocID="{532D968B-C6C7-45B2-9558-26C48350DF82}" presName="vert1" presStyleCnt="0"/>
      <dgm:spPr/>
    </dgm:pt>
    <dgm:pt modelId="{60113393-E89C-4C89-9224-FA621ECF342C}" type="pres">
      <dgm:prSet presAssocID="{9725D0EE-AFE3-4A23-8199-B503E6A5CCB8}" presName="thickLine" presStyleLbl="alignNode1" presStyleIdx="2" presStyleCnt="3"/>
      <dgm:spPr/>
    </dgm:pt>
    <dgm:pt modelId="{F0709B13-988F-42CF-874A-A438423FBD22}" type="pres">
      <dgm:prSet presAssocID="{9725D0EE-AFE3-4A23-8199-B503E6A5CCB8}" presName="horz1" presStyleCnt="0"/>
      <dgm:spPr/>
    </dgm:pt>
    <dgm:pt modelId="{B65CA86C-DE16-42BB-A894-CC9E12400083}" type="pres">
      <dgm:prSet presAssocID="{9725D0EE-AFE3-4A23-8199-B503E6A5CCB8}" presName="tx1" presStyleLbl="revTx" presStyleIdx="2" presStyleCnt="3"/>
      <dgm:spPr/>
    </dgm:pt>
    <dgm:pt modelId="{7D2C7B8C-D179-40CD-A242-51BF12CE2F6B}" type="pres">
      <dgm:prSet presAssocID="{9725D0EE-AFE3-4A23-8199-B503E6A5CCB8}" presName="vert1" presStyleCnt="0"/>
      <dgm:spPr/>
    </dgm:pt>
  </dgm:ptLst>
  <dgm:cxnLst>
    <dgm:cxn modelId="{90A33E1D-A97B-4C40-B664-DCE8791EFF2A}" type="presOf" srcId="{293E0ED8-703D-4163-98A6-F4D05F05C3EF}" destId="{839E913A-8BC3-4D30-94DC-4E0CC9526182}" srcOrd="0" destOrd="0" presId="urn:microsoft.com/office/officeart/2008/layout/LinedList"/>
    <dgm:cxn modelId="{C3D6F039-22C0-4D2D-8828-1A7B6BC67341}" srcId="{293E0ED8-703D-4163-98A6-F4D05F05C3EF}" destId="{9725D0EE-AFE3-4A23-8199-B503E6A5CCB8}" srcOrd="2" destOrd="0" parTransId="{410BAFAD-AD44-4F7D-9D18-627834E38D6B}" sibTransId="{789C3290-5CDD-4F59-8344-5CD5BA592B72}"/>
    <dgm:cxn modelId="{B6B2A041-5ED6-4BD3-AEE4-5870752D883C}" type="presOf" srcId="{532D968B-C6C7-45B2-9558-26C48350DF82}" destId="{E16CF665-B798-4555-9B98-8D9685D90411}" srcOrd="0" destOrd="0" presId="urn:microsoft.com/office/officeart/2008/layout/LinedList"/>
    <dgm:cxn modelId="{1B50C261-9EE7-4576-A3CC-75AEE1DE10B1}" srcId="{293E0ED8-703D-4163-98A6-F4D05F05C3EF}" destId="{BEBA4CCD-1C50-4AA3-8104-89B81F8B4BCE}" srcOrd="0" destOrd="0" parTransId="{3AFBAA0B-F260-44D6-BA1D-2CF7A0C9767B}" sibTransId="{19B30DCC-C8A6-4644-93BB-978ECA1BC67C}"/>
    <dgm:cxn modelId="{D182336F-0D7A-4DEA-A5DA-4D943E834AD2}" type="presOf" srcId="{BEBA4CCD-1C50-4AA3-8104-89B81F8B4BCE}" destId="{1B0A723D-0130-47CC-9DA4-956D29860B10}" srcOrd="0" destOrd="0" presId="urn:microsoft.com/office/officeart/2008/layout/LinedList"/>
    <dgm:cxn modelId="{D063E88F-5189-4FEC-83F3-3BC601C29368}" type="presOf" srcId="{9725D0EE-AFE3-4A23-8199-B503E6A5CCB8}" destId="{B65CA86C-DE16-42BB-A894-CC9E12400083}" srcOrd="0" destOrd="0" presId="urn:microsoft.com/office/officeart/2008/layout/LinedList"/>
    <dgm:cxn modelId="{8FC6A1F9-D766-44F9-B057-89B8DE44A7C3}" srcId="{293E0ED8-703D-4163-98A6-F4D05F05C3EF}" destId="{532D968B-C6C7-45B2-9558-26C48350DF82}" srcOrd="1" destOrd="0" parTransId="{BBAA7C48-E1F4-4993-8FFF-1F4E7C06E68A}" sibTransId="{C9AFCCD4-BC49-431B-8512-40F6D9BF8E65}"/>
    <dgm:cxn modelId="{89FC36E8-2E88-41BF-A33F-BC62E1C55F30}" type="presParOf" srcId="{839E913A-8BC3-4D30-94DC-4E0CC9526182}" destId="{B30D5F20-6FEC-4994-85E1-83E5899C31BB}" srcOrd="0" destOrd="0" presId="urn:microsoft.com/office/officeart/2008/layout/LinedList"/>
    <dgm:cxn modelId="{54E7532D-8F4D-4905-AFEB-A7F7F4D7726D}" type="presParOf" srcId="{839E913A-8BC3-4D30-94DC-4E0CC9526182}" destId="{730B2DB7-8365-4293-BDD4-D58B4FDEEA0C}" srcOrd="1" destOrd="0" presId="urn:microsoft.com/office/officeart/2008/layout/LinedList"/>
    <dgm:cxn modelId="{C2F78D1A-A610-4714-84BB-E775764490F9}" type="presParOf" srcId="{730B2DB7-8365-4293-BDD4-D58B4FDEEA0C}" destId="{1B0A723D-0130-47CC-9DA4-956D29860B10}" srcOrd="0" destOrd="0" presId="urn:microsoft.com/office/officeart/2008/layout/LinedList"/>
    <dgm:cxn modelId="{A1422802-190F-468F-858A-C07C4FB45D5D}" type="presParOf" srcId="{730B2DB7-8365-4293-BDD4-D58B4FDEEA0C}" destId="{38295E12-04B0-40E5-A983-6E9A8C5EB158}" srcOrd="1" destOrd="0" presId="urn:microsoft.com/office/officeart/2008/layout/LinedList"/>
    <dgm:cxn modelId="{519B67E4-2CE1-4566-98EF-DB2642DD8122}" type="presParOf" srcId="{839E913A-8BC3-4D30-94DC-4E0CC9526182}" destId="{226C7D6D-ED4D-4509-8C47-E07294AABBC3}" srcOrd="2" destOrd="0" presId="urn:microsoft.com/office/officeart/2008/layout/LinedList"/>
    <dgm:cxn modelId="{8714BED6-63EB-413D-B837-3E20DC19637A}" type="presParOf" srcId="{839E913A-8BC3-4D30-94DC-4E0CC9526182}" destId="{EF17AD06-2B01-4B34-80A4-30159BDC6F44}" srcOrd="3" destOrd="0" presId="urn:microsoft.com/office/officeart/2008/layout/LinedList"/>
    <dgm:cxn modelId="{7455E9F5-1C3B-43BA-A40B-4BE8C0FBF47E}" type="presParOf" srcId="{EF17AD06-2B01-4B34-80A4-30159BDC6F44}" destId="{E16CF665-B798-4555-9B98-8D9685D90411}" srcOrd="0" destOrd="0" presId="urn:microsoft.com/office/officeart/2008/layout/LinedList"/>
    <dgm:cxn modelId="{CBE48016-24D9-436B-A2CD-11115C9CDA46}" type="presParOf" srcId="{EF17AD06-2B01-4B34-80A4-30159BDC6F44}" destId="{349B6B48-032A-44CB-87F5-D565B46716F1}" srcOrd="1" destOrd="0" presId="urn:microsoft.com/office/officeart/2008/layout/LinedList"/>
    <dgm:cxn modelId="{5C8AA5B1-627E-4EDB-9A4E-18BE830EC368}" type="presParOf" srcId="{839E913A-8BC3-4D30-94DC-4E0CC9526182}" destId="{60113393-E89C-4C89-9224-FA621ECF342C}" srcOrd="4" destOrd="0" presId="urn:microsoft.com/office/officeart/2008/layout/LinedList"/>
    <dgm:cxn modelId="{14EA36C1-B76B-467E-B5E5-66FB1D5E64B4}" type="presParOf" srcId="{839E913A-8BC3-4D30-94DC-4E0CC9526182}" destId="{F0709B13-988F-42CF-874A-A438423FBD22}" srcOrd="5" destOrd="0" presId="urn:microsoft.com/office/officeart/2008/layout/LinedList"/>
    <dgm:cxn modelId="{F82AAB6F-2F9B-48C2-9CDB-BD3A43243E13}" type="presParOf" srcId="{F0709B13-988F-42CF-874A-A438423FBD22}" destId="{B65CA86C-DE16-42BB-A894-CC9E12400083}" srcOrd="0" destOrd="0" presId="urn:microsoft.com/office/officeart/2008/layout/LinedList"/>
    <dgm:cxn modelId="{08243B39-219E-4BEB-9C92-61E92111622C}" type="presParOf" srcId="{F0709B13-988F-42CF-874A-A438423FBD22}" destId="{7D2C7B8C-D179-40CD-A242-51BF12CE2F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713B7E-D4DC-45F5-92F9-7B6784C22F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541619-24DE-4866-BCA9-B8142B168AFD}">
      <dgm:prSet/>
      <dgm:spPr/>
      <dgm:t>
        <a:bodyPr/>
        <a:lstStyle/>
        <a:p>
          <a:pPr>
            <a:lnSpc>
              <a:spcPct val="100000"/>
            </a:lnSpc>
          </a:pPr>
          <a:r>
            <a:rPr lang="fr-CA"/>
            <a:t>Toute personne a le droit d’être informée de l’existence des services et des ressources disponibles dans son milieu ainsi que des moyens d’y accéder</a:t>
          </a:r>
          <a:endParaRPr lang="en-US"/>
        </a:p>
      </dgm:t>
    </dgm:pt>
    <dgm:pt modelId="{5BE9E8EB-E1C2-49F3-B712-063CF13C5971}" type="parTrans" cxnId="{E972C8FC-3761-4B79-9EA8-6C81D88B70BA}">
      <dgm:prSet/>
      <dgm:spPr/>
      <dgm:t>
        <a:bodyPr/>
        <a:lstStyle/>
        <a:p>
          <a:endParaRPr lang="en-US"/>
        </a:p>
      </dgm:t>
    </dgm:pt>
    <dgm:pt modelId="{E2523BB5-2023-43F4-80C4-595DDA9899EB}" type="sibTrans" cxnId="{E972C8FC-3761-4B79-9EA8-6C81D88B70BA}">
      <dgm:prSet/>
      <dgm:spPr/>
      <dgm:t>
        <a:bodyPr/>
        <a:lstStyle/>
        <a:p>
          <a:endParaRPr lang="en-US"/>
        </a:p>
      </dgm:t>
    </dgm:pt>
    <dgm:pt modelId="{6FE27D34-2375-4F34-8DA1-37FCBD05BA8C}">
      <dgm:prSet/>
      <dgm:spPr/>
      <dgm:t>
        <a:bodyPr/>
        <a:lstStyle/>
        <a:p>
          <a:pPr>
            <a:lnSpc>
              <a:spcPct val="100000"/>
            </a:lnSpc>
          </a:pPr>
          <a:r>
            <a:rPr lang="fr-CA"/>
            <a:t>Elle a également le droit d’être informée le plus rapidement possible si un accident est survenu au cours de la prestation de soins qu’elle a reçu</a:t>
          </a:r>
          <a:endParaRPr lang="en-US"/>
        </a:p>
      </dgm:t>
    </dgm:pt>
    <dgm:pt modelId="{197B254A-6066-4D57-89B6-E5D4AE3B19B1}" type="parTrans" cxnId="{F5B6FBA3-001A-4F2E-9B91-F7397AC6DD74}">
      <dgm:prSet/>
      <dgm:spPr/>
      <dgm:t>
        <a:bodyPr/>
        <a:lstStyle/>
        <a:p>
          <a:endParaRPr lang="en-US"/>
        </a:p>
      </dgm:t>
    </dgm:pt>
    <dgm:pt modelId="{CC9C6724-6683-4519-942A-AC48D64204FB}" type="sibTrans" cxnId="{F5B6FBA3-001A-4F2E-9B91-F7397AC6DD74}">
      <dgm:prSet/>
      <dgm:spPr/>
      <dgm:t>
        <a:bodyPr/>
        <a:lstStyle/>
        <a:p>
          <a:endParaRPr lang="en-US"/>
        </a:p>
      </dgm:t>
    </dgm:pt>
    <dgm:pt modelId="{55E20482-5059-4AFA-A4CA-9088464BB835}">
      <dgm:prSet/>
      <dgm:spPr/>
      <dgm:t>
        <a:bodyPr/>
        <a:lstStyle/>
        <a:p>
          <a:pPr>
            <a:lnSpc>
              <a:spcPct val="100000"/>
            </a:lnSpc>
          </a:pPr>
          <a:r>
            <a:rPr lang="fr-CA"/>
            <a:t>Elle a le droit d’être informée des mesures prises pour éviter des séquelles, s’il y a lieu, et pour prévenir le risque de récurrence d’un tel accident</a:t>
          </a:r>
          <a:endParaRPr lang="en-US"/>
        </a:p>
      </dgm:t>
    </dgm:pt>
    <dgm:pt modelId="{032E162C-7DA8-4F3F-832A-44AE8813FF84}" type="parTrans" cxnId="{C39852B1-6886-4C5C-8DAB-4590A463135C}">
      <dgm:prSet/>
      <dgm:spPr/>
      <dgm:t>
        <a:bodyPr/>
        <a:lstStyle/>
        <a:p>
          <a:endParaRPr lang="en-US"/>
        </a:p>
      </dgm:t>
    </dgm:pt>
    <dgm:pt modelId="{26416CBC-EB5C-4B82-9BBA-CC314606846D}" type="sibTrans" cxnId="{C39852B1-6886-4C5C-8DAB-4590A463135C}">
      <dgm:prSet/>
      <dgm:spPr/>
      <dgm:t>
        <a:bodyPr/>
        <a:lstStyle/>
        <a:p>
          <a:endParaRPr lang="en-US"/>
        </a:p>
      </dgm:t>
    </dgm:pt>
    <dgm:pt modelId="{B1E3F38F-7214-452D-9D81-742A6BFF46F9}" type="pres">
      <dgm:prSet presAssocID="{8D713B7E-D4DC-45F5-92F9-7B6784C22FA6}" presName="root" presStyleCnt="0">
        <dgm:presLayoutVars>
          <dgm:dir/>
          <dgm:resizeHandles val="exact"/>
        </dgm:presLayoutVars>
      </dgm:prSet>
      <dgm:spPr/>
    </dgm:pt>
    <dgm:pt modelId="{5126229F-8A92-4DC5-A258-87E7ADD34E86}" type="pres">
      <dgm:prSet presAssocID="{78541619-24DE-4866-BCA9-B8142B168AFD}" presName="compNode" presStyleCnt="0"/>
      <dgm:spPr/>
    </dgm:pt>
    <dgm:pt modelId="{47910B12-7A34-4756-A0D8-0134638BFFD3}" type="pres">
      <dgm:prSet presAssocID="{78541619-24DE-4866-BCA9-B8142B168AFD}" presName="bgRect" presStyleLbl="bgShp" presStyleIdx="0" presStyleCnt="3"/>
      <dgm:spPr/>
    </dgm:pt>
    <dgm:pt modelId="{9C2DB38D-E796-4F63-9F99-53816C54F15F}" type="pres">
      <dgm:prSet presAssocID="{78541619-24DE-4866-BCA9-B8142B168A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ations"/>
        </a:ext>
      </dgm:extLst>
    </dgm:pt>
    <dgm:pt modelId="{3B5629F1-D871-4255-B17C-8C3040BFE548}" type="pres">
      <dgm:prSet presAssocID="{78541619-24DE-4866-BCA9-B8142B168AFD}" presName="spaceRect" presStyleCnt="0"/>
      <dgm:spPr/>
    </dgm:pt>
    <dgm:pt modelId="{9CEF5478-9DF4-4F1E-8176-968EB78DE9D0}" type="pres">
      <dgm:prSet presAssocID="{78541619-24DE-4866-BCA9-B8142B168AFD}" presName="parTx" presStyleLbl="revTx" presStyleIdx="0" presStyleCnt="3">
        <dgm:presLayoutVars>
          <dgm:chMax val="0"/>
          <dgm:chPref val="0"/>
        </dgm:presLayoutVars>
      </dgm:prSet>
      <dgm:spPr/>
    </dgm:pt>
    <dgm:pt modelId="{1E716401-EA40-4E31-9041-F70324423F84}" type="pres">
      <dgm:prSet presAssocID="{E2523BB5-2023-43F4-80C4-595DDA9899EB}" presName="sibTrans" presStyleCnt="0"/>
      <dgm:spPr/>
    </dgm:pt>
    <dgm:pt modelId="{BA6A0D54-1E77-4D24-9886-9109D8D7D8D3}" type="pres">
      <dgm:prSet presAssocID="{6FE27D34-2375-4F34-8DA1-37FCBD05BA8C}" presName="compNode" presStyleCnt="0"/>
      <dgm:spPr/>
    </dgm:pt>
    <dgm:pt modelId="{DB9D6397-1EDC-494C-B68F-B1B66F5A0DB3}" type="pres">
      <dgm:prSet presAssocID="{6FE27D34-2375-4F34-8DA1-37FCBD05BA8C}" presName="bgRect" presStyleLbl="bgShp" presStyleIdx="1" presStyleCnt="3"/>
      <dgm:spPr/>
    </dgm:pt>
    <dgm:pt modelId="{820BA87B-778F-47EF-A3C2-7B2BFD33E232}" type="pres">
      <dgm:prSet presAssocID="{6FE27D34-2375-4F34-8DA1-37FCBD05BA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ooter"/>
        </a:ext>
      </dgm:extLst>
    </dgm:pt>
    <dgm:pt modelId="{4E6D1EA4-2773-41E2-83B1-5CBF36049D73}" type="pres">
      <dgm:prSet presAssocID="{6FE27D34-2375-4F34-8DA1-37FCBD05BA8C}" presName="spaceRect" presStyleCnt="0"/>
      <dgm:spPr/>
    </dgm:pt>
    <dgm:pt modelId="{BC8FC2EB-4ECE-44EC-80C0-6C9ED61F1B42}" type="pres">
      <dgm:prSet presAssocID="{6FE27D34-2375-4F34-8DA1-37FCBD05BA8C}" presName="parTx" presStyleLbl="revTx" presStyleIdx="1" presStyleCnt="3">
        <dgm:presLayoutVars>
          <dgm:chMax val="0"/>
          <dgm:chPref val="0"/>
        </dgm:presLayoutVars>
      </dgm:prSet>
      <dgm:spPr/>
    </dgm:pt>
    <dgm:pt modelId="{736E1FBF-3800-499F-843F-84F7B64E8F6E}" type="pres">
      <dgm:prSet presAssocID="{CC9C6724-6683-4519-942A-AC48D64204FB}" presName="sibTrans" presStyleCnt="0"/>
      <dgm:spPr/>
    </dgm:pt>
    <dgm:pt modelId="{A0300DC7-A76A-42B4-9A84-034E70972C25}" type="pres">
      <dgm:prSet presAssocID="{55E20482-5059-4AFA-A4CA-9088464BB835}" presName="compNode" presStyleCnt="0"/>
      <dgm:spPr/>
    </dgm:pt>
    <dgm:pt modelId="{A2D50ABD-731E-4B13-B3CB-50ADA5703CE5}" type="pres">
      <dgm:prSet presAssocID="{55E20482-5059-4AFA-A4CA-9088464BB835}" presName="bgRect" presStyleLbl="bgShp" presStyleIdx="2" presStyleCnt="3"/>
      <dgm:spPr/>
    </dgm:pt>
    <dgm:pt modelId="{E2D1E42B-7A12-4565-86ED-3E6BB1705577}" type="pres">
      <dgm:prSet presAssocID="{55E20482-5059-4AFA-A4CA-9088464BB8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1F183B89-9BF2-489A-A926-8F8DEB094D4C}" type="pres">
      <dgm:prSet presAssocID="{55E20482-5059-4AFA-A4CA-9088464BB835}" presName="spaceRect" presStyleCnt="0"/>
      <dgm:spPr/>
    </dgm:pt>
    <dgm:pt modelId="{BCFE35B7-C6BD-45D2-B80C-88EF45762532}" type="pres">
      <dgm:prSet presAssocID="{55E20482-5059-4AFA-A4CA-9088464BB835}" presName="parTx" presStyleLbl="revTx" presStyleIdx="2" presStyleCnt="3">
        <dgm:presLayoutVars>
          <dgm:chMax val="0"/>
          <dgm:chPref val="0"/>
        </dgm:presLayoutVars>
      </dgm:prSet>
      <dgm:spPr/>
    </dgm:pt>
  </dgm:ptLst>
  <dgm:cxnLst>
    <dgm:cxn modelId="{2B690029-A9A5-4200-BE99-2F702D365316}" type="presOf" srcId="{6FE27D34-2375-4F34-8DA1-37FCBD05BA8C}" destId="{BC8FC2EB-4ECE-44EC-80C0-6C9ED61F1B42}" srcOrd="0" destOrd="0" presId="urn:microsoft.com/office/officeart/2018/2/layout/IconVerticalSolidList"/>
    <dgm:cxn modelId="{45DCB536-0AD3-4968-A1A1-B836F65FA04B}" type="presOf" srcId="{55E20482-5059-4AFA-A4CA-9088464BB835}" destId="{BCFE35B7-C6BD-45D2-B80C-88EF45762532}" srcOrd="0" destOrd="0" presId="urn:microsoft.com/office/officeart/2018/2/layout/IconVerticalSolidList"/>
    <dgm:cxn modelId="{A9F5338F-4A38-4115-8DCB-0D117CD71149}" type="presOf" srcId="{8D713B7E-D4DC-45F5-92F9-7B6784C22FA6}" destId="{B1E3F38F-7214-452D-9D81-742A6BFF46F9}" srcOrd="0" destOrd="0" presId="urn:microsoft.com/office/officeart/2018/2/layout/IconVerticalSolidList"/>
    <dgm:cxn modelId="{109FFAA1-D702-46BC-BC3A-3DC364CE47E1}" type="presOf" srcId="{78541619-24DE-4866-BCA9-B8142B168AFD}" destId="{9CEF5478-9DF4-4F1E-8176-968EB78DE9D0}" srcOrd="0" destOrd="0" presId="urn:microsoft.com/office/officeart/2018/2/layout/IconVerticalSolidList"/>
    <dgm:cxn modelId="{F5B6FBA3-001A-4F2E-9B91-F7397AC6DD74}" srcId="{8D713B7E-D4DC-45F5-92F9-7B6784C22FA6}" destId="{6FE27D34-2375-4F34-8DA1-37FCBD05BA8C}" srcOrd="1" destOrd="0" parTransId="{197B254A-6066-4D57-89B6-E5D4AE3B19B1}" sibTransId="{CC9C6724-6683-4519-942A-AC48D64204FB}"/>
    <dgm:cxn modelId="{C39852B1-6886-4C5C-8DAB-4590A463135C}" srcId="{8D713B7E-D4DC-45F5-92F9-7B6784C22FA6}" destId="{55E20482-5059-4AFA-A4CA-9088464BB835}" srcOrd="2" destOrd="0" parTransId="{032E162C-7DA8-4F3F-832A-44AE8813FF84}" sibTransId="{26416CBC-EB5C-4B82-9BBA-CC314606846D}"/>
    <dgm:cxn modelId="{E972C8FC-3761-4B79-9EA8-6C81D88B70BA}" srcId="{8D713B7E-D4DC-45F5-92F9-7B6784C22FA6}" destId="{78541619-24DE-4866-BCA9-B8142B168AFD}" srcOrd="0" destOrd="0" parTransId="{5BE9E8EB-E1C2-49F3-B712-063CF13C5971}" sibTransId="{E2523BB5-2023-43F4-80C4-595DDA9899EB}"/>
    <dgm:cxn modelId="{E530F9AE-56EA-4576-A72B-CD49E0913893}" type="presParOf" srcId="{B1E3F38F-7214-452D-9D81-742A6BFF46F9}" destId="{5126229F-8A92-4DC5-A258-87E7ADD34E86}" srcOrd="0" destOrd="0" presId="urn:microsoft.com/office/officeart/2018/2/layout/IconVerticalSolidList"/>
    <dgm:cxn modelId="{2E4458C6-7395-40B1-B8A2-55A1358D3244}" type="presParOf" srcId="{5126229F-8A92-4DC5-A258-87E7ADD34E86}" destId="{47910B12-7A34-4756-A0D8-0134638BFFD3}" srcOrd="0" destOrd="0" presId="urn:microsoft.com/office/officeart/2018/2/layout/IconVerticalSolidList"/>
    <dgm:cxn modelId="{B8FF2553-5C11-4322-85C3-8880E5989E59}" type="presParOf" srcId="{5126229F-8A92-4DC5-A258-87E7ADD34E86}" destId="{9C2DB38D-E796-4F63-9F99-53816C54F15F}" srcOrd="1" destOrd="0" presId="urn:microsoft.com/office/officeart/2018/2/layout/IconVerticalSolidList"/>
    <dgm:cxn modelId="{EC927FF9-80EB-4613-A96D-B5E1B80C74CB}" type="presParOf" srcId="{5126229F-8A92-4DC5-A258-87E7ADD34E86}" destId="{3B5629F1-D871-4255-B17C-8C3040BFE548}" srcOrd="2" destOrd="0" presId="urn:microsoft.com/office/officeart/2018/2/layout/IconVerticalSolidList"/>
    <dgm:cxn modelId="{891016E4-7369-426A-9E76-30A29827DB25}" type="presParOf" srcId="{5126229F-8A92-4DC5-A258-87E7ADD34E86}" destId="{9CEF5478-9DF4-4F1E-8176-968EB78DE9D0}" srcOrd="3" destOrd="0" presId="urn:microsoft.com/office/officeart/2018/2/layout/IconVerticalSolidList"/>
    <dgm:cxn modelId="{4D838E71-3CE1-42FE-BF9F-D80CA9AEC833}" type="presParOf" srcId="{B1E3F38F-7214-452D-9D81-742A6BFF46F9}" destId="{1E716401-EA40-4E31-9041-F70324423F84}" srcOrd="1" destOrd="0" presId="urn:microsoft.com/office/officeart/2018/2/layout/IconVerticalSolidList"/>
    <dgm:cxn modelId="{B2599F3B-893C-45CA-9B0B-741A7BC3F62E}" type="presParOf" srcId="{B1E3F38F-7214-452D-9D81-742A6BFF46F9}" destId="{BA6A0D54-1E77-4D24-9886-9109D8D7D8D3}" srcOrd="2" destOrd="0" presId="urn:microsoft.com/office/officeart/2018/2/layout/IconVerticalSolidList"/>
    <dgm:cxn modelId="{07B4A79F-7625-4318-80BF-8151F19F70FE}" type="presParOf" srcId="{BA6A0D54-1E77-4D24-9886-9109D8D7D8D3}" destId="{DB9D6397-1EDC-494C-B68F-B1B66F5A0DB3}" srcOrd="0" destOrd="0" presId="urn:microsoft.com/office/officeart/2018/2/layout/IconVerticalSolidList"/>
    <dgm:cxn modelId="{1CA349FD-10BE-4F13-8E08-ACE414305798}" type="presParOf" srcId="{BA6A0D54-1E77-4D24-9886-9109D8D7D8D3}" destId="{820BA87B-778F-47EF-A3C2-7B2BFD33E232}" srcOrd="1" destOrd="0" presId="urn:microsoft.com/office/officeart/2018/2/layout/IconVerticalSolidList"/>
    <dgm:cxn modelId="{FD32CCB6-DF5D-4EA9-8FD8-CDC34E8B2A42}" type="presParOf" srcId="{BA6A0D54-1E77-4D24-9886-9109D8D7D8D3}" destId="{4E6D1EA4-2773-41E2-83B1-5CBF36049D73}" srcOrd="2" destOrd="0" presId="urn:microsoft.com/office/officeart/2018/2/layout/IconVerticalSolidList"/>
    <dgm:cxn modelId="{A8D2F686-684E-4DAE-B896-D4BD527CA73E}" type="presParOf" srcId="{BA6A0D54-1E77-4D24-9886-9109D8D7D8D3}" destId="{BC8FC2EB-4ECE-44EC-80C0-6C9ED61F1B42}" srcOrd="3" destOrd="0" presId="urn:microsoft.com/office/officeart/2018/2/layout/IconVerticalSolidList"/>
    <dgm:cxn modelId="{5D14DC5F-A086-4B8A-815D-57B221A4AF05}" type="presParOf" srcId="{B1E3F38F-7214-452D-9D81-742A6BFF46F9}" destId="{736E1FBF-3800-499F-843F-84F7B64E8F6E}" srcOrd="3" destOrd="0" presId="urn:microsoft.com/office/officeart/2018/2/layout/IconVerticalSolidList"/>
    <dgm:cxn modelId="{B5C5052F-9B0A-4427-8B77-A5217AF82E05}" type="presParOf" srcId="{B1E3F38F-7214-452D-9D81-742A6BFF46F9}" destId="{A0300DC7-A76A-42B4-9A84-034E70972C25}" srcOrd="4" destOrd="0" presId="urn:microsoft.com/office/officeart/2018/2/layout/IconVerticalSolidList"/>
    <dgm:cxn modelId="{1A14FBB6-D3C8-4341-819C-050B1817CAFE}" type="presParOf" srcId="{A0300DC7-A76A-42B4-9A84-034E70972C25}" destId="{A2D50ABD-731E-4B13-B3CB-50ADA5703CE5}" srcOrd="0" destOrd="0" presId="urn:microsoft.com/office/officeart/2018/2/layout/IconVerticalSolidList"/>
    <dgm:cxn modelId="{6579AD63-D3A6-4192-8F4D-FEC2D60D5F90}" type="presParOf" srcId="{A0300DC7-A76A-42B4-9A84-034E70972C25}" destId="{E2D1E42B-7A12-4565-86ED-3E6BB1705577}" srcOrd="1" destOrd="0" presId="urn:microsoft.com/office/officeart/2018/2/layout/IconVerticalSolidList"/>
    <dgm:cxn modelId="{FFB7D4E0-0203-4760-96FF-DFA9081CC7E3}" type="presParOf" srcId="{A0300DC7-A76A-42B4-9A84-034E70972C25}" destId="{1F183B89-9BF2-489A-A926-8F8DEB094D4C}" srcOrd="2" destOrd="0" presId="urn:microsoft.com/office/officeart/2018/2/layout/IconVerticalSolidList"/>
    <dgm:cxn modelId="{C7EB177C-0647-4E24-811E-3326B840D2DF}" type="presParOf" srcId="{A0300DC7-A76A-42B4-9A84-034E70972C25}" destId="{BCFE35B7-C6BD-45D2-B80C-88EF457625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F0CE0-157A-4C6E-88C2-8257425CC1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D131CA-CD0C-4729-92C0-CFAA01432EC5}">
      <dgm:prSet/>
      <dgm:spPr/>
      <dgm:t>
        <a:bodyPr/>
        <a:lstStyle/>
        <a:p>
          <a:r>
            <a:rPr lang="fr-CA"/>
            <a:t>Nul ne peut être soumis sans son consentement à des soins</a:t>
          </a:r>
          <a:endParaRPr lang="en-US"/>
        </a:p>
      </dgm:t>
    </dgm:pt>
    <dgm:pt modelId="{9FDDE2F0-0A5E-413B-9E34-51AD67FA59A6}" type="parTrans" cxnId="{7921076B-DE01-4916-913E-9DB178AEA7E2}">
      <dgm:prSet/>
      <dgm:spPr/>
      <dgm:t>
        <a:bodyPr/>
        <a:lstStyle/>
        <a:p>
          <a:endParaRPr lang="en-US"/>
        </a:p>
      </dgm:t>
    </dgm:pt>
    <dgm:pt modelId="{1F608425-40FC-4A4B-9D87-46FBD436DCD2}" type="sibTrans" cxnId="{7921076B-DE01-4916-913E-9DB178AEA7E2}">
      <dgm:prSet/>
      <dgm:spPr/>
      <dgm:t>
        <a:bodyPr/>
        <a:lstStyle/>
        <a:p>
          <a:endParaRPr lang="en-US"/>
        </a:p>
      </dgm:t>
    </dgm:pt>
    <dgm:pt modelId="{B59C42C5-BB51-45AD-8FB8-E0BDD9BE01AC}">
      <dgm:prSet/>
      <dgm:spPr/>
      <dgm:t>
        <a:bodyPr/>
        <a:lstStyle/>
        <a:p>
          <a:r>
            <a:rPr lang="fr-CA"/>
            <a:t>Le consentement aux soins est donné ou refusé par l’usager ou, le cas échéant, son représentant ou le tribunal, dans des circonstances et de la manière prévue aux articles du Code civil du Québec</a:t>
          </a:r>
          <a:endParaRPr lang="en-US"/>
        </a:p>
      </dgm:t>
    </dgm:pt>
    <dgm:pt modelId="{0F19F63F-295B-4540-BCE0-D80F9952F8CD}" type="parTrans" cxnId="{10C551DF-A289-4C1F-96B2-28D5133A01F2}">
      <dgm:prSet/>
      <dgm:spPr/>
      <dgm:t>
        <a:bodyPr/>
        <a:lstStyle/>
        <a:p>
          <a:endParaRPr lang="en-US"/>
        </a:p>
      </dgm:t>
    </dgm:pt>
    <dgm:pt modelId="{5B20DE0F-9F09-4356-A361-A75B2C463C73}" type="sibTrans" cxnId="{10C551DF-A289-4C1F-96B2-28D5133A01F2}">
      <dgm:prSet/>
      <dgm:spPr/>
      <dgm:t>
        <a:bodyPr/>
        <a:lstStyle/>
        <a:p>
          <a:endParaRPr lang="en-US"/>
        </a:p>
      </dgm:t>
    </dgm:pt>
    <dgm:pt modelId="{5122C0F4-F15F-4AB0-94EB-FCDF89BD343D}">
      <dgm:prSet/>
      <dgm:spPr/>
      <dgm:t>
        <a:bodyPr/>
        <a:lstStyle/>
        <a:p>
          <a:r>
            <a:rPr lang="fr-CA" i="1"/>
            <a:t>La </a:t>
          </a:r>
          <a:r>
            <a:rPr lang="fr-CA" i="1" u="sng"/>
            <a:t>responsabilité du personnel infirmier</a:t>
          </a:r>
          <a:r>
            <a:rPr lang="fr-CA" i="1"/>
            <a:t> se borne à expliquer les effets thérapeutiques du médicament et les conséquences qu’il y a à ne pas le prendre, à noter le refus dans le dossier et à en aviser l’infirmière responsable</a:t>
          </a:r>
          <a:endParaRPr lang="en-US"/>
        </a:p>
      </dgm:t>
    </dgm:pt>
    <dgm:pt modelId="{EB254770-CFFF-4668-88CD-278B692055AA}" type="parTrans" cxnId="{68A095D3-4C68-40BC-9642-206F63388671}">
      <dgm:prSet/>
      <dgm:spPr/>
      <dgm:t>
        <a:bodyPr/>
        <a:lstStyle/>
        <a:p>
          <a:endParaRPr lang="en-US"/>
        </a:p>
      </dgm:t>
    </dgm:pt>
    <dgm:pt modelId="{FE87C96D-2D57-4A1F-9C56-021C4285DC39}" type="sibTrans" cxnId="{68A095D3-4C68-40BC-9642-206F63388671}">
      <dgm:prSet/>
      <dgm:spPr/>
      <dgm:t>
        <a:bodyPr/>
        <a:lstStyle/>
        <a:p>
          <a:endParaRPr lang="en-US"/>
        </a:p>
      </dgm:t>
    </dgm:pt>
    <dgm:pt modelId="{5F904109-3F92-409C-B378-B59746280916}" type="pres">
      <dgm:prSet presAssocID="{E20F0CE0-157A-4C6E-88C2-8257425CC146}" presName="linear" presStyleCnt="0">
        <dgm:presLayoutVars>
          <dgm:animLvl val="lvl"/>
          <dgm:resizeHandles val="exact"/>
        </dgm:presLayoutVars>
      </dgm:prSet>
      <dgm:spPr/>
    </dgm:pt>
    <dgm:pt modelId="{76D662E1-0A3B-47ED-A567-F9FC03C6E59D}" type="pres">
      <dgm:prSet presAssocID="{4ED131CA-CD0C-4729-92C0-CFAA01432EC5}" presName="parentText" presStyleLbl="node1" presStyleIdx="0" presStyleCnt="3">
        <dgm:presLayoutVars>
          <dgm:chMax val="0"/>
          <dgm:bulletEnabled val="1"/>
        </dgm:presLayoutVars>
      </dgm:prSet>
      <dgm:spPr/>
    </dgm:pt>
    <dgm:pt modelId="{E406CAB1-ECBF-47E1-8C77-11D91E420FEC}" type="pres">
      <dgm:prSet presAssocID="{1F608425-40FC-4A4B-9D87-46FBD436DCD2}" presName="spacer" presStyleCnt="0"/>
      <dgm:spPr/>
    </dgm:pt>
    <dgm:pt modelId="{FEB3408F-ABE1-4C6F-A071-6686E0E8C581}" type="pres">
      <dgm:prSet presAssocID="{B59C42C5-BB51-45AD-8FB8-E0BDD9BE01AC}" presName="parentText" presStyleLbl="node1" presStyleIdx="1" presStyleCnt="3">
        <dgm:presLayoutVars>
          <dgm:chMax val="0"/>
          <dgm:bulletEnabled val="1"/>
        </dgm:presLayoutVars>
      </dgm:prSet>
      <dgm:spPr/>
    </dgm:pt>
    <dgm:pt modelId="{4AB962F5-D670-45A9-BEB2-E34CCDCA7C3B}" type="pres">
      <dgm:prSet presAssocID="{5B20DE0F-9F09-4356-A361-A75B2C463C73}" presName="spacer" presStyleCnt="0"/>
      <dgm:spPr/>
    </dgm:pt>
    <dgm:pt modelId="{943425F8-A670-43D1-BECC-60BC0EC78973}" type="pres">
      <dgm:prSet presAssocID="{5122C0F4-F15F-4AB0-94EB-FCDF89BD343D}" presName="parentText" presStyleLbl="node1" presStyleIdx="2" presStyleCnt="3">
        <dgm:presLayoutVars>
          <dgm:chMax val="0"/>
          <dgm:bulletEnabled val="1"/>
        </dgm:presLayoutVars>
      </dgm:prSet>
      <dgm:spPr/>
    </dgm:pt>
  </dgm:ptLst>
  <dgm:cxnLst>
    <dgm:cxn modelId="{C99A0B17-CE98-44D7-80A1-D9A78045B781}" type="presOf" srcId="{E20F0CE0-157A-4C6E-88C2-8257425CC146}" destId="{5F904109-3F92-409C-B378-B59746280916}" srcOrd="0" destOrd="0" presId="urn:microsoft.com/office/officeart/2005/8/layout/vList2"/>
    <dgm:cxn modelId="{7921076B-DE01-4916-913E-9DB178AEA7E2}" srcId="{E20F0CE0-157A-4C6E-88C2-8257425CC146}" destId="{4ED131CA-CD0C-4729-92C0-CFAA01432EC5}" srcOrd="0" destOrd="0" parTransId="{9FDDE2F0-0A5E-413B-9E34-51AD67FA59A6}" sibTransId="{1F608425-40FC-4A4B-9D87-46FBD436DCD2}"/>
    <dgm:cxn modelId="{68A095D3-4C68-40BC-9642-206F63388671}" srcId="{E20F0CE0-157A-4C6E-88C2-8257425CC146}" destId="{5122C0F4-F15F-4AB0-94EB-FCDF89BD343D}" srcOrd="2" destOrd="0" parTransId="{EB254770-CFFF-4668-88CD-278B692055AA}" sibTransId="{FE87C96D-2D57-4A1F-9C56-021C4285DC39}"/>
    <dgm:cxn modelId="{3C1EA9D3-75E8-4700-95D5-68EA056B9323}" type="presOf" srcId="{4ED131CA-CD0C-4729-92C0-CFAA01432EC5}" destId="{76D662E1-0A3B-47ED-A567-F9FC03C6E59D}" srcOrd="0" destOrd="0" presId="urn:microsoft.com/office/officeart/2005/8/layout/vList2"/>
    <dgm:cxn modelId="{10C551DF-A289-4C1F-96B2-28D5133A01F2}" srcId="{E20F0CE0-157A-4C6E-88C2-8257425CC146}" destId="{B59C42C5-BB51-45AD-8FB8-E0BDD9BE01AC}" srcOrd="1" destOrd="0" parTransId="{0F19F63F-295B-4540-BCE0-D80F9952F8CD}" sibTransId="{5B20DE0F-9F09-4356-A361-A75B2C463C73}"/>
    <dgm:cxn modelId="{BCEED9E0-0279-4902-B461-E2BAA1D5D2F6}" type="presOf" srcId="{B59C42C5-BB51-45AD-8FB8-E0BDD9BE01AC}" destId="{FEB3408F-ABE1-4C6F-A071-6686E0E8C581}" srcOrd="0" destOrd="0" presId="urn:microsoft.com/office/officeart/2005/8/layout/vList2"/>
    <dgm:cxn modelId="{2A9372EF-DD96-4FA2-9C18-07A188E51B92}" type="presOf" srcId="{5122C0F4-F15F-4AB0-94EB-FCDF89BD343D}" destId="{943425F8-A670-43D1-BECC-60BC0EC78973}" srcOrd="0" destOrd="0" presId="urn:microsoft.com/office/officeart/2005/8/layout/vList2"/>
    <dgm:cxn modelId="{DC982C75-8E42-42DF-929F-9B39B545428B}" type="presParOf" srcId="{5F904109-3F92-409C-B378-B59746280916}" destId="{76D662E1-0A3B-47ED-A567-F9FC03C6E59D}" srcOrd="0" destOrd="0" presId="urn:microsoft.com/office/officeart/2005/8/layout/vList2"/>
    <dgm:cxn modelId="{520F88F5-1123-44A7-94D7-EFE487F8062B}" type="presParOf" srcId="{5F904109-3F92-409C-B378-B59746280916}" destId="{E406CAB1-ECBF-47E1-8C77-11D91E420FEC}" srcOrd="1" destOrd="0" presId="urn:microsoft.com/office/officeart/2005/8/layout/vList2"/>
    <dgm:cxn modelId="{DBB41510-916A-4402-9516-30836CD0E3A6}" type="presParOf" srcId="{5F904109-3F92-409C-B378-B59746280916}" destId="{FEB3408F-ABE1-4C6F-A071-6686E0E8C581}" srcOrd="2" destOrd="0" presId="urn:microsoft.com/office/officeart/2005/8/layout/vList2"/>
    <dgm:cxn modelId="{F193C711-AF23-4628-A190-D0806D02F33A}" type="presParOf" srcId="{5F904109-3F92-409C-B378-B59746280916}" destId="{4AB962F5-D670-45A9-BEB2-E34CCDCA7C3B}" srcOrd="3" destOrd="0" presId="urn:microsoft.com/office/officeart/2005/8/layout/vList2"/>
    <dgm:cxn modelId="{EE116C45-2024-4227-A715-A382611A4F32}" type="presParOf" srcId="{5F904109-3F92-409C-B378-B59746280916}" destId="{943425F8-A670-43D1-BECC-60BC0EC7897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30DF3-6B07-495B-9BFA-C172650D9158}">
      <dsp:nvSpPr>
        <dsp:cNvPr id="0" name=""/>
        <dsp:cNvSpPr/>
      </dsp:nvSpPr>
      <dsp:spPr>
        <a:xfrm>
          <a:off x="0" y="62993"/>
          <a:ext cx="6245265"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kern="1200"/>
            <a:t>Inscrire les médicaments correctement sur la feuille de contrôle de narcotique</a:t>
          </a:r>
          <a:endParaRPr lang="en-US" sz="3200" kern="1200"/>
        </a:p>
      </dsp:txBody>
      <dsp:txXfrm>
        <a:off x="85900" y="148893"/>
        <a:ext cx="6073465" cy="1587880"/>
      </dsp:txXfrm>
    </dsp:sp>
    <dsp:sp modelId="{D1BB31E5-2921-4C2D-A1A8-768EE8AB4E63}">
      <dsp:nvSpPr>
        <dsp:cNvPr id="0" name=""/>
        <dsp:cNvSpPr/>
      </dsp:nvSpPr>
      <dsp:spPr>
        <a:xfrm>
          <a:off x="0" y="1914833"/>
          <a:ext cx="6245265"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Voir</a:t>
          </a:r>
          <a:r>
            <a:rPr lang="en-US" sz="3200" kern="1200" dirty="0"/>
            <a:t> </a:t>
          </a:r>
          <a:r>
            <a:rPr lang="en-US" sz="3200" kern="1200"/>
            <a:t>document C1.</a:t>
          </a:r>
          <a:endParaRPr lang="en-US" sz="3200" kern="1200" dirty="0"/>
        </a:p>
      </dsp:txBody>
      <dsp:txXfrm>
        <a:off x="85900" y="2000733"/>
        <a:ext cx="6073465" cy="1587880"/>
      </dsp:txXfrm>
    </dsp:sp>
    <dsp:sp modelId="{A018F8E5-A7EF-4187-8726-260A5BCFA3C1}">
      <dsp:nvSpPr>
        <dsp:cNvPr id="0" name=""/>
        <dsp:cNvSpPr/>
      </dsp:nvSpPr>
      <dsp:spPr>
        <a:xfrm>
          <a:off x="0" y="3766673"/>
          <a:ext cx="6245265"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85900" y="3852573"/>
        <a:ext cx="6073465" cy="158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ED94-EA3F-46B7-B7E9-7CE19FC27588}">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B8E18-EEAF-4F51-850B-148B2CB43B7F}">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t>Peut être </a:t>
          </a:r>
          <a:r>
            <a:rPr lang="fr-CA" sz="2800" i="1" u="sng" kern="1200"/>
            <a:t>individuelle</a:t>
          </a:r>
          <a:r>
            <a:rPr lang="fr-CA" sz="2800" kern="1200"/>
            <a:t> si elle s’adresse à </a:t>
          </a:r>
          <a:r>
            <a:rPr lang="fr-CA" sz="2800" i="1" u="sng" kern="1200"/>
            <a:t>une seule personne</a:t>
          </a:r>
          <a:r>
            <a:rPr lang="fr-CA" sz="2800" kern="1200"/>
            <a:t>, comme c’est le cas d’un </a:t>
          </a:r>
          <a:r>
            <a:rPr lang="fr-CA" sz="2800" i="1" kern="1200"/>
            <a:t>protocole</a:t>
          </a:r>
          <a:r>
            <a:rPr lang="fr-CA" sz="2800" kern="1200"/>
            <a:t> pour traiter la constipation ou administrer un traitement préopératoire</a:t>
          </a:r>
          <a:endParaRPr lang="en-US" sz="2800" kern="1200"/>
        </a:p>
      </dsp:txBody>
      <dsp:txXfrm>
        <a:off x="602678" y="725825"/>
        <a:ext cx="4463730" cy="2771523"/>
      </dsp:txXfrm>
    </dsp:sp>
    <dsp:sp modelId="{904AB937-D6D3-4FBE-AE17-6BE2A01AC20F}">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9D9A7-2792-4E29-B454-39D0456E2D12}">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t>Elle peut aussi être </a:t>
          </a:r>
          <a:r>
            <a:rPr lang="fr-CA" sz="2800" i="1" u="sng" kern="1200"/>
            <a:t>vraiment collective</a:t>
          </a:r>
          <a:r>
            <a:rPr lang="fr-CA" sz="2800" kern="1200"/>
            <a:t> si elle </a:t>
          </a:r>
          <a:r>
            <a:rPr lang="fr-CA" sz="2800" i="1" u="sng" kern="1200"/>
            <a:t>s’adresse à un groupe</a:t>
          </a:r>
          <a:r>
            <a:rPr lang="fr-CA" sz="2800" kern="1200"/>
            <a:t> de personnes: campagne de vaccination, soins généraux contre la grippe sur une unité de soins</a:t>
          </a:r>
          <a:endParaRPr lang="en-US" sz="2800" kern="1200"/>
        </a:p>
      </dsp:txBody>
      <dsp:txXfrm>
        <a:off x="6269123" y="725825"/>
        <a:ext cx="4463730" cy="2771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936BB-726C-4DB0-88D5-1149EA41ECCC}">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E440B-F292-411C-9FD7-D32EEB8D7771}">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a:t>Celle qui est faite dans les cas extrême urgence.</a:t>
          </a:r>
          <a:endParaRPr lang="en-US" sz="3200" kern="1200"/>
        </a:p>
      </dsp:txBody>
      <dsp:txXfrm>
        <a:off x="0" y="2492"/>
        <a:ext cx="6492875" cy="1700138"/>
      </dsp:txXfrm>
    </dsp:sp>
    <dsp:sp modelId="{25BC686B-47CA-465B-8EED-B33AE182753D}">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16C6-73B5-44D1-90D1-8BCE3C44C65A}">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a:t>Doit être consignée par écrit au dossier et contresignée par le médecin dans les plus brefs délais</a:t>
          </a:r>
          <a:endParaRPr lang="en-US" sz="3200" kern="1200"/>
        </a:p>
      </dsp:txBody>
      <dsp:txXfrm>
        <a:off x="0" y="1702630"/>
        <a:ext cx="6492875" cy="1700138"/>
      </dsp:txXfrm>
    </dsp:sp>
    <dsp:sp modelId="{5FF742B2-C252-4498-BBBA-D97870D3287D}">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07233-7FAB-4976-8D74-06390F3AC30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a:t>Dans certains cas, l’ordonnance peut être transmise </a:t>
          </a:r>
          <a:r>
            <a:rPr lang="fr-CA" sz="3200" i="1" kern="1200"/>
            <a:t>par téléphone</a:t>
          </a:r>
          <a:r>
            <a:rPr lang="fr-CA" sz="3200" kern="1200"/>
            <a:t> au pharmacien ou au personnel infirmier</a:t>
          </a:r>
          <a:endParaRPr lang="en-US" sz="3200" kern="1200"/>
        </a:p>
      </dsp:txBody>
      <dsp:txXfrm>
        <a:off x="0" y="3402769"/>
        <a:ext cx="6492875" cy="170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5E26-135C-4BE1-9075-EB0B7C087D76}">
      <dsp:nvSpPr>
        <dsp:cNvPr id="0" name=""/>
        <dsp:cNvSpPr/>
      </dsp:nvSpPr>
      <dsp:spPr>
        <a:xfrm>
          <a:off x="0" y="86904"/>
          <a:ext cx="6084367" cy="13560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dirty="0"/>
            <a:t>Avant de rédiger son ordonnance, le médecin doit recueillir toutes les </a:t>
          </a:r>
          <a:r>
            <a:rPr lang="fr-CA" sz="1900" i="1" kern="1200" dirty="0"/>
            <a:t>informations pertinentes</a:t>
          </a:r>
          <a:r>
            <a:rPr lang="fr-CA" sz="1900" kern="1200" dirty="0"/>
            <a:t> lui permettant de prendre conscience de l’état de la personne dans des </a:t>
          </a:r>
          <a:r>
            <a:rPr lang="fr-CA" sz="1900" i="1" u="sng" kern="1200" dirty="0"/>
            <a:t>termes objectifs</a:t>
          </a:r>
          <a:endParaRPr lang="en-US" sz="1900" kern="1200" dirty="0"/>
        </a:p>
      </dsp:txBody>
      <dsp:txXfrm>
        <a:off x="66196" y="153100"/>
        <a:ext cx="5951975" cy="1223637"/>
      </dsp:txXfrm>
    </dsp:sp>
    <dsp:sp modelId="{687B9ADF-E2FD-48A7-B05D-80B6826BC9A1}">
      <dsp:nvSpPr>
        <dsp:cNvPr id="0" name=""/>
        <dsp:cNvSpPr/>
      </dsp:nvSpPr>
      <dsp:spPr>
        <a:xfrm>
          <a:off x="0" y="1497654"/>
          <a:ext cx="6084367" cy="135602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i="1" u="sng" kern="1200"/>
            <a:t>L’inf. aux. </a:t>
          </a:r>
          <a:r>
            <a:rPr lang="fr-CA" sz="1900" kern="1200"/>
            <a:t> qui reçoit l’information doit faire répéter l’ordonnance par le médecin et la lui relire afin d’en confirmer l’exactitude, puis signer l’ordonnance du nom du médecin suivi de son nom</a:t>
          </a:r>
          <a:endParaRPr lang="en-US" sz="1900" kern="1200"/>
        </a:p>
      </dsp:txBody>
      <dsp:txXfrm>
        <a:off x="66196" y="1563850"/>
        <a:ext cx="5951975" cy="1223637"/>
      </dsp:txXfrm>
    </dsp:sp>
    <dsp:sp modelId="{6AA82B93-C225-489F-B746-FA9BC639190A}">
      <dsp:nvSpPr>
        <dsp:cNvPr id="0" name=""/>
        <dsp:cNvSpPr/>
      </dsp:nvSpPr>
      <dsp:spPr>
        <a:xfrm>
          <a:off x="0" y="2908403"/>
          <a:ext cx="6084367" cy="135602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a:t>Le médecin devra contresigner cette ordonnance dans le dossier dans les plus brefs délais</a:t>
          </a:r>
          <a:endParaRPr lang="en-US" sz="1900" kern="1200"/>
        </a:p>
      </dsp:txBody>
      <dsp:txXfrm>
        <a:off x="66196" y="2974599"/>
        <a:ext cx="5951975" cy="122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D5F20-6FEC-4994-85E1-83E5899C31BB}">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A723D-0130-47CC-9DA4-956D29860B10}">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A" sz="2100" kern="1200" dirty="0"/>
            <a:t>Prodiguer des soins et des traitements infirmiers et médicaux (adm. des méd. </a:t>
          </a:r>
          <a:r>
            <a:rPr lang="fr-CA" sz="2100" i="1" u="sng" kern="1200" dirty="0"/>
            <a:t>considérant les besoins de la personne</a:t>
          </a:r>
          <a:r>
            <a:rPr lang="fr-CA" sz="2100" kern="1200" dirty="0"/>
            <a:t>, en respectant le plan de soins et l’ordonnance ainsi que les protocoles et les procédés en vigueur)</a:t>
          </a:r>
          <a:endParaRPr lang="en-US" sz="2100" kern="1200" dirty="0"/>
        </a:p>
      </dsp:txBody>
      <dsp:txXfrm>
        <a:off x="0" y="2492"/>
        <a:ext cx="6492875" cy="1700138"/>
      </dsp:txXfrm>
    </dsp:sp>
    <dsp:sp modelId="{226C7D6D-ED4D-4509-8C47-E07294AABBC3}">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CF665-B798-4555-9B98-8D9685D90411}">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A" sz="2100" kern="1200"/>
            <a:t>Gérer son développement professionnel (doit s’actualiser dans son domaine et tenir ses compétences à jour)</a:t>
          </a:r>
          <a:endParaRPr lang="en-US" sz="2100" kern="1200"/>
        </a:p>
      </dsp:txBody>
      <dsp:txXfrm>
        <a:off x="0" y="1702630"/>
        <a:ext cx="6492875" cy="1700138"/>
      </dsp:txXfrm>
    </dsp:sp>
    <dsp:sp modelId="{60113393-E89C-4C89-9224-FA621ECF342C}">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CA86C-DE16-42BB-A894-CC9E1240008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A" sz="2100" kern="1200"/>
            <a:t>Faire preuve de vigilance et d’un bon sens de l’observation (en étant à l’affût des signes, des symptômes ou des indices pouvant nécessiter une intervention, décoder le langage non verbal et </a:t>
          </a:r>
          <a:r>
            <a:rPr lang="fr-CA" sz="2100" i="1" u="sng" kern="1200"/>
            <a:t>réagir promptement</a:t>
          </a:r>
          <a:r>
            <a:rPr lang="fr-CA" sz="2100" kern="1200"/>
            <a:t>)</a:t>
          </a:r>
          <a:endParaRPr lang="en-US" sz="2100" kern="1200"/>
        </a:p>
      </dsp:txBody>
      <dsp:txXfrm>
        <a:off x="0" y="3402769"/>
        <a:ext cx="6492875" cy="1700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10B12-7A34-4756-A0D8-0134638BFFD3}">
      <dsp:nvSpPr>
        <dsp:cNvPr id="0" name=""/>
        <dsp:cNvSpPr/>
      </dsp:nvSpPr>
      <dsp:spPr>
        <a:xfrm>
          <a:off x="0" y="602"/>
          <a:ext cx="8153400" cy="1409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DB38D-E796-4F63-9F99-53816C54F15F}">
      <dsp:nvSpPr>
        <dsp:cNvPr id="0" name=""/>
        <dsp:cNvSpPr/>
      </dsp:nvSpPr>
      <dsp:spPr>
        <a:xfrm>
          <a:off x="426467" y="317809"/>
          <a:ext cx="775395" cy="7753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F5478-9DF4-4F1E-8176-968EB78DE9D0}">
      <dsp:nvSpPr>
        <dsp:cNvPr id="0" name=""/>
        <dsp:cNvSpPr/>
      </dsp:nvSpPr>
      <dsp:spPr>
        <a:xfrm>
          <a:off x="1628329" y="602"/>
          <a:ext cx="6525070" cy="14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05" tIns="149205" rIns="149205" bIns="149205" numCol="1" spcCol="1270" anchor="ctr" anchorCtr="0">
          <a:noAutofit/>
        </a:bodyPr>
        <a:lstStyle/>
        <a:p>
          <a:pPr marL="0" lvl="0" indent="0" algn="l" defTabSz="977900">
            <a:lnSpc>
              <a:spcPct val="100000"/>
            </a:lnSpc>
            <a:spcBef>
              <a:spcPct val="0"/>
            </a:spcBef>
            <a:spcAft>
              <a:spcPct val="35000"/>
            </a:spcAft>
            <a:buNone/>
          </a:pPr>
          <a:r>
            <a:rPr lang="fr-CA" sz="2200" kern="1200"/>
            <a:t>Toute personne a le droit d’être informée de l’existence des services et des ressources disponibles dans son milieu ainsi que des moyens d’y accéder</a:t>
          </a:r>
          <a:endParaRPr lang="en-US" sz="2200" kern="1200"/>
        </a:p>
      </dsp:txBody>
      <dsp:txXfrm>
        <a:off x="1628329" y="602"/>
        <a:ext cx="6525070" cy="1409809"/>
      </dsp:txXfrm>
    </dsp:sp>
    <dsp:sp modelId="{DB9D6397-1EDC-494C-B68F-B1B66F5A0DB3}">
      <dsp:nvSpPr>
        <dsp:cNvPr id="0" name=""/>
        <dsp:cNvSpPr/>
      </dsp:nvSpPr>
      <dsp:spPr>
        <a:xfrm>
          <a:off x="0" y="1762864"/>
          <a:ext cx="8153400" cy="1409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BA87B-778F-47EF-A3C2-7B2BFD33E232}">
      <dsp:nvSpPr>
        <dsp:cNvPr id="0" name=""/>
        <dsp:cNvSpPr/>
      </dsp:nvSpPr>
      <dsp:spPr>
        <a:xfrm>
          <a:off x="426467" y="2080071"/>
          <a:ext cx="775395" cy="7753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FC2EB-4ECE-44EC-80C0-6C9ED61F1B42}">
      <dsp:nvSpPr>
        <dsp:cNvPr id="0" name=""/>
        <dsp:cNvSpPr/>
      </dsp:nvSpPr>
      <dsp:spPr>
        <a:xfrm>
          <a:off x="1628329" y="1762864"/>
          <a:ext cx="6525070" cy="14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05" tIns="149205" rIns="149205" bIns="149205" numCol="1" spcCol="1270" anchor="ctr" anchorCtr="0">
          <a:noAutofit/>
        </a:bodyPr>
        <a:lstStyle/>
        <a:p>
          <a:pPr marL="0" lvl="0" indent="0" algn="l" defTabSz="977900">
            <a:lnSpc>
              <a:spcPct val="100000"/>
            </a:lnSpc>
            <a:spcBef>
              <a:spcPct val="0"/>
            </a:spcBef>
            <a:spcAft>
              <a:spcPct val="35000"/>
            </a:spcAft>
            <a:buNone/>
          </a:pPr>
          <a:r>
            <a:rPr lang="fr-CA" sz="2200" kern="1200"/>
            <a:t>Elle a également le droit d’être informée le plus rapidement possible si un accident est survenu au cours de la prestation de soins qu’elle a reçu</a:t>
          </a:r>
          <a:endParaRPr lang="en-US" sz="2200" kern="1200"/>
        </a:p>
      </dsp:txBody>
      <dsp:txXfrm>
        <a:off x="1628329" y="1762864"/>
        <a:ext cx="6525070" cy="1409809"/>
      </dsp:txXfrm>
    </dsp:sp>
    <dsp:sp modelId="{A2D50ABD-731E-4B13-B3CB-50ADA5703CE5}">
      <dsp:nvSpPr>
        <dsp:cNvPr id="0" name=""/>
        <dsp:cNvSpPr/>
      </dsp:nvSpPr>
      <dsp:spPr>
        <a:xfrm>
          <a:off x="0" y="3525126"/>
          <a:ext cx="8153400" cy="1409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1E42B-7A12-4565-86ED-3E6BB1705577}">
      <dsp:nvSpPr>
        <dsp:cNvPr id="0" name=""/>
        <dsp:cNvSpPr/>
      </dsp:nvSpPr>
      <dsp:spPr>
        <a:xfrm>
          <a:off x="426467" y="3842333"/>
          <a:ext cx="775395" cy="7753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E35B7-C6BD-45D2-B80C-88EF45762532}">
      <dsp:nvSpPr>
        <dsp:cNvPr id="0" name=""/>
        <dsp:cNvSpPr/>
      </dsp:nvSpPr>
      <dsp:spPr>
        <a:xfrm>
          <a:off x="1628329" y="3525126"/>
          <a:ext cx="6525070" cy="14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05" tIns="149205" rIns="149205" bIns="149205" numCol="1" spcCol="1270" anchor="ctr" anchorCtr="0">
          <a:noAutofit/>
        </a:bodyPr>
        <a:lstStyle/>
        <a:p>
          <a:pPr marL="0" lvl="0" indent="0" algn="l" defTabSz="977900">
            <a:lnSpc>
              <a:spcPct val="100000"/>
            </a:lnSpc>
            <a:spcBef>
              <a:spcPct val="0"/>
            </a:spcBef>
            <a:spcAft>
              <a:spcPct val="35000"/>
            </a:spcAft>
            <a:buNone/>
          </a:pPr>
          <a:r>
            <a:rPr lang="fr-CA" sz="2200" kern="1200"/>
            <a:t>Elle a le droit d’être informée des mesures prises pour éviter des séquelles, s’il y a lieu, et pour prévenir le risque de récurrence d’un tel accident</a:t>
          </a:r>
          <a:endParaRPr lang="en-US" sz="2200" kern="1200"/>
        </a:p>
      </dsp:txBody>
      <dsp:txXfrm>
        <a:off x="1628329" y="3525126"/>
        <a:ext cx="6525070" cy="1409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62E1-0A3B-47ED-A567-F9FC03C6E59D}">
      <dsp:nvSpPr>
        <dsp:cNvPr id="0" name=""/>
        <dsp:cNvSpPr/>
      </dsp:nvSpPr>
      <dsp:spPr>
        <a:xfrm>
          <a:off x="0" y="25712"/>
          <a:ext cx="6891187"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Nul ne peut être soumis sans son consentement à des soins</a:t>
          </a:r>
          <a:endParaRPr lang="en-US" sz="2000" kern="1200"/>
        </a:p>
      </dsp:txBody>
      <dsp:txXfrm>
        <a:off x="68787" y="94499"/>
        <a:ext cx="6753613" cy="1271544"/>
      </dsp:txXfrm>
    </dsp:sp>
    <dsp:sp modelId="{FEB3408F-ABE1-4C6F-A071-6686E0E8C581}">
      <dsp:nvSpPr>
        <dsp:cNvPr id="0" name=""/>
        <dsp:cNvSpPr/>
      </dsp:nvSpPr>
      <dsp:spPr>
        <a:xfrm>
          <a:off x="0" y="1492431"/>
          <a:ext cx="6891187" cy="140911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Le consentement aux soins est donné ou refusé par l’usager ou, le cas échéant, son représentant ou le tribunal, dans des circonstances et de la manière prévue aux articles du Code civil du Québec</a:t>
          </a:r>
          <a:endParaRPr lang="en-US" sz="2000" kern="1200"/>
        </a:p>
      </dsp:txBody>
      <dsp:txXfrm>
        <a:off x="68787" y="1561218"/>
        <a:ext cx="6753613" cy="1271544"/>
      </dsp:txXfrm>
    </dsp:sp>
    <dsp:sp modelId="{943425F8-A670-43D1-BECC-60BC0EC78973}">
      <dsp:nvSpPr>
        <dsp:cNvPr id="0" name=""/>
        <dsp:cNvSpPr/>
      </dsp:nvSpPr>
      <dsp:spPr>
        <a:xfrm>
          <a:off x="0" y="2959150"/>
          <a:ext cx="6891187"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i="1" kern="1200"/>
            <a:t>La </a:t>
          </a:r>
          <a:r>
            <a:rPr lang="fr-CA" sz="2000" i="1" u="sng" kern="1200"/>
            <a:t>responsabilité du personnel infirmier</a:t>
          </a:r>
          <a:r>
            <a:rPr lang="fr-CA" sz="2000" i="1" kern="1200"/>
            <a:t> se borne à expliquer les effets thérapeutiques du médicament et les conséquences qu’il y a à ne pas le prendre, à noter le refus dans le dossier et à en aviser l’infirmière responsable</a:t>
          </a:r>
          <a:endParaRPr lang="en-US" sz="2000" kern="1200"/>
        </a:p>
      </dsp:txBody>
      <dsp:txXfrm>
        <a:off x="68787" y="3027937"/>
        <a:ext cx="6753613"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659A35A-B45A-471D-8798-A1F6346609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86CDBCFF-DB1C-4148-AE10-0009F0ABF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136712C-0B62-45A9-8FCF-53357E591E08}" type="datetime1">
              <a:rPr lang="fr-FR" smtClean="0"/>
              <a:t>10/06/2024</a:t>
            </a:fld>
            <a:endParaRPr lang="fr-FR"/>
          </a:p>
        </p:txBody>
      </p:sp>
      <p:sp>
        <p:nvSpPr>
          <p:cNvPr id="4" name="Espace réservé du pied de page 3">
            <a:extLst>
              <a:ext uri="{FF2B5EF4-FFF2-40B4-BE49-F238E27FC236}">
                <a16:creationId xmlns:a16="http://schemas.microsoft.com/office/drawing/2014/main" id="{BE624F19-BD09-4F8A-BEC3-5B4EC46FBB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A76897F4-4C0C-4FAD-84FC-2E65224389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4D6EF6-E2EF-452B-A550-B4BEBF67A7A7}" type="slidenum">
              <a:rPr lang="fr-FR" smtClean="0"/>
              <a:t>‹N°›</a:t>
            </a:fld>
            <a:endParaRPr lang="fr-FR"/>
          </a:p>
        </p:txBody>
      </p:sp>
    </p:spTree>
    <p:extLst>
      <p:ext uri="{BB962C8B-B14F-4D97-AF65-F5344CB8AC3E}">
        <p14:creationId xmlns:p14="http://schemas.microsoft.com/office/powerpoint/2010/main" val="452484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08866-673B-45FC-92FD-4CF821A9867E}" type="datetime1">
              <a:rPr lang="fr-FR" smtClean="0"/>
              <a:pPr/>
              <a:t>10/06/2024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53816F-A1CF-4485-B308-1B9F14B36EAD}" type="slidenum">
              <a:rPr lang="fr-FR" noProof="0" smtClean="0"/>
              <a:t>‹N°›</a:t>
            </a:fld>
            <a:endParaRPr lang="fr-FR" noProof="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C853816F-A1CF-4485-B308-1B9F14B36EAD}" type="slidenum">
              <a:rPr lang="fr-FR" smtClean="0"/>
              <a:t>1</a:t>
            </a:fld>
            <a:endParaRPr lang="fr-FR"/>
          </a:p>
        </p:txBody>
      </p:sp>
    </p:spTree>
    <p:extLst>
      <p:ext uri="{BB962C8B-B14F-4D97-AF65-F5344CB8AC3E}">
        <p14:creationId xmlns:p14="http://schemas.microsoft.com/office/powerpoint/2010/main" val="190000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10EAB8A3-2B0D-6D5E-766E-56116919937A}"/>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a:extLst>
              <a:ext uri="{FF2B5EF4-FFF2-40B4-BE49-F238E27FC236}">
                <a16:creationId xmlns:a16="http://schemas.microsoft.com/office/drawing/2014/main" id="{5383E2F4-0C04-EB63-A00E-09B4831175C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9F443FA7-633D-24A8-5C26-A8C41013554C}"/>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a:extLst>
              <a:ext uri="{FF2B5EF4-FFF2-40B4-BE49-F238E27FC236}">
                <a16:creationId xmlns:a16="http://schemas.microsoft.com/office/drawing/2014/main" id="{A9E16B09-EEB4-78CF-FA44-98D6F65B0BD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E6844622-589A-DC2F-1EB3-645FC3360B03}"/>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a:extLst>
              <a:ext uri="{FF2B5EF4-FFF2-40B4-BE49-F238E27FC236}">
                <a16:creationId xmlns:a16="http://schemas.microsoft.com/office/drawing/2014/main" id="{6E777DFA-3FAF-BA70-5B99-08297DCFFDC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A70A3744-D58B-16AB-7019-5988BEBDD7AC}"/>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a:extLst>
              <a:ext uri="{FF2B5EF4-FFF2-40B4-BE49-F238E27FC236}">
                <a16:creationId xmlns:a16="http://schemas.microsoft.com/office/drawing/2014/main" id="{10ACA358-DA2E-9165-AC43-888B2B7ED5E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F7301038-0E1D-3726-79DD-A657C10E65B5}"/>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a:extLst>
              <a:ext uri="{FF2B5EF4-FFF2-40B4-BE49-F238E27FC236}">
                <a16:creationId xmlns:a16="http://schemas.microsoft.com/office/drawing/2014/main" id="{DE7A34A8-3BC1-136B-64E5-237D6DE6602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a:extLst>
              <a:ext uri="{FF2B5EF4-FFF2-40B4-BE49-F238E27FC236}">
                <a16:creationId xmlns:a16="http://schemas.microsoft.com/office/drawing/2014/main" id="{F7339EF6-9EF6-67F9-A981-21B85C488A1C}"/>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2">
            <a:extLst>
              <a:ext uri="{FF2B5EF4-FFF2-40B4-BE49-F238E27FC236}">
                <a16:creationId xmlns:a16="http://schemas.microsoft.com/office/drawing/2014/main" id="{CA690807-8380-6C5A-B593-B9E580F941C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9CCCF25A-E05F-A9FF-F9B7-D181958DBA2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a:extLst>
              <a:ext uri="{FF2B5EF4-FFF2-40B4-BE49-F238E27FC236}">
                <a16:creationId xmlns:a16="http://schemas.microsoft.com/office/drawing/2014/main" id="{9FB447AC-A00B-FD4F-A15B-A009BD9548E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D35AA847-FD57-3130-9A19-28588B0AE7C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a:extLst>
              <a:ext uri="{FF2B5EF4-FFF2-40B4-BE49-F238E27FC236}">
                <a16:creationId xmlns:a16="http://schemas.microsoft.com/office/drawing/2014/main" id="{8C213B1C-3990-56C2-8503-4E9CC349F9F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8CF80EDB-52E7-530C-4669-8FB0240F1D0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2">
            <a:extLst>
              <a:ext uri="{FF2B5EF4-FFF2-40B4-BE49-F238E27FC236}">
                <a16:creationId xmlns:a16="http://schemas.microsoft.com/office/drawing/2014/main" id="{ABDADF7B-2A30-953F-C39B-F012E28E668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B38826CC-4753-4F96-9D9D-D21FA9203AD3}"/>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Rectangle 2">
            <a:extLst>
              <a:ext uri="{FF2B5EF4-FFF2-40B4-BE49-F238E27FC236}">
                <a16:creationId xmlns:a16="http://schemas.microsoft.com/office/drawing/2014/main" id="{F361D246-BBC5-696F-95E2-3CB304B1173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E001C5AB-38EC-C1D3-74CB-D7F4C0B46AD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a:extLst>
              <a:ext uri="{FF2B5EF4-FFF2-40B4-BE49-F238E27FC236}">
                <a16:creationId xmlns:a16="http://schemas.microsoft.com/office/drawing/2014/main" id="{B0C6494A-7FE2-987B-642E-BBA97F83BA0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42EBEF01-8BD2-F9FA-C335-3FF10B4FD75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a:extLst>
              <a:ext uri="{FF2B5EF4-FFF2-40B4-BE49-F238E27FC236}">
                <a16:creationId xmlns:a16="http://schemas.microsoft.com/office/drawing/2014/main" id="{1ECC2361-CC82-38BB-4823-0B2096EEC92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714DDC90-D732-4B14-0367-8DE728019F2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2">
            <a:extLst>
              <a:ext uri="{FF2B5EF4-FFF2-40B4-BE49-F238E27FC236}">
                <a16:creationId xmlns:a16="http://schemas.microsoft.com/office/drawing/2014/main" id="{51111287-EC11-6CFD-7C61-C796870CB7A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89F50AA3-1D79-3E67-85BF-E6F43C3F6E1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a:extLst>
              <a:ext uri="{FF2B5EF4-FFF2-40B4-BE49-F238E27FC236}">
                <a16:creationId xmlns:a16="http://schemas.microsoft.com/office/drawing/2014/main" id="{C57C60AF-81B6-0A14-2A18-89BD7783374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1BF6017B-4212-02F7-3BDD-96CAAF4F5026}"/>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2">
            <a:extLst>
              <a:ext uri="{FF2B5EF4-FFF2-40B4-BE49-F238E27FC236}">
                <a16:creationId xmlns:a16="http://schemas.microsoft.com/office/drawing/2014/main" id="{4C5B6814-7A9D-F59B-94AF-FBEA4A83BFE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70D9F68D-39FF-8C2E-586F-0B69A1447C13}"/>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a:extLst>
              <a:ext uri="{FF2B5EF4-FFF2-40B4-BE49-F238E27FC236}">
                <a16:creationId xmlns:a16="http://schemas.microsoft.com/office/drawing/2014/main" id="{4959E2F7-E32F-8838-B779-250A5D2269B4}"/>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38511D50-DC0B-85E1-F362-DBE04B1C0BF3}"/>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a:extLst>
              <a:ext uri="{FF2B5EF4-FFF2-40B4-BE49-F238E27FC236}">
                <a16:creationId xmlns:a16="http://schemas.microsoft.com/office/drawing/2014/main" id="{ECF6E75D-9387-F50E-B0BA-938F788E7A7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1705D8F7-B240-9188-FBCD-5231343E90D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a:extLst>
              <a:ext uri="{FF2B5EF4-FFF2-40B4-BE49-F238E27FC236}">
                <a16:creationId xmlns:a16="http://schemas.microsoft.com/office/drawing/2014/main" id="{5B1AEC34-84D4-15CA-196D-B8D85022CBF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AE866106-2ED4-6DAE-6E02-158B39D06EF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a:extLst>
              <a:ext uri="{FF2B5EF4-FFF2-40B4-BE49-F238E27FC236}">
                <a16:creationId xmlns:a16="http://schemas.microsoft.com/office/drawing/2014/main" id="{4FA83174-A788-CA4C-E3D8-939F196F77A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0E6E9C37-0A5C-14A1-F2A7-E936364C4211}"/>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a:extLst>
              <a:ext uri="{FF2B5EF4-FFF2-40B4-BE49-F238E27FC236}">
                <a16:creationId xmlns:a16="http://schemas.microsoft.com/office/drawing/2014/main" id="{EBB8F642-C074-9FA2-4D3B-3BA9A879372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084CF19A-AEE5-FF0E-6013-93B5C0F9591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2">
            <a:extLst>
              <a:ext uri="{FF2B5EF4-FFF2-40B4-BE49-F238E27FC236}">
                <a16:creationId xmlns:a16="http://schemas.microsoft.com/office/drawing/2014/main" id="{160F56CF-473C-6DA1-F6CC-378735FAF91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B09501BF-EBE1-6F1F-9AC3-0C773C860A9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a:extLst>
              <a:ext uri="{FF2B5EF4-FFF2-40B4-BE49-F238E27FC236}">
                <a16:creationId xmlns:a16="http://schemas.microsoft.com/office/drawing/2014/main" id="{BB4B90DD-03B5-4476-80D2-F6A6A68FE76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90739665-EE61-1E15-0B53-6E8C0681E16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a:extLst>
              <a:ext uri="{FF2B5EF4-FFF2-40B4-BE49-F238E27FC236}">
                <a16:creationId xmlns:a16="http://schemas.microsoft.com/office/drawing/2014/main" id="{F723EE9B-CB5A-B931-BF4C-427A4A98861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D5FC1078-8B13-D427-F1CD-4F4D84433047}"/>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Rectangle 2">
            <a:extLst>
              <a:ext uri="{FF2B5EF4-FFF2-40B4-BE49-F238E27FC236}">
                <a16:creationId xmlns:a16="http://schemas.microsoft.com/office/drawing/2014/main" id="{33782042-D4E1-9C9D-5DC0-28D38FF0F98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2FFF695E-44A7-037F-846E-0CBBCAFE0CE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2">
            <a:extLst>
              <a:ext uri="{FF2B5EF4-FFF2-40B4-BE49-F238E27FC236}">
                <a16:creationId xmlns:a16="http://schemas.microsoft.com/office/drawing/2014/main" id="{F2E22E9D-49FC-C955-D280-36916061AC2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DDE619E8-FC96-3355-1DAB-8F2602A49803}"/>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2">
            <a:extLst>
              <a:ext uri="{FF2B5EF4-FFF2-40B4-BE49-F238E27FC236}">
                <a16:creationId xmlns:a16="http://schemas.microsoft.com/office/drawing/2014/main" id="{D82933F4-C1EC-051D-6062-CBD96E29962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a:extLst>
              <a:ext uri="{FF2B5EF4-FFF2-40B4-BE49-F238E27FC236}">
                <a16:creationId xmlns:a16="http://schemas.microsoft.com/office/drawing/2014/main" id="{D0D2F4DE-73B9-A9E6-4683-D5EC4008408A}"/>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2">
            <a:extLst>
              <a:ext uri="{FF2B5EF4-FFF2-40B4-BE49-F238E27FC236}">
                <a16:creationId xmlns:a16="http://schemas.microsoft.com/office/drawing/2014/main" id="{792933AC-7454-123A-BEE0-2827AC61F5A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833E2592-3328-FDC8-C7F3-26A93081822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a:extLst>
              <a:ext uri="{FF2B5EF4-FFF2-40B4-BE49-F238E27FC236}">
                <a16:creationId xmlns:a16="http://schemas.microsoft.com/office/drawing/2014/main" id="{1030364B-4C32-3D81-427C-93901AB6639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2F734302-00AE-E06C-7C60-1761F9436C6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a:extLst>
              <a:ext uri="{FF2B5EF4-FFF2-40B4-BE49-F238E27FC236}">
                <a16:creationId xmlns:a16="http://schemas.microsoft.com/office/drawing/2014/main" id="{18FD2F20-2F59-2828-69EB-28E78256F3A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36463C12-B6DB-E763-856D-09BEE5B4BB9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a:extLst>
              <a:ext uri="{FF2B5EF4-FFF2-40B4-BE49-F238E27FC236}">
                <a16:creationId xmlns:a16="http://schemas.microsoft.com/office/drawing/2014/main" id="{E4C77F1E-791E-9EFE-FCBD-6857113DFF3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4D43D559-7F34-113C-D633-FA7FA26653A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a:extLst>
              <a:ext uri="{FF2B5EF4-FFF2-40B4-BE49-F238E27FC236}">
                <a16:creationId xmlns:a16="http://schemas.microsoft.com/office/drawing/2014/main" id="{181B6641-093F-F385-6AEC-3CA8D74E4BA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729E1BFC-ABE1-83F6-84D2-94C6DB40D9A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a:extLst>
              <a:ext uri="{FF2B5EF4-FFF2-40B4-BE49-F238E27FC236}">
                <a16:creationId xmlns:a16="http://schemas.microsoft.com/office/drawing/2014/main" id="{58257210-EE7E-060D-34FF-7DC5FE4F0C3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E218ACD2-F493-D0FC-724D-74791B9E052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a:extLst>
              <a:ext uri="{FF2B5EF4-FFF2-40B4-BE49-F238E27FC236}">
                <a16:creationId xmlns:a16="http://schemas.microsoft.com/office/drawing/2014/main" id="{C93B9A89-B9DC-6AC3-1716-9E4BF2CB99C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FR" noProof="0"/>
              <a:t>Modifiez le style du titre</a:t>
            </a:r>
          </a:p>
        </p:txBody>
      </p:sp>
      <p:sp>
        <p:nvSpPr>
          <p:cNvPr id="3" name="Sous-titr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rtl="0"/>
            <a:fld id="{49C2BAB0-2FF6-4651-B854-E3F39FFEEE8E}" type="datetime1">
              <a:rPr lang="fr-FR" noProof="0" smtClean="0"/>
              <a:t>10/06/2024</a:t>
            </a:fld>
            <a:endParaRPr lang="fr-FR" noProof="0" dirty="0"/>
          </a:p>
        </p:txBody>
      </p:sp>
      <p:sp>
        <p:nvSpPr>
          <p:cNvPr id="5" name="Espace réservé du pied de page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300975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rtl="0"/>
            <a:fld id="{9F89C277-FF11-4B6C-9EFD-18E8E7CD42DB}" type="datetime1">
              <a:rPr lang="fr-FR" noProof="0" smtClean="0"/>
              <a:t>10/06/2024</a:t>
            </a:fld>
            <a:endParaRPr lang="fr-FR" noProof="0"/>
          </a:p>
        </p:txBody>
      </p:sp>
      <p:sp>
        <p:nvSpPr>
          <p:cNvPr id="5" name="Espace réservé du pied de page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155274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rtl="0"/>
            <a:fld id="{85312553-B8E6-4E48-897C-F8B189D3C0B6}" type="datetime1">
              <a:rPr lang="fr-FR" noProof="0" smtClean="0"/>
              <a:t>10/06/2024</a:t>
            </a:fld>
            <a:endParaRPr lang="fr-FR" noProof="0"/>
          </a:p>
        </p:txBody>
      </p:sp>
      <p:sp>
        <p:nvSpPr>
          <p:cNvPr id="5" name="Espace réservé du pied de page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360125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A946E20B-8661-4C60-84FB-4892E8B48608}"/>
              </a:ext>
            </a:extLst>
          </p:cNvPr>
          <p:cNvSpPr>
            <a:spLocks noGrp="1"/>
          </p:cNvSpPr>
          <p:nvPr>
            <p:ph sz="half" idx="1" hasCustomPrompt="1"/>
          </p:nvPr>
        </p:nvSpPr>
        <p:spPr>
          <a:xfrm>
            <a:off x="838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5132BE45-79E4-479B-BD2F-46CCB0BEE628}"/>
              </a:ext>
            </a:extLst>
          </p:cNvPr>
          <p:cNvSpPr>
            <a:spLocks noGrp="1"/>
          </p:cNvSpPr>
          <p:nvPr>
            <p:ph sz="half" idx="2" hasCustomPrompt="1"/>
          </p:nvPr>
        </p:nvSpPr>
        <p:spPr>
          <a:xfrm>
            <a:off x="6172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rtl="0"/>
            <a:fld id="{19E1B2D1-CB92-45A3-AE99-FD370F53AC2B}" type="datetime1">
              <a:rPr lang="fr-FR" noProof="0" smtClean="0"/>
              <a:t>10/06/2024</a:t>
            </a:fld>
            <a:endParaRPr lang="fr-FR" noProof="0"/>
          </a:p>
        </p:txBody>
      </p:sp>
      <p:sp>
        <p:nvSpPr>
          <p:cNvPr id="6" name="Espace réservé du pied de page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2438407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D9FDBD19-4D33-4F6A-9938-6A04B3888ECC}"/>
              </a:ext>
            </a:extLst>
          </p:cNvPr>
          <p:cNvSpPr>
            <a:spLocks noGrp="1"/>
          </p:cNvSpPr>
          <p:nvPr>
            <p:ph sz="half" idx="2" hasCustomPrompt="1"/>
          </p:nvPr>
        </p:nvSpPr>
        <p:spPr>
          <a:xfrm>
            <a:off x="839788" y="2505075"/>
            <a:ext cx="5157787" cy="368458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6172200" y="2505075"/>
            <a:ext cx="5183188" cy="368458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rtl="0"/>
            <a:fld id="{E223264B-6822-473B-A6B8-74671AE8C777}" type="datetime1">
              <a:rPr lang="fr-FR" noProof="0" smtClean="0"/>
              <a:t>10/06/2024</a:t>
            </a:fld>
            <a:endParaRPr lang="fr-FR" noProof="0"/>
          </a:p>
        </p:txBody>
      </p:sp>
      <p:sp>
        <p:nvSpPr>
          <p:cNvPr id="8" name="Espace réservé du pied de page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rtl="0"/>
            <a:endParaRPr lang="fr-FR" noProof="0"/>
          </a:p>
        </p:txBody>
      </p:sp>
      <p:sp>
        <p:nvSpPr>
          <p:cNvPr id="9" name="Espace réservé du numéro de diapositive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111044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rtl="0"/>
            <a:fld id="{CAC1B90C-C7B5-4836-8CD9-6A770BAB1464}" type="datetime1">
              <a:rPr lang="fr-FR" noProof="0" smtClean="0"/>
              <a:t>10/06/2024</a:t>
            </a:fld>
            <a:endParaRPr lang="fr-FR" noProof="0"/>
          </a:p>
        </p:txBody>
      </p:sp>
      <p:sp>
        <p:nvSpPr>
          <p:cNvPr id="4" name="Espace réservé du pied de page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161403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rtl="0"/>
            <a:fld id="{A472DB83-68BE-40DB-A64F-BC25643D6E56}" type="datetime1">
              <a:rPr lang="fr-FR" noProof="0" smtClean="0"/>
              <a:t>10/06/2024</a:t>
            </a:fld>
            <a:endParaRPr lang="fr-FR" noProof="0"/>
          </a:p>
        </p:txBody>
      </p:sp>
      <p:sp>
        <p:nvSpPr>
          <p:cNvPr id="3" name="Espace réservé du pied de page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rtl="0"/>
            <a:endParaRPr lang="fr-FR" noProof="0"/>
          </a:p>
        </p:txBody>
      </p:sp>
      <p:sp>
        <p:nvSpPr>
          <p:cNvPr id="4" name="Espace réservé du numéro de diapositive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191466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70477E0-A333-439D-A531-30B39A813465}"/>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rtl="0"/>
            <a:fld id="{3A4E29CD-1063-449F-948E-A9C09508E8FD}" type="datetime1">
              <a:rPr lang="fr-FR" noProof="0" smtClean="0"/>
              <a:t>10/06/2024</a:t>
            </a:fld>
            <a:endParaRPr lang="fr-FR" noProof="0"/>
          </a:p>
        </p:txBody>
      </p:sp>
      <p:sp>
        <p:nvSpPr>
          <p:cNvPr id="6" name="Espace réservé du pied de page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1287561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7FD7F3EF-0FE9-46C4-A116-5DA6E26B0D5D}"/>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rtl="0"/>
            <a:fld id="{36BF0BF6-FF51-4F3B-8B55-F4C190CB2DAA}" type="datetime1">
              <a:rPr lang="fr-FR" noProof="0" smtClean="0"/>
              <a:t>10/06/2024</a:t>
            </a:fld>
            <a:endParaRPr lang="fr-FR" noProof="0"/>
          </a:p>
        </p:txBody>
      </p:sp>
      <p:sp>
        <p:nvSpPr>
          <p:cNvPr id="6" name="Espace réservé du pied de page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393919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66515C8-7402-4BA0-8AAC-AAC0E36A3322}" type="datetime1">
              <a:rPr lang="fr-FR" noProof="0" smtClean="0"/>
              <a:t>10/06/2024</a:t>
            </a:fld>
            <a:endParaRPr lang="fr-FR" noProof="0" dirty="0"/>
          </a:p>
        </p:txBody>
      </p:sp>
      <p:sp>
        <p:nvSpPr>
          <p:cNvPr id="5" name="Espace réservé du pied de page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EC5C30-0B3A-4B13-ADDD-7C63C8AA921B}" type="slidenum">
              <a:rPr lang="fr-FR" noProof="0" smtClean="0"/>
              <a:t>‹N°›</a:t>
            </a:fld>
            <a:endParaRPr lang="fr-FR" noProof="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prezi.com/view/tJgl20cfJh4bxMGhswfK/"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jpeg"/><Relationship Id="rId7" Type="http://schemas.openxmlformats.org/officeDocument/2006/relationships/diagramColors" Target="../diagrams/colors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fr-FR" sz="6600" dirty="0">
                <a:solidFill>
                  <a:schemeClr val="bg1"/>
                </a:solidFill>
                <a:latin typeface="Rockwell" panose="02060603020205020403" pitchFamily="18" charset="0"/>
              </a:rPr>
              <a:t>Pharmacothérapie</a:t>
            </a:r>
          </a:p>
        </p:txBody>
      </p:sp>
      <p:cxnSp>
        <p:nvCxnSpPr>
          <p:cNvPr id="5" name="Connecteur droit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52245" y="3278339"/>
            <a:ext cx="506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2A123BD8-A09C-49C0-98E8-54B55610A9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aphique 10">
            <a:extLst>
              <a:ext uri="{FF2B5EF4-FFF2-40B4-BE49-F238E27FC236}">
                <a16:creationId xmlns:a16="http://schemas.microsoft.com/office/drawing/2014/main" id="{3CB00449-E308-4DF3-9CFD-9A7D30B672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pic>
        <p:nvPicPr>
          <p:cNvPr id="13" name="Graphique 12">
            <a:extLst>
              <a:ext uri="{FF2B5EF4-FFF2-40B4-BE49-F238E27FC236}">
                <a16:creationId xmlns:a16="http://schemas.microsoft.com/office/drawing/2014/main" id="{6A56DF0C-1331-406E-AEE6-06E0E59FB9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78969">
            <a:off x="1920309" y="4797205"/>
            <a:ext cx="2453456" cy="2453456"/>
          </a:xfrm>
          <a:prstGeom prst="rect">
            <a:avLst/>
          </a:prstGeom>
        </p:spPr>
      </p:pic>
      <p:pic>
        <p:nvPicPr>
          <p:cNvPr id="7" name="Graphique 6">
            <a:extLst>
              <a:ext uri="{FF2B5EF4-FFF2-40B4-BE49-F238E27FC236}">
                <a16:creationId xmlns:a16="http://schemas.microsoft.com/office/drawing/2014/main" id="{88D22565-F42F-439B-A6A4-CF161165E6B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13697">
            <a:off x="-491837" y="3688628"/>
            <a:ext cx="3245427" cy="3245427"/>
          </a:xfrm>
          <a:prstGeom prst="rect">
            <a:avLst/>
          </a:prstGeom>
        </p:spPr>
      </p:pic>
      <p:pic>
        <p:nvPicPr>
          <p:cNvPr id="9" name="Graphisme 8">
            <a:extLst>
              <a:ext uri="{FF2B5EF4-FFF2-40B4-BE49-F238E27FC236}">
                <a16:creationId xmlns:a16="http://schemas.microsoft.com/office/drawing/2014/main" id="{B46E3E84-D1E6-4422-AA93-3EE98A821B9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451125">
            <a:off x="8514237" y="-118161"/>
            <a:ext cx="3005286" cy="3005286"/>
          </a:xfrm>
          <a:prstGeom prst="rect">
            <a:avLst/>
          </a:prstGeom>
        </p:spPr>
      </p:pic>
      <p:pic>
        <p:nvPicPr>
          <p:cNvPr id="19" name="Graphique 18">
            <a:extLst>
              <a:ext uri="{FF2B5EF4-FFF2-40B4-BE49-F238E27FC236}">
                <a16:creationId xmlns:a16="http://schemas.microsoft.com/office/drawing/2014/main" id="{39130E3C-1E93-4315-AE76-13C55147DCF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aphique 20">
            <a:extLst>
              <a:ext uri="{FF2B5EF4-FFF2-40B4-BE49-F238E27FC236}">
                <a16:creationId xmlns:a16="http://schemas.microsoft.com/office/drawing/2014/main" id="{FFEC1660-205F-490E-800A-0D57D250BAE4}"/>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
        <p:nvSpPr>
          <p:cNvPr id="6" name="Sous-titre 5">
            <a:extLst>
              <a:ext uri="{FF2B5EF4-FFF2-40B4-BE49-F238E27FC236}">
                <a16:creationId xmlns:a16="http://schemas.microsoft.com/office/drawing/2014/main" id="{0B711BEA-E076-FD0D-C177-93A029733DE2}"/>
              </a:ext>
            </a:extLst>
          </p:cNvPr>
          <p:cNvSpPr>
            <a:spLocks noGrp="1"/>
          </p:cNvSpPr>
          <p:nvPr>
            <p:ph type="subTitle" idx="1"/>
          </p:nvPr>
        </p:nvSpPr>
        <p:spPr/>
        <p:txBody>
          <a:bodyPr>
            <a:normAutofit/>
          </a:bodyPr>
          <a:lstStyle/>
          <a:p>
            <a:r>
              <a:rPr lang="fr-CA" sz="4800" dirty="0"/>
              <a:t>Compétence 9</a:t>
            </a: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2" name="Rectangle 1128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Rectangle 1128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Rectangle 1128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Rectangle 1128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Rectangle 1128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Text Box 1">
            <a:extLst>
              <a:ext uri="{FF2B5EF4-FFF2-40B4-BE49-F238E27FC236}">
                <a16:creationId xmlns:a16="http://schemas.microsoft.com/office/drawing/2014/main" id="{4F64EFC7-EC45-8C04-DA33-09BFA70F80BB}"/>
              </a:ext>
            </a:extLst>
          </p:cNvPr>
          <p:cNvSpPr txBox="1">
            <a:spLocks noChangeArrowheads="1"/>
          </p:cNvSpPr>
          <p:nvPr/>
        </p:nvSpPr>
        <p:spPr bwMode="auto">
          <a:xfrm>
            <a:off x="1371599" y="294538"/>
            <a:ext cx="9895951" cy="1033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kern="1200">
                <a:solidFill>
                  <a:srgbClr val="FFFFFF"/>
                </a:solidFill>
                <a:effectLst>
                  <a:outerShdw blurRad="38100" dist="38100" dir="2700000" algn="tl">
                    <a:srgbClr val="C0C0C0"/>
                  </a:outerShdw>
                </a:effectLst>
                <a:latin typeface="+mj-lt"/>
                <a:ea typeface="+mj-ea"/>
                <a:cs typeface="+mj-cs"/>
              </a:rPr>
              <a:t>Loi sur les aliments et drogues</a:t>
            </a:r>
          </a:p>
        </p:txBody>
      </p:sp>
      <p:sp>
        <p:nvSpPr>
          <p:cNvPr id="11267" name="Text Box 2">
            <a:extLst>
              <a:ext uri="{FF2B5EF4-FFF2-40B4-BE49-F238E27FC236}">
                <a16:creationId xmlns:a16="http://schemas.microsoft.com/office/drawing/2014/main" id="{F4940BCA-75F9-5CE9-8F57-90C68C69D9A0}"/>
              </a:ext>
            </a:extLst>
          </p:cNvPr>
          <p:cNvSpPr txBox="1">
            <a:spLocks noChangeArrowheads="1"/>
          </p:cNvSpPr>
          <p:nvPr/>
        </p:nvSpPr>
        <p:spPr bwMode="auto">
          <a:xfrm>
            <a:off x="1371599" y="2318197"/>
            <a:ext cx="9724031" cy="3683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400" dirty="0" err="1">
                <a:solidFill>
                  <a:schemeClr val="tx1"/>
                </a:solidFill>
                <a:latin typeface="+mn-lt"/>
                <a:ea typeface="+mn-ea"/>
              </a:rPr>
              <a:t>S’applique</a:t>
            </a:r>
            <a:r>
              <a:rPr lang="en-US" altLang="fr-FR" sz="2400" dirty="0">
                <a:solidFill>
                  <a:schemeClr val="tx1"/>
                </a:solidFill>
                <a:latin typeface="+mn-lt"/>
                <a:ea typeface="+mn-ea"/>
              </a:rPr>
              <a:t> à </a:t>
            </a:r>
            <a:r>
              <a:rPr lang="en-US" altLang="fr-FR" sz="2400" dirty="0" err="1">
                <a:solidFill>
                  <a:schemeClr val="tx1"/>
                </a:solidFill>
                <a:latin typeface="+mn-lt"/>
                <a:ea typeface="+mn-ea"/>
              </a:rPr>
              <a:t>tous</a:t>
            </a:r>
            <a:r>
              <a:rPr lang="en-US" altLang="fr-FR" sz="2400" dirty="0">
                <a:solidFill>
                  <a:schemeClr val="tx1"/>
                </a:solidFill>
                <a:latin typeface="+mn-lt"/>
                <a:ea typeface="+mn-ea"/>
              </a:rPr>
              <a:t> les aliments, </a:t>
            </a:r>
            <a:r>
              <a:rPr lang="en-US" altLang="fr-FR" sz="2400" dirty="0" err="1">
                <a:solidFill>
                  <a:schemeClr val="tx1"/>
                </a:solidFill>
                <a:latin typeface="+mn-lt"/>
                <a:ea typeface="+mn-ea"/>
              </a:rPr>
              <a:t>médicaments</a:t>
            </a:r>
            <a:r>
              <a:rPr lang="en-US" altLang="fr-FR" sz="2400" dirty="0">
                <a:solidFill>
                  <a:schemeClr val="tx1"/>
                </a:solidFill>
                <a:latin typeface="+mn-lt"/>
                <a:ea typeface="+mn-ea"/>
              </a:rPr>
              <a:t>, </a:t>
            </a:r>
            <a:r>
              <a:rPr lang="en-US" altLang="fr-FR" sz="2400" dirty="0" err="1">
                <a:solidFill>
                  <a:schemeClr val="tx1"/>
                </a:solidFill>
                <a:latin typeface="+mn-lt"/>
                <a:ea typeface="+mn-ea"/>
              </a:rPr>
              <a:t>cosmétiques</a:t>
            </a:r>
            <a:r>
              <a:rPr lang="en-US" altLang="fr-FR" sz="2400" dirty="0">
                <a:solidFill>
                  <a:schemeClr val="tx1"/>
                </a:solidFill>
                <a:latin typeface="+mn-lt"/>
                <a:ea typeface="+mn-ea"/>
              </a:rPr>
              <a:t>, </a:t>
            </a:r>
            <a:r>
              <a:rPr lang="en-US" altLang="fr-FR" sz="2400" dirty="0" err="1">
                <a:solidFill>
                  <a:schemeClr val="tx1"/>
                </a:solidFill>
                <a:latin typeface="+mn-lt"/>
                <a:ea typeface="+mn-ea"/>
              </a:rPr>
              <a:t>produits</a:t>
            </a:r>
            <a:r>
              <a:rPr lang="en-US" altLang="fr-FR" sz="2400" dirty="0">
                <a:solidFill>
                  <a:schemeClr val="tx1"/>
                </a:solidFill>
                <a:latin typeface="+mn-lt"/>
                <a:ea typeface="+mn-ea"/>
              </a:rPr>
              <a:t> de </a:t>
            </a:r>
            <a:r>
              <a:rPr lang="en-US" altLang="fr-FR" sz="2400" dirty="0" err="1">
                <a:solidFill>
                  <a:schemeClr val="tx1"/>
                </a:solidFill>
                <a:latin typeface="+mn-lt"/>
                <a:ea typeface="+mn-ea"/>
              </a:rPr>
              <a:t>santé</a:t>
            </a:r>
            <a:r>
              <a:rPr lang="en-US" altLang="fr-FR" sz="2400" dirty="0">
                <a:solidFill>
                  <a:schemeClr val="tx1"/>
                </a:solidFill>
                <a:latin typeface="+mn-lt"/>
                <a:ea typeface="+mn-ea"/>
              </a:rPr>
              <a:t> </a:t>
            </a:r>
            <a:r>
              <a:rPr lang="en-US" altLang="fr-FR" sz="2400" dirty="0" err="1">
                <a:solidFill>
                  <a:schemeClr val="tx1"/>
                </a:solidFill>
                <a:latin typeface="+mn-lt"/>
                <a:ea typeface="+mn-ea"/>
              </a:rPr>
              <a:t>naturels</a:t>
            </a:r>
            <a:r>
              <a:rPr lang="en-US" altLang="fr-FR" sz="2400" dirty="0">
                <a:solidFill>
                  <a:schemeClr val="tx1"/>
                </a:solidFill>
                <a:latin typeface="+mn-lt"/>
                <a:ea typeface="+mn-ea"/>
              </a:rPr>
              <a:t> et instruments </a:t>
            </a:r>
            <a:r>
              <a:rPr lang="en-US" altLang="fr-FR" sz="2400" dirty="0" err="1">
                <a:solidFill>
                  <a:schemeClr val="tx1"/>
                </a:solidFill>
                <a:latin typeface="+mn-lt"/>
                <a:ea typeface="+mn-ea"/>
              </a:rPr>
              <a:t>médicaux</a:t>
            </a:r>
            <a:endParaRPr lang="en-US" altLang="fr-FR" sz="2400"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Le mot «Drogue» </a:t>
            </a:r>
            <a:r>
              <a:rPr lang="en-US" altLang="fr-FR" sz="2400" dirty="0" err="1">
                <a:solidFill>
                  <a:schemeClr val="tx1"/>
                </a:solidFill>
                <a:latin typeface="+mn-lt"/>
                <a:ea typeface="+mn-ea"/>
              </a:rPr>
              <a:t>signifie</a:t>
            </a:r>
            <a:r>
              <a:rPr lang="en-US" altLang="fr-FR" sz="2400" dirty="0">
                <a:solidFill>
                  <a:schemeClr val="tx1"/>
                </a:solidFill>
                <a:latin typeface="+mn-lt"/>
                <a:ea typeface="+mn-ea"/>
              </a:rPr>
              <a:t> </a:t>
            </a:r>
            <a:r>
              <a:rPr lang="en-US" altLang="fr-FR" sz="2400" dirty="0" err="1">
                <a:solidFill>
                  <a:schemeClr val="tx1"/>
                </a:solidFill>
                <a:latin typeface="+mn-lt"/>
                <a:ea typeface="+mn-ea"/>
              </a:rPr>
              <a:t>toute</a:t>
            </a:r>
            <a:r>
              <a:rPr lang="en-US" altLang="fr-FR" sz="2400" dirty="0">
                <a:solidFill>
                  <a:schemeClr val="tx1"/>
                </a:solidFill>
                <a:latin typeface="+mn-lt"/>
                <a:ea typeface="+mn-ea"/>
              </a:rPr>
              <a:t> substance </a:t>
            </a:r>
            <a:r>
              <a:rPr lang="en-US" altLang="fr-FR" sz="2400" dirty="0" err="1">
                <a:solidFill>
                  <a:schemeClr val="tx1"/>
                </a:solidFill>
                <a:latin typeface="+mn-lt"/>
                <a:ea typeface="+mn-ea"/>
              </a:rPr>
              <a:t>ou</a:t>
            </a:r>
            <a:r>
              <a:rPr lang="en-US" altLang="fr-FR" sz="2400" dirty="0">
                <a:solidFill>
                  <a:schemeClr val="tx1"/>
                </a:solidFill>
                <a:latin typeface="+mn-lt"/>
                <a:ea typeface="+mn-ea"/>
              </a:rPr>
              <a:t> tout mélange de substances </a:t>
            </a:r>
            <a:r>
              <a:rPr lang="en-US" altLang="fr-FR" sz="2400" dirty="0" err="1">
                <a:solidFill>
                  <a:schemeClr val="tx1"/>
                </a:solidFill>
                <a:latin typeface="+mn-lt"/>
                <a:ea typeface="+mn-ea"/>
              </a:rPr>
              <a:t>manufacturé</a:t>
            </a:r>
            <a:r>
              <a:rPr lang="en-US" altLang="fr-FR" sz="2400" dirty="0">
                <a:solidFill>
                  <a:schemeClr val="tx1"/>
                </a:solidFill>
                <a:latin typeface="+mn-lt"/>
                <a:ea typeface="+mn-ea"/>
              </a:rPr>
              <a:t>, </a:t>
            </a:r>
            <a:r>
              <a:rPr lang="en-US" altLang="fr-FR" sz="2400" dirty="0" err="1">
                <a:solidFill>
                  <a:schemeClr val="tx1"/>
                </a:solidFill>
                <a:latin typeface="+mn-lt"/>
                <a:ea typeface="+mn-ea"/>
              </a:rPr>
              <a:t>vendu</a:t>
            </a:r>
            <a:r>
              <a:rPr lang="en-US" altLang="fr-FR" sz="2400" dirty="0">
                <a:solidFill>
                  <a:schemeClr val="tx1"/>
                </a:solidFill>
                <a:latin typeface="+mn-lt"/>
                <a:ea typeface="+mn-ea"/>
              </a:rPr>
              <a:t> </a:t>
            </a:r>
            <a:r>
              <a:rPr lang="en-US" altLang="fr-FR" sz="2400" dirty="0" err="1">
                <a:solidFill>
                  <a:schemeClr val="tx1"/>
                </a:solidFill>
                <a:latin typeface="+mn-lt"/>
                <a:ea typeface="+mn-ea"/>
              </a:rPr>
              <a:t>ou</a:t>
            </a:r>
            <a:r>
              <a:rPr lang="en-US" altLang="fr-FR" sz="2400" dirty="0">
                <a:solidFill>
                  <a:schemeClr val="tx1"/>
                </a:solidFill>
                <a:latin typeface="+mn-lt"/>
                <a:ea typeface="+mn-ea"/>
              </a:rPr>
              <a:t> </a:t>
            </a:r>
            <a:r>
              <a:rPr lang="en-US" altLang="fr-FR" sz="2400" dirty="0" err="1">
                <a:solidFill>
                  <a:schemeClr val="tx1"/>
                </a:solidFill>
                <a:latin typeface="+mn-lt"/>
                <a:ea typeface="+mn-ea"/>
              </a:rPr>
              <a:t>représenté</a:t>
            </a:r>
            <a:r>
              <a:rPr lang="en-US" altLang="fr-FR" sz="2400" dirty="0">
                <a:solidFill>
                  <a:schemeClr val="tx1"/>
                </a:solidFill>
                <a:latin typeface="+mn-lt"/>
                <a:ea typeface="+mn-ea"/>
              </a:rPr>
              <a:t> </a:t>
            </a:r>
            <a:r>
              <a:rPr lang="en-US" altLang="fr-FR" sz="2400" dirty="0" err="1">
                <a:solidFill>
                  <a:schemeClr val="tx1"/>
                </a:solidFill>
                <a:latin typeface="+mn-lt"/>
                <a:ea typeface="+mn-ea"/>
              </a:rPr>
              <a:t>comme</a:t>
            </a:r>
            <a:r>
              <a:rPr lang="en-US" altLang="fr-FR" sz="2400" dirty="0">
                <a:solidFill>
                  <a:schemeClr val="tx1"/>
                </a:solidFill>
                <a:latin typeface="+mn-lt"/>
                <a:ea typeface="+mn-ea"/>
              </a:rPr>
              <a:t> </a:t>
            </a:r>
            <a:r>
              <a:rPr lang="en-US" altLang="fr-FR" sz="2400" dirty="0" err="1">
                <a:solidFill>
                  <a:schemeClr val="tx1"/>
                </a:solidFill>
                <a:latin typeface="+mn-lt"/>
                <a:ea typeface="+mn-ea"/>
              </a:rPr>
              <a:t>pouvant</a:t>
            </a:r>
            <a:r>
              <a:rPr lang="en-US" altLang="fr-FR" sz="2400" dirty="0">
                <a:solidFill>
                  <a:schemeClr val="tx1"/>
                </a:solidFill>
                <a:latin typeface="+mn-lt"/>
                <a:ea typeface="+mn-ea"/>
              </a:rPr>
              <a:t> </a:t>
            </a:r>
            <a:r>
              <a:rPr lang="en-US" altLang="fr-FR" sz="2400" dirty="0" err="1">
                <a:solidFill>
                  <a:schemeClr val="tx1"/>
                </a:solidFill>
                <a:latin typeface="+mn-lt"/>
                <a:ea typeface="+mn-ea"/>
              </a:rPr>
              <a:t>servir</a:t>
            </a:r>
            <a:endParaRPr lang="en-US" altLang="fr-FR" sz="2400"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Au </a:t>
            </a:r>
            <a:r>
              <a:rPr lang="en-US" altLang="fr-FR" sz="2400" i="1" u="sng" dirty="0">
                <a:solidFill>
                  <a:schemeClr val="tx1"/>
                </a:solidFill>
                <a:latin typeface="+mn-lt"/>
                <a:ea typeface="+mn-ea"/>
              </a:rPr>
              <a:t>diagnostic,</a:t>
            </a:r>
            <a:r>
              <a:rPr lang="en-US" altLang="fr-FR" sz="2400" dirty="0">
                <a:solidFill>
                  <a:schemeClr val="tx1"/>
                </a:solidFill>
                <a:latin typeface="+mn-lt"/>
                <a:ea typeface="+mn-ea"/>
              </a:rPr>
              <a:t> au </a:t>
            </a:r>
            <a:r>
              <a:rPr lang="en-US" altLang="fr-FR" sz="2400" i="1" u="sng" dirty="0" err="1">
                <a:solidFill>
                  <a:schemeClr val="tx1"/>
                </a:solidFill>
                <a:latin typeface="+mn-lt"/>
                <a:ea typeface="+mn-ea"/>
              </a:rPr>
              <a:t>traitement</a:t>
            </a:r>
            <a:r>
              <a:rPr lang="en-US" altLang="fr-FR" sz="2400" dirty="0">
                <a:solidFill>
                  <a:schemeClr val="tx1"/>
                </a:solidFill>
                <a:latin typeface="+mn-lt"/>
                <a:ea typeface="+mn-ea"/>
              </a:rPr>
              <a:t>, à </a:t>
            </a:r>
            <a:r>
              <a:rPr lang="en-US" altLang="fr-FR" sz="2400" dirty="0" err="1">
                <a:solidFill>
                  <a:schemeClr val="tx1"/>
                </a:solidFill>
                <a:latin typeface="+mn-lt"/>
                <a:ea typeface="+mn-ea"/>
              </a:rPr>
              <a:t>l’</a:t>
            </a:r>
            <a:r>
              <a:rPr lang="en-US" altLang="fr-FR" sz="2400" i="1" u="sng" dirty="0" err="1">
                <a:solidFill>
                  <a:schemeClr val="tx1"/>
                </a:solidFill>
                <a:latin typeface="+mn-lt"/>
                <a:ea typeface="+mn-ea"/>
              </a:rPr>
              <a:t>atténuation</a:t>
            </a:r>
            <a:r>
              <a:rPr lang="en-US" altLang="fr-FR" sz="2400" dirty="0">
                <a:solidFill>
                  <a:schemeClr val="tx1"/>
                </a:solidFill>
                <a:latin typeface="+mn-lt"/>
                <a:ea typeface="+mn-ea"/>
              </a:rPr>
              <a:t> </a:t>
            </a:r>
            <a:r>
              <a:rPr lang="en-US" altLang="fr-FR" sz="2400" dirty="0" err="1">
                <a:solidFill>
                  <a:schemeClr val="tx1"/>
                </a:solidFill>
                <a:latin typeface="+mn-lt"/>
                <a:ea typeface="+mn-ea"/>
              </a:rPr>
              <a:t>ou</a:t>
            </a:r>
            <a:r>
              <a:rPr lang="en-US" altLang="fr-FR" sz="2400" dirty="0">
                <a:solidFill>
                  <a:schemeClr val="tx1"/>
                </a:solidFill>
                <a:latin typeface="+mn-lt"/>
                <a:ea typeface="+mn-ea"/>
              </a:rPr>
              <a:t> à la </a:t>
            </a:r>
            <a:r>
              <a:rPr lang="en-US" altLang="fr-FR" sz="2400" i="1" u="sng" dirty="0" err="1">
                <a:solidFill>
                  <a:schemeClr val="tx1"/>
                </a:solidFill>
                <a:latin typeface="+mn-lt"/>
                <a:ea typeface="+mn-ea"/>
              </a:rPr>
              <a:t>prévention</a:t>
            </a:r>
            <a:r>
              <a:rPr lang="en-US" altLang="fr-FR" sz="2400" dirty="0">
                <a:solidFill>
                  <a:schemeClr val="tx1"/>
                </a:solidFill>
                <a:latin typeface="+mn-lt"/>
                <a:ea typeface="+mn-ea"/>
              </a:rPr>
              <a:t> </a:t>
            </a:r>
            <a:r>
              <a:rPr lang="en-US" altLang="fr-FR" sz="2400" dirty="0" err="1">
                <a:solidFill>
                  <a:schemeClr val="tx1"/>
                </a:solidFill>
                <a:latin typeface="+mn-lt"/>
                <a:ea typeface="+mn-ea"/>
              </a:rPr>
              <a:t>d’une</a:t>
            </a:r>
            <a:r>
              <a:rPr lang="en-US" altLang="fr-FR" sz="2400" dirty="0">
                <a:solidFill>
                  <a:schemeClr val="tx1"/>
                </a:solidFill>
                <a:latin typeface="+mn-lt"/>
                <a:ea typeface="+mn-ea"/>
              </a:rPr>
              <a:t> </a:t>
            </a:r>
            <a:r>
              <a:rPr lang="en-US" altLang="fr-FR" sz="2400" dirty="0" err="1">
                <a:solidFill>
                  <a:schemeClr val="tx1"/>
                </a:solidFill>
                <a:latin typeface="+mn-lt"/>
                <a:ea typeface="+mn-ea"/>
              </a:rPr>
              <a:t>maladie</a:t>
            </a:r>
            <a:r>
              <a:rPr lang="en-US" altLang="fr-FR" sz="2400" dirty="0">
                <a:solidFill>
                  <a:schemeClr val="tx1"/>
                </a:solidFill>
                <a:latin typeface="+mn-lt"/>
                <a:ea typeface="+mn-ea"/>
              </a:rPr>
              <a:t>, d’un </a:t>
            </a:r>
            <a:r>
              <a:rPr lang="en-US" altLang="fr-FR" sz="2400" dirty="0" err="1">
                <a:solidFill>
                  <a:schemeClr val="tx1"/>
                </a:solidFill>
                <a:latin typeface="+mn-lt"/>
                <a:ea typeface="+mn-ea"/>
              </a:rPr>
              <a:t>désordre</a:t>
            </a:r>
            <a:r>
              <a:rPr lang="en-US" altLang="fr-FR" sz="2400" dirty="0">
                <a:solidFill>
                  <a:schemeClr val="tx1"/>
                </a:solidFill>
                <a:latin typeface="+mn-lt"/>
                <a:ea typeface="+mn-ea"/>
              </a:rPr>
              <a:t>, d’un </a:t>
            </a:r>
            <a:r>
              <a:rPr lang="en-US" altLang="fr-FR" sz="2400" dirty="0" err="1">
                <a:solidFill>
                  <a:schemeClr val="tx1"/>
                </a:solidFill>
                <a:latin typeface="+mn-lt"/>
                <a:ea typeface="+mn-ea"/>
              </a:rPr>
              <a:t>état</a:t>
            </a:r>
            <a:r>
              <a:rPr lang="en-US" altLang="fr-FR" sz="2400" dirty="0">
                <a:solidFill>
                  <a:schemeClr val="tx1"/>
                </a:solidFill>
                <a:latin typeface="+mn-lt"/>
                <a:ea typeface="+mn-ea"/>
              </a:rPr>
              <a:t> physique anormal, </a:t>
            </a:r>
            <a:r>
              <a:rPr lang="en-US" altLang="fr-FR" sz="2400" dirty="0" err="1">
                <a:solidFill>
                  <a:schemeClr val="tx1"/>
                </a:solidFill>
                <a:latin typeface="+mn-lt"/>
                <a:ea typeface="+mn-ea"/>
              </a:rPr>
              <a:t>ou</a:t>
            </a:r>
            <a:r>
              <a:rPr lang="en-US" altLang="fr-FR" sz="2400" dirty="0">
                <a:solidFill>
                  <a:schemeClr val="tx1"/>
                </a:solidFill>
                <a:latin typeface="+mn-lt"/>
                <a:ea typeface="+mn-ea"/>
              </a:rPr>
              <a:t> de </a:t>
            </a:r>
            <a:r>
              <a:rPr lang="en-US" altLang="fr-FR" sz="2400" dirty="0" err="1">
                <a:solidFill>
                  <a:schemeClr val="tx1"/>
                </a:solidFill>
                <a:latin typeface="+mn-lt"/>
                <a:ea typeface="+mn-ea"/>
              </a:rPr>
              <a:t>leurs</a:t>
            </a:r>
            <a:r>
              <a:rPr lang="en-US" altLang="fr-FR" sz="2400" dirty="0">
                <a:solidFill>
                  <a:schemeClr val="tx1"/>
                </a:solidFill>
                <a:latin typeface="+mn-lt"/>
                <a:ea typeface="+mn-ea"/>
              </a:rPr>
              <a:t> </a:t>
            </a:r>
            <a:r>
              <a:rPr lang="en-US" altLang="fr-FR" sz="2400" dirty="0" err="1">
                <a:solidFill>
                  <a:schemeClr val="tx1"/>
                </a:solidFill>
                <a:latin typeface="+mn-lt"/>
                <a:ea typeface="+mn-ea"/>
              </a:rPr>
              <a:t>symptômes</a:t>
            </a:r>
            <a:r>
              <a:rPr lang="en-US" altLang="fr-FR" sz="24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À la </a:t>
            </a:r>
            <a:r>
              <a:rPr lang="en-US" altLang="fr-FR" sz="2400" i="1" u="sng" dirty="0">
                <a:solidFill>
                  <a:schemeClr val="tx1"/>
                </a:solidFill>
                <a:latin typeface="+mn-lt"/>
                <a:ea typeface="+mn-ea"/>
              </a:rPr>
              <a:t>restauration</a:t>
            </a:r>
            <a:r>
              <a:rPr lang="en-US" altLang="fr-FR" sz="2400" dirty="0">
                <a:solidFill>
                  <a:schemeClr val="tx1"/>
                </a:solidFill>
                <a:latin typeface="+mn-lt"/>
                <a:ea typeface="+mn-ea"/>
              </a:rPr>
              <a:t>, à la </a:t>
            </a:r>
            <a:r>
              <a:rPr lang="en-US" altLang="fr-FR" sz="2400" i="1" u="sng" dirty="0">
                <a:solidFill>
                  <a:schemeClr val="tx1"/>
                </a:solidFill>
                <a:latin typeface="+mn-lt"/>
                <a:ea typeface="+mn-ea"/>
              </a:rPr>
              <a:t>correction</a:t>
            </a:r>
            <a:r>
              <a:rPr lang="en-US" altLang="fr-FR" sz="2400" dirty="0">
                <a:solidFill>
                  <a:schemeClr val="tx1"/>
                </a:solidFill>
                <a:latin typeface="+mn-lt"/>
                <a:ea typeface="+mn-ea"/>
              </a:rPr>
              <a:t> </a:t>
            </a:r>
            <a:r>
              <a:rPr lang="en-US" altLang="fr-FR" sz="2400" dirty="0" err="1">
                <a:solidFill>
                  <a:schemeClr val="tx1"/>
                </a:solidFill>
                <a:latin typeface="+mn-lt"/>
                <a:ea typeface="+mn-ea"/>
              </a:rPr>
              <a:t>ou</a:t>
            </a:r>
            <a:r>
              <a:rPr lang="en-US" altLang="fr-FR" sz="2400" dirty="0">
                <a:solidFill>
                  <a:schemeClr val="tx1"/>
                </a:solidFill>
                <a:latin typeface="+mn-lt"/>
                <a:ea typeface="+mn-ea"/>
              </a:rPr>
              <a:t> à la </a:t>
            </a:r>
            <a:r>
              <a:rPr lang="en-US" altLang="fr-FR" sz="2400" i="1" u="sng" dirty="0">
                <a:solidFill>
                  <a:schemeClr val="tx1"/>
                </a:solidFill>
                <a:latin typeface="+mn-lt"/>
                <a:ea typeface="+mn-ea"/>
              </a:rPr>
              <a:t>modification</a:t>
            </a:r>
            <a:r>
              <a:rPr lang="en-US" altLang="fr-FR" sz="2400" dirty="0">
                <a:solidFill>
                  <a:schemeClr val="tx1"/>
                </a:solidFill>
                <a:latin typeface="+mn-lt"/>
                <a:ea typeface="+mn-ea"/>
              </a:rPr>
              <a:t> des </a:t>
            </a:r>
            <a:r>
              <a:rPr lang="en-US" altLang="fr-FR" sz="2400" dirty="0" err="1">
                <a:solidFill>
                  <a:schemeClr val="tx1"/>
                </a:solidFill>
                <a:latin typeface="+mn-lt"/>
                <a:ea typeface="+mn-ea"/>
              </a:rPr>
              <a:t>fonctions</a:t>
            </a:r>
            <a:r>
              <a:rPr lang="en-US" altLang="fr-FR" sz="2400" dirty="0">
                <a:solidFill>
                  <a:schemeClr val="tx1"/>
                </a:solidFill>
                <a:latin typeface="+mn-lt"/>
                <a:ea typeface="+mn-ea"/>
              </a:rPr>
              <a:t> </a:t>
            </a:r>
            <a:r>
              <a:rPr lang="en-US" altLang="fr-FR" sz="2400" dirty="0" err="1">
                <a:solidFill>
                  <a:schemeClr val="tx1"/>
                </a:solidFill>
                <a:latin typeface="+mn-lt"/>
                <a:ea typeface="+mn-ea"/>
              </a:rPr>
              <a:t>organiques</a:t>
            </a:r>
            <a:r>
              <a:rPr lang="en-US" altLang="fr-FR" sz="2400" dirty="0">
                <a:solidFill>
                  <a:schemeClr val="tx1"/>
                </a:solidFill>
                <a:latin typeface="+mn-lt"/>
                <a:ea typeface="+mn-ea"/>
              </a:rPr>
              <a:t>.</a:t>
            </a:r>
          </a:p>
        </p:txBody>
      </p:sp>
      <p:pic>
        <p:nvPicPr>
          <p:cNvPr id="11268" name="Picture 3">
            <a:extLst>
              <a:ext uri="{FF2B5EF4-FFF2-40B4-BE49-F238E27FC236}">
                <a16:creationId xmlns:a16="http://schemas.microsoft.com/office/drawing/2014/main" id="{A01565AB-B056-D429-5E5D-3A2902A91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609600"/>
            <a:ext cx="673100" cy="528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Text Box 1">
            <a:extLst>
              <a:ext uri="{FF2B5EF4-FFF2-40B4-BE49-F238E27FC236}">
                <a16:creationId xmlns:a16="http://schemas.microsoft.com/office/drawing/2014/main" id="{F9DF0B63-5496-3370-769A-76C548047D52}"/>
              </a:ext>
            </a:extLst>
          </p:cNvPr>
          <p:cNvSpPr txBox="1">
            <a:spLocks noChangeArrowheads="1"/>
          </p:cNvSpPr>
          <p:nvPr/>
        </p:nvSpPr>
        <p:spPr bwMode="auto">
          <a:xfrm>
            <a:off x="1136397" y="502020"/>
            <a:ext cx="5323715" cy="16429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700" kern="1200" dirty="0" err="1">
                <a:solidFill>
                  <a:schemeClr val="tx1"/>
                </a:solidFill>
                <a:effectLst>
                  <a:outerShdw blurRad="38100" dist="38100" dir="2700000" algn="tl">
                    <a:srgbClr val="C0C0C0"/>
                  </a:outerShdw>
                </a:effectLst>
                <a:latin typeface="+mj-lt"/>
                <a:ea typeface="+mj-ea"/>
                <a:cs typeface="+mj-cs"/>
              </a:rPr>
              <a:t>Loi</a:t>
            </a:r>
            <a:r>
              <a:rPr lang="en-US" altLang="fr-FR" sz="3700" kern="1200" dirty="0">
                <a:solidFill>
                  <a:schemeClr val="tx1"/>
                </a:solidFill>
                <a:effectLst>
                  <a:outerShdw blurRad="38100" dist="38100" dir="2700000" algn="tl">
                    <a:srgbClr val="C0C0C0"/>
                  </a:outerShdw>
                </a:effectLst>
                <a:latin typeface="+mj-lt"/>
                <a:ea typeface="+mj-ea"/>
                <a:cs typeface="+mj-cs"/>
              </a:rPr>
              <a:t> </a:t>
            </a:r>
            <a:r>
              <a:rPr lang="en-US" altLang="fr-FR" sz="3700" kern="1200" dirty="0" err="1">
                <a:solidFill>
                  <a:schemeClr val="tx1"/>
                </a:solidFill>
                <a:effectLst>
                  <a:outerShdw blurRad="38100" dist="38100" dir="2700000" algn="tl">
                    <a:srgbClr val="C0C0C0"/>
                  </a:outerShdw>
                </a:effectLst>
                <a:latin typeface="+mj-lt"/>
                <a:ea typeface="+mj-ea"/>
                <a:cs typeface="+mj-cs"/>
              </a:rPr>
              <a:t>règlementant</a:t>
            </a:r>
            <a:r>
              <a:rPr lang="en-US" altLang="fr-FR" sz="3700" kern="1200" dirty="0">
                <a:solidFill>
                  <a:schemeClr val="tx1"/>
                </a:solidFill>
                <a:effectLst>
                  <a:outerShdw blurRad="38100" dist="38100" dir="2700000" algn="tl">
                    <a:srgbClr val="C0C0C0"/>
                  </a:outerShdw>
                </a:effectLst>
                <a:latin typeface="+mj-lt"/>
                <a:ea typeface="+mj-ea"/>
                <a:cs typeface="+mj-cs"/>
              </a:rPr>
              <a:t> </a:t>
            </a:r>
            <a:r>
              <a:rPr lang="en-US" altLang="fr-FR" sz="3700" kern="1200" dirty="0" err="1">
                <a:solidFill>
                  <a:schemeClr val="tx1"/>
                </a:solidFill>
                <a:effectLst>
                  <a:outerShdw blurRad="38100" dist="38100" dir="2700000" algn="tl">
                    <a:srgbClr val="C0C0C0"/>
                  </a:outerShdw>
                </a:effectLst>
                <a:latin typeface="+mj-lt"/>
                <a:ea typeface="+mj-ea"/>
                <a:cs typeface="+mj-cs"/>
              </a:rPr>
              <a:t>certaines</a:t>
            </a:r>
            <a:r>
              <a:rPr lang="en-US" altLang="fr-FR" sz="3700" kern="1200" dirty="0">
                <a:solidFill>
                  <a:schemeClr val="tx1"/>
                </a:solidFill>
                <a:effectLst>
                  <a:outerShdw blurRad="38100" dist="38100" dir="2700000" algn="tl">
                    <a:srgbClr val="C0C0C0"/>
                  </a:outerShdw>
                </a:effectLst>
                <a:latin typeface="+mj-lt"/>
                <a:ea typeface="+mj-ea"/>
                <a:cs typeface="+mj-cs"/>
              </a:rPr>
              <a:t> drogues et </a:t>
            </a:r>
            <a:r>
              <a:rPr lang="en-US" altLang="fr-FR" sz="3700" kern="1200" dirty="0" err="1">
                <a:solidFill>
                  <a:schemeClr val="tx1"/>
                </a:solidFill>
                <a:effectLst>
                  <a:outerShdw blurRad="38100" dist="38100" dir="2700000" algn="tl">
                    <a:srgbClr val="C0C0C0"/>
                  </a:outerShdw>
                </a:effectLst>
                <a:latin typeface="+mj-lt"/>
                <a:ea typeface="+mj-ea"/>
                <a:cs typeface="+mj-cs"/>
              </a:rPr>
              <a:t>autres</a:t>
            </a:r>
            <a:r>
              <a:rPr lang="en-US" altLang="fr-FR" sz="3700" kern="1200" dirty="0">
                <a:solidFill>
                  <a:schemeClr val="tx1"/>
                </a:solidFill>
                <a:effectLst>
                  <a:outerShdw blurRad="38100" dist="38100" dir="2700000" algn="tl">
                    <a:srgbClr val="C0C0C0"/>
                  </a:outerShdw>
                </a:effectLst>
                <a:latin typeface="+mj-lt"/>
                <a:ea typeface="+mj-ea"/>
                <a:cs typeface="+mj-cs"/>
              </a:rPr>
              <a:t> substances p.15</a:t>
            </a:r>
          </a:p>
        </p:txBody>
      </p:sp>
      <p:sp>
        <p:nvSpPr>
          <p:cNvPr id="12291" name="Text Box 2">
            <a:extLst>
              <a:ext uri="{FF2B5EF4-FFF2-40B4-BE49-F238E27FC236}">
                <a16:creationId xmlns:a16="http://schemas.microsoft.com/office/drawing/2014/main" id="{B03915DD-C177-6DE9-347E-7E64F5F666D5}"/>
              </a:ext>
            </a:extLst>
          </p:cNvPr>
          <p:cNvSpPr txBox="1">
            <a:spLocks noChangeArrowheads="1"/>
          </p:cNvSpPr>
          <p:nvPr/>
        </p:nvSpPr>
        <p:spPr bwMode="auto">
          <a:xfrm>
            <a:off x="457200" y="2405894"/>
            <a:ext cx="7107070" cy="43287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lnSpcReduction="10000"/>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Les politiques </a:t>
            </a:r>
            <a:r>
              <a:rPr lang="en-US" altLang="fr-FR" sz="2400" dirty="0" err="1">
                <a:solidFill>
                  <a:schemeClr val="tx1"/>
                </a:solidFill>
                <a:latin typeface="+mn-lt"/>
                <a:ea typeface="+mn-ea"/>
              </a:rPr>
              <a:t>établies</a:t>
            </a:r>
            <a:r>
              <a:rPr lang="en-US" altLang="fr-FR" sz="2400" dirty="0">
                <a:solidFill>
                  <a:schemeClr val="tx1"/>
                </a:solidFill>
                <a:latin typeface="+mn-lt"/>
                <a:ea typeface="+mn-ea"/>
              </a:rPr>
              <a:t> par le </a:t>
            </a:r>
            <a:r>
              <a:rPr lang="en-US" altLang="fr-FR" sz="2400" dirty="0" err="1">
                <a:solidFill>
                  <a:schemeClr val="tx1"/>
                </a:solidFill>
                <a:latin typeface="+mn-lt"/>
                <a:ea typeface="+mn-ea"/>
              </a:rPr>
              <a:t>pharmacien</a:t>
            </a:r>
            <a:r>
              <a:rPr lang="en-US" altLang="fr-FR" sz="2400" dirty="0">
                <a:solidFill>
                  <a:schemeClr val="tx1"/>
                </a:solidFill>
                <a:latin typeface="+mn-lt"/>
                <a:ea typeface="+mn-ea"/>
              </a:rPr>
              <a:t> </a:t>
            </a:r>
            <a:r>
              <a:rPr lang="en-US" altLang="fr-FR" sz="2400" dirty="0" err="1">
                <a:solidFill>
                  <a:schemeClr val="tx1"/>
                </a:solidFill>
                <a:latin typeface="+mn-lt"/>
                <a:ea typeface="+mn-ea"/>
              </a:rPr>
              <a:t>prévoient</a:t>
            </a:r>
            <a:r>
              <a:rPr lang="en-US" altLang="fr-FR" sz="2400" dirty="0">
                <a:solidFill>
                  <a:schemeClr val="tx1"/>
                </a:solidFill>
                <a:latin typeface="+mn-lt"/>
                <a:ea typeface="+mn-ea"/>
              </a:rPr>
              <a:t> </a:t>
            </a:r>
            <a:r>
              <a:rPr lang="en-US" altLang="fr-FR" sz="2400" dirty="0" err="1">
                <a:solidFill>
                  <a:schemeClr val="tx1"/>
                </a:solidFill>
                <a:latin typeface="+mn-lt"/>
                <a:ea typeface="+mn-ea"/>
              </a:rPr>
              <a:t>notamment</a:t>
            </a:r>
            <a:r>
              <a:rPr lang="en-US" altLang="fr-FR" sz="2400" dirty="0">
                <a:solidFill>
                  <a:schemeClr val="tx1"/>
                </a:solidFill>
                <a:latin typeface="+mn-lt"/>
                <a:ea typeface="+mn-ea"/>
              </a:rPr>
              <a:t> les </a:t>
            </a:r>
            <a:r>
              <a:rPr lang="en-US" altLang="fr-FR" sz="2400" i="1" u="sng" dirty="0">
                <a:solidFill>
                  <a:schemeClr val="tx1"/>
                </a:solidFill>
                <a:latin typeface="+mn-lt"/>
                <a:ea typeface="+mn-ea"/>
              </a:rPr>
              <a:t>conditions de transport des </a:t>
            </a:r>
            <a:r>
              <a:rPr lang="en-US" altLang="fr-FR" sz="2400" i="1" u="sng" dirty="0" err="1">
                <a:solidFill>
                  <a:schemeClr val="tx1"/>
                </a:solidFill>
                <a:latin typeface="+mn-lt"/>
                <a:ea typeface="+mn-ea"/>
              </a:rPr>
              <a:t>narcotiques</a:t>
            </a:r>
            <a:r>
              <a:rPr lang="en-US" altLang="fr-FR" sz="2400" dirty="0">
                <a:solidFill>
                  <a:schemeClr val="tx1"/>
                </a:solidFill>
                <a:latin typeface="+mn-lt"/>
                <a:ea typeface="+mn-ea"/>
              </a:rPr>
              <a:t>(</a:t>
            </a:r>
            <a:r>
              <a:rPr lang="en-US" altLang="fr-FR" sz="2400" dirty="0" err="1">
                <a:solidFill>
                  <a:schemeClr val="tx1"/>
                </a:solidFill>
                <a:latin typeface="+mn-lt"/>
                <a:ea typeface="+mn-ea"/>
              </a:rPr>
              <a:t>dérivées</a:t>
            </a:r>
            <a:r>
              <a:rPr lang="en-US" altLang="fr-FR" sz="2400" dirty="0">
                <a:solidFill>
                  <a:schemeClr val="tx1"/>
                </a:solidFill>
                <a:latin typeface="+mn-lt"/>
                <a:ea typeface="+mn-ea"/>
              </a:rPr>
              <a:t> de </a:t>
            </a:r>
            <a:r>
              <a:rPr lang="en-US" altLang="fr-FR" sz="2400" dirty="0" err="1">
                <a:solidFill>
                  <a:schemeClr val="tx1"/>
                </a:solidFill>
                <a:latin typeface="+mn-lt"/>
                <a:ea typeface="+mn-ea"/>
              </a:rPr>
              <a:t>l’opium</a:t>
            </a:r>
            <a:r>
              <a:rPr lang="en-US" altLang="fr-FR" sz="2400" dirty="0">
                <a:solidFill>
                  <a:schemeClr val="tx1"/>
                </a:solidFill>
                <a:latin typeface="+mn-lt"/>
                <a:ea typeface="+mn-ea"/>
              </a:rPr>
              <a:t>) dans </a:t>
            </a:r>
            <a:r>
              <a:rPr lang="en-US" altLang="fr-FR" sz="2400" dirty="0" err="1">
                <a:solidFill>
                  <a:schemeClr val="tx1"/>
                </a:solidFill>
                <a:latin typeface="+mn-lt"/>
                <a:ea typeface="+mn-ea"/>
              </a:rPr>
              <a:t>l’établissement</a:t>
            </a:r>
            <a:r>
              <a:rPr lang="en-US" altLang="fr-FR" sz="2400" dirty="0">
                <a:solidFill>
                  <a:schemeClr val="tx1"/>
                </a:solidFill>
                <a:latin typeface="+mn-lt"/>
                <a:ea typeface="+mn-ea"/>
              </a:rPr>
              <a:t>, les </a:t>
            </a:r>
            <a:r>
              <a:rPr lang="en-US" altLang="fr-FR" sz="2400" dirty="0" err="1">
                <a:solidFill>
                  <a:schemeClr val="tx1"/>
                </a:solidFill>
                <a:latin typeface="+mn-lt"/>
                <a:ea typeface="+mn-ea"/>
              </a:rPr>
              <a:t>procédures</a:t>
            </a:r>
            <a:r>
              <a:rPr lang="en-US" altLang="fr-FR" sz="2400" dirty="0">
                <a:solidFill>
                  <a:schemeClr val="tx1"/>
                </a:solidFill>
                <a:latin typeface="+mn-lt"/>
                <a:ea typeface="+mn-ea"/>
              </a:rPr>
              <a:t> </a:t>
            </a:r>
            <a:r>
              <a:rPr lang="en-US" altLang="fr-FR" sz="2400" dirty="0" err="1">
                <a:solidFill>
                  <a:schemeClr val="tx1"/>
                </a:solidFill>
                <a:latin typeface="+mn-lt"/>
                <a:ea typeface="+mn-ea"/>
              </a:rPr>
              <a:t>d’</a:t>
            </a:r>
            <a:r>
              <a:rPr lang="en-US" altLang="fr-FR" sz="2400" i="1" u="sng" dirty="0" err="1">
                <a:solidFill>
                  <a:schemeClr val="tx1"/>
                </a:solidFill>
                <a:latin typeface="+mn-lt"/>
                <a:ea typeface="+mn-ea"/>
              </a:rPr>
              <a:t>accès</a:t>
            </a:r>
            <a:r>
              <a:rPr lang="en-US" altLang="fr-FR" sz="2400" i="1" u="sng" dirty="0">
                <a:solidFill>
                  <a:schemeClr val="tx1"/>
                </a:solidFill>
                <a:latin typeface="+mn-lt"/>
                <a:ea typeface="+mn-ea"/>
              </a:rPr>
              <a:t> à </a:t>
            </a:r>
            <a:r>
              <a:rPr lang="en-US" altLang="fr-FR" sz="2400" i="1" u="sng" dirty="0" err="1">
                <a:solidFill>
                  <a:schemeClr val="tx1"/>
                </a:solidFill>
                <a:latin typeface="+mn-lt"/>
                <a:ea typeface="+mn-ea"/>
              </a:rPr>
              <a:t>l’armoire</a:t>
            </a:r>
            <a:r>
              <a:rPr lang="en-US" altLang="fr-FR" sz="2400" i="1" u="sng" dirty="0">
                <a:solidFill>
                  <a:schemeClr val="tx1"/>
                </a:solidFill>
                <a:latin typeface="+mn-lt"/>
                <a:ea typeface="+mn-ea"/>
              </a:rPr>
              <a:t> à </a:t>
            </a:r>
            <a:r>
              <a:rPr lang="en-US" altLang="fr-FR" sz="2400" i="1" u="sng" dirty="0" err="1">
                <a:solidFill>
                  <a:schemeClr val="tx1"/>
                </a:solidFill>
                <a:latin typeface="+mn-lt"/>
                <a:ea typeface="+mn-ea"/>
              </a:rPr>
              <a:t>narcotiques</a:t>
            </a:r>
            <a:r>
              <a:rPr lang="en-US" altLang="fr-FR" sz="2400" i="1" u="sng" dirty="0">
                <a:solidFill>
                  <a:schemeClr val="tx1"/>
                </a:solidFill>
                <a:latin typeface="+mn-lt"/>
                <a:ea typeface="+mn-ea"/>
              </a:rPr>
              <a:t> </a:t>
            </a:r>
            <a:r>
              <a:rPr lang="en-US" altLang="fr-FR" sz="2400" dirty="0">
                <a:solidFill>
                  <a:schemeClr val="tx1"/>
                </a:solidFill>
                <a:latin typeface="+mn-lt"/>
                <a:ea typeface="+mn-ea"/>
              </a:rPr>
              <a:t>et les </a:t>
            </a:r>
            <a:r>
              <a:rPr lang="en-US" altLang="fr-FR" sz="2400" i="1" u="sng" dirty="0" err="1">
                <a:solidFill>
                  <a:schemeClr val="tx1"/>
                </a:solidFill>
                <a:latin typeface="+mn-lt"/>
                <a:ea typeface="+mn-ea"/>
              </a:rPr>
              <a:t>mesures</a:t>
            </a:r>
            <a:r>
              <a:rPr lang="en-US" altLang="fr-FR" sz="2400" i="1" u="sng" dirty="0">
                <a:solidFill>
                  <a:schemeClr val="tx1"/>
                </a:solidFill>
                <a:latin typeface="+mn-lt"/>
                <a:ea typeface="+mn-ea"/>
              </a:rPr>
              <a:t> de </a:t>
            </a:r>
            <a:r>
              <a:rPr lang="en-US" altLang="fr-FR" sz="2400" i="1" u="sng" dirty="0" err="1">
                <a:solidFill>
                  <a:schemeClr val="tx1"/>
                </a:solidFill>
                <a:latin typeface="+mn-lt"/>
                <a:ea typeface="+mn-ea"/>
              </a:rPr>
              <a:t>contrôle</a:t>
            </a:r>
            <a:r>
              <a:rPr lang="en-US" altLang="fr-FR" sz="2400" dirty="0">
                <a:solidFill>
                  <a:schemeClr val="tx1"/>
                </a:solidFill>
                <a:latin typeface="+mn-lt"/>
                <a:ea typeface="+mn-ea"/>
              </a:rPr>
              <a:t> de </a:t>
            </a:r>
            <a:r>
              <a:rPr lang="en-US" altLang="fr-FR" sz="2400" dirty="0" err="1">
                <a:solidFill>
                  <a:schemeClr val="tx1"/>
                </a:solidFill>
                <a:latin typeface="+mn-lt"/>
                <a:ea typeface="+mn-ea"/>
              </a:rPr>
              <a:t>ceux</a:t>
            </a:r>
            <a:r>
              <a:rPr lang="en-US" altLang="fr-FR" sz="2400" dirty="0">
                <a:solidFill>
                  <a:schemeClr val="tx1"/>
                </a:solidFill>
                <a:latin typeface="+mn-lt"/>
                <a:ea typeface="+mn-ea"/>
              </a:rPr>
              <a:t>-ci.</a:t>
            </a:r>
          </a:p>
          <a:p>
            <a:pPr marL="134938" indent="0" eaLnBrk="1" hangingPunct="1">
              <a:lnSpc>
                <a:spcPct val="90000"/>
              </a:lnSpc>
              <a:buClr>
                <a:srgbClr val="3891A7"/>
              </a:buClr>
              <a:buSzPct val="80000"/>
            </a:pPr>
            <a:endParaRPr lang="en-US" altLang="fr-FR" sz="2400"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Les </a:t>
            </a:r>
            <a:r>
              <a:rPr lang="en-US" altLang="fr-FR" sz="2400" dirty="0" err="1">
                <a:solidFill>
                  <a:schemeClr val="tx1"/>
                </a:solidFill>
                <a:latin typeface="+mn-lt"/>
                <a:ea typeface="+mn-ea"/>
              </a:rPr>
              <a:t>narcotiques</a:t>
            </a:r>
            <a:r>
              <a:rPr lang="en-US" altLang="fr-FR" sz="2400" dirty="0">
                <a:solidFill>
                  <a:schemeClr val="tx1"/>
                </a:solidFill>
                <a:latin typeface="+mn-lt"/>
                <a:ea typeface="+mn-ea"/>
              </a:rPr>
              <a:t> </a:t>
            </a:r>
            <a:r>
              <a:rPr lang="en-US" altLang="fr-FR" sz="2400" dirty="0" err="1">
                <a:solidFill>
                  <a:schemeClr val="tx1"/>
                </a:solidFill>
                <a:latin typeface="+mn-lt"/>
                <a:ea typeface="+mn-ea"/>
              </a:rPr>
              <a:t>sont</a:t>
            </a:r>
            <a:r>
              <a:rPr lang="en-US" altLang="fr-FR" sz="2400" dirty="0">
                <a:solidFill>
                  <a:schemeClr val="tx1"/>
                </a:solidFill>
                <a:latin typeface="+mn-lt"/>
                <a:ea typeface="+mn-ea"/>
              </a:rPr>
              <a:t> </a:t>
            </a:r>
            <a:r>
              <a:rPr lang="en-US" altLang="fr-FR" sz="2400" dirty="0" err="1">
                <a:solidFill>
                  <a:schemeClr val="tx1"/>
                </a:solidFill>
                <a:latin typeface="+mn-lt"/>
                <a:ea typeface="+mn-ea"/>
              </a:rPr>
              <a:t>gardés</a:t>
            </a:r>
            <a:r>
              <a:rPr lang="en-US" altLang="fr-FR" sz="2400" dirty="0">
                <a:solidFill>
                  <a:schemeClr val="tx1"/>
                </a:solidFill>
                <a:latin typeface="+mn-lt"/>
                <a:ea typeface="+mn-ea"/>
              </a:rPr>
              <a:t> dans </a:t>
            </a:r>
            <a:r>
              <a:rPr lang="en-US" altLang="fr-FR" sz="2400" dirty="0" err="1">
                <a:solidFill>
                  <a:schemeClr val="tx1"/>
                </a:solidFill>
                <a:latin typeface="+mn-lt"/>
                <a:ea typeface="+mn-ea"/>
              </a:rPr>
              <a:t>une</a:t>
            </a:r>
            <a:r>
              <a:rPr lang="en-US" altLang="fr-FR" sz="2400" dirty="0">
                <a:solidFill>
                  <a:schemeClr val="tx1"/>
                </a:solidFill>
                <a:latin typeface="+mn-lt"/>
                <a:ea typeface="+mn-ea"/>
              </a:rPr>
              <a:t> armoire sous </a:t>
            </a:r>
            <a:r>
              <a:rPr lang="en-US" altLang="fr-FR" sz="2400" dirty="0" err="1">
                <a:solidFill>
                  <a:schemeClr val="tx1"/>
                </a:solidFill>
                <a:latin typeface="+mn-lt"/>
                <a:ea typeface="+mn-ea"/>
              </a:rPr>
              <a:t>clé</a:t>
            </a:r>
            <a:r>
              <a:rPr lang="en-US" altLang="fr-FR" sz="2400" dirty="0">
                <a:solidFill>
                  <a:schemeClr val="tx1"/>
                </a:solidFill>
                <a:latin typeface="+mn-lt"/>
                <a:ea typeface="+mn-ea"/>
              </a:rPr>
              <a:t>, il </a:t>
            </a:r>
            <a:r>
              <a:rPr lang="en-US" altLang="fr-FR" sz="2400" dirty="0" err="1">
                <a:solidFill>
                  <a:schemeClr val="tx1"/>
                </a:solidFill>
                <a:latin typeface="+mn-lt"/>
                <a:ea typeface="+mn-ea"/>
              </a:rPr>
              <a:t>n’y</a:t>
            </a:r>
            <a:r>
              <a:rPr lang="en-US" altLang="fr-FR" sz="2400" dirty="0">
                <a:solidFill>
                  <a:schemeClr val="tx1"/>
                </a:solidFill>
                <a:latin typeface="+mn-lt"/>
                <a:ea typeface="+mn-ea"/>
              </a:rPr>
              <a:t> a </a:t>
            </a:r>
            <a:r>
              <a:rPr lang="en-US" altLang="fr-FR" sz="2400" dirty="0" err="1">
                <a:solidFill>
                  <a:schemeClr val="tx1"/>
                </a:solidFill>
                <a:latin typeface="+mn-lt"/>
                <a:ea typeface="+mn-ea"/>
              </a:rPr>
              <a:t>qu’</a:t>
            </a:r>
            <a:r>
              <a:rPr lang="en-US" altLang="fr-FR" sz="2400" i="1" u="sng" dirty="0" err="1">
                <a:solidFill>
                  <a:schemeClr val="tx1"/>
                </a:solidFill>
                <a:latin typeface="+mn-lt"/>
                <a:ea typeface="+mn-ea"/>
              </a:rPr>
              <a:t>un</a:t>
            </a:r>
            <a:r>
              <a:rPr lang="en-US" altLang="fr-FR" sz="2400" i="1" u="sng" dirty="0">
                <a:solidFill>
                  <a:schemeClr val="tx1"/>
                </a:solidFill>
                <a:latin typeface="+mn-lt"/>
                <a:ea typeface="+mn-ea"/>
              </a:rPr>
              <a:t> </a:t>
            </a:r>
            <a:r>
              <a:rPr lang="en-US" altLang="fr-FR" sz="2400" i="1" u="sng" dirty="0" err="1">
                <a:solidFill>
                  <a:schemeClr val="tx1"/>
                </a:solidFill>
                <a:latin typeface="+mn-lt"/>
                <a:ea typeface="+mn-ea"/>
              </a:rPr>
              <a:t>seul</a:t>
            </a:r>
            <a:r>
              <a:rPr lang="en-US" altLang="fr-FR" sz="2400" i="1" u="sng" dirty="0">
                <a:solidFill>
                  <a:schemeClr val="tx1"/>
                </a:solidFill>
                <a:latin typeface="+mn-lt"/>
                <a:ea typeface="+mn-ea"/>
              </a:rPr>
              <a:t> jeu de </a:t>
            </a:r>
            <a:r>
              <a:rPr lang="en-US" altLang="fr-FR" sz="2400" i="1" u="sng" dirty="0" err="1">
                <a:solidFill>
                  <a:schemeClr val="tx1"/>
                </a:solidFill>
                <a:latin typeface="+mn-lt"/>
                <a:ea typeface="+mn-ea"/>
              </a:rPr>
              <a:t>clé</a:t>
            </a:r>
            <a:r>
              <a:rPr lang="en-US" altLang="fr-FR" sz="2400" dirty="0">
                <a:solidFill>
                  <a:schemeClr val="tx1"/>
                </a:solidFill>
                <a:latin typeface="+mn-lt"/>
                <a:ea typeface="+mn-ea"/>
              </a:rPr>
              <a:t> par </a:t>
            </a:r>
            <a:r>
              <a:rPr lang="en-US" altLang="fr-FR" sz="2400" dirty="0" err="1">
                <a:solidFill>
                  <a:schemeClr val="tx1"/>
                </a:solidFill>
                <a:latin typeface="+mn-lt"/>
                <a:ea typeface="+mn-ea"/>
              </a:rPr>
              <a:t>unité</a:t>
            </a:r>
            <a:r>
              <a:rPr lang="en-US" altLang="fr-FR" sz="2400" dirty="0">
                <a:solidFill>
                  <a:schemeClr val="tx1"/>
                </a:solidFill>
                <a:latin typeface="+mn-lt"/>
                <a:ea typeface="+mn-ea"/>
              </a:rPr>
              <a:t>, </a:t>
            </a:r>
            <a:r>
              <a:rPr lang="en-US" altLang="fr-FR" sz="2400" dirty="0" err="1">
                <a:solidFill>
                  <a:schemeClr val="tx1"/>
                </a:solidFill>
                <a:latin typeface="+mn-lt"/>
                <a:ea typeface="+mn-ea"/>
              </a:rPr>
              <a:t>ou</a:t>
            </a:r>
            <a:r>
              <a:rPr lang="en-US" altLang="fr-FR" sz="2400" dirty="0">
                <a:solidFill>
                  <a:schemeClr val="tx1"/>
                </a:solidFill>
                <a:latin typeface="+mn-lt"/>
                <a:ea typeface="+mn-ea"/>
              </a:rPr>
              <a:t> dans </a:t>
            </a:r>
            <a:r>
              <a:rPr lang="en-US" altLang="fr-FR" sz="2400" dirty="0" err="1">
                <a:solidFill>
                  <a:schemeClr val="tx1"/>
                </a:solidFill>
                <a:latin typeface="+mn-lt"/>
                <a:ea typeface="+mn-ea"/>
              </a:rPr>
              <a:t>une</a:t>
            </a:r>
            <a:r>
              <a:rPr lang="en-US" altLang="fr-FR" sz="2400" dirty="0">
                <a:solidFill>
                  <a:schemeClr val="tx1"/>
                </a:solidFill>
                <a:latin typeface="+mn-lt"/>
                <a:ea typeface="+mn-ea"/>
              </a:rPr>
              <a:t> armoire </a:t>
            </a:r>
            <a:r>
              <a:rPr lang="en-US" altLang="fr-FR" sz="2400" dirty="0" err="1">
                <a:solidFill>
                  <a:schemeClr val="tx1"/>
                </a:solidFill>
                <a:latin typeface="+mn-lt"/>
                <a:ea typeface="+mn-ea"/>
              </a:rPr>
              <a:t>ayant</a:t>
            </a:r>
            <a:r>
              <a:rPr lang="en-US" altLang="fr-FR" sz="2400" dirty="0">
                <a:solidFill>
                  <a:schemeClr val="tx1"/>
                </a:solidFill>
                <a:latin typeface="+mn-lt"/>
                <a:ea typeface="+mn-ea"/>
              </a:rPr>
              <a:t> un code </a:t>
            </a:r>
            <a:r>
              <a:rPr lang="en-US" altLang="fr-FR" sz="2400" dirty="0" err="1">
                <a:solidFill>
                  <a:schemeClr val="tx1"/>
                </a:solidFill>
                <a:latin typeface="+mn-lt"/>
                <a:ea typeface="+mn-ea"/>
              </a:rPr>
              <a:t>d’accès</a:t>
            </a:r>
            <a:endParaRPr lang="en-US" altLang="fr-FR" sz="2400" dirty="0">
              <a:solidFill>
                <a:schemeClr val="tx1"/>
              </a:solidFill>
              <a:latin typeface="+mn-lt"/>
              <a:ea typeface="+mn-ea"/>
            </a:endParaRPr>
          </a:p>
          <a:p>
            <a:pPr marL="134938" indent="0" eaLnBrk="1" hangingPunct="1">
              <a:lnSpc>
                <a:spcPct val="90000"/>
              </a:lnSpc>
              <a:buClr>
                <a:srgbClr val="3891A7"/>
              </a:buClr>
              <a:buSzPct val="80000"/>
            </a:pPr>
            <a:endParaRPr lang="en-US" altLang="fr-FR" sz="2400"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sz="2400" dirty="0" err="1">
                <a:solidFill>
                  <a:schemeClr val="tx1"/>
                </a:solidFill>
                <a:latin typeface="+mn-lt"/>
                <a:ea typeface="+mn-ea"/>
              </a:rPr>
              <a:t>Chaque</a:t>
            </a:r>
            <a:r>
              <a:rPr lang="en-US" altLang="fr-FR" sz="2400" dirty="0">
                <a:solidFill>
                  <a:schemeClr val="tx1"/>
                </a:solidFill>
                <a:latin typeface="+mn-lt"/>
                <a:ea typeface="+mn-ea"/>
              </a:rPr>
              <a:t> </a:t>
            </a:r>
            <a:r>
              <a:rPr lang="en-US" altLang="fr-FR" sz="2400" dirty="0" err="1">
                <a:solidFill>
                  <a:schemeClr val="tx1"/>
                </a:solidFill>
                <a:latin typeface="+mn-lt"/>
                <a:ea typeface="+mn-ea"/>
              </a:rPr>
              <a:t>fois</a:t>
            </a:r>
            <a:r>
              <a:rPr lang="en-US" altLang="fr-FR" sz="2400" dirty="0">
                <a:solidFill>
                  <a:schemeClr val="tx1"/>
                </a:solidFill>
                <a:latin typeface="+mn-lt"/>
                <a:ea typeface="+mn-ea"/>
              </a:rPr>
              <a:t> </a:t>
            </a:r>
            <a:r>
              <a:rPr lang="en-US" altLang="fr-FR" sz="2400" dirty="0" err="1">
                <a:solidFill>
                  <a:schemeClr val="tx1"/>
                </a:solidFill>
                <a:latin typeface="+mn-lt"/>
                <a:ea typeface="+mn-ea"/>
              </a:rPr>
              <a:t>qu’il</a:t>
            </a:r>
            <a:r>
              <a:rPr lang="en-US" altLang="fr-FR" sz="2400" dirty="0">
                <a:solidFill>
                  <a:schemeClr val="tx1"/>
                </a:solidFill>
                <a:latin typeface="+mn-lt"/>
                <a:ea typeface="+mn-ea"/>
              </a:rPr>
              <a:t> y a administration </a:t>
            </a:r>
            <a:r>
              <a:rPr lang="en-US" altLang="fr-FR" sz="2400" dirty="0" err="1">
                <a:solidFill>
                  <a:schemeClr val="tx1"/>
                </a:solidFill>
                <a:latin typeface="+mn-lt"/>
                <a:ea typeface="+mn-ea"/>
              </a:rPr>
              <a:t>d’une</a:t>
            </a:r>
            <a:r>
              <a:rPr lang="en-US" altLang="fr-FR" sz="2400" dirty="0">
                <a:solidFill>
                  <a:schemeClr val="tx1"/>
                </a:solidFill>
                <a:latin typeface="+mn-lt"/>
                <a:ea typeface="+mn-ea"/>
              </a:rPr>
              <a:t> drogue contrôlée, </a:t>
            </a:r>
            <a:r>
              <a:rPr lang="en-US" altLang="fr-FR" sz="2400" dirty="0" err="1">
                <a:solidFill>
                  <a:schemeClr val="tx1"/>
                </a:solidFill>
                <a:latin typeface="+mn-lt"/>
                <a:ea typeface="+mn-ea"/>
              </a:rPr>
              <a:t>une</a:t>
            </a:r>
            <a:r>
              <a:rPr lang="en-US" altLang="fr-FR" sz="2400" dirty="0">
                <a:solidFill>
                  <a:schemeClr val="tx1"/>
                </a:solidFill>
                <a:latin typeface="+mn-lt"/>
                <a:ea typeface="+mn-ea"/>
              </a:rPr>
              <a:t> </a:t>
            </a:r>
            <a:r>
              <a:rPr lang="en-US" altLang="fr-FR" sz="2400" i="1" u="sng" dirty="0" err="1">
                <a:solidFill>
                  <a:schemeClr val="tx1"/>
                </a:solidFill>
                <a:latin typeface="+mn-lt"/>
                <a:ea typeface="+mn-ea"/>
              </a:rPr>
              <a:t>feuille</a:t>
            </a:r>
            <a:r>
              <a:rPr lang="en-US" altLang="fr-FR" sz="2400" i="1" u="sng" dirty="0">
                <a:solidFill>
                  <a:schemeClr val="tx1"/>
                </a:solidFill>
                <a:latin typeface="+mn-lt"/>
                <a:ea typeface="+mn-ea"/>
              </a:rPr>
              <a:t> de </a:t>
            </a:r>
            <a:r>
              <a:rPr lang="en-US" altLang="fr-FR" sz="2400" i="1" u="sng" dirty="0" err="1">
                <a:solidFill>
                  <a:schemeClr val="tx1"/>
                </a:solidFill>
                <a:latin typeface="+mn-lt"/>
                <a:ea typeface="+mn-ea"/>
              </a:rPr>
              <a:t>contrôle</a:t>
            </a:r>
            <a:r>
              <a:rPr lang="en-US" altLang="fr-FR" sz="2400" i="1" u="sng" dirty="0">
                <a:solidFill>
                  <a:schemeClr val="tx1"/>
                </a:solidFill>
                <a:latin typeface="+mn-lt"/>
                <a:ea typeface="+mn-ea"/>
              </a:rPr>
              <a:t> doit </a:t>
            </a:r>
            <a:r>
              <a:rPr lang="en-US" altLang="fr-FR" sz="2400" i="1" u="sng" dirty="0" err="1">
                <a:solidFill>
                  <a:schemeClr val="tx1"/>
                </a:solidFill>
                <a:latin typeface="+mn-lt"/>
                <a:ea typeface="+mn-ea"/>
              </a:rPr>
              <a:t>être</a:t>
            </a:r>
            <a:r>
              <a:rPr lang="en-US" altLang="fr-FR" sz="2400" i="1" u="sng" dirty="0">
                <a:solidFill>
                  <a:schemeClr val="tx1"/>
                </a:solidFill>
                <a:latin typeface="+mn-lt"/>
                <a:ea typeface="+mn-ea"/>
              </a:rPr>
              <a:t> </a:t>
            </a:r>
            <a:r>
              <a:rPr lang="en-US" altLang="fr-FR" sz="2400" i="1" u="sng" dirty="0" err="1">
                <a:solidFill>
                  <a:schemeClr val="tx1"/>
                </a:solidFill>
                <a:latin typeface="+mn-lt"/>
                <a:ea typeface="+mn-ea"/>
              </a:rPr>
              <a:t>signée</a:t>
            </a:r>
            <a:endParaRPr lang="en-US" altLang="fr-FR" sz="2400" i="1" u="sng" dirty="0">
              <a:solidFill>
                <a:schemeClr val="tx1"/>
              </a:solidFill>
              <a:latin typeface="+mn-lt"/>
              <a:ea typeface="+mn-ea"/>
            </a:endParaRPr>
          </a:p>
        </p:txBody>
      </p:sp>
      <p:sp>
        <p:nvSpPr>
          <p:cNvPr id="12299" name="Rectangle 1229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3" name="Rectangle 1230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5" name="Rectangle 1230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2" name="Picture 3">
            <a:extLst>
              <a:ext uri="{FF2B5EF4-FFF2-40B4-BE49-F238E27FC236}">
                <a16:creationId xmlns:a16="http://schemas.microsoft.com/office/drawing/2014/main" id="{8BF53160-64AC-8191-7061-F54F7DEADB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6509" y="1323505"/>
            <a:ext cx="4170530" cy="4177267"/>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2" name="Rectangle 133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Text Box 1">
            <a:extLst>
              <a:ext uri="{FF2B5EF4-FFF2-40B4-BE49-F238E27FC236}">
                <a16:creationId xmlns:a16="http://schemas.microsoft.com/office/drawing/2014/main" id="{D1321D91-38AB-5D45-2540-1AF6C71E7917}"/>
              </a:ext>
            </a:extLst>
          </p:cNvPr>
          <p:cNvSpPr txBox="1">
            <a:spLocks noChangeArrowheads="1"/>
          </p:cNvSpPr>
          <p:nvPr/>
        </p:nvSpPr>
        <p:spPr bwMode="auto">
          <a:xfrm>
            <a:off x="1136397" y="502020"/>
            <a:ext cx="5323715" cy="16429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kern="1200">
                <a:solidFill>
                  <a:schemeClr val="tx1"/>
                </a:solidFill>
                <a:effectLst>
                  <a:outerShdw blurRad="38100" dist="38100" dir="2700000" algn="tl">
                    <a:srgbClr val="C0C0C0"/>
                  </a:outerShdw>
                </a:effectLst>
                <a:latin typeface="+mj-lt"/>
                <a:ea typeface="+mj-ea"/>
                <a:cs typeface="+mj-cs"/>
              </a:rPr>
              <a:t>La feuille de contrôle comporte…</a:t>
            </a:r>
            <a:r>
              <a:rPr lang="en-US" altLang="fr-FR" sz="4000" kern="1200">
                <a:solidFill>
                  <a:schemeClr val="tx1"/>
                </a:solidFill>
                <a:latin typeface="+mj-lt"/>
                <a:ea typeface="+mj-ea"/>
                <a:cs typeface="+mj-cs"/>
              </a:rPr>
              <a:t>p.15</a:t>
            </a:r>
          </a:p>
        </p:txBody>
      </p:sp>
      <p:sp>
        <p:nvSpPr>
          <p:cNvPr id="13315" name="Text Box 2">
            <a:extLst>
              <a:ext uri="{FF2B5EF4-FFF2-40B4-BE49-F238E27FC236}">
                <a16:creationId xmlns:a16="http://schemas.microsoft.com/office/drawing/2014/main" id="{E3E9B393-3B53-4FBB-B8C5-3B8F700A90FC}"/>
              </a:ext>
            </a:extLst>
          </p:cNvPr>
          <p:cNvSpPr txBox="1">
            <a:spLocks noChangeArrowheads="1"/>
          </p:cNvSpPr>
          <p:nvPr/>
        </p:nvSpPr>
        <p:spPr bwMode="auto">
          <a:xfrm>
            <a:off x="1144923" y="2405894"/>
            <a:ext cx="5315189" cy="35350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La date et </a:t>
            </a:r>
            <a:r>
              <a:rPr lang="en-US" altLang="fr-FR" sz="2000" dirty="0" err="1">
                <a:solidFill>
                  <a:schemeClr val="tx1"/>
                </a:solidFill>
                <a:latin typeface="+mn-lt"/>
                <a:ea typeface="+mn-ea"/>
              </a:rPr>
              <a:t>l’heure</a:t>
            </a:r>
            <a:r>
              <a:rPr lang="en-US" altLang="fr-FR" sz="2000" dirty="0">
                <a:solidFill>
                  <a:schemeClr val="tx1"/>
                </a:solidFill>
                <a:latin typeface="+mn-lt"/>
                <a:ea typeface="+mn-ea"/>
              </a:rPr>
              <a:t> de </a:t>
            </a:r>
            <a:r>
              <a:rPr lang="en-US" altLang="fr-FR" sz="2000" dirty="0" err="1">
                <a:solidFill>
                  <a:schemeClr val="tx1"/>
                </a:solidFill>
                <a:latin typeface="+mn-lt"/>
                <a:ea typeface="+mn-ea"/>
              </a:rPr>
              <a:t>l’administration</a:t>
            </a:r>
            <a:r>
              <a:rPr lang="en-US" altLang="fr-FR" sz="20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Le nom de la </a:t>
            </a:r>
            <a:r>
              <a:rPr lang="en-US" altLang="fr-FR" sz="2000" dirty="0" err="1">
                <a:solidFill>
                  <a:schemeClr val="tx1"/>
                </a:solidFill>
                <a:latin typeface="+mn-lt"/>
                <a:ea typeface="+mn-ea"/>
              </a:rPr>
              <a:t>personne</a:t>
            </a:r>
            <a:r>
              <a:rPr lang="en-US" altLang="fr-FR" sz="2000" dirty="0">
                <a:solidFill>
                  <a:schemeClr val="tx1"/>
                </a:solidFill>
                <a:latin typeface="+mn-lt"/>
                <a:ea typeface="+mn-ea"/>
              </a:rPr>
              <a:t> qui </a:t>
            </a:r>
            <a:r>
              <a:rPr lang="en-US" altLang="fr-FR" sz="2000" dirty="0" err="1">
                <a:solidFill>
                  <a:schemeClr val="tx1"/>
                </a:solidFill>
                <a:latin typeface="+mn-lt"/>
                <a:ea typeface="+mn-ea"/>
              </a:rPr>
              <a:t>reçoit</a:t>
            </a:r>
            <a:r>
              <a:rPr lang="en-US" altLang="fr-FR" sz="2000" dirty="0">
                <a:solidFill>
                  <a:schemeClr val="tx1"/>
                </a:solidFill>
                <a:latin typeface="+mn-lt"/>
                <a:ea typeface="+mn-ea"/>
              </a:rPr>
              <a:t> le </a:t>
            </a:r>
            <a:r>
              <a:rPr lang="en-US" altLang="fr-FR" sz="2000" dirty="0" err="1">
                <a:solidFill>
                  <a:schemeClr val="tx1"/>
                </a:solidFill>
                <a:latin typeface="+mn-lt"/>
                <a:ea typeface="+mn-ea"/>
              </a:rPr>
              <a:t>médicament</a:t>
            </a:r>
            <a:r>
              <a:rPr lang="en-US" altLang="fr-FR" sz="20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La dose </a:t>
            </a:r>
            <a:r>
              <a:rPr lang="en-US" altLang="fr-FR" sz="2000" dirty="0" err="1">
                <a:solidFill>
                  <a:schemeClr val="tx1"/>
                </a:solidFill>
                <a:latin typeface="+mn-lt"/>
                <a:ea typeface="+mn-ea"/>
              </a:rPr>
              <a:t>donnée</a:t>
            </a:r>
            <a:r>
              <a:rPr lang="en-US" altLang="fr-FR" sz="2000" dirty="0">
                <a:solidFill>
                  <a:schemeClr val="tx1"/>
                </a:solidFill>
                <a:latin typeface="+mn-lt"/>
                <a:ea typeface="+mn-ea"/>
              </a:rPr>
              <a:t> </a:t>
            </a:r>
            <a:r>
              <a:rPr lang="en-US" altLang="fr-FR" sz="2000" dirty="0" err="1">
                <a:solidFill>
                  <a:schemeClr val="tx1"/>
                </a:solidFill>
                <a:latin typeface="+mn-lt"/>
                <a:ea typeface="+mn-ea"/>
              </a:rPr>
              <a:t>ainsi</a:t>
            </a:r>
            <a:r>
              <a:rPr lang="en-US" altLang="fr-FR" sz="2000" dirty="0">
                <a:solidFill>
                  <a:schemeClr val="tx1"/>
                </a:solidFill>
                <a:latin typeface="+mn-lt"/>
                <a:ea typeface="+mn-ea"/>
              </a:rPr>
              <a:t> que la </a:t>
            </a:r>
            <a:r>
              <a:rPr lang="en-US" altLang="fr-FR" sz="2000" i="1" u="sng" dirty="0" err="1">
                <a:solidFill>
                  <a:schemeClr val="tx1"/>
                </a:solidFill>
                <a:latin typeface="+mn-lt"/>
                <a:ea typeface="+mn-ea"/>
              </a:rPr>
              <a:t>partie</a:t>
            </a:r>
            <a:r>
              <a:rPr lang="en-US" altLang="fr-FR" sz="2000" i="1" u="sng" dirty="0">
                <a:solidFill>
                  <a:schemeClr val="tx1"/>
                </a:solidFill>
                <a:latin typeface="+mn-lt"/>
                <a:ea typeface="+mn-ea"/>
              </a:rPr>
              <a:t> </a:t>
            </a:r>
            <a:r>
              <a:rPr lang="en-US" altLang="fr-FR" sz="2000" i="1" u="sng" dirty="0" err="1">
                <a:solidFill>
                  <a:schemeClr val="tx1"/>
                </a:solidFill>
                <a:latin typeface="+mn-lt"/>
                <a:ea typeface="+mn-ea"/>
              </a:rPr>
              <a:t>jetée</a:t>
            </a:r>
            <a:r>
              <a:rPr lang="en-US" altLang="fr-FR" sz="2000" dirty="0">
                <a:solidFill>
                  <a:schemeClr val="tx1"/>
                </a:solidFill>
                <a:latin typeface="+mn-lt"/>
                <a:ea typeface="+mn-ea"/>
              </a:rPr>
              <a:t>, </a:t>
            </a:r>
            <a:r>
              <a:rPr lang="en-US" altLang="fr-FR" sz="2000" dirty="0" err="1">
                <a:solidFill>
                  <a:schemeClr val="tx1"/>
                </a:solidFill>
                <a:latin typeface="+mn-lt"/>
                <a:ea typeface="+mn-ea"/>
              </a:rPr>
              <a:t>s’il</a:t>
            </a:r>
            <a:r>
              <a:rPr lang="en-US" altLang="fr-FR" sz="2000" dirty="0">
                <a:solidFill>
                  <a:schemeClr val="tx1"/>
                </a:solidFill>
                <a:latin typeface="+mn-lt"/>
                <a:ea typeface="+mn-ea"/>
              </a:rPr>
              <a:t> y a lieu, avec la </a:t>
            </a:r>
            <a:r>
              <a:rPr lang="en-US" altLang="fr-FR" sz="2000" i="1" u="sng" dirty="0">
                <a:solidFill>
                  <a:schemeClr val="tx1"/>
                </a:solidFill>
                <a:latin typeface="+mn-lt"/>
                <a:ea typeface="+mn-ea"/>
              </a:rPr>
              <a:t>signature d’un </a:t>
            </a:r>
            <a:r>
              <a:rPr lang="en-US" altLang="fr-FR" sz="2000" i="1" u="sng" dirty="0" err="1">
                <a:solidFill>
                  <a:schemeClr val="tx1"/>
                </a:solidFill>
                <a:latin typeface="+mn-lt"/>
                <a:ea typeface="+mn-ea"/>
              </a:rPr>
              <a:t>témoin</a:t>
            </a:r>
            <a:r>
              <a:rPr lang="en-US" altLang="fr-FR" sz="2000" i="1" u="sng"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Le nom du </a:t>
            </a:r>
            <a:r>
              <a:rPr lang="en-US" altLang="fr-FR" sz="2000" dirty="0" err="1">
                <a:solidFill>
                  <a:schemeClr val="tx1"/>
                </a:solidFill>
                <a:latin typeface="+mn-lt"/>
                <a:ea typeface="+mn-ea"/>
              </a:rPr>
              <a:t>médecin</a:t>
            </a:r>
            <a:r>
              <a:rPr lang="en-US" altLang="fr-FR" sz="2000" dirty="0">
                <a:solidFill>
                  <a:schemeClr val="tx1"/>
                </a:solidFill>
                <a:latin typeface="+mn-lt"/>
                <a:ea typeface="+mn-ea"/>
              </a:rPr>
              <a:t> qui a </a:t>
            </a:r>
            <a:r>
              <a:rPr lang="en-US" altLang="fr-FR" sz="2000" dirty="0" err="1">
                <a:solidFill>
                  <a:schemeClr val="tx1"/>
                </a:solidFill>
                <a:latin typeface="+mn-lt"/>
                <a:ea typeface="+mn-ea"/>
              </a:rPr>
              <a:t>prescrit</a:t>
            </a:r>
            <a:r>
              <a:rPr lang="en-US" altLang="fr-FR" sz="2000" dirty="0">
                <a:solidFill>
                  <a:schemeClr val="tx1"/>
                </a:solidFill>
                <a:latin typeface="+mn-lt"/>
                <a:ea typeface="+mn-ea"/>
              </a:rPr>
              <a:t> le </a:t>
            </a:r>
            <a:r>
              <a:rPr lang="en-US" altLang="fr-FR" sz="2000" dirty="0" err="1">
                <a:solidFill>
                  <a:schemeClr val="tx1"/>
                </a:solidFill>
                <a:latin typeface="+mn-lt"/>
                <a:ea typeface="+mn-ea"/>
              </a:rPr>
              <a:t>médicament</a:t>
            </a:r>
            <a:r>
              <a:rPr lang="en-US" altLang="fr-FR" sz="20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La </a:t>
            </a:r>
            <a:r>
              <a:rPr lang="en-US" altLang="fr-FR" sz="2000" dirty="0" err="1">
                <a:solidFill>
                  <a:schemeClr val="tx1"/>
                </a:solidFill>
                <a:latin typeface="+mn-lt"/>
                <a:ea typeface="+mn-ea"/>
              </a:rPr>
              <a:t>quantité</a:t>
            </a:r>
            <a:r>
              <a:rPr lang="en-US" altLang="fr-FR" sz="2000" dirty="0">
                <a:solidFill>
                  <a:schemeClr val="tx1"/>
                </a:solidFill>
                <a:latin typeface="+mn-lt"/>
                <a:ea typeface="+mn-ea"/>
              </a:rPr>
              <a:t> de </a:t>
            </a:r>
            <a:r>
              <a:rPr lang="en-US" altLang="fr-FR" sz="2000" dirty="0" err="1">
                <a:solidFill>
                  <a:schemeClr val="tx1"/>
                </a:solidFill>
                <a:latin typeface="+mn-lt"/>
                <a:ea typeface="+mn-ea"/>
              </a:rPr>
              <a:t>médicament</a:t>
            </a:r>
            <a:r>
              <a:rPr lang="en-US" altLang="fr-FR" sz="2000" dirty="0">
                <a:solidFill>
                  <a:schemeClr val="tx1"/>
                </a:solidFill>
                <a:latin typeface="+mn-lt"/>
                <a:ea typeface="+mn-ea"/>
              </a:rPr>
              <a:t> qui </a:t>
            </a:r>
            <a:r>
              <a:rPr lang="en-US" altLang="fr-FR" sz="2000" dirty="0" err="1">
                <a:solidFill>
                  <a:schemeClr val="tx1"/>
                </a:solidFill>
                <a:latin typeface="+mn-lt"/>
                <a:ea typeface="+mn-ea"/>
              </a:rPr>
              <a:t>reste</a:t>
            </a:r>
            <a:r>
              <a:rPr lang="en-US" altLang="fr-FR" sz="20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000" dirty="0">
                <a:solidFill>
                  <a:schemeClr val="tx1"/>
                </a:solidFill>
                <a:latin typeface="+mn-lt"/>
                <a:ea typeface="+mn-ea"/>
              </a:rPr>
              <a:t>La signature de la </a:t>
            </a:r>
            <a:r>
              <a:rPr lang="en-US" altLang="fr-FR" sz="2000" dirty="0" err="1">
                <a:solidFill>
                  <a:schemeClr val="tx1"/>
                </a:solidFill>
                <a:latin typeface="+mn-lt"/>
                <a:ea typeface="+mn-ea"/>
              </a:rPr>
              <a:t>personne</a:t>
            </a:r>
            <a:r>
              <a:rPr lang="en-US" altLang="fr-FR" sz="2000" dirty="0">
                <a:solidFill>
                  <a:schemeClr val="tx1"/>
                </a:solidFill>
                <a:latin typeface="+mn-lt"/>
                <a:ea typeface="+mn-ea"/>
              </a:rPr>
              <a:t> qui </a:t>
            </a:r>
            <a:r>
              <a:rPr lang="en-US" altLang="fr-FR" sz="2000" dirty="0" err="1">
                <a:solidFill>
                  <a:schemeClr val="tx1"/>
                </a:solidFill>
                <a:latin typeface="+mn-lt"/>
                <a:ea typeface="+mn-ea"/>
              </a:rPr>
              <a:t>prépare</a:t>
            </a:r>
            <a:r>
              <a:rPr lang="en-US" altLang="fr-FR" sz="2000" dirty="0">
                <a:solidFill>
                  <a:schemeClr val="tx1"/>
                </a:solidFill>
                <a:latin typeface="+mn-lt"/>
                <a:ea typeface="+mn-ea"/>
              </a:rPr>
              <a:t> le </a:t>
            </a:r>
            <a:r>
              <a:rPr lang="en-US" altLang="fr-FR" sz="2000" dirty="0" err="1">
                <a:solidFill>
                  <a:schemeClr val="tx1"/>
                </a:solidFill>
                <a:latin typeface="+mn-lt"/>
                <a:ea typeface="+mn-ea"/>
              </a:rPr>
              <a:t>médicament</a:t>
            </a:r>
            <a:r>
              <a:rPr lang="en-US" altLang="fr-FR" sz="2000" dirty="0">
                <a:solidFill>
                  <a:schemeClr val="tx1"/>
                </a:solidFill>
                <a:latin typeface="+mn-lt"/>
                <a:ea typeface="+mn-ea"/>
              </a:rPr>
              <a:t> (</a:t>
            </a:r>
            <a:r>
              <a:rPr lang="en-US" altLang="fr-FR" sz="2000" dirty="0" err="1">
                <a:solidFill>
                  <a:schemeClr val="tx1"/>
                </a:solidFill>
                <a:latin typeface="+mn-lt"/>
                <a:ea typeface="+mn-ea"/>
              </a:rPr>
              <a:t>donc</a:t>
            </a:r>
            <a:r>
              <a:rPr lang="en-US" altLang="fr-FR" sz="2000" dirty="0">
                <a:solidFill>
                  <a:schemeClr val="tx1"/>
                </a:solidFill>
                <a:latin typeface="+mn-lt"/>
                <a:ea typeface="+mn-ea"/>
              </a:rPr>
              <a:t> </a:t>
            </a:r>
            <a:r>
              <a:rPr lang="en-US" altLang="fr-FR" sz="2000" dirty="0" err="1">
                <a:solidFill>
                  <a:schemeClr val="tx1"/>
                </a:solidFill>
                <a:latin typeface="+mn-lt"/>
                <a:ea typeface="+mn-ea"/>
              </a:rPr>
              <a:t>celle</a:t>
            </a:r>
            <a:r>
              <a:rPr lang="en-US" altLang="fr-FR" sz="2000" dirty="0">
                <a:solidFill>
                  <a:schemeClr val="tx1"/>
                </a:solidFill>
                <a:latin typeface="+mn-lt"/>
                <a:ea typeface="+mn-ea"/>
              </a:rPr>
              <a:t> qui le </a:t>
            </a:r>
            <a:r>
              <a:rPr lang="en-US" altLang="fr-FR" sz="2000" dirty="0" err="1">
                <a:solidFill>
                  <a:schemeClr val="tx1"/>
                </a:solidFill>
                <a:latin typeface="+mn-lt"/>
                <a:ea typeface="+mn-ea"/>
              </a:rPr>
              <a:t>donnera</a:t>
            </a:r>
            <a:r>
              <a:rPr lang="en-US" altLang="fr-FR" sz="2000" dirty="0">
                <a:solidFill>
                  <a:schemeClr val="tx1"/>
                </a:solidFill>
                <a:latin typeface="+mn-lt"/>
                <a:ea typeface="+mn-ea"/>
              </a:rPr>
              <a:t>)</a:t>
            </a:r>
          </a:p>
        </p:txBody>
      </p:sp>
      <p:sp>
        <p:nvSpPr>
          <p:cNvPr id="13324" name="Rectangle 133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6" name="Rectangle 133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8" name="Rectangle 133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0" name="Rectangle 133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9" name="Graphic 13318" descr="Cachet">
            <a:extLst>
              <a:ext uri="{FF2B5EF4-FFF2-40B4-BE49-F238E27FC236}">
                <a16:creationId xmlns:a16="http://schemas.microsoft.com/office/drawing/2014/main" id="{2E48C3FF-3541-25C8-9EDE-9F06DF2685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Espace réservé du contenu 2">
            <a:extLst>
              <a:ext uri="{FF2B5EF4-FFF2-40B4-BE49-F238E27FC236}">
                <a16:creationId xmlns:a16="http://schemas.microsoft.com/office/drawing/2014/main" id="{085AD5F1-C1C1-5EB7-7E40-EDEF2A8F2EA0}"/>
              </a:ext>
            </a:extLst>
          </p:cNvPr>
          <p:cNvSpPr>
            <a:spLocks noGrp="1"/>
          </p:cNvSpPr>
          <p:nvPr>
            <p:ph idx="1"/>
          </p:nvPr>
        </p:nvSpPr>
        <p:spPr>
          <a:xfrm>
            <a:off x="838200" y="1825625"/>
            <a:ext cx="5558489" cy="4351338"/>
          </a:xfrm>
        </p:spPr>
        <p:txBody>
          <a:bodyPr>
            <a:normAutofit/>
          </a:bodyPr>
          <a:lstStyle/>
          <a:p>
            <a:r>
              <a:rPr lang="fr-CA" altLang="fr-FR">
                <a:sym typeface="Wingdings" panose="05000000000000000000" pitchFamily="2" charset="2"/>
              </a:rPr>
              <a:t> Page 16</a:t>
            </a:r>
          </a:p>
          <a:p>
            <a:r>
              <a:rPr lang="fr-CA" altLang="fr-FR"/>
              <a:t>Il n’existe aucune disposition dans les lois et règlements applicables qui interdit aux infirmières auxiliaires de </a:t>
            </a:r>
            <a:r>
              <a:rPr lang="fr-CA" altLang="fr-FR" b="1" i="1"/>
              <a:t>procéder au compte des narcotiques, de signer la feuille de contrôle, de transporter les narcotiques de la pharmacie jusqu’à l’unité de soins et d’avoir accès à l’armoire à narcotiques.</a:t>
            </a:r>
          </a:p>
        </p:txBody>
      </p:sp>
      <p:sp>
        <p:nvSpPr>
          <p:cNvPr id="14347" name="Oval 14346">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9" name="Block Arc 1434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51" name="Freeform: Shape 14350">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4353" name="Straight Connector 14352">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355" name="Freeform: Shape 1435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357" name="Arc 1435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59" name="Freeform: Shape 1435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01" name="Rectangle 153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Text Box 1">
            <a:extLst>
              <a:ext uri="{FF2B5EF4-FFF2-40B4-BE49-F238E27FC236}">
                <a16:creationId xmlns:a16="http://schemas.microsoft.com/office/drawing/2014/main" id="{8643BD78-F21A-2D8B-A484-9176F6D8ED27}"/>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5400" kern="1200">
                <a:solidFill>
                  <a:schemeClr val="tx1"/>
                </a:solidFill>
                <a:effectLst>
                  <a:outerShdw blurRad="38100" dist="38100" dir="2700000" algn="tl">
                    <a:srgbClr val="C0C0C0"/>
                  </a:outerShdw>
                </a:effectLst>
                <a:latin typeface="+mj-lt"/>
                <a:ea typeface="+mj-ea"/>
                <a:cs typeface="+mj-cs"/>
              </a:rPr>
              <a:t>Exemple;</a:t>
            </a:r>
          </a:p>
        </p:txBody>
      </p:sp>
      <p:sp>
        <p:nvSpPr>
          <p:cNvPr id="1540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ZoneTexte 1">
            <a:extLst>
              <a:ext uri="{FF2B5EF4-FFF2-40B4-BE49-F238E27FC236}">
                <a16:creationId xmlns:a16="http://schemas.microsoft.com/office/drawing/2014/main" id="{E9099C83-FB2C-F8F6-4D27-0475B4F0DF9A}"/>
              </a:ext>
            </a:extLst>
          </p:cNvPr>
          <p:cNvSpPr txBox="1">
            <a:spLocks noChangeArrowheads="1"/>
          </p:cNvSpPr>
          <p:nvPr/>
        </p:nvSpPr>
        <p:spPr bwMode="auto">
          <a:xfrm>
            <a:off x="10631279" y="2704447"/>
            <a:ext cx="1560721" cy="445153"/>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ltLang="fr-FR" sz="2200" dirty="0"/>
              <a:t>+</a:t>
            </a:r>
            <a:r>
              <a:rPr lang="en-US" altLang="fr-FR" sz="2200" dirty="0" err="1"/>
              <a:t>Titre</a:t>
            </a:r>
            <a:endParaRPr lang="en-US" altLang="fr-FR" sz="2200" dirty="0"/>
          </a:p>
        </p:txBody>
      </p:sp>
      <p:grpSp>
        <p:nvGrpSpPr>
          <p:cNvPr id="15363" name="Group 2">
            <a:extLst>
              <a:ext uri="{FF2B5EF4-FFF2-40B4-BE49-F238E27FC236}">
                <a16:creationId xmlns:a16="http://schemas.microsoft.com/office/drawing/2014/main" id="{78F7A1A8-E6AE-7C05-4D78-6463CF048C13}"/>
              </a:ext>
            </a:extLst>
          </p:cNvPr>
          <p:cNvGrpSpPr>
            <a:grpSpLocks/>
          </p:cNvGrpSpPr>
          <p:nvPr/>
        </p:nvGrpSpPr>
        <p:grpSpPr bwMode="auto">
          <a:xfrm>
            <a:off x="3898373" y="700024"/>
            <a:ext cx="7016365" cy="5780036"/>
            <a:chOff x="1536" y="480"/>
            <a:chExt cx="3167" cy="3759"/>
          </a:xfrm>
        </p:grpSpPr>
        <p:pic>
          <p:nvPicPr>
            <p:cNvPr id="15365" name="Picture 3">
              <a:extLst>
                <a:ext uri="{FF2B5EF4-FFF2-40B4-BE49-F238E27FC236}">
                  <a16:creationId xmlns:a16="http://schemas.microsoft.com/office/drawing/2014/main" id="{010E3595-B529-552F-2E7C-9D2058F4C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79" t="14284" r="6558" b="14270"/>
            <a:stretch>
              <a:fillRect/>
            </a:stretch>
          </p:blipFill>
          <p:spPr bwMode="auto">
            <a:xfrm>
              <a:off x="1536" y="480"/>
              <a:ext cx="3167" cy="3759"/>
            </a:xfrm>
            <a:prstGeom prst="rect">
              <a:avLst/>
            </a:prstGeom>
            <a:noFill/>
            <a:ln>
              <a:noFill/>
            </a:ln>
            <a:effectLst/>
            <a:extLst>
              <a:ext uri="{909E8E84-426E-40DD-AFC4-6F175D3DCCD1}">
                <a14:hiddenFill xmlns:a14="http://schemas.microsoft.com/office/drawing/2010/main">
                  <a:blipFill dpi="0" rotWithShape="0">
                    <a:blip/>
                    <a:srcRect l="10579" t="14284" r="6558" b="1427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4">
              <a:extLst>
                <a:ext uri="{FF2B5EF4-FFF2-40B4-BE49-F238E27FC236}">
                  <a16:creationId xmlns:a16="http://schemas.microsoft.com/office/drawing/2014/main" id="{1CB8FA91-21E6-DBF2-56E8-245E79221B8E}"/>
                </a:ext>
              </a:extLst>
            </p:cNvPr>
            <p:cNvSpPr txBox="1">
              <a:spLocks noChangeArrowheads="1"/>
            </p:cNvSpPr>
            <p:nvPr/>
          </p:nvSpPr>
          <p:spPr bwMode="auto">
            <a:xfrm>
              <a:off x="1536" y="480"/>
              <a:ext cx="3167" cy="3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4" name="Rectangle 22533">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6" name="Rectangle: Rounded Corners 22535">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Text Box 1">
            <a:extLst>
              <a:ext uri="{FF2B5EF4-FFF2-40B4-BE49-F238E27FC236}">
                <a16:creationId xmlns:a16="http://schemas.microsoft.com/office/drawing/2014/main" id="{E311F203-E5B3-1B57-BBF3-A7A106566A54}"/>
              </a:ext>
            </a:extLst>
          </p:cNvPr>
          <p:cNvSpPr txBox="1">
            <a:spLocks noChangeArrowheads="1"/>
          </p:cNvSpPr>
          <p:nvPr/>
        </p:nvSpPr>
        <p:spPr bwMode="auto">
          <a:xfrm>
            <a:off x="956826" y="1112969"/>
            <a:ext cx="3937298" cy="41660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kern="1200">
                <a:solidFill>
                  <a:srgbClr val="FFFFFF"/>
                </a:solidFill>
                <a:effectLst>
                  <a:outerShdw blurRad="38100" dist="38100" dir="2700000" algn="tl">
                    <a:srgbClr val="C0C0C0"/>
                  </a:outerShdw>
                </a:effectLst>
                <a:latin typeface="+mj-lt"/>
                <a:ea typeface="+mj-ea"/>
                <a:cs typeface="+mj-cs"/>
              </a:rPr>
              <a:t>Changement de service</a:t>
            </a:r>
          </a:p>
        </p:txBody>
      </p:sp>
      <p:sp>
        <p:nvSpPr>
          <p:cNvPr id="22538" name="Freeform: Shape 2253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0" name="Freeform: Shape 22539">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2542" name="Freeform: Shape 2254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Text Box 2">
            <a:extLst>
              <a:ext uri="{FF2B5EF4-FFF2-40B4-BE49-F238E27FC236}">
                <a16:creationId xmlns:a16="http://schemas.microsoft.com/office/drawing/2014/main" id="{1D3F0D14-24AF-6C23-360F-5CA131B6658C}"/>
              </a:ext>
            </a:extLst>
          </p:cNvPr>
          <p:cNvSpPr txBox="1">
            <a:spLocks noChangeArrowheads="1"/>
          </p:cNvSpPr>
          <p:nvPr/>
        </p:nvSpPr>
        <p:spPr bwMode="auto">
          <a:xfrm>
            <a:off x="6096000" y="820880"/>
            <a:ext cx="5257799" cy="4889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a:solidFill>
                  <a:schemeClr val="tx1"/>
                </a:solidFill>
                <a:latin typeface="+mn-lt"/>
                <a:ea typeface="+mn-ea"/>
              </a:rPr>
              <a:t>À chaque fin de service, </a:t>
            </a:r>
            <a:r>
              <a:rPr lang="en-US" altLang="fr-FR" b="1" i="1">
                <a:solidFill>
                  <a:schemeClr val="tx1"/>
                </a:solidFill>
                <a:latin typeface="+mn-lt"/>
                <a:ea typeface="+mn-ea"/>
              </a:rPr>
              <a:t>selon le protocole, </a:t>
            </a:r>
            <a:r>
              <a:rPr lang="en-US" altLang="fr-FR">
                <a:solidFill>
                  <a:schemeClr val="tx1"/>
                </a:solidFill>
                <a:latin typeface="+mn-lt"/>
                <a:ea typeface="+mn-ea"/>
              </a:rPr>
              <a:t>les deux personnes responsables, </a:t>
            </a:r>
            <a:r>
              <a:rPr lang="en-US" altLang="fr-FR" i="1">
                <a:solidFill>
                  <a:schemeClr val="tx1"/>
                </a:solidFill>
                <a:latin typeface="+mn-lt"/>
                <a:ea typeface="+mn-ea"/>
              </a:rPr>
              <a:t>celle qui termine et celle qui débute</a:t>
            </a:r>
            <a:r>
              <a:rPr lang="en-US" altLang="fr-FR">
                <a:solidFill>
                  <a:schemeClr val="tx1"/>
                </a:solidFill>
                <a:latin typeface="+mn-lt"/>
                <a:ea typeface="+mn-ea"/>
              </a:rPr>
              <a:t>, doivent compter chacune des drogues et signer le registre.</a:t>
            </a:r>
          </a:p>
          <a:p>
            <a:pPr indent="-228600" eaLnBrk="1" hangingPunct="1">
              <a:lnSpc>
                <a:spcPct val="90000"/>
              </a:lnSpc>
              <a:buClr>
                <a:srgbClr val="3891A7"/>
              </a:buClr>
              <a:buSzPct val="80000"/>
              <a:buFont typeface="Arial" panose="020B0604020202020204" pitchFamily="34" charset="0"/>
              <a:buChar char="•"/>
            </a:pPr>
            <a:r>
              <a:rPr lang="en-US" altLang="fr-FR">
                <a:solidFill>
                  <a:schemeClr val="tx1"/>
                </a:solidFill>
                <a:latin typeface="+mn-lt"/>
                <a:ea typeface="+mn-ea"/>
              </a:rPr>
              <a:t>C’est le moment où il y a échange du jeu de clé</a:t>
            </a:r>
          </a:p>
        </p:txBody>
      </p:sp>
      <p:sp>
        <p:nvSpPr>
          <p:cNvPr id="22544" name="Freeform: Shape 22543">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546" name="Freeform: Shape 22545">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548" name="Freeform: Shape 2254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361" name="Text Box 1">
            <a:extLst>
              <a:ext uri="{FF2B5EF4-FFF2-40B4-BE49-F238E27FC236}">
                <a16:creationId xmlns:a16="http://schemas.microsoft.com/office/drawing/2014/main" id="{0D8E86B9-79B2-E248-237A-1738BDA19147}"/>
              </a:ext>
            </a:extLst>
          </p:cNvPr>
          <p:cNvSpPr txBox="1">
            <a:spLocks noChangeArrowheads="1"/>
          </p:cNvSpPr>
          <p:nvPr/>
        </p:nvSpPr>
        <p:spPr bwMode="auto">
          <a:xfrm>
            <a:off x="261257" y="1070800"/>
            <a:ext cx="4157825" cy="55831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r">
              <a:lnSpc>
                <a:spcPct val="90000"/>
              </a:lnSpc>
              <a:spcBef>
                <a:spcPct val="0"/>
              </a:spcBef>
              <a:spcAft>
                <a:spcPts val="600"/>
              </a:spcAft>
              <a:buClrTx/>
              <a:defRPr/>
            </a:pPr>
            <a:r>
              <a:rPr lang="en-US" altLang="fr-FR" sz="6200" kern="1200" dirty="0" err="1">
                <a:solidFill>
                  <a:schemeClr val="tx1"/>
                </a:solidFill>
                <a:effectLst>
                  <a:outerShdw blurRad="38100" dist="38100" dir="2700000" algn="tl">
                    <a:srgbClr val="C0C0C0"/>
                  </a:outerShdw>
                </a:effectLst>
                <a:latin typeface="+mj-lt"/>
                <a:ea typeface="+mj-ea"/>
                <a:cs typeface="+mj-cs"/>
              </a:rPr>
              <a:t>Exercice</a:t>
            </a:r>
            <a:r>
              <a:rPr lang="en-US" altLang="fr-FR" sz="6200" kern="1200" dirty="0">
                <a:solidFill>
                  <a:schemeClr val="tx1"/>
                </a:solidFill>
                <a:effectLst>
                  <a:outerShdw blurRad="38100" dist="38100" dir="2700000" algn="tl">
                    <a:srgbClr val="C0C0C0"/>
                  </a:outerShdw>
                </a:effectLst>
                <a:latin typeface="+mj-lt"/>
                <a:ea typeface="+mj-ea"/>
                <a:cs typeface="+mj-cs"/>
              </a:rPr>
              <a:t> «inscription sur </a:t>
            </a:r>
            <a:r>
              <a:rPr lang="en-US" altLang="fr-FR" sz="6200" kern="1200" dirty="0" err="1">
                <a:solidFill>
                  <a:schemeClr val="tx1"/>
                </a:solidFill>
                <a:effectLst>
                  <a:outerShdw blurRad="38100" dist="38100" dir="2700000" algn="tl">
                    <a:srgbClr val="C0C0C0"/>
                  </a:outerShdw>
                </a:effectLst>
                <a:latin typeface="+mj-lt"/>
                <a:ea typeface="+mj-ea"/>
                <a:cs typeface="+mj-cs"/>
              </a:rPr>
              <a:t>feuille</a:t>
            </a:r>
            <a:r>
              <a:rPr lang="en-US" altLang="fr-FR" sz="6200" kern="1200" dirty="0">
                <a:solidFill>
                  <a:schemeClr val="tx1"/>
                </a:solidFill>
                <a:effectLst>
                  <a:outerShdw blurRad="38100" dist="38100" dir="2700000" algn="tl">
                    <a:srgbClr val="C0C0C0"/>
                  </a:outerShdw>
                </a:effectLst>
                <a:latin typeface="+mj-lt"/>
                <a:ea typeface="+mj-ea"/>
                <a:cs typeface="+mj-cs"/>
              </a:rPr>
              <a:t> de </a:t>
            </a:r>
            <a:r>
              <a:rPr lang="en-US" altLang="fr-FR" sz="6200" kern="1200" dirty="0" err="1">
                <a:solidFill>
                  <a:schemeClr val="tx1"/>
                </a:solidFill>
                <a:effectLst>
                  <a:outerShdw blurRad="38100" dist="38100" dir="2700000" algn="tl">
                    <a:srgbClr val="C0C0C0"/>
                  </a:outerShdw>
                </a:effectLst>
                <a:latin typeface="+mj-lt"/>
                <a:ea typeface="+mj-ea"/>
                <a:cs typeface="+mj-cs"/>
              </a:rPr>
              <a:t>narcotique</a:t>
            </a:r>
            <a:r>
              <a:rPr lang="en-US" altLang="fr-FR" sz="6200" kern="1200" dirty="0">
                <a:solidFill>
                  <a:schemeClr val="tx1"/>
                </a:solidFill>
                <a:effectLst>
                  <a:outerShdw blurRad="38100" dist="38100" dir="2700000" algn="tl">
                    <a:srgbClr val="C0C0C0"/>
                  </a:outerShdw>
                </a:effectLst>
                <a:latin typeface="+mj-lt"/>
                <a:ea typeface="+mj-ea"/>
                <a:cs typeface="+mj-cs"/>
              </a:rPr>
              <a:t>»</a:t>
            </a:r>
          </a:p>
        </p:txBody>
      </p:sp>
      <p:cxnSp>
        <p:nvCxnSpPr>
          <p:cNvPr id="17419" name="Straight Connector 174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7413" name="Text Box 2">
            <a:extLst>
              <a:ext uri="{FF2B5EF4-FFF2-40B4-BE49-F238E27FC236}">
                <a16:creationId xmlns:a16="http://schemas.microsoft.com/office/drawing/2014/main" id="{565CB26B-B00A-D88E-A4C0-D41C2BB1FA97}"/>
              </a:ext>
            </a:extLst>
          </p:cNvPr>
          <p:cNvGraphicFramePr/>
          <p:nvPr>
            <p:extLst>
              <p:ext uri="{D42A27DB-BD31-4B8C-83A1-F6EECF244321}">
                <p14:modId xmlns:p14="http://schemas.microsoft.com/office/powerpoint/2010/main" val="105511255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Oval 2356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Text Box 1">
            <a:extLst>
              <a:ext uri="{FF2B5EF4-FFF2-40B4-BE49-F238E27FC236}">
                <a16:creationId xmlns:a16="http://schemas.microsoft.com/office/drawing/2014/main" id="{906A3F44-667E-D504-82D2-C64CDFCB0A9F}"/>
              </a:ext>
            </a:extLst>
          </p:cNvPr>
          <p:cNvSpPr txBox="1">
            <a:spLocks noChangeArrowheads="1"/>
          </p:cNvSpPr>
          <p:nvPr/>
        </p:nvSpPr>
        <p:spPr bwMode="auto">
          <a:xfrm>
            <a:off x="1245072" y="1289765"/>
            <a:ext cx="3651101" cy="4270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ctr">
              <a:lnSpc>
                <a:spcPct val="90000"/>
              </a:lnSpc>
              <a:spcBef>
                <a:spcPct val="0"/>
              </a:spcBef>
              <a:spcAft>
                <a:spcPts val="600"/>
              </a:spcAft>
              <a:buClrTx/>
              <a:defRPr/>
            </a:pPr>
            <a:r>
              <a:rPr lang="en-US" altLang="fr-FR" sz="5600" kern="1200">
                <a:solidFill>
                  <a:srgbClr val="FFFFFF"/>
                </a:solidFill>
                <a:effectLst>
                  <a:outerShdw blurRad="38100" dist="38100" dir="2700000" algn="tl">
                    <a:srgbClr val="C0C0C0"/>
                  </a:outerShdw>
                </a:effectLst>
                <a:latin typeface="+mj-lt"/>
                <a:ea typeface="+mj-ea"/>
                <a:cs typeface="+mj-cs"/>
              </a:rPr>
              <a:t>Loi sur la pharmacie du Québec</a:t>
            </a:r>
          </a:p>
          <a:p>
            <a:pPr algn="ctr">
              <a:lnSpc>
                <a:spcPct val="90000"/>
              </a:lnSpc>
              <a:spcBef>
                <a:spcPct val="0"/>
              </a:spcBef>
              <a:spcAft>
                <a:spcPts val="600"/>
              </a:spcAft>
              <a:buClrTx/>
              <a:defRPr/>
            </a:pPr>
            <a:r>
              <a:rPr lang="en-US" altLang="fr-FR" sz="5600" kern="1200">
                <a:solidFill>
                  <a:srgbClr val="FFFFFF"/>
                </a:solidFill>
                <a:effectLst>
                  <a:outerShdw blurRad="38100" dist="38100" dir="2700000" algn="tl">
                    <a:srgbClr val="C0C0C0"/>
                  </a:outerShdw>
                </a:effectLst>
                <a:latin typeface="+mj-lt"/>
                <a:ea typeface="+mj-ea"/>
                <a:cs typeface="+mj-cs"/>
              </a:rPr>
              <a:t>p.17</a:t>
            </a:r>
          </a:p>
        </p:txBody>
      </p:sp>
      <p:sp>
        <p:nvSpPr>
          <p:cNvPr id="2356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56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3555" name="Text Box 2">
            <a:extLst>
              <a:ext uri="{FF2B5EF4-FFF2-40B4-BE49-F238E27FC236}">
                <a16:creationId xmlns:a16="http://schemas.microsoft.com/office/drawing/2014/main" id="{6FA9DE66-A60C-A0BC-8C92-FDC106BD21E6}"/>
              </a:ext>
            </a:extLst>
          </p:cNvPr>
          <p:cNvSpPr txBox="1">
            <a:spLocks noChangeArrowheads="1"/>
          </p:cNvSpPr>
          <p:nvPr/>
        </p:nvSpPr>
        <p:spPr bwMode="auto">
          <a:xfrm>
            <a:off x="6297233" y="518400"/>
            <a:ext cx="4771607" cy="5837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000">
                <a:solidFill>
                  <a:schemeClr val="tx1">
                    <a:alpha val="80000"/>
                  </a:schemeClr>
                </a:solidFill>
                <a:latin typeface="+mn-lt"/>
                <a:ea typeface="+mn-ea"/>
              </a:rPr>
              <a:t>Le pharmacien émet une opinion sur les liens entre les médicaments, peut suggérer de modifier une ordonnance ou un dosage et informe des effets indésirables du médicament.</a:t>
            </a:r>
          </a:p>
          <a:p>
            <a:pPr indent="-228600" eaLnBrk="1" hangingPunct="1">
              <a:lnSpc>
                <a:spcPct val="90000"/>
              </a:lnSpc>
              <a:buClr>
                <a:srgbClr val="3891A7"/>
              </a:buClr>
              <a:buSzPct val="80000"/>
              <a:buFont typeface="Arial" panose="020B0604020202020204" pitchFamily="34" charset="0"/>
              <a:buChar char="•"/>
            </a:pPr>
            <a:endParaRPr lang="en-US" altLang="fr-FR" sz="2000">
              <a:solidFill>
                <a:schemeClr val="tx1">
                  <a:alpha val="80000"/>
                </a:schemeClr>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sz="2000">
                <a:solidFill>
                  <a:schemeClr val="tx1">
                    <a:alpha val="80000"/>
                  </a:schemeClr>
                </a:solidFill>
                <a:latin typeface="+mn-lt"/>
                <a:ea typeface="+mn-ea"/>
              </a:rPr>
              <a:t>Il pourra prescrire des médicaments pour certaines conditions mineures, c’est-à-dire des problèmes de santé courants ou facilement reconnaissables et traitables. Toutefois, vous devrez déjà, dans le passé, avoir consulté un médecin pour une de ces conditions et avoir reçu, à ce moment-là, une ordonnance pour un médicament. C’est à cette ordonnance que votre pharmacien devra se référer. (2015)</a:t>
            </a:r>
          </a:p>
          <a:p>
            <a:pPr indent="-228600" eaLnBrk="1" hangingPunct="1">
              <a:lnSpc>
                <a:spcPct val="90000"/>
              </a:lnSpc>
              <a:buClr>
                <a:srgbClr val="3891A7"/>
              </a:buClr>
              <a:buSzPct val="80000"/>
              <a:buFont typeface="Arial" panose="020B0604020202020204" pitchFamily="34" charset="0"/>
              <a:buChar char="•"/>
            </a:pPr>
            <a:endParaRPr lang="en-US" altLang="fr-FR" sz="2000">
              <a:solidFill>
                <a:schemeClr val="tx1">
                  <a:alpha val="80000"/>
                </a:schemeClr>
              </a:solidFill>
              <a:latin typeface="+mn-lt"/>
              <a:ea typeface="+mn-ea"/>
            </a:endParaRPr>
          </a:p>
        </p:txBody>
      </p:sp>
      <p:sp>
        <p:nvSpPr>
          <p:cNvPr id="2356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3571" name="Straight Connector 2357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23556" name="Picture 3">
            <a:extLst>
              <a:ext uri="{FF2B5EF4-FFF2-40B4-BE49-F238E27FC236}">
                <a16:creationId xmlns:a16="http://schemas.microsoft.com/office/drawing/2014/main" id="{5F781B71-270A-7475-A0BF-07FDA409A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914" y="374394"/>
            <a:ext cx="457200" cy="44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7" name="Rectangle 24586">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Text Box 1">
            <a:extLst>
              <a:ext uri="{FF2B5EF4-FFF2-40B4-BE49-F238E27FC236}">
                <a16:creationId xmlns:a16="http://schemas.microsoft.com/office/drawing/2014/main" id="{C31C284D-C2B4-52B3-E462-5A16CF792558}"/>
              </a:ext>
            </a:extLst>
          </p:cNvPr>
          <p:cNvSpPr txBox="1">
            <a:spLocks noChangeArrowheads="1"/>
          </p:cNvSpPr>
          <p:nvPr/>
        </p:nvSpPr>
        <p:spPr bwMode="auto">
          <a:xfrm>
            <a:off x="686834" y="591344"/>
            <a:ext cx="3200400"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kern="1200" dirty="0" err="1">
                <a:solidFill>
                  <a:srgbClr val="FFFFFF"/>
                </a:solidFill>
                <a:effectLst>
                  <a:outerShdw blurRad="38100" dist="38100" dir="2700000" algn="tl">
                    <a:srgbClr val="C0C0C0"/>
                  </a:outerShdw>
                </a:effectLst>
                <a:latin typeface="+mj-lt"/>
                <a:ea typeface="+mj-ea"/>
                <a:cs typeface="+mj-cs"/>
              </a:rPr>
              <a:t>Règlement</a:t>
            </a:r>
            <a:r>
              <a:rPr lang="en-US" altLang="fr-FR" sz="4400" kern="1200" dirty="0">
                <a:solidFill>
                  <a:srgbClr val="FFFFFF"/>
                </a:solidFill>
                <a:effectLst>
                  <a:outerShdw blurRad="38100" dist="38100" dir="2700000" algn="tl">
                    <a:srgbClr val="C0C0C0"/>
                  </a:outerShdw>
                </a:effectLst>
                <a:latin typeface="+mj-lt"/>
                <a:ea typeface="+mj-ea"/>
                <a:cs typeface="+mj-cs"/>
              </a:rPr>
              <a:t> sur les </a:t>
            </a:r>
            <a:r>
              <a:rPr lang="en-US" altLang="fr-FR" sz="4400" kern="1200" dirty="0" err="1">
                <a:solidFill>
                  <a:srgbClr val="FFFFFF"/>
                </a:solidFill>
                <a:effectLst>
                  <a:outerShdw blurRad="38100" dist="38100" dir="2700000" algn="tl">
                    <a:srgbClr val="C0C0C0"/>
                  </a:outerShdw>
                </a:effectLst>
                <a:latin typeface="+mj-lt"/>
                <a:ea typeface="+mj-ea"/>
                <a:cs typeface="+mj-cs"/>
              </a:rPr>
              <a:t>normes</a:t>
            </a:r>
            <a:r>
              <a:rPr lang="en-US" altLang="fr-FR" sz="4400" kern="1200" dirty="0">
                <a:solidFill>
                  <a:srgbClr val="FFFFFF"/>
                </a:solidFill>
                <a:effectLst>
                  <a:outerShdw blurRad="38100" dist="38100" dir="2700000" algn="tl">
                    <a:srgbClr val="C0C0C0"/>
                  </a:outerShdw>
                </a:effectLst>
                <a:latin typeface="+mj-lt"/>
                <a:ea typeface="+mj-ea"/>
                <a:cs typeface="+mj-cs"/>
              </a:rPr>
              <a:t> relatives aux ordonnances </a:t>
            </a:r>
            <a:r>
              <a:rPr lang="en-US" altLang="fr-FR" sz="4400" kern="1200" dirty="0" err="1">
                <a:solidFill>
                  <a:srgbClr val="FFFFFF"/>
                </a:solidFill>
                <a:effectLst>
                  <a:outerShdw blurRad="38100" dist="38100" dir="2700000" algn="tl">
                    <a:srgbClr val="C0C0C0"/>
                  </a:outerShdw>
                </a:effectLst>
                <a:latin typeface="+mj-lt"/>
                <a:ea typeface="+mj-ea"/>
                <a:cs typeface="+mj-cs"/>
              </a:rPr>
              <a:t>faites</a:t>
            </a:r>
            <a:r>
              <a:rPr lang="en-US" altLang="fr-FR" sz="4400" kern="1200" dirty="0">
                <a:solidFill>
                  <a:srgbClr val="FFFFFF"/>
                </a:solidFill>
                <a:effectLst>
                  <a:outerShdw blurRad="38100" dist="38100" dir="2700000" algn="tl">
                    <a:srgbClr val="C0C0C0"/>
                  </a:outerShdw>
                </a:effectLst>
                <a:latin typeface="+mj-lt"/>
                <a:ea typeface="+mj-ea"/>
                <a:cs typeface="+mj-cs"/>
              </a:rPr>
              <a:t> par un </a:t>
            </a:r>
            <a:r>
              <a:rPr lang="en-US" altLang="fr-FR" sz="4400" kern="1200" dirty="0" err="1">
                <a:solidFill>
                  <a:srgbClr val="FFFFFF"/>
                </a:solidFill>
                <a:effectLst>
                  <a:outerShdw blurRad="38100" dist="38100" dir="2700000" algn="tl">
                    <a:srgbClr val="C0C0C0"/>
                  </a:outerShdw>
                </a:effectLst>
                <a:latin typeface="+mj-lt"/>
                <a:ea typeface="+mj-ea"/>
                <a:cs typeface="+mj-cs"/>
              </a:rPr>
              <a:t>médecin</a:t>
            </a:r>
            <a:endParaRPr lang="en-US" altLang="fr-FR" sz="4400" kern="1200" dirty="0">
              <a:solidFill>
                <a:srgbClr val="FFFFFF"/>
              </a:solidFill>
              <a:effectLst>
                <a:outerShdw blurRad="38100" dist="38100" dir="2700000" algn="tl">
                  <a:srgbClr val="C0C0C0"/>
                </a:outerShdw>
              </a:effectLst>
              <a:latin typeface="+mj-lt"/>
              <a:ea typeface="+mj-ea"/>
              <a:cs typeface="+mj-cs"/>
            </a:endParaRPr>
          </a:p>
        </p:txBody>
      </p:sp>
      <p:sp>
        <p:nvSpPr>
          <p:cNvPr id="24589" name="Arc 2458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579" name="Text Box 2">
            <a:extLst>
              <a:ext uri="{FF2B5EF4-FFF2-40B4-BE49-F238E27FC236}">
                <a16:creationId xmlns:a16="http://schemas.microsoft.com/office/drawing/2014/main" id="{46AB05BC-4E02-17F9-37BD-0C4EF957BAC2}"/>
              </a:ext>
            </a:extLst>
          </p:cNvPr>
          <p:cNvSpPr txBox="1">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dirty="0" err="1">
                <a:solidFill>
                  <a:schemeClr val="tx1"/>
                </a:solidFill>
                <a:latin typeface="+mn-lt"/>
                <a:ea typeface="+mn-ea"/>
              </a:rPr>
              <a:t>L’ordonnance</a:t>
            </a:r>
            <a:r>
              <a:rPr lang="en-US" altLang="fr-FR" dirty="0">
                <a:solidFill>
                  <a:schemeClr val="tx1"/>
                </a:solidFill>
                <a:latin typeface="+mn-lt"/>
                <a:ea typeface="+mn-ea"/>
              </a:rPr>
              <a:t> </a:t>
            </a:r>
            <a:r>
              <a:rPr lang="en-US" altLang="fr-FR" dirty="0" err="1">
                <a:solidFill>
                  <a:schemeClr val="tx1"/>
                </a:solidFill>
                <a:latin typeface="+mn-lt"/>
                <a:ea typeface="+mn-ea"/>
              </a:rPr>
              <a:t>médicale</a:t>
            </a:r>
            <a:r>
              <a:rPr lang="en-US" altLang="fr-FR" dirty="0">
                <a:solidFill>
                  <a:schemeClr val="tx1"/>
                </a:solidFill>
                <a:latin typeface="+mn-lt"/>
                <a:ea typeface="+mn-ea"/>
              </a:rPr>
              <a:t> </a:t>
            </a:r>
            <a:r>
              <a:rPr lang="en-US" altLang="fr-FR" dirty="0" err="1">
                <a:solidFill>
                  <a:schemeClr val="tx1"/>
                </a:solidFill>
                <a:latin typeface="+mn-lt"/>
                <a:ea typeface="+mn-ea"/>
              </a:rPr>
              <a:t>contient</a:t>
            </a:r>
            <a:r>
              <a:rPr lang="en-US" altLang="fr-FR" dirty="0">
                <a:solidFill>
                  <a:schemeClr val="tx1"/>
                </a:solidFill>
                <a:latin typeface="+mn-lt"/>
                <a:ea typeface="+mn-ea"/>
              </a:rPr>
              <a:t> les prescriptions </a:t>
            </a:r>
            <a:r>
              <a:rPr lang="en-US" altLang="fr-FR" dirty="0" err="1">
                <a:solidFill>
                  <a:schemeClr val="tx1"/>
                </a:solidFill>
                <a:latin typeface="+mn-lt"/>
                <a:ea typeface="+mn-ea"/>
              </a:rPr>
              <a:t>faites</a:t>
            </a:r>
            <a:r>
              <a:rPr lang="en-US" altLang="fr-FR" dirty="0">
                <a:solidFill>
                  <a:schemeClr val="tx1"/>
                </a:solidFill>
                <a:latin typeface="+mn-lt"/>
                <a:ea typeface="+mn-ea"/>
              </a:rPr>
              <a:t> pour le </a:t>
            </a:r>
            <a:r>
              <a:rPr lang="en-US" altLang="fr-FR" dirty="0" err="1">
                <a:solidFill>
                  <a:schemeClr val="tx1"/>
                </a:solidFill>
                <a:latin typeface="+mn-lt"/>
                <a:ea typeface="+mn-ea"/>
              </a:rPr>
              <a:t>traitement</a:t>
            </a:r>
            <a:r>
              <a:rPr lang="en-US" altLang="fr-FR" dirty="0">
                <a:solidFill>
                  <a:schemeClr val="tx1"/>
                </a:solidFill>
                <a:latin typeface="+mn-lt"/>
                <a:ea typeface="+mn-ea"/>
              </a:rPr>
              <a:t> d’un </a:t>
            </a:r>
            <a:r>
              <a:rPr lang="en-US" altLang="fr-FR" dirty="0" err="1">
                <a:solidFill>
                  <a:schemeClr val="tx1"/>
                </a:solidFill>
                <a:latin typeface="+mn-lt"/>
                <a:ea typeface="+mn-ea"/>
              </a:rPr>
              <a:t>usager</a:t>
            </a:r>
            <a:r>
              <a:rPr lang="en-US" altLang="fr-FR" dirty="0">
                <a:solidFill>
                  <a:schemeClr val="tx1"/>
                </a:solidFill>
                <a:latin typeface="+mn-lt"/>
                <a:ea typeface="+mn-ea"/>
              </a:rPr>
              <a:t>, </a:t>
            </a:r>
            <a:r>
              <a:rPr lang="en-US" altLang="fr-FR" dirty="0" err="1">
                <a:solidFill>
                  <a:schemeClr val="tx1"/>
                </a:solidFill>
                <a:latin typeface="+mn-lt"/>
                <a:ea typeface="+mn-ea"/>
              </a:rPr>
              <a:t>ce</a:t>
            </a:r>
            <a:r>
              <a:rPr lang="en-US" altLang="fr-FR" dirty="0">
                <a:solidFill>
                  <a:schemeClr val="tx1"/>
                </a:solidFill>
                <a:latin typeface="+mn-lt"/>
                <a:ea typeface="+mn-ea"/>
              </a:rPr>
              <a:t> qui </a:t>
            </a:r>
            <a:r>
              <a:rPr lang="en-US" altLang="fr-FR" dirty="0" err="1">
                <a:solidFill>
                  <a:schemeClr val="tx1"/>
                </a:solidFill>
                <a:latin typeface="+mn-lt"/>
                <a:ea typeface="+mn-ea"/>
              </a:rPr>
              <a:t>inclut</a:t>
            </a:r>
            <a:r>
              <a:rPr lang="en-US" altLang="fr-FR" dirty="0">
                <a:solidFill>
                  <a:schemeClr val="tx1"/>
                </a:solidFill>
                <a:latin typeface="+mn-lt"/>
                <a:ea typeface="+mn-ea"/>
              </a:rPr>
              <a:t> </a:t>
            </a:r>
            <a:r>
              <a:rPr lang="en-US" altLang="fr-FR" dirty="0" err="1">
                <a:solidFill>
                  <a:schemeClr val="tx1"/>
                </a:solidFill>
                <a:latin typeface="+mn-lt"/>
                <a:ea typeface="+mn-ea"/>
              </a:rPr>
              <a:t>l’usage</a:t>
            </a:r>
            <a:r>
              <a:rPr lang="en-US" altLang="fr-FR" dirty="0">
                <a:solidFill>
                  <a:schemeClr val="tx1"/>
                </a:solidFill>
                <a:latin typeface="+mn-lt"/>
                <a:ea typeface="+mn-ea"/>
              </a:rPr>
              <a:t> des </a:t>
            </a:r>
            <a:r>
              <a:rPr lang="en-US" altLang="fr-FR" dirty="0" err="1">
                <a:solidFill>
                  <a:schemeClr val="tx1"/>
                </a:solidFill>
                <a:latin typeface="+mn-lt"/>
                <a:ea typeface="+mn-ea"/>
              </a:rPr>
              <a:t>médicaments</a:t>
            </a:r>
            <a:r>
              <a:rPr lang="en-US" altLang="fr-FR" dirty="0">
                <a:solidFill>
                  <a:schemeClr val="tx1"/>
                </a:solidFill>
                <a:latin typeface="+mn-lt"/>
                <a:ea typeface="+mn-ea"/>
              </a:rPr>
              <a:t>, des examens </a:t>
            </a:r>
            <a:r>
              <a:rPr lang="en-US" altLang="fr-FR" dirty="0" err="1">
                <a:solidFill>
                  <a:schemeClr val="tx1"/>
                </a:solidFill>
                <a:latin typeface="+mn-lt"/>
                <a:ea typeface="+mn-ea"/>
              </a:rPr>
              <a:t>ou</a:t>
            </a:r>
            <a:r>
              <a:rPr lang="en-US" altLang="fr-FR" dirty="0">
                <a:solidFill>
                  <a:schemeClr val="tx1"/>
                </a:solidFill>
                <a:latin typeface="+mn-lt"/>
                <a:ea typeface="+mn-ea"/>
              </a:rPr>
              <a:t> des </a:t>
            </a:r>
            <a:r>
              <a:rPr lang="en-US" altLang="fr-FR" dirty="0" err="1">
                <a:solidFill>
                  <a:schemeClr val="tx1"/>
                </a:solidFill>
                <a:latin typeface="+mn-lt"/>
                <a:ea typeface="+mn-ea"/>
              </a:rPr>
              <a:t>soins</a:t>
            </a:r>
            <a:endParaRPr lang="en-US" altLang="fr-FR" dirty="0">
              <a:solidFill>
                <a:schemeClr val="tx1"/>
              </a:solidFill>
              <a:latin typeface="+mn-lt"/>
              <a:ea typeface="+mn-ea"/>
            </a:endParaRPr>
          </a:p>
          <a:p>
            <a:pPr marL="134938" indent="0" eaLnBrk="1" hangingPunct="1">
              <a:lnSpc>
                <a:spcPct val="90000"/>
              </a:lnSpc>
              <a:buClr>
                <a:srgbClr val="3891A7"/>
              </a:buClr>
              <a:buSzPct val="80000"/>
            </a:pPr>
            <a:endParaRPr lang="en-US" altLang="fr-FR" dirty="0">
              <a:solidFill>
                <a:schemeClr val="tx1"/>
              </a:solidFill>
              <a:latin typeface="+mn-lt"/>
              <a:ea typeface="+mn-ea"/>
            </a:endParaRPr>
          </a:p>
          <a:p>
            <a:pPr marL="134938" indent="0" eaLnBrk="1" hangingPunct="1">
              <a:lnSpc>
                <a:spcPct val="90000"/>
              </a:lnSpc>
              <a:buClr>
                <a:srgbClr val="3891A7"/>
              </a:buClr>
              <a:buSzPct val="80000"/>
            </a:pPr>
            <a:r>
              <a:rPr lang="en-US" altLang="fr-FR" dirty="0">
                <a:solidFill>
                  <a:schemeClr val="tx1"/>
                </a:solidFill>
                <a:latin typeface="+mn-lt"/>
                <a:ea typeface="+mn-ea"/>
              </a:rPr>
              <a:t>Types </a:t>
            </a:r>
            <a:r>
              <a:rPr lang="en-US" altLang="fr-FR" dirty="0" err="1">
                <a:solidFill>
                  <a:schemeClr val="tx1"/>
                </a:solidFill>
                <a:latin typeface="+mn-lt"/>
                <a:ea typeface="+mn-ea"/>
              </a:rPr>
              <a:t>d’ordonnances</a:t>
            </a:r>
            <a:r>
              <a:rPr lang="en-US" altLang="fr-FR"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dirty="0">
                <a:solidFill>
                  <a:schemeClr val="tx1"/>
                </a:solidFill>
                <a:latin typeface="+mn-lt"/>
                <a:ea typeface="+mn-ea"/>
              </a:rPr>
              <a:t>Ordonnance </a:t>
            </a:r>
            <a:r>
              <a:rPr lang="en-US" altLang="fr-FR" i="1" u="sng" dirty="0" err="1">
                <a:solidFill>
                  <a:schemeClr val="tx1"/>
                </a:solidFill>
                <a:latin typeface="+mn-lt"/>
                <a:ea typeface="+mn-ea"/>
              </a:rPr>
              <a:t>individuelle</a:t>
            </a:r>
            <a:r>
              <a:rPr lang="en-US" altLang="fr-FR"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dirty="0">
                <a:solidFill>
                  <a:schemeClr val="tx1"/>
                </a:solidFill>
                <a:latin typeface="+mn-lt"/>
                <a:ea typeface="+mn-ea"/>
              </a:rPr>
              <a:t>Ordonnance </a:t>
            </a:r>
            <a:r>
              <a:rPr lang="en-US" altLang="fr-FR" i="1" dirty="0">
                <a:solidFill>
                  <a:schemeClr val="tx1"/>
                </a:solidFill>
                <a:latin typeface="+mn-lt"/>
                <a:ea typeface="+mn-ea"/>
              </a:rPr>
              <a:t>collective</a:t>
            </a:r>
          </a:p>
        </p:txBody>
      </p:sp>
      <p:pic>
        <p:nvPicPr>
          <p:cNvPr id="24580" name="Picture 3" descr="Une image contenant texte, drapeau&#10;&#10;Description générée automatiquement">
            <a:extLst>
              <a:ext uri="{FF2B5EF4-FFF2-40B4-BE49-F238E27FC236}">
                <a16:creationId xmlns:a16="http://schemas.microsoft.com/office/drawing/2014/main" id="{B86420A1-BC1F-3A31-AE57-3CE9BB8BB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838201"/>
            <a:ext cx="457200" cy="44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1" name="Rectangle 256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1" name="Text Box 1">
            <a:extLst>
              <a:ext uri="{FF2B5EF4-FFF2-40B4-BE49-F238E27FC236}">
                <a16:creationId xmlns:a16="http://schemas.microsoft.com/office/drawing/2014/main" id="{83F8C67F-C198-E049-DAEA-3D5F6CEFCC20}"/>
              </a:ext>
            </a:extLst>
          </p:cNvPr>
          <p:cNvSpPr txBox="1">
            <a:spLocks noChangeArrowheads="1"/>
          </p:cNvSpPr>
          <p:nvPr/>
        </p:nvSpPr>
        <p:spPr bwMode="auto">
          <a:xfrm>
            <a:off x="643467" y="321734"/>
            <a:ext cx="10905066"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600" kern="1200" dirty="0">
                <a:solidFill>
                  <a:schemeClr val="tx1"/>
                </a:solidFill>
                <a:effectLst>
                  <a:outerShdw blurRad="38100" dist="38100" dir="2700000" algn="tl">
                    <a:srgbClr val="C0C0C0"/>
                  </a:outerShdw>
                </a:effectLst>
                <a:latin typeface="+mj-lt"/>
                <a:ea typeface="+mj-ea"/>
                <a:cs typeface="+mj-cs"/>
              </a:rPr>
              <a:t>Ordonnance </a:t>
            </a:r>
            <a:r>
              <a:rPr lang="en-US" altLang="fr-FR" sz="3600" kern="1200" dirty="0" err="1">
                <a:solidFill>
                  <a:schemeClr val="tx1"/>
                </a:solidFill>
                <a:effectLst>
                  <a:outerShdw blurRad="38100" dist="38100" dir="2700000" algn="tl">
                    <a:srgbClr val="C0C0C0"/>
                  </a:outerShdw>
                </a:effectLst>
                <a:latin typeface="+mj-lt"/>
                <a:ea typeface="+mj-ea"/>
                <a:cs typeface="+mj-cs"/>
              </a:rPr>
              <a:t>individuelle</a:t>
            </a:r>
            <a:r>
              <a:rPr lang="en-US" altLang="fr-FR" sz="3600" kern="1200" dirty="0">
                <a:solidFill>
                  <a:schemeClr val="tx1"/>
                </a:solidFill>
                <a:effectLst>
                  <a:outerShdw blurRad="38100" dist="38100" dir="2700000" algn="tl">
                    <a:srgbClr val="C0C0C0"/>
                  </a:outerShdw>
                </a:effectLst>
                <a:latin typeface="+mj-lt"/>
                <a:ea typeface="+mj-ea"/>
                <a:cs typeface="+mj-cs"/>
              </a:rPr>
              <a:t> (p.18)</a:t>
            </a:r>
          </a:p>
        </p:txBody>
      </p:sp>
      <p:sp>
        <p:nvSpPr>
          <p:cNvPr id="25613" name="Rectangle 256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4" name="Isosceles Triangle 256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5" name="Isosceles Triangle 256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6" name="Rectangle 256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Étoile à 5 branches 1">
            <a:extLst>
              <a:ext uri="{FF2B5EF4-FFF2-40B4-BE49-F238E27FC236}">
                <a16:creationId xmlns:a16="http://schemas.microsoft.com/office/drawing/2014/main" id="{1FC26961-2432-0503-0A59-0329262CED8F}"/>
              </a:ext>
            </a:extLst>
          </p:cNvPr>
          <p:cNvSpPr/>
          <p:nvPr/>
        </p:nvSpPr>
        <p:spPr bwMode="auto">
          <a:xfrm>
            <a:off x="1944690" y="2492376"/>
            <a:ext cx="450168" cy="504825"/>
          </a:xfrm>
          <a:prstGeom prst="star5">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fr-CA">
              <a:latin typeface="Arial" charset="0"/>
              <a:ea typeface="Microsoft YaHei" charset="-122"/>
            </a:endParaRPr>
          </a:p>
        </p:txBody>
      </p:sp>
      <p:grpSp>
        <p:nvGrpSpPr>
          <p:cNvPr id="25603" name="Group 2">
            <a:extLst>
              <a:ext uri="{FF2B5EF4-FFF2-40B4-BE49-F238E27FC236}">
                <a16:creationId xmlns:a16="http://schemas.microsoft.com/office/drawing/2014/main" id="{C220E9DD-D09E-FD2C-1F26-EF6891086D77}"/>
              </a:ext>
            </a:extLst>
          </p:cNvPr>
          <p:cNvGrpSpPr>
            <a:grpSpLocks/>
          </p:cNvGrpSpPr>
          <p:nvPr/>
        </p:nvGrpSpPr>
        <p:grpSpPr bwMode="auto">
          <a:xfrm>
            <a:off x="1029306" y="1825625"/>
            <a:ext cx="10133387" cy="4351338"/>
            <a:chOff x="624" y="960"/>
            <a:chExt cx="5135" cy="2205"/>
          </a:xfrm>
        </p:grpSpPr>
        <p:pic>
          <p:nvPicPr>
            <p:cNvPr id="25605" name="Picture 3">
              <a:extLst>
                <a:ext uri="{FF2B5EF4-FFF2-40B4-BE49-F238E27FC236}">
                  <a16:creationId xmlns:a16="http://schemas.microsoft.com/office/drawing/2014/main" id="{DF0E2FEE-FB7A-4F15-D4FC-E99E82BA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33" t="8116" r="8272" b="66431"/>
            <a:stretch>
              <a:fillRect/>
            </a:stretch>
          </p:blipFill>
          <p:spPr bwMode="auto">
            <a:xfrm>
              <a:off x="624" y="960"/>
              <a:ext cx="5135" cy="2205"/>
            </a:xfrm>
            <a:prstGeom prst="rect">
              <a:avLst/>
            </a:prstGeom>
            <a:noFill/>
            <a:ln>
              <a:noFill/>
            </a:ln>
            <a:effectLst/>
            <a:extLst>
              <a:ext uri="{909E8E84-426E-40DD-AFC4-6F175D3DCCD1}">
                <a14:hiddenFill xmlns:a14="http://schemas.microsoft.com/office/drawing/2010/main">
                  <a:blipFill dpi="0" rotWithShape="0">
                    <a:blip/>
                    <a:srcRect l="10133" t="8116" r="8272" b="6643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Text Box 4">
              <a:extLst>
                <a:ext uri="{FF2B5EF4-FFF2-40B4-BE49-F238E27FC236}">
                  <a16:creationId xmlns:a16="http://schemas.microsoft.com/office/drawing/2014/main" id="{1CCA9905-57F5-EA81-D563-814CE5605560}"/>
                </a:ext>
              </a:extLst>
            </p:cNvPr>
            <p:cNvSpPr txBox="1">
              <a:spLocks noChangeArrowheads="1"/>
            </p:cNvSpPr>
            <p:nvPr/>
          </p:nvSpPr>
          <p:spPr bwMode="auto">
            <a:xfrm>
              <a:off x="624" y="960"/>
              <a:ext cx="5135" cy="2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
        <p:nvSpPr>
          <p:cNvPr id="3" name="Étoile : 5 branches 2">
            <a:extLst>
              <a:ext uri="{FF2B5EF4-FFF2-40B4-BE49-F238E27FC236}">
                <a16:creationId xmlns:a16="http://schemas.microsoft.com/office/drawing/2014/main" id="{8A7B223C-FAE8-42A9-4EF2-99A7710324E2}"/>
              </a:ext>
            </a:extLst>
          </p:cNvPr>
          <p:cNvSpPr/>
          <p:nvPr/>
        </p:nvSpPr>
        <p:spPr>
          <a:xfrm>
            <a:off x="507030" y="2899053"/>
            <a:ext cx="507030" cy="529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AEE7AC7F-A66C-72FB-978B-C08DF74F6B0C}"/>
              </a:ext>
            </a:extLst>
          </p:cNvPr>
          <p:cNvSpPr txBox="1"/>
          <p:nvPr/>
        </p:nvSpPr>
        <p:spPr>
          <a:xfrm>
            <a:off x="5384942" y="995806"/>
            <a:ext cx="7128792" cy="923330"/>
          </a:xfrm>
          <a:prstGeom prst="rect">
            <a:avLst/>
          </a:prstGeom>
          <a:noFill/>
        </p:spPr>
        <p:txBody>
          <a:bodyPr>
            <a:spAutoFit/>
          </a:bodyPr>
          <a:lstStyle/>
          <a:p>
            <a:pPr marL="534988" indent="-534988" eaLnBrk="1" hangingPunct="1">
              <a:buClr>
                <a:srgbClr val="000000"/>
              </a:buClr>
              <a:buSzPct val="100000"/>
              <a:buFont typeface="Times New Roman" panose="02020603050405020304" pitchFamily="18" charset="0"/>
              <a:buNone/>
              <a:defRPr/>
            </a:pPr>
            <a:r>
              <a:rPr lang="fr-CA" dirty="0">
                <a:solidFill>
                  <a:schemeClr val="tx1"/>
                </a:solidFill>
              </a:rPr>
              <a:t>N.B.: </a:t>
            </a:r>
            <a:r>
              <a:rPr lang="fr-CA" dirty="0">
                <a:solidFill>
                  <a:schemeClr val="tx1"/>
                </a:solidFill>
                <a:highlight>
                  <a:srgbClr val="FFFF00"/>
                </a:highlight>
              </a:rPr>
              <a:t>Avant d’administrer un PRN, vous devez valider si l’intervalle est respecté, vérifier si une évaluation est requise par l’infirmière et faire une note au dossier.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C414C5C-3C72-4AF8-C437-8E0A45012C4D}"/>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kern="1200">
                <a:solidFill>
                  <a:schemeClr val="tx1"/>
                </a:solidFill>
                <a:latin typeface="+mj-lt"/>
                <a:ea typeface="+mj-ea"/>
                <a:cs typeface="+mj-cs"/>
              </a:rPr>
              <a:t>Examen OIIAQ</a:t>
            </a: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Espace réservé du contenu 3" descr="Une image contenant texte&#10;&#10;Description générée automatiquement">
            <a:extLst>
              <a:ext uri="{FF2B5EF4-FFF2-40B4-BE49-F238E27FC236}">
                <a16:creationId xmlns:a16="http://schemas.microsoft.com/office/drawing/2014/main" id="{9EF8B53E-9BEC-187C-3850-E105198DB054}"/>
              </a:ext>
            </a:extLst>
          </p:cNvPr>
          <p:cNvPicPr>
            <a:picLocks noGrp="1" noChangeAspect="1"/>
          </p:cNvPicPr>
          <p:nvPr>
            <p:ph idx="1"/>
          </p:nvPr>
        </p:nvPicPr>
        <p:blipFill>
          <a:blip r:embed="rId2"/>
          <a:stretch>
            <a:fillRect/>
          </a:stretch>
        </p:blipFill>
        <p:spPr>
          <a:xfrm>
            <a:off x="549058" y="2210563"/>
            <a:ext cx="11097349" cy="3967304"/>
          </a:xfrm>
          <a:prstGeom prst="rect">
            <a:avLst/>
          </a:prstGeom>
        </p:spPr>
      </p:pic>
    </p:spTree>
    <p:extLst>
      <p:ext uri="{BB962C8B-B14F-4D97-AF65-F5344CB8AC3E}">
        <p14:creationId xmlns:p14="http://schemas.microsoft.com/office/powerpoint/2010/main" val="1803784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4" name="Rectangle 2663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6" name="Rectangle 26635">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Text Box 1">
            <a:extLst>
              <a:ext uri="{FF2B5EF4-FFF2-40B4-BE49-F238E27FC236}">
                <a16:creationId xmlns:a16="http://schemas.microsoft.com/office/drawing/2014/main" id="{14592C19-01E1-DFD2-1F77-39B7C200BD3F}"/>
              </a:ext>
            </a:extLst>
          </p:cNvPr>
          <p:cNvSpPr txBox="1">
            <a:spLocks noChangeArrowheads="1"/>
          </p:cNvSpPr>
          <p:nvPr/>
        </p:nvSpPr>
        <p:spPr bwMode="auto">
          <a:xfrm>
            <a:off x="594360" y="1209086"/>
            <a:ext cx="4063554" cy="4064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5000" kern="1200" dirty="0" err="1">
                <a:solidFill>
                  <a:schemeClr val="tx1"/>
                </a:solidFill>
                <a:effectLst>
                  <a:outerShdw blurRad="38100" dist="38100" dir="2700000" algn="tl">
                    <a:srgbClr val="C0C0C0"/>
                  </a:outerShdw>
                </a:effectLst>
                <a:latin typeface="+mj-lt"/>
                <a:ea typeface="+mj-ea"/>
                <a:cs typeface="+mj-cs"/>
              </a:rPr>
              <a:t>Exemples</a:t>
            </a:r>
            <a:r>
              <a:rPr lang="en-US" altLang="fr-FR" sz="5000" kern="1200" dirty="0">
                <a:solidFill>
                  <a:schemeClr val="tx1"/>
                </a:solidFill>
                <a:effectLst>
                  <a:outerShdw blurRad="38100" dist="38100" dir="2700000" algn="tl">
                    <a:srgbClr val="C0C0C0"/>
                  </a:outerShdw>
                </a:effectLst>
                <a:latin typeface="+mj-lt"/>
                <a:ea typeface="+mj-ea"/>
                <a:cs typeface="+mj-cs"/>
              </a:rPr>
              <a:t> </a:t>
            </a:r>
            <a:r>
              <a:rPr lang="en-US" altLang="fr-FR" sz="5000" kern="1200" dirty="0" err="1">
                <a:solidFill>
                  <a:schemeClr val="tx1"/>
                </a:solidFill>
                <a:effectLst>
                  <a:outerShdw blurRad="38100" dist="38100" dir="2700000" algn="tl">
                    <a:srgbClr val="C0C0C0"/>
                  </a:outerShdw>
                </a:effectLst>
                <a:latin typeface="+mj-lt"/>
                <a:ea typeface="+mj-ea"/>
                <a:cs typeface="+mj-cs"/>
              </a:rPr>
              <a:t>d’ordonnances</a:t>
            </a:r>
            <a:r>
              <a:rPr lang="en-US" altLang="fr-FR" sz="5000" kern="1200" dirty="0">
                <a:solidFill>
                  <a:schemeClr val="tx1"/>
                </a:solidFill>
                <a:effectLst>
                  <a:outerShdw blurRad="38100" dist="38100" dir="2700000" algn="tl">
                    <a:srgbClr val="C0C0C0"/>
                  </a:outerShdw>
                </a:effectLst>
                <a:latin typeface="+mj-lt"/>
                <a:ea typeface="+mj-ea"/>
                <a:cs typeface="+mj-cs"/>
              </a:rPr>
              <a:t> </a:t>
            </a:r>
            <a:r>
              <a:rPr lang="en-US" altLang="fr-FR" sz="5000" kern="1200" dirty="0" err="1">
                <a:solidFill>
                  <a:schemeClr val="tx1"/>
                </a:solidFill>
                <a:effectLst>
                  <a:outerShdw blurRad="38100" dist="38100" dir="2700000" algn="tl">
                    <a:srgbClr val="C0C0C0"/>
                  </a:outerShdw>
                </a:effectLst>
                <a:latin typeface="+mj-lt"/>
                <a:ea typeface="+mj-ea"/>
                <a:cs typeface="+mj-cs"/>
              </a:rPr>
              <a:t>individuelles</a:t>
            </a:r>
            <a:endParaRPr lang="en-US" altLang="fr-FR" sz="5000" kern="1200" dirty="0">
              <a:solidFill>
                <a:schemeClr val="tx1"/>
              </a:solidFill>
              <a:effectLst>
                <a:outerShdw blurRad="38100" dist="38100" dir="2700000" algn="tl">
                  <a:srgbClr val="C0C0C0"/>
                </a:outerShdw>
              </a:effectLst>
              <a:latin typeface="+mj-lt"/>
              <a:ea typeface="+mj-ea"/>
              <a:cs typeface="+mj-cs"/>
            </a:endParaRPr>
          </a:p>
        </p:txBody>
      </p:sp>
      <p:grpSp>
        <p:nvGrpSpPr>
          <p:cNvPr id="26638" name="Group 26637">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26639"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1"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2"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3"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7"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8"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9"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0"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1"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2"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3"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4"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5"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6"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7"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8"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60" name="Rectangle 2665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27" name="Group 2">
            <a:extLst>
              <a:ext uri="{FF2B5EF4-FFF2-40B4-BE49-F238E27FC236}">
                <a16:creationId xmlns:a16="http://schemas.microsoft.com/office/drawing/2014/main" id="{FDCC49DF-67E2-EDA7-B057-63F0B6ACCD98}"/>
              </a:ext>
            </a:extLst>
          </p:cNvPr>
          <p:cNvGrpSpPr>
            <a:grpSpLocks/>
          </p:cNvGrpSpPr>
          <p:nvPr/>
        </p:nvGrpSpPr>
        <p:grpSpPr bwMode="auto">
          <a:xfrm>
            <a:off x="5144539" y="667657"/>
            <a:ext cx="6808414" cy="4804229"/>
            <a:chOff x="672" y="816"/>
            <a:chExt cx="5061" cy="3359"/>
          </a:xfrm>
        </p:grpSpPr>
        <p:pic>
          <p:nvPicPr>
            <p:cNvPr id="26628" name="Picture 3">
              <a:extLst>
                <a:ext uri="{FF2B5EF4-FFF2-40B4-BE49-F238E27FC236}">
                  <a16:creationId xmlns:a16="http://schemas.microsoft.com/office/drawing/2014/main" id="{3B6E251D-7227-AB5A-A661-7BD7326A5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42" t="38377" r="7289" b="21568"/>
            <a:stretch>
              <a:fillRect/>
            </a:stretch>
          </p:blipFill>
          <p:spPr bwMode="auto">
            <a:xfrm>
              <a:off x="672" y="816"/>
              <a:ext cx="5061" cy="3359"/>
            </a:xfrm>
            <a:prstGeom prst="rect">
              <a:avLst/>
            </a:prstGeom>
            <a:noFill/>
            <a:ln>
              <a:noFill/>
            </a:ln>
            <a:effectLst/>
            <a:extLst>
              <a:ext uri="{909E8E84-426E-40DD-AFC4-6F175D3DCCD1}">
                <a14:hiddenFill xmlns:a14="http://schemas.microsoft.com/office/drawing/2010/main">
                  <a:blipFill dpi="0" rotWithShape="0">
                    <a:blip/>
                    <a:srcRect l="9642" t="38377" r="7289" b="215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4">
              <a:extLst>
                <a:ext uri="{FF2B5EF4-FFF2-40B4-BE49-F238E27FC236}">
                  <a16:creationId xmlns:a16="http://schemas.microsoft.com/office/drawing/2014/main" id="{D1495CEE-852C-E915-2CE8-4801802EA972}"/>
                </a:ext>
              </a:extLst>
            </p:cNvPr>
            <p:cNvSpPr txBox="1">
              <a:spLocks noChangeArrowheads="1"/>
            </p:cNvSpPr>
            <p:nvPr/>
          </p:nvSpPr>
          <p:spPr bwMode="auto">
            <a:xfrm>
              <a:off x="672" y="816"/>
              <a:ext cx="5061" cy="3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8" name="Rectangle 2765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0" name="Rectangle 2765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2" name="Rectangle 2766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4" name="Rectangle 2766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9" name="Text Box 1">
            <a:extLst>
              <a:ext uri="{FF2B5EF4-FFF2-40B4-BE49-F238E27FC236}">
                <a16:creationId xmlns:a16="http://schemas.microsoft.com/office/drawing/2014/main" id="{8D53C0D7-6207-37FC-7AF1-14D0B1E64205}"/>
              </a:ext>
            </a:extLst>
          </p:cNvPr>
          <p:cNvSpPr txBox="1">
            <a:spLocks noChangeArrowheads="1"/>
          </p:cNvSpPr>
          <p:nvPr/>
        </p:nvSpPr>
        <p:spPr bwMode="auto">
          <a:xfrm>
            <a:off x="1371597" y="348865"/>
            <a:ext cx="10044023" cy="8777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kern="1200">
                <a:solidFill>
                  <a:srgbClr val="FFFFFF"/>
                </a:solidFill>
                <a:effectLst>
                  <a:outerShdw blurRad="38100" dist="38100" dir="2700000" algn="tl">
                    <a:srgbClr val="C0C0C0"/>
                  </a:outerShdw>
                </a:effectLst>
                <a:latin typeface="+mj-lt"/>
                <a:ea typeface="+mj-ea"/>
                <a:cs typeface="+mj-cs"/>
              </a:rPr>
              <a:t>…</a:t>
            </a:r>
          </a:p>
        </p:txBody>
      </p:sp>
      <p:grpSp>
        <p:nvGrpSpPr>
          <p:cNvPr id="27651" name="Group 2">
            <a:extLst>
              <a:ext uri="{FF2B5EF4-FFF2-40B4-BE49-F238E27FC236}">
                <a16:creationId xmlns:a16="http://schemas.microsoft.com/office/drawing/2014/main" id="{3B02FCDB-26B3-8A72-51A6-2D478DC2810D}"/>
              </a:ext>
            </a:extLst>
          </p:cNvPr>
          <p:cNvGrpSpPr>
            <a:grpSpLocks/>
          </p:cNvGrpSpPr>
          <p:nvPr/>
        </p:nvGrpSpPr>
        <p:grpSpPr bwMode="auto">
          <a:xfrm>
            <a:off x="2540000" y="1727201"/>
            <a:ext cx="6894286" cy="4781934"/>
            <a:chOff x="672" y="912"/>
            <a:chExt cx="4956" cy="3407"/>
          </a:xfrm>
        </p:grpSpPr>
        <p:pic>
          <p:nvPicPr>
            <p:cNvPr id="27652" name="Picture 3">
              <a:extLst>
                <a:ext uri="{FF2B5EF4-FFF2-40B4-BE49-F238E27FC236}">
                  <a16:creationId xmlns:a16="http://schemas.microsoft.com/office/drawing/2014/main" id="{914F5F42-6DBF-DEE4-C968-EE120382C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88" t="4378" r="7780" b="54501"/>
            <a:stretch>
              <a:fillRect/>
            </a:stretch>
          </p:blipFill>
          <p:spPr bwMode="auto">
            <a:xfrm>
              <a:off x="672" y="912"/>
              <a:ext cx="4956" cy="3407"/>
            </a:xfrm>
            <a:prstGeom prst="rect">
              <a:avLst/>
            </a:prstGeom>
            <a:noFill/>
            <a:ln>
              <a:noFill/>
            </a:ln>
            <a:effectLst/>
            <a:extLst>
              <a:ext uri="{909E8E84-426E-40DD-AFC4-6F175D3DCCD1}">
                <a14:hiddenFill xmlns:a14="http://schemas.microsoft.com/office/drawing/2010/main">
                  <a:blipFill dpi="0" rotWithShape="0">
                    <a:blip/>
                    <a:srcRect l="9888" t="4378" r="7780" b="545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4">
              <a:extLst>
                <a:ext uri="{FF2B5EF4-FFF2-40B4-BE49-F238E27FC236}">
                  <a16:creationId xmlns:a16="http://schemas.microsoft.com/office/drawing/2014/main" id="{81DE3D60-D22E-D64F-134B-FAD4DD09C5F2}"/>
                </a:ext>
              </a:extLst>
            </p:cNvPr>
            <p:cNvSpPr txBox="1">
              <a:spLocks noChangeArrowheads="1"/>
            </p:cNvSpPr>
            <p:nvPr/>
          </p:nvSpPr>
          <p:spPr bwMode="auto">
            <a:xfrm>
              <a:off x="672" y="912"/>
              <a:ext cx="4956" cy="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0" name="Rectangle 2867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Freeform: Shape 2868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84" name="Right Triangle 2868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4" name="Image 1">
            <a:extLst>
              <a:ext uri="{FF2B5EF4-FFF2-40B4-BE49-F238E27FC236}">
                <a16:creationId xmlns:a16="http://schemas.microsoft.com/office/drawing/2014/main" id="{92DE55C7-AB32-C002-4CB2-91DDCDF4F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4" y="713620"/>
            <a:ext cx="7731125" cy="497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ZoneTexte 2">
            <a:extLst>
              <a:ext uri="{FF2B5EF4-FFF2-40B4-BE49-F238E27FC236}">
                <a16:creationId xmlns:a16="http://schemas.microsoft.com/office/drawing/2014/main" id="{61766CCF-9F2B-5ED2-8E08-7D132DE2969C}"/>
              </a:ext>
            </a:extLst>
          </p:cNvPr>
          <p:cNvSpPr txBox="1">
            <a:spLocks noChangeArrowheads="1"/>
          </p:cNvSpPr>
          <p:nvPr/>
        </p:nvSpPr>
        <p:spPr bwMode="auto">
          <a:xfrm>
            <a:off x="906985" y="5204089"/>
            <a:ext cx="7731125" cy="99536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algn="ctr">
              <a:spcAft>
                <a:spcPts val="600"/>
              </a:spcAft>
            </a:pPr>
            <a:r>
              <a:rPr lang="fr-CA" altLang="fr-FR" sz="3200" dirty="0">
                <a:solidFill>
                  <a:srgbClr val="FFFFFF"/>
                </a:solidFill>
              </a:rPr>
              <a:t>Votre carte d’hôpital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Text Box 1">
            <a:extLst>
              <a:ext uri="{FF2B5EF4-FFF2-40B4-BE49-F238E27FC236}">
                <a16:creationId xmlns:a16="http://schemas.microsoft.com/office/drawing/2014/main" id="{C2EC38F8-939F-C3C1-4FC9-08648520D6D8}"/>
              </a:ext>
            </a:extLst>
          </p:cNvPr>
          <p:cNvSpPr txBox="1">
            <a:spLocks noChangeArrowheads="1"/>
          </p:cNvSpPr>
          <p:nvPr/>
        </p:nvSpPr>
        <p:spPr bwMode="auto">
          <a:xfrm>
            <a:off x="838200" y="365125"/>
            <a:ext cx="5558489"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kern="1200">
                <a:solidFill>
                  <a:schemeClr val="tx1"/>
                </a:solidFill>
                <a:effectLst>
                  <a:outerShdw blurRad="38100" dist="38100" dir="2700000" algn="tl">
                    <a:srgbClr val="C0C0C0"/>
                  </a:outerShdw>
                </a:effectLst>
                <a:latin typeface="+mj-lt"/>
                <a:ea typeface="+mj-ea"/>
                <a:cs typeface="+mj-cs"/>
              </a:rPr>
              <a:t>Exercice «ordonnance médicale incomplète»</a:t>
            </a:r>
          </a:p>
        </p:txBody>
      </p:sp>
      <p:sp>
        <p:nvSpPr>
          <p:cNvPr id="29706" name="Freeform: Shape 2970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99" name="Text Box 2">
            <a:extLst>
              <a:ext uri="{FF2B5EF4-FFF2-40B4-BE49-F238E27FC236}">
                <a16:creationId xmlns:a16="http://schemas.microsoft.com/office/drawing/2014/main" id="{08A4CEB7-0506-CAA1-E468-7013185E8178}"/>
              </a:ext>
            </a:extLst>
          </p:cNvPr>
          <p:cNvSpPr txBox="1">
            <a:spLocks noChangeArrowheads="1"/>
          </p:cNvSpPr>
          <p:nvPr/>
        </p:nvSpPr>
        <p:spPr bwMode="auto">
          <a:xfrm>
            <a:off x="838200" y="1825625"/>
            <a:ext cx="55584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a:solidFill>
                  <a:schemeClr val="tx1"/>
                </a:solidFill>
                <a:latin typeface="+mn-lt"/>
                <a:ea typeface="+mn-ea"/>
              </a:rPr>
              <a:t>Trouver ce qui manque dans les ordonnances médicales incomplètes (</a:t>
            </a:r>
            <a:r>
              <a:rPr lang="en-US" altLang="fr-FR" i="1" u="sng">
                <a:solidFill>
                  <a:schemeClr val="tx1"/>
                </a:solidFill>
                <a:latin typeface="+mn-lt"/>
                <a:ea typeface="+mn-ea"/>
              </a:rPr>
              <a:t>en milieu hospitalier</a:t>
            </a:r>
            <a:r>
              <a:rPr lang="en-US" altLang="fr-FR">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a:solidFill>
                  <a:schemeClr val="tx1"/>
                </a:solidFill>
                <a:latin typeface="+mn-lt"/>
                <a:ea typeface="+mn-ea"/>
              </a:rPr>
              <a:t>Temps alloué: 15 minutes</a:t>
            </a:r>
          </a:p>
          <a:p>
            <a:pPr indent="-228600" eaLnBrk="1" hangingPunct="1">
              <a:lnSpc>
                <a:spcPct val="90000"/>
              </a:lnSpc>
              <a:buClr>
                <a:srgbClr val="3891A7"/>
              </a:buClr>
              <a:buSzPct val="80000"/>
              <a:buFont typeface="Arial" panose="020B0604020202020204" pitchFamily="34" charset="0"/>
              <a:buChar char="•"/>
            </a:pPr>
            <a:r>
              <a:rPr lang="en-US" altLang="fr-FR">
                <a:solidFill>
                  <a:schemeClr val="tx1"/>
                </a:solidFill>
                <a:latin typeface="+mn-lt"/>
                <a:ea typeface="+mn-ea"/>
              </a:rPr>
              <a:t>Correction en grand groupe</a:t>
            </a:r>
          </a:p>
        </p:txBody>
      </p:sp>
      <p:sp>
        <p:nvSpPr>
          <p:cNvPr id="29708" name="Oval 2970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10" name="Block Arc 2970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12" name="Freeform: Shape 2971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717" name="Straight Connector 2971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716" name="Freeform: Shape 2971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718" name="Arc 2971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720" name="Freeform: Shape 2971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2" name="Rectangle 34821">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4" name="Oval 34823">
            <a:extLst>
              <a:ext uri="{FF2B5EF4-FFF2-40B4-BE49-F238E27FC236}">
                <a16:creationId xmlns:a16="http://schemas.microsoft.com/office/drawing/2014/main" id="{BE5D6855-F7F1-40AB-A644-826C03264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2448"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6" name="Freeform: Shape 34825">
            <a:extLst>
              <a:ext uri="{FF2B5EF4-FFF2-40B4-BE49-F238E27FC236}">
                <a16:creationId xmlns:a16="http://schemas.microsoft.com/office/drawing/2014/main" id="{2C65388C-2EC9-49CB-94AE-C126FD4C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3" y="0"/>
            <a:ext cx="6067239" cy="6858000"/>
          </a:xfrm>
          <a:custGeom>
            <a:avLst/>
            <a:gdLst>
              <a:gd name="connsiteX0" fmla="*/ 1619628 w 6067239"/>
              <a:gd name="connsiteY0" fmla="*/ 0 h 6858000"/>
              <a:gd name="connsiteX1" fmla="*/ 6067239 w 6067239"/>
              <a:gd name="connsiteY1" fmla="*/ 0 h 6858000"/>
              <a:gd name="connsiteX2" fmla="*/ 6067239 w 6067239"/>
              <a:gd name="connsiteY2" fmla="*/ 6858000 h 6858000"/>
              <a:gd name="connsiteX3" fmla="*/ 1619627 w 6067239"/>
              <a:gd name="connsiteY3" fmla="*/ 6858000 h 6858000"/>
              <a:gd name="connsiteX4" fmla="*/ 1615622 w 6067239"/>
              <a:gd name="connsiteY4" fmla="*/ 6854853 h 6858000"/>
              <a:gd name="connsiteX5" fmla="*/ 0 w 6067239"/>
              <a:gd name="connsiteY5" fmla="*/ 3429000 h 6858000"/>
              <a:gd name="connsiteX6" fmla="*/ 1615622 w 606723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28" name="Freeform: Shape 34827">
            <a:extLst>
              <a:ext uri="{FF2B5EF4-FFF2-40B4-BE49-F238E27FC236}">
                <a16:creationId xmlns:a16="http://schemas.microsoft.com/office/drawing/2014/main" id="{A62B7C1D-B627-4FCA-9295-7D7187655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7837"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17" name="Text Box 1">
            <a:extLst>
              <a:ext uri="{FF2B5EF4-FFF2-40B4-BE49-F238E27FC236}">
                <a16:creationId xmlns:a16="http://schemas.microsoft.com/office/drawing/2014/main" id="{65FC27A0-37F7-0852-BF3A-5CB74F644339}"/>
              </a:ext>
            </a:extLst>
          </p:cNvPr>
          <p:cNvSpPr txBox="1">
            <a:spLocks noChangeArrowheads="1"/>
          </p:cNvSpPr>
          <p:nvPr/>
        </p:nvSpPr>
        <p:spPr bwMode="auto">
          <a:xfrm>
            <a:off x="498694" y="1091821"/>
            <a:ext cx="4745456" cy="4674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6600" kern="1200" dirty="0">
                <a:solidFill>
                  <a:schemeClr val="tx1">
                    <a:lumMod val="85000"/>
                    <a:lumOff val="15000"/>
                  </a:schemeClr>
                </a:solidFill>
                <a:effectLst>
                  <a:outerShdw blurRad="38100" dist="38100" dir="2700000" algn="tl">
                    <a:srgbClr val="C0C0C0"/>
                  </a:outerShdw>
                </a:effectLst>
                <a:latin typeface="+mj-lt"/>
                <a:ea typeface="+mj-ea"/>
                <a:cs typeface="+mj-cs"/>
              </a:rPr>
              <a:t>Ordonnance collective (p.19)</a:t>
            </a:r>
          </a:p>
        </p:txBody>
      </p:sp>
      <p:sp>
        <p:nvSpPr>
          <p:cNvPr id="30723" name="Text Box 2">
            <a:extLst>
              <a:ext uri="{FF2B5EF4-FFF2-40B4-BE49-F238E27FC236}">
                <a16:creationId xmlns:a16="http://schemas.microsoft.com/office/drawing/2014/main" id="{1CF7166C-BF80-8542-F198-196AE085D998}"/>
              </a:ext>
            </a:extLst>
          </p:cNvPr>
          <p:cNvSpPr txBox="1">
            <a:spLocks noChangeArrowheads="1"/>
          </p:cNvSpPr>
          <p:nvPr/>
        </p:nvSpPr>
        <p:spPr bwMode="auto">
          <a:xfrm>
            <a:off x="6743702" y="1091821"/>
            <a:ext cx="4949606" cy="4674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800" dirty="0" err="1">
                <a:solidFill>
                  <a:schemeClr val="bg1"/>
                </a:solidFill>
                <a:latin typeface="+mn-lt"/>
                <a:ea typeface="+mn-ea"/>
              </a:rPr>
              <a:t>C’est</a:t>
            </a:r>
            <a:r>
              <a:rPr lang="en-US" altLang="fr-FR" sz="2800" dirty="0">
                <a:solidFill>
                  <a:schemeClr val="bg1"/>
                </a:solidFill>
                <a:latin typeface="+mn-lt"/>
                <a:ea typeface="+mn-ea"/>
              </a:rPr>
              <a:t> un </a:t>
            </a:r>
            <a:r>
              <a:rPr lang="en-US" altLang="fr-FR" sz="2800" i="1" u="sng" dirty="0" err="1">
                <a:solidFill>
                  <a:schemeClr val="bg1"/>
                </a:solidFill>
                <a:latin typeface="+mn-lt"/>
                <a:ea typeface="+mn-ea"/>
              </a:rPr>
              <a:t>protocole</a:t>
            </a:r>
            <a:r>
              <a:rPr lang="en-US" altLang="fr-FR" sz="2800" i="1" dirty="0">
                <a:solidFill>
                  <a:schemeClr val="bg1"/>
                </a:solidFill>
                <a:latin typeface="+mn-lt"/>
                <a:ea typeface="+mn-ea"/>
              </a:rPr>
              <a:t> </a:t>
            </a:r>
            <a:r>
              <a:rPr lang="en-US" altLang="fr-FR" sz="2800" i="1" dirty="0" err="1">
                <a:solidFill>
                  <a:schemeClr val="bg1"/>
                </a:solidFill>
                <a:latin typeface="+mn-lt"/>
                <a:ea typeface="+mn-ea"/>
              </a:rPr>
              <a:t>établi</a:t>
            </a:r>
            <a:r>
              <a:rPr lang="en-US" altLang="fr-FR" sz="2800" i="1" dirty="0">
                <a:solidFill>
                  <a:schemeClr val="bg1"/>
                </a:solidFill>
                <a:latin typeface="+mn-lt"/>
                <a:ea typeface="+mn-ea"/>
              </a:rPr>
              <a:t> </a:t>
            </a:r>
            <a:r>
              <a:rPr lang="en-US" altLang="fr-FR" sz="2800" dirty="0">
                <a:solidFill>
                  <a:schemeClr val="bg1"/>
                </a:solidFill>
                <a:latin typeface="+mn-lt"/>
                <a:ea typeface="+mn-ea"/>
              </a:rPr>
              <a:t>par un </a:t>
            </a:r>
            <a:r>
              <a:rPr lang="en-US" altLang="fr-FR" sz="2800" dirty="0" err="1">
                <a:solidFill>
                  <a:schemeClr val="bg1"/>
                </a:solidFill>
                <a:latin typeface="+mn-lt"/>
                <a:ea typeface="+mn-ea"/>
              </a:rPr>
              <a:t>établissement</a:t>
            </a:r>
            <a:r>
              <a:rPr lang="en-US" altLang="fr-FR" sz="2800" dirty="0">
                <a:solidFill>
                  <a:schemeClr val="bg1"/>
                </a:solidFill>
                <a:latin typeface="+mn-lt"/>
                <a:ea typeface="+mn-ea"/>
              </a:rPr>
              <a:t> de </a:t>
            </a:r>
            <a:r>
              <a:rPr lang="en-US" altLang="fr-FR" sz="2800" dirty="0" err="1">
                <a:solidFill>
                  <a:schemeClr val="bg1"/>
                </a:solidFill>
                <a:latin typeface="+mn-lt"/>
                <a:ea typeface="+mn-ea"/>
              </a:rPr>
              <a:t>santé</a:t>
            </a:r>
            <a:r>
              <a:rPr lang="en-US" altLang="fr-FR" sz="2800" dirty="0">
                <a:solidFill>
                  <a:schemeClr val="bg1"/>
                </a:solidFill>
                <a:latin typeface="+mn-lt"/>
                <a:ea typeface="+mn-ea"/>
              </a:rPr>
              <a:t> qui </a:t>
            </a:r>
            <a:r>
              <a:rPr lang="en-US" altLang="fr-FR" sz="2800" dirty="0" err="1">
                <a:solidFill>
                  <a:schemeClr val="bg1"/>
                </a:solidFill>
                <a:latin typeface="+mn-lt"/>
                <a:ea typeface="+mn-ea"/>
              </a:rPr>
              <a:t>permet</a:t>
            </a:r>
            <a:r>
              <a:rPr lang="en-US" altLang="fr-FR" sz="2800" dirty="0">
                <a:solidFill>
                  <a:schemeClr val="bg1"/>
                </a:solidFill>
                <a:latin typeface="+mn-lt"/>
                <a:ea typeface="+mn-ea"/>
              </a:rPr>
              <a:t> à </a:t>
            </a:r>
            <a:r>
              <a:rPr lang="en-US" altLang="fr-FR" sz="2800" dirty="0" err="1">
                <a:solidFill>
                  <a:schemeClr val="bg1"/>
                </a:solidFill>
                <a:latin typeface="+mn-lt"/>
                <a:ea typeface="+mn-ea"/>
              </a:rPr>
              <a:t>l’</a:t>
            </a:r>
            <a:r>
              <a:rPr lang="en-US" altLang="fr-FR" sz="2800" b="1" i="1" dirty="0" err="1">
                <a:solidFill>
                  <a:schemeClr val="bg1"/>
                </a:solidFill>
                <a:latin typeface="+mn-lt"/>
                <a:ea typeface="+mn-ea"/>
              </a:rPr>
              <a:t>infirmière</a:t>
            </a:r>
            <a:r>
              <a:rPr lang="en-US" altLang="fr-FR" sz="2800" dirty="0">
                <a:solidFill>
                  <a:schemeClr val="bg1"/>
                </a:solidFill>
                <a:latin typeface="+mn-lt"/>
                <a:ea typeface="+mn-ea"/>
              </a:rPr>
              <a:t> </a:t>
            </a:r>
            <a:r>
              <a:rPr lang="en-US" altLang="fr-FR" sz="2800" dirty="0" err="1">
                <a:solidFill>
                  <a:schemeClr val="bg1"/>
                </a:solidFill>
                <a:latin typeface="+mn-lt"/>
                <a:ea typeface="+mn-ea"/>
              </a:rPr>
              <a:t>d’administrer</a:t>
            </a:r>
            <a:r>
              <a:rPr lang="en-US" altLang="fr-FR" sz="2800" dirty="0">
                <a:solidFill>
                  <a:schemeClr val="bg1"/>
                </a:solidFill>
                <a:latin typeface="+mn-lt"/>
                <a:ea typeface="+mn-ea"/>
              </a:rPr>
              <a:t> et de </a:t>
            </a:r>
            <a:r>
              <a:rPr lang="en-US" altLang="fr-FR" sz="2800" dirty="0" err="1">
                <a:solidFill>
                  <a:schemeClr val="bg1"/>
                </a:solidFill>
                <a:latin typeface="+mn-lt"/>
                <a:ea typeface="+mn-ea"/>
              </a:rPr>
              <a:t>régler</a:t>
            </a:r>
            <a:r>
              <a:rPr lang="en-US" altLang="fr-FR" sz="2800" dirty="0">
                <a:solidFill>
                  <a:schemeClr val="bg1"/>
                </a:solidFill>
                <a:latin typeface="+mn-lt"/>
                <a:ea typeface="+mn-ea"/>
              </a:rPr>
              <a:t> le dosage des </a:t>
            </a:r>
            <a:r>
              <a:rPr lang="en-US" altLang="fr-FR" sz="2800" dirty="0" err="1">
                <a:solidFill>
                  <a:schemeClr val="bg1"/>
                </a:solidFill>
                <a:latin typeface="+mn-lt"/>
                <a:ea typeface="+mn-ea"/>
              </a:rPr>
              <a:t>médicaments</a:t>
            </a:r>
            <a:r>
              <a:rPr lang="en-US" altLang="fr-FR" sz="2800" dirty="0">
                <a:solidFill>
                  <a:schemeClr val="bg1"/>
                </a:solidFill>
                <a:latin typeface="+mn-lt"/>
                <a:ea typeface="+mn-ea"/>
              </a:rPr>
              <a:t> </a:t>
            </a:r>
            <a:r>
              <a:rPr lang="en-US" altLang="fr-FR" sz="2800" dirty="0" err="1">
                <a:solidFill>
                  <a:schemeClr val="bg1"/>
                </a:solidFill>
                <a:latin typeface="+mn-lt"/>
                <a:ea typeface="+mn-ea"/>
              </a:rPr>
              <a:t>ou</a:t>
            </a:r>
            <a:r>
              <a:rPr lang="en-US" altLang="fr-FR" sz="2800" dirty="0">
                <a:solidFill>
                  <a:schemeClr val="bg1"/>
                </a:solidFill>
                <a:latin typeface="+mn-lt"/>
                <a:ea typeface="+mn-ea"/>
              </a:rPr>
              <a:t> </a:t>
            </a:r>
            <a:r>
              <a:rPr lang="en-US" altLang="fr-FR" sz="2800" dirty="0" err="1">
                <a:solidFill>
                  <a:schemeClr val="bg1"/>
                </a:solidFill>
                <a:latin typeface="+mn-lt"/>
                <a:ea typeface="+mn-ea"/>
              </a:rPr>
              <a:t>d’effectuer</a:t>
            </a:r>
            <a:r>
              <a:rPr lang="en-US" altLang="fr-FR" sz="2800" dirty="0">
                <a:solidFill>
                  <a:schemeClr val="bg1"/>
                </a:solidFill>
                <a:latin typeface="+mn-lt"/>
                <a:ea typeface="+mn-ea"/>
              </a:rPr>
              <a:t> </a:t>
            </a:r>
            <a:r>
              <a:rPr lang="en-US" altLang="fr-FR" sz="2800" dirty="0" err="1">
                <a:solidFill>
                  <a:schemeClr val="bg1"/>
                </a:solidFill>
                <a:latin typeface="+mn-lt"/>
                <a:ea typeface="+mn-ea"/>
              </a:rPr>
              <a:t>certains</a:t>
            </a:r>
            <a:r>
              <a:rPr lang="en-US" altLang="fr-FR" sz="2800" dirty="0">
                <a:solidFill>
                  <a:schemeClr val="bg1"/>
                </a:solidFill>
                <a:latin typeface="+mn-lt"/>
                <a:ea typeface="+mn-ea"/>
              </a:rPr>
              <a:t> </a:t>
            </a:r>
            <a:r>
              <a:rPr lang="en-US" altLang="fr-FR" sz="2800" dirty="0" err="1">
                <a:solidFill>
                  <a:schemeClr val="bg1"/>
                </a:solidFill>
                <a:latin typeface="+mn-lt"/>
                <a:ea typeface="+mn-ea"/>
              </a:rPr>
              <a:t>traitements</a:t>
            </a:r>
            <a:r>
              <a:rPr lang="en-US" altLang="fr-FR" sz="2800" dirty="0">
                <a:solidFill>
                  <a:schemeClr val="bg1"/>
                </a:solidFill>
                <a:latin typeface="+mn-lt"/>
                <a:ea typeface="+mn-ea"/>
              </a:rPr>
              <a:t> </a:t>
            </a:r>
            <a:r>
              <a:rPr lang="en-US" altLang="fr-FR" sz="2800" i="1" u="sng" dirty="0" err="1">
                <a:solidFill>
                  <a:schemeClr val="bg1"/>
                </a:solidFill>
                <a:latin typeface="+mn-lt"/>
                <a:ea typeface="+mn-ea"/>
              </a:rPr>
              <a:t>selon</a:t>
            </a:r>
            <a:r>
              <a:rPr lang="en-US" altLang="fr-FR" sz="2800" i="1" u="sng" dirty="0">
                <a:solidFill>
                  <a:schemeClr val="bg1"/>
                </a:solidFill>
                <a:latin typeface="+mn-lt"/>
                <a:ea typeface="+mn-ea"/>
              </a:rPr>
              <a:t> </a:t>
            </a:r>
            <a:r>
              <a:rPr lang="en-US" altLang="fr-FR" sz="2800" i="1" u="sng" dirty="0" err="1">
                <a:solidFill>
                  <a:schemeClr val="bg1"/>
                </a:solidFill>
                <a:latin typeface="+mn-lt"/>
                <a:ea typeface="+mn-ea"/>
              </a:rPr>
              <a:t>une</a:t>
            </a:r>
            <a:r>
              <a:rPr lang="en-US" altLang="fr-FR" sz="2800" i="1" u="sng" dirty="0">
                <a:solidFill>
                  <a:schemeClr val="bg1"/>
                </a:solidFill>
                <a:latin typeface="+mn-lt"/>
                <a:ea typeface="+mn-ea"/>
              </a:rPr>
              <a:t> entente </a:t>
            </a:r>
            <a:r>
              <a:rPr lang="en-US" altLang="fr-FR" sz="2800" i="1" u="sng" dirty="0" err="1">
                <a:solidFill>
                  <a:schemeClr val="bg1"/>
                </a:solidFill>
                <a:latin typeface="+mn-lt"/>
                <a:ea typeface="+mn-ea"/>
              </a:rPr>
              <a:t>approuvée</a:t>
            </a:r>
            <a:r>
              <a:rPr lang="en-US" altLang="fr-FR" sz="2800" dirty="0">
                <a:solidFill>
                  <a:schemeClr val="bg1"/>
                </a:solidFill>
                <a:latin typeface="+mn-lt"/>
                <a:ea typeface="+mn-ea"/>
              </a:rPr>
              <a:t> par le conseil des </a:t>
            </a:r>
            <a:r>
              <a:rPr lang="en-US" altLang="fr-FR" sz="2800" dirty="0" err="1">
                <a:solidFill>
                  <a:schemeClr val="bg1"/>
                </a:solidFill>
                <a:latin typeface="+mn-lt"/>
                <a:ea typeface="+mn-ea"/>
              </a:rPr>
              <a:t>médecins</a:t>
            </a:r>
            <a:r>
              <a:rPr lang="en-US" altLang="fr-FR" sz="2800" dirty="0">
                <a:solidFill>
                  <a:schemeClr val="bg1"/>
                </a:solidFill>
                <a:latin typeface="+mn-lt"/>
                <a:ea typeface="+mn-ea"/>
              </a:rPr>
              <a:t> et des </a:t>
            </a:r>
            <a:r>
              <a:rPr lang="en-US" altLang="fr-FR" sz="2800" dirty="0" err="1">
                <a:solidFill>
                  <a:schemeClr val="bg1"/>
                </a:solidFill>
                <a:latin typeface="+mn-lt"/>
                <a:ea typeface="+mn-ea"/>
              </a:rPr>
              <a:t>pharmaciens</a:t>
            </a:r>
            <a:r>
              <a:rPr lang="en-US" altLang="fr-FR" sz="2800" dirty="0">
                <a:solidFill>
                  <a:schemeClr val="bg1"/>
                </a:solidFill>
                <a:latin typeface="+mn-lt"/>
                <a:ea typeface="+mn-ea"/>
              </a:rPr>
              <a:t> de </a:t>
            </a:r>
            <a:r>
              <a:rPr lang="en-US" altLang="fr-FR" sz="2800" dirty="0" err="1">
                <a:solidFill>
                  <a:schemeClr val="bg1"/>
                </a:solidFill>
                <a:latin typeface="+mn-lt"/>
                <a:ea typeface="+mn-ea"/>
              </a:rPr>
              <a:t>l’établissement</a:t>
            </a:r>
            <a:endParaRPr lang="en-US" altLang="fr-FR" sz="2800" dirty="0">
              <a:solidFill>
                <a:schemeClr val="bg1"/>
              </a:solidFill>
              <a:latin typeface="+mn-lt"/>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7" name="Rectangle 3584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5849" name="Group 35848">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5850" name="Rectangle 35849">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51" name="Rectangle 35850">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853" name="Freeform: Shape 35852">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5855" name="Rectangle 3585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841" name="Text Box 1">
            <a:extLst>
              <a:ext uri="{FF2B5EF4-FFF2-40B4-BE49-F238E27FC236}">
                <a16:creationId xmlns:a16="http://schemas.microsoft.com/office/drawing/2014/main" id="{DEE19366-1687-1460-AEAE-43F75D213E7A}"/>
              </a:ext>
            </a:extLst>
          </p:cNvPr>
          <p:cNvSpPr txBox="1">
            <a:spLocks noChangeArrowheads="1"/>
          </p:cNvSpPr>
          <p:nvPr/>
        </p:nvSpPr>
        <p:spPr bwMode="auto">
          <a:xfrm>
            <a:off x="1143000" y="990599"/>
            <a:ext cx="9906000"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kern="1200">
                <a:solidFill>
                  <a:schemeClr val="tx1"/>
                </a:solidFill>
                <a:effectLst>
                  <a:outerShdw blurRad="38100" dist="38100" dir="2700000" algn="tl">
                    <a:srgbClr val="C0C0C0"/>
                  </a:outerShdw>
                </a:effectLst>
                <a:latin typeface="+mj-lt"/>
                <a:ea typeface="+mj-ea"/>
                <a:cs typeface="+mj-cs"/>
              </a:rPr>
              <a:t>Ordonnance collective:</a:t>
            </a:r>
          </a:p>
        </p:txBody>
      </p:sp>
      <p:graphicFrame>
        <p:nvGraphicFramePr>
          <p:cNvPr id="35843" name="Text Box 2">
            <a:extLst>
              <a:ext uri="{FF2B5EF4-FFF2-40B4-BE49-F238E27FC236}">
                <a16:creationId xmlns:a16="http://schemas.microsoft.com/office/drawing/2014/main" id="{904CD6ED-7346-7083-C7E9-DCD1EFCD4E8D}"/>
              </a:ext>
            </a:extLst>
          </p:cNvPr>
          <p:cNvGraphicFramePr/>
          <p:nvPr>
            <p:extLst>
              <p:ext uri="{D42A27DB-BD31-4B8C-83A1-F6EECF244321}">
                <p14:modId xmlns:p14="http://schemas.microsoft.com/office/powerpoint/2010/main" val="413223367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0" name="Rectangle 3686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2" name="Freeform: Shape 3687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5" name="Text Box 1">
            <a:extLst>
              <a:ext uri="{FF2B5EF4-FFF2-40B4-BE49-F238E27FC236}">
                <a16:creationId xmlns:a16="http://schemas.microsoft.com/office/drawing/2014/main" id="{36566390-6265-A4E6-5211-A51F5B34D53A}"/>
              </a:ext>
            </a:extLst>
          </p:cNvPr>
          <p:cNvSpPr txBox="1">
            <a:spLocks noChangeArrowheads="1"/>
          </p:cNvSpPr>
          <p:nvPr/>
        </p:nvSpPr>
        <p:spPr bwMode="auto">
          <a:xfrm>
            <a:off x="838200" y="673770"/>
            <a:ext cx="3501571" cy="20272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600" kern="1200" dirty="0" err="1">
                <a:solidFill>
                  <a:srgbClr val="FFFFFF"/>
                </a:solidFill>
                <a:effectLst>
                  <a:outerShdw blurRad="38100" dist="38100" dir="2700000" algn="tl">
                    <a:srgbClr val="C0C0C0"/>
                  </a:outerShdw>
                </a:effectLst>
                <a:latin typeface="+mj-lt"/>
                <a:ea typeface="+mj-ea"/>
                <a:cs typeface="+mj-cs"/>
              </a:rPr>
              <a:t>Exemple</a:t>
            </a:r>
            <a:r>
              <a:rPr lang="en-US" altLang="fr-FR" sz="4600" kern="1200" dirty="0">
                <a:solidFill>
                  <a:srgbClr val="FFFFFF"/>
                </a:solidFill>
                <a:effectLst>
                  <a:outerShdw blurRad="38100" dist="38100" dir="2700000" algn="tl">
                    <a:srgbClr val="C0C0C0"/>
                  </a:outerShdw>
                </a:effectLst>
                <a:latin typeface="+mj-lt"/>
                <a:ea typeface="+mj-ea"/>
                <a:cs typeface="+mj-cs"/>
              </a:rPr>
              <a:t> </a:t>
            </a:r>
            <a:r>
              <a:rPr lang="en-US" altLang="fr-FR" sz="4600" kern="1200" dirty="0" err="1">
                <a:solidFill>
                  <a:srgbClr val="FFFFFF"/>
                </a:solidFill>
                <a:effectLst>
                  <a:outerShdw blurRad="38100" dist="38100" dir="2700000" algn="tl">
                    <a:srgbClr val="C0C0C0"/>
                  </a:outerShdw>
                </a:effectLst>
                <a:latin typeface="+mj-lt"/>
                <a:ea typeface="+mj-ea"/>
                <a:cs typeface="+mj-cs"/>
              </a:rPr>
              <a:t>d’ordonnance</a:t>
            </a:r>
            <a:r>
              <a:rPr lang="en-US" altLang="fr-FR" sz="4600" kern="1200" dirty="0">
                <a:solidFill>
                  <a:srgbClr val="FFFFFF"/>
                </a:solidFill>
                <a:effectLst>
                  <a:outerShdw blurRad="38100" dist="38100" dir="2700000" algn="tl">
                    <a:srgbClr val="C0C0C0"/>
                  </a:outerShdw>
                </a:effectLst>
                <a:latin typeface="+mj-lt"/>
                <a:ea typeface="+mj-ea"/>
                <a:cs typeface="+mj-cs"/>
              </a:rPr>
              <a:t> collective</a:t>
            </a:r>
          </a:p>
        </p:txBody>
      </p:sp>
      <p:grpSp>
        <p:nvGrpSpPr>
          <p:cNvPr id="32771" name="Group 2">
            <a:extLst>
              <a:ext uri="{FF2B5EF4-FFF2-40B4-BE49-F238E27FC236}">
                <a16:creationId xmlns:a16="http://schemas.microsoft.com/office/drawing/2014/main" id="{6F9D0AE6-73B7-4F2C-E9E2-832E2622228D}"/>
              </a:ext>
            </a:extLst>
          </p:cNvPr>
          <p:cNvGrpSpPr>
            <a:grpSpLocks/>
          </p:cNvGrpSpPr>
          <p:nvPr/>
        </p:nvGrpSpPr>
        <p:grpSpPr bwMode="auto">
          <a:xfrm>
            <a:off x="5810125" y="541606"/>
            <a:ext cx="5276221" cy="5678219"/>
            <a:chOff x="1344" y="816"/>
            <a:chExt cx="3255" cy="3503"/>
          </a:xfrm>
        </p:grpSpPr>
        <p:pic>
          <p:nvPicPr>
            <p:cNvPr id="32772" name="Picture 3">
              <a:extLst>
                <a:ext uri="{FF2B5EF4-FFF2-40B4-BE49-F238E27FC236}">
                  <a16:creationId xmlns:a16="http://schemas.microsoft.com/office/drawing/2014/main" id="{BB3C6CBE-9AA7-982F-2D6E-BF2D616B9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37" t="7045" r="13417" b="38660"/>
            <a:stretch>
              <a:fillRect/>
            </a:stretch>
          </p:blipFill>
          <p:spPr bwMode="auto">
            <a:xfrm>
              <a:off x="1344" y="816"/>
              <a:ext cx="3255" cy="3503"/>
            </a:xfrm>
            <a:prstGeom prst="rect">
              <a:avLst/>
            </a:prstGeom>
            <a:noFill/>
            <a:ln>
              <a:noFill/>
            </a:ln>
            <a:effectLst/>
            <a:extLst>
              <a:ext uri="{909E8E84-426E-40DD-AFC4-6F175D3DCCD1}">
                <a14:hiddenFill xmlns:a14="http://schemas.microsoft.com/office/drawing/2010/main">
                  <a:blipFill dpi="0" rotWithShape="0">
                    <a:blip/>
                    <a:srcRect l="17137" t="7045" r="13417" b="386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4">
              <a:extLst>
                <a:ext uri="{FF2B5EF4-FFF2-40B4-BE49-F238E27FC236}">
                  <a16:creationId xmlns:a16="http://schemas.microsoft.com/office/drawing/2014/main" id="{CA0AF071-0AFD-E701-EBF5-5D72324E5F50}"/>
                </a:ext>
              </a:extLst>
            </p:cNvPr>
            <p:cNvSpPr txBox="1">
              <a:spLocks noChangeArrowheads="1"/>
            </p:cNvSpPr>
            <p:nvPr/>
          </p:nvSpPr>
          <p:spPr bwMode="auto">
            <a:xfrm>
              <a:off x="1344" y="816"/>
              <a:ext cx="3255" cy="3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B96A6E-E8A2-2C96-5392-22C4086144A8}"/>
              </a:ext>
            </a:extLst>
          </p:cNvPr>
          <p:cNvSpPr>
            <a:spLocks noGrp="1"/>
          </p:cNvSpPr>
          <p:nvPr>
            <p:ph type="title"/>
          </p:nvPr>
        </p:nvSpPr>
        <p:spPr>
          <a:xfrm>
            <a:off x="804671" y="4267832"/>
            <a:ext cx="4991217" cy="1297115"/>
          </a:xfrm>
        </p:spPr>
        <p:txBody>
          <a:bodyPr vert="horz" lIns="91440" tIns="45720" rIns="91440" bIns="45720" rtlCol="0" anchor="t">
            <a:normAutofit/>
          </a:bodyPr>
          <a:lstStyle/>
          <a:p>
            <a:r>
              <a:rPr lang="en-US" sz="4000" kern="1200" dirty="0" err="1">
                <a:solidFill>
                  <a:schemeClr val="tx2"/>
                </a:solidFill>
                <a:latin typeface="+mj-lt"/>
                <a:ea typeface="+mj-ea"/>
                <a:cs typeface="+mj-cs"/>
              </a:rPr>
              <a:t>Foire</a:t>
            </a:r>
            <a:r>
              <a:rPr lang="en-US" sz="4000" kern="1200" dirty="0">
                <a:solidFill>
                  <a:schemeClr val="tx2"/>
                </a:solidFill>
                <a:latin typeface="+mj-lt"/>
                <a:ea typeface="+mj-ea"/>
                <a:cs typeface="+mj-cs"/>
              </a:rPr>
              <a:t> aux questions OIIAQ</a:t>
            </a:r>
          </a:p>
        </p:txBody>
      </p:sp>
      <p:sp>
        <p:nvSpPr>
          <p:cNvPr id="3" name="Espace réservé du contenu 2">
            <a:extLst>
              <a:ext uri="{FF2B5EF4-FFF2-40B4-BE49-F238E27FC236}">
                <a16:creationId xmlns:a16="http://schemas.microsoft.com/office/drawing/2014/main" id="{512E0A3F-10A2-6F42-DE4A-A502799E7AED}"/>
              </a:ext>
            </a:extLst>
          </p:cNvPr>
          <p:cNvSpPr>
            <a:spLocks noGrp="1"/>
          </p:cNvSpPr>
          <p:nvPr>
            <p:ph idx="1"/>
          </p:nvPr>
        </p:nvSpPr>
        <p:spPr>
          <a:xfrm>
            <a:off x="804672" y="3428999"/>
            <a:ext cx="4805691" cy="838831"/>
          </a:xfrm>
        </p:spPr>
        <p:txBody>
          <a:bodyPr vert="horz" lIns="91440" tIns="45720" rIns="91440" bIns="45720" rtlCol="0" anchor="b">
            <a:normAutofit/>
          </a:bodyPr>
          <a:lstStyle/>
          <a:p>
            <a:pPr marL="0" indent="0" algn="ctr">
              <a:buNone/>
            </a:pPr>
            <a:r>
              <a:rPr lang="en-US" sz="2400" kern="1200" dirty="0">
                <a:solidFill>
                  <a:schemeClr val="tx2"/>
                </a:solidFill>
                <a:latin typeface="+mn-lt"/>
                <a:ea typeface="+mn-ea"/>
                <a:cs typeface="+mn-cs"/>
              </a:rPr>
              <a:t>VOIR LIEN C1.7</a:t>
            </a: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Help">
            <a:extLst>
              <a:ext uri="{FF2B5EF4-FFF2-40B4-BE49-F238E27FC236}">
                <a16:creationId xmlns:a16="http://schemas.microsoft.com/office/drawing/2014/main" id="{2CAF2725-0298-6B93-8E6F-D876FE1473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998693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CAA4E5B-CD4D-5895-65E1-E0D85E80EEE8}"/>
              </a:ext>
            </a:extLst>
          </p:cNvPr>
          <p:cNvSpPr>
            <a:spLocks noGrp="1"/>
          </p:cNvSpPr>
          <p:nvPr>
            <p:ph type="title"/>
          </p:nvPr>
        </p:nvSpPr>
        <p:spPr>
          <a:xfrm>
            <a:off x="965200" y="1567843"/>
            <a:ext cx="3712224" cy="3714496"/>
          </a:xfrm>
        </p:spPr>
        <p:txBody>
          <a:bodyPr anchor="ctr">
            <a:normAutofit/>
          </a:bodyPr>
          <a:lstStyle/>
          <a:p>
            <a:r>
              <a:rPr lang="fr-CA" sz="4800" dirty="0"/>
              <a:t>Avis conjoint OIIQ</a:t>
            </a:r>
          </a:p>
        </p:txBody>
      </p:sp>
      <p:grpSp>
        <p:nvGrpSpPr>
          <p:cNvPr id="16" name="Group 9">
            <a:extLst>
              <a:ext uri="{FF2B5EF4-FFF2-40B4-BE49-F238E27FC236}">
                <a16:creationId xmlns:a16="http://schemas.microsoft.com/office/drawing/2014/main" id="{2C3846A5-A498-4C9E-B4DC-13532657D7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11" name="Freeform 5">
              <a:extLst>
                <a:ext uri="{FF2B5EF4-FFF2-40B4-BE49-F238E27FC236}">
                  <a16:creationId xmlns:a16="http://schemas.microsoft.com/office/drawing/2014/main" id="{8A845FC1-FE68-40DE-B785-AA0F3DBD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C26048ED-7A92-4694-A168-2C6C5C0D6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2D0D34B1-1A5C-462E-F7B7-2FB0A4C9CC64}"/>
              </a:ext>
            </a:extLst>
          </p:cNvPr>
          <p:cNvSpPr>
            <a:spLocks noGrp="1"/>
          </p:cNvSpPr>
          <p:nvPr>
            <p:ph idx="1"/>
          </p:nvPr>
        </p:nvSpPr>
        <p:spPr>
          <a:xfrm>
            <a:off x="6209382" y="2096162"/>
            <a:ext cx="3894161" cy="2657858"/>
          </a:xfrm>
        </p:spPr>
        <p:txBody>
          <a:bodyPr anchor="ctr">
            <a:normAutofit/>
          </a:bodyPr>
          <a:lstStyle/>
          <a:p>
            <a:pPr marL="0" indent="0" algn="ctr">
              <a:buNone/>
            </a:pPr>
            <a:r>
              <a:rPr lang="fr-CA" sz="2000" dirty="0">
                <a:solidFill>
                  <a:schemeClr val="bg1"/>
                </a:solidFill>
              </a:rPr>
              <a:t>VOIR LIEN C1.8</a:t>
            </a:r>
          </a:p>
        </p:txBody>
      </p:sp>
    </p:spTree>
    <p:extLst>
      <p:ext uri="{BB962C8B-B14F-4D97-AF65-F5344CB8AC3E}">
        <p14:creationId xmlns:p14="http://schemas.microsoft.com/office/powerpoint/2010/main" val="95500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10" name="Rectangle 3380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2" name="Rectangle 338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4" name="Arc 338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794" name="Text Box 1">
            <a:extLst>
              <a:ext uri="{FF2B5EF4-FFF2-40B4-BE49-F238E27FC236}">
                <a16:creationId xmlns:a16="http://schemas.microsoft.com/office/drawing/2014/main" id="{BF1A9FE1-44E8-843F-2B75-14CF2D08E2BC}"/>
              </a:ext>
            </a:extLst>
          </p:cNvPr>
          <p:cNvSpPr txBox="1">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dirty="0">
                <a:solidFill>
                  <a:schemeClr val="tx1"/>
                </a:solidFill>
                <a:latin typeface="+mn-lt"/>
                <a:ea typeface="+mn-ea"/>
              </a:rPr>
              <a:t>Page 20</a:t>
            </a:r>
          </a:p>
          <a:p>
            <a:pPr indent="-228600" eaLnBrk="1" hangingPunct="1">
              <a:lnSpc>
                <a:spcPct val="90000"/>
              </a:lnSpc>
              <a:buClr>
                <a:srgbClr val="3891A7"/>
              </a:buClr>
              <a:buSzPct val="80000"/>
              <a:buFont typeface="Arial" panose="020B0604020202020204" pitchFamily="34" charset="0"/>
              <a:buChar char="•"/>
            </a:pPr>
            <a:r>
              <a:rPr lang="en-US" altLang="fr-FR" dirty="0" err="1">
                <a:solidFill>
                  <a:schemeClr val="tx1"/>
                </a:solidFill>
                <a:latin typeface="+mn-lt"/>
                <a:ea typeface="+mn-ea"/>
              </a:rPr>
              <a:t>Seul</a:t>
            </a:r>
            <a:r>
              <a:rPr lang="en-US" altLang="fr-FR" dirty="0">
                <a:solidFill>
                  <a:schemeClr val="tx1"/>
                </a:solidFill>
                <a:latin typeface="+mn-lt"/>
                <a:ea typeface="+mn-ea"/>
              </a:rPr>
              <a:t> le </a:t>
            </a:r>
            <a:r>
              <a:rPr lang="en-US" altLang="fr-FR" dirty="0" err="1">
                <a:solidFill>
                  <a:schemeClr val="tx1"/>
                </a:solidFill>
                <a:latin typeface="+mn-lt"/>
                <a:ea typeface="+mn-ea"/>
              </a:rPr>
              <a:t>pharmacien</a:t>
            </a:r>
            <a:r>
              <a:rPr lang="en-US" altLang="fr-FR" dirty="0">
                <a:solidFill>
                  <a:schemeClr val="tx1"/>
                </a:solidFill>
                <a:latin typeface="+mn-lt"/>
                <a:ea typeface="+mn-ea"/>
              </a:rPr>
              <a:t> </a:t>
            </a:r>
            <a:r>
              <a:rPr lang="en-US" altLang="fr-FR" dirty="0" err="1">
                <a:solidFill>
                  <a:schemeClr val="tx1"/>
                </a:solidFill>
                <a:latin typeface="+mn-lt"/>
                <a:ea typeface="+mn-ea"/>
              </a:rPr>
              <a:t>est</a:t>
            </a:r>
            <a:r>
              <a:rPr lang="en-US" altLang="fr-FR" dirty="0">
                <a:solidFill>
                  <a:schemeClr val="tx1"/>
                </a:solidFill>
                <a:latin typeface="+mn-lt"/>
                <a:ea typeface="+mn-ea"/>
              </a:rPr>
              <a:t> </a:t>
            </a:r>
            <a:r>
              <a:rPr lang="en-US" altLang="fr-FR" dirty="0" err="1">
                <a:solidFill>
                  <a:schemeClr val="tx1"/>
                </a:solidFill>
                <a:latin typeface="+mn-lt"/>
                <a:ea typeface="+mn-ea"/>
              </a:rPr>
              <a:t>autorisé</a:t>
            </a:r>
            <a:r>
              <a:rPr lang="en-US" altLang="fr-FR" dirty="0">
                <a:solidFill>
                  <a:schemeClr val="tx1"/>
                </a:solidFill>
                <a:latin typeface="+mn-lt"/>
                <a:ea typeface="+mn-ea"/>
              </a:rPr>
              <a:t> à </a:t>
            </a:r>
            <a:r>
              <a:rPr lang="en-US" altLang="fr-FR" i="1" dirty="0" err="1">
                <a:solidFill>
                  <a:schemeClr val="tx1"/>
                </a:solidFill>
                <a:latin typeface="+mn-lt"/>
                <a:ea typeface="+mn-ea"/>
              </a:rPr>
              <a:t>exécuter</a:t>
            </a:r>
            <a:r>
              <a:rPr lang="en-US" altLang="fr-FR" dirty="0">
                <a:solidFill>
                  <a:schemeClr val="tx1"/>
                </a:solidFill>
                <a:latin typeface="+mn-lt"/>
                <a:ea typeface="+mn-ea"/>
              </a:rPr>
              <a:t> tout type </a:t>
            </a:r>
            <a:r>
              <a:rPr lang="en-US" altLang="fr-FR" dirty="0" err="1">
                <a:solidFill>
                  <a:schemeClr val="tx1"/>
                </a:solidFill>
                <a:latin typeface="+mn-lt"/>
                <a:ea typeface="+mn-ea"/>
              </a:rPr>
              <a:t>d’ordonnances</a:t>
            </a:r>
            <a:r>
              <a:rPr lang="en-US" altLang="fr-FR" dirty="0">
                <a:solidFill>
                  <a:schemeClr val="tx1"/>
                </a:solidFill>
                <a:latin typeface="+mn-lt"/>
                <a:ea typeface="+mn-ea"/>
              </a:rPr>
              <a:t>, </a:t>
            </a:r>
            <a:r>
              <a:rPr lang="en-US" altLang="fr-FR" dirty="0" err="1">
                <a:solidFill>
                  <a:schemeClr val="tx1"/>
                </a:solidFill>
                <a:latin typeface="+mn-lt"/>
                <a:ea typeface="+mn-ea"/>
              </a:rPr>
              <a:t>c’est</a:t>
            </a:r>
            <a:r>
              <a:rPr lang="en-US" altLang="fr-FR" dirty="0">
                <a:solidFill>
                  <a:schemeClr val="tx1"/>
                </a:solidFill>
                <a:latin typeface="+mn-lt"/>
                <a:ea typeface="+mn-ea"/>
              </a:rPr>
              <a:t>-à-dire à </a:t>
            </a:r>
            <a:r>
              <a:rPr lang="en-US" altLang="fr-FR" i="1" u="sng" dirty="0" err="1">
                <a:solidFill>
                  <a:schemeClr val="tx1"/>
                </a:solidFill>
                <a:latin typeface="+mn-lt"/>
                <a:ea typeface="+mn-ea"/>
              </a:rPr>
              <a:t>préparer</a:t>
            </a:r>
            <a:r>
              <a:rPr lang="en-US" altLang="fr-FR" i="1" u="sng" dirty="0">
                <a:solidFill>
                  <a:schemeClr val="tx1"/>
                </a:solidFill>
                <a:latin typeface="+mn-lt"/>
                <a:ea typeface="+mn-ea"/>
              </a:rPr>
              <a:t> les </a:t>
            </a:r>
            <a:r>
              <a:rPr lang="en-US" altLang="fr-FR" i="1" u="sng" dirty="0" err="1">
                <a:solidFill>
                  <a:schemeClr val="tx1"/>
                </a:solidFill>
                <a:latin typeface="+mn-lt"/>
                <a:ea typeface="+mn-ea"/>
              </a:rPr>
              <a:t>médicaments</a:t>
            </a:r>
            <a:r>
              <a:rPr lang="en-US" altLang="fr-FR" i="1" dirty="0">
                <a:solidFill>
                  <a:schemeClr val="tx1"/>
                </a:solidFill>
                <a:latin typeface="+mn-lt"/>
                <a:ea typeface="+mn-ea"/>
              </a:rPr>
              <a:t> </a:t>
            </a:r>
            <a:r>
              <a:rPr lang="en-US" altLang="fr-FR" dirty="0" err="1">
                <a:solidFill>
                  <a:schemeClr val="tx1"/>
                </a:solidFill>
                <a:latin typeface="+mn-lt"/>
                <a:ea typeface="+mn-ea"/>
              </a:rPr>
              <a:t>devant</a:t>
            </a:r>
            <a:r>
              <a:rPr lang="en-US" altLang="fr-FR" dirty="0">
                <a:solidFill>
                  <a:schemeClr val="tx1"/>
                </a:solidFill>
                <a:latin typeface="+mn-lt"/>
                <a:ea typeface="+mn-ea"/>
              </a:rPr>
              <a:t> </a:t>
            </a:r>
            <a:r>
              <a:rPr lang="en-US" altLang="fr-FR" dirty="0" err="1">
                <a:solidFill>
                  <a:schemeClr val="tx1"/>
                </a:solidFill>
                <a:latin typeface="+mn-lt"/>
                <a:ea typeface="+mn-ea"/>
              </a:rPr>
              <a:t>être</a:t>
            </a:r>
            <a:r>
              <a:rPr lang="en-US" altLang="fr-FR" dirty="0">
                <a:solidFill>
                  <a:schemeClr val="tx1"/>
                </a:solidFill>
                <a:latin typeface="+mn-lt"/>
                <a:ea typeface="+mn-ea"/>
              </a:rPr>
              <a:t> </a:t>
            </a:r>
            <a:r>
              <a:rPr lang="en-US" altLang="fr-FR" dirty="0" err="1">
                <a:solidFill>
                  <a:schemeClr val="tx1"/>
                </a:solidFill>
                <a:latin typeface="+mn-lt"/>
                <a:ea typeface="+mn-ea"/>
              </a:rPr>
              <a:t>administrés</a:t>
            </a:r>
            <a:r>
              <a:rPr lang="en-US" altLang="fr-FR" dirty="0">
                <a:solidFill>
                  <a:schemeClr val="tx1"/>
                </a:solidFill>
                <a:latin typeface="+mn-lt"/>
                <a:ea typeface="+mn-ea"/>
              </a:rPr>
              <a:t> et à les </a:t>
            </a:r>
            <a:r>
              <a:rPr lang="en-US" altLang="fr-FR" i="1" u="sng" dirty="0" err="1">
                <a:solidFill>
                  <a:schemeClr val="tx1"/>
                </a:solidFill>
                <a:latin typeface="+mn-lt"/>
                <a:ea typeface="+mn-ea"/>
              </a:rPr>
              <a:t>fournir</a:t>
            </a:r>
            <a:r>
              <a:rPr lang="en-US" altLang="fr-FR" dirty="0">
                <a:solidFill>
                  <a:schemeClr val="tx1"/>
                </a:solidFill>
                <a:latin typeface="+mn-lt"/>
                <a:ea typeface="+mn-ea"/>
              </a:rPr>
              <a:t> à la </a:t>
            </a:r>
            <a:r>
              <a:rPr lang="en-US" altLang="fr-FR" dirty="0" err="1">
                <a:solidFill>
                  <a:schemeClr val="tx1"/>
                </a:solidFill>
                <a:latin typeface="+mn-lt"/>
                <a:ea typeface="+mn-ea"/>
              </a:rPr>
              <a:t>personne</a:t>
            </a:r>
            <a:r>
              <a:rPr lang="en-US" altLang="fr-FR" dirty="0">
                <a:solidFill>
                  <a:schemeClr val="tx1"/>
                </a:solidFill>
                <a:latin typeface="+mn-lt"/>
                <a:ea typeface="+mn-ea"/>
              </a:rPr>
              <a:t> </a:t>
            </a:r>
            <a:r>
              <a:rPr lang="en-US" altLang="fr-FR" dirty="0" err="1">
                <a:solidFill>
                  <a:schemeClr val="tx1"/>
                </a:solidFill>
                <a:latin typeface="+mn-lt"/>
                <a:ea typeface="+mn-ea"/>
              </a:rPr>
              <a:t>ou</a:t>
            </a:r>
            <a:r>
              <a:rPr lang="en-US" altLang="fr-FR" dirty="0">
                <a:solidFill>
                  <a:schemeClr val="tx1"/>
                </a:solidFill>
                <a:latin typeface="+mn-lt"/>
                <a:ea typeface="+mn-ea"/>
              </a:rPr>
              <a:t> à </a:t>
            </a:r>
            <a:r>
              <a:rPr lang="en-US" altLang="fr-FR" dirty="0" err="1">
                <a:solidFill>
                  <a:schemeClr val="tx1"/>
                </a:solidFill>
                <a:latin typeface="+mn-lt"/>
                <a:ea typeface="+mn-ea"/>
              </a:rPr>
              <a:t>l’unité</a:t>
            </a:r>
            <a:r>
              <a:rPr lang="en-US" altLang="fr-FR" dirty="0">
                <a:solidFill>
                  <a:schemeClr val="tx1"/>
                </a:solidFill>
                <a:latin typeface="+mn-lt"/>
                <a:ea typeface="+mn-ea"/>
              </a:rPr>
              <a:t> de </a:t>
            </a:r>
            <a:r>
              <a:rPr lang="en-US" altLang="fr-FR" dirty="0" err="1">
                <a:solidFill>
                  <a:schemeClr val="tx1"/>
                </a:solidFill>
                <a:latin typeface="+mn-lt"/>
                <a:ea typeface="+mn-ea"/>
              </a:rPr>
              <a:t>soins</a:t>
            </a:r>
            <a:endParaRPr lang="en-US" altLang="fr-FR"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endParaRPr lang="en-US" altLang="fr-FR" dirty="0">
              <a:solidFill>
                <a:schemeClr val="tx1"/>
              </a:solidFill>
              <a:latin typeface="+mn-lt"/>
              <a:ea typeface="+mn-ea"/>
            </a:endParaRPr>
          </a:p>
          <a:p>
            <a:pPr indent="-228600" eaLnBrk="1" hangingPunct="1">
              <a:lnSpc>
                <a:spcPct val="90000"/>
              </a:lnSpc>
              <a:buClr>
                <a:srgbClr val="3891A7"/>
              </a:buClr>
              <a:buSzPct val="80000"/>
              <a:buFont typeface="Arial" panose="020B0604020202020204" pitchFamily="34" charset="0"/>
              <a:buChar char="•"/>
            </a:pPr>
            <a:r>
              <a:rPr lang="en-US" altLang="fr-FR" dirty="0" err="1">
                <a:solidFill>
                  <a:schemeClr val="tx1"/>
                </a:solidFill>
                <a:latin typeface="+mn-lt"/>
                <a:ea typeface="+mn-ea"/>
              </a:rPr>
              <a:t>L’ordonnance</a:t>
            </a:r>
            <a:r>
              <a:rPr lang="en-US" altLang="fr-FR" dirty="0">
                <a:solidFill>
                  <a:schemeClr val="tx1"/>
                </a:solidFill>
                <a:latin typeface="+mn-lt"/>
                <a:ea typeface="+mn-ea"/>
              </a:rPr>
              <a:t> </a:t>
            </a:r>
            <a:r>
              <a:rPr lang="en-US" altLang="fr-FR" dirty="0" err="1">
                <a:solidFill>
                  <a:schemeClr val="tx1"/>
                </a:solidFill>
                <a:latin typeface="+mn-lt"/>
                <a:ea typeface="+mn-ea"/>
              </a:rPr>
              <a:t>peut</a:t>
            </a:r>
            <a:r>
              <a:rPr lang="en-US" altLang="fr-FR" dirty="0">
                <a:solidFill>
                  <a:schemeClr val="tx1"/>
                </a:solidFill>
                <a:latin typeface="+mn-lt"/>
                <a:ea typeface="+mn-ea"/>
              </a:rPr>
              <a:t> </a:t>
            </a:r>
            <a:r>
              <a:rPr lang="en-US" altLang="fr-FR" dirty="0" err="1">
                <a:solidFill>
                  <a:schemeClr val="tx1"/>
                </a:solidFill>
                <a:latin typeface="+mn-lt"/>
                <a:ea typeface="+mn-ea"/>
              </a:rPr>
              <a:t>être</a:t>
            </a:r>
            <a:r>
              <a:rPr lang="en-US" altLang="fr-FR" dirty="0">
                <a:solidFill>
                  <a:schemeClr val="tx1"/>
                </a:solidFill>
                <a:latin typeface="+mn-lt"/>
                <a:ea typeface="+mn-ea"/>
              </a:rPr>
              <a:t> </a:t>
            </a:r>
            <a:r>
              <a:rPr lang="en-US" altLang="fr-FR" i="1" u="sng" dirty="0" err="1">
                <a:solidFill>
                  <a:schemeClr val="tx1"/>
                </a:solidFill>
                <a:latin typeface="+mn-lt"/>
                <a:ea typeface="+mn-ea"/>
              </a:rPr>
              <a:t>écrite</a:t>
            </a:r>
            <a:r>
              <a:rPr lang="en-US" altLang="fr-FR" dirty="0">
                <a:solidFill>
                  <a:schemeClr val="tx1"/>
                </a:solidFill>
                <a:latin typeface="+mn-lt"/>
                <a:ea typeface="+mn-ea"/>
              </a:rPr>
              <a:t> </a:t>
            </a:r>
            <a:r>
              <a:rPr lang="en-US" altLang="fr-FR" dirty="0" err="1">
                <a:solidFill>
                  <a:schemeClr val="tx1"/>
                </a:solidFill>
                <a:latin typeface="+mn-lt"/>
                <a:ea typeface="+mn-ea"/>
              </a:rPr>
              <a:t>ou</a:t>
            </a:r>
            <a:r>
              <a:rPr lang="en-US" altLang="fr-FR" dirty="0">
                <a:solidFill>
                  <a:schemeClr val="tx1"/>
                </a:solidFill>
                <a:latin typeface="+mn-lt"/>
                <a:ea typeface="+mn-ea"/>
              </a:rPr>
              <a:t> </a:t>
            </a:r>
            <a:r>
              <a:rPr lang="en-US" altLang="fr-FR" i="1" u="sng" dirty="0">
                <a:solidFill>
                  <a:schemeClr val="tx1"/>
                </a:solidFill>
                <a:latin typeface="+mn-lt"/>
                <a:ea typeface="+mn-ea"/>
              </a:rPr>
              <a:t>verbale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Un parapluie noir sur une tirelire">
            <a:extLst>
              <a:ext uri="{FF2B5EF4-FFF2-40B4-BE49-F238E27FC236}">
                <a16:creationId xmlns:a16="http://schemas.microsoft.com/office/drawing/2014/main" id="{9EB3CBCD-4BA3-6429-672E-EEB9FC83090D}"/>
              </a:ext>
            </a:extLst>
          </p:cNvPr>
          <p:cNvPicPr>
            <a:picLocks noChangeAspect="1"/>
          </p:cNvPicPr>
          <p:nvPr/>
        </p:nvPicPr>
        <p:blipFill rotWithShape="1">
          <a:blip r:embed="rId2"/>
          <a:srcRect l="21848" r="23739"/>
          <a:stretch/>
        </p:blipFill>
        <p:spPr>
          <a:xfrm>
            <a:off x="1177051" y="511293"/>
            <a:ext cx="382964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a:extLst>
              <a:ext uri="{FF2B5EF4-FFF2-40B4-BE49-F238E27FC236}">
                <a16:creationId xmlns:a16="http://schemas.microsoft.com/office/drawing/2014/main" id="{094BE240-EC10-D4B7-F3BC-04D470D999F7}"/>
              </a:ext>
            </a:extLst>
          </p:cNvPr>
          <p:cNvSpPr>
            <a:spLocks noGrp="1"/>
          </p:cNvSpPr>
          <p:nvPr>
            <p:ph idx="1"/>
          </p:nvPr>
        </p:nvSpPr>
        <p:spPr>
          <a:xfrm>
            <a:off x="5894962" y="1984443"/>
            <a:ext cx="5458838" cy="4192520"/>
          </a:xfrm>
        </p:spPr>
        <p:txBody>
          <a:bodyPr>
            <a:normAutofit/>
          </a:bodyPr>
          <a:lstStyle/>
          <a:p>
            <a:pPr marL="0" indent="0">
              <a:buNone/>
            </a:pPr>
            <a:endParaRPr lang="fr-CA" dirty="0"/>
          </a:p>
          <a:p>
            <a:pPr marL="0" indent="0">
              <a:buNone/>
            </a:pPr>
            <a:endParaRPr lang="fr-CA" dirty="0"/>
          </a:p>
          <a:p>
            <a:pPr marL="0" indent="0">
              <a:buNone/>
            </a:pPr>
            <a:endParaRPr lang="fr-CA" dirty="0"/>
          </a:p>
          <a:p>
            <a:pPr marL="0" indent="0" algn="ctr">
              <a:buNone/>
            </a:pPr>
            <a:r>
              <a:rPr lang="fr-CA" dirty="0"/>
              <a:t>PRENDRE CONNAISSANCE               DU LIEN C1.2</a:t>
            </a:r>
          </a:p>
        </p:txBody>
      </p:sp>
    </p:spTree>
    <p:extLst>
      <p:ext uri="{BB962C8B-B14F-4D97-AF65-F5344CB8AC3E}">
        <p14:creationId xmlns:p14="http://schemas.microsoft.com/office/powerpoint/2010/main" val="93666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6" name="Rectangle 389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5" name="Picture 38914" descr="Bureau avec stéthoscope et un clavier d’ordinateur">
            <a:extLst>
              <a:ext uri="{FF2B5EF4-FFF2-40B4-BE49-F238E27FC236}">
                <a16:creationId xmlns:a16="http://schemas.microsoft.com/office/drawing/2014/main" id="{F7D3423B-325A-95B2-7DD7-17C947349262}"/>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38928" name="Rectangle 389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3" name="Text Box 1">
            <a:extLst>
              <a:ext uri="{FF2B5EF4-FFF2-40B4-BE49-F238E27FC236}">
                <a16:creationId xmlns:a16="http://schemas.microsoft.com/office/drawing/2014/main" id="{14D3452F-9870-A264-9009-119A50DED97E}"/>
              </a:ext>
            </a:extLst>
          </p:cNvPr>
          <p:cNvSpPr txBox="1">
            <a:spLocks noChangeArrowheads="1"/>
          </p:cNvSpPr>
          <p:nvPr/>
        </p:nvSpPr>
        <p:spPr bwMode="auto">
          <a:xfrm>
            <a:off x="838200" y="365125"/>
            <a:ext cx="3822189" cy="18999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dirty="0">
                <a:solidFill>
                  <a:schemeClr val="tx1"/>
                </a:solidFill>
                <a:effectLst>
                  <a:outerShdw blurRad="38100" dist="38100" dir="2700000" algn="tl">
                    <a:srgbClr val="C0C0C0"/>
                  </a:outerShdw>
                </a:effectLst>
                <a:latin typeface="+mj-lt"/>
                <a:ea typeface="+mj-ea"/>
                <a:cs typeface="+mj-cs"/>
              </a:rPr>
              <a:t>Ordonnance </a:t>
            </a:r>
            <a:r>
              <a:rPr lang="en-US" altLang="fr-FR" sz="4000">
                <a:solidFill>
                  <a:schemeClr val="tx1"/>
                </a:solidFill>
                <a:effectLst>
                  <a:outerShdw blurRad="38100" dist="38100" dir="2700000" algn="tl">
                    <a:srgbClr val="C0C0C0"/>
                  </a:outerShdw>
                </a:effectLst>
                <a:latin typeface="+mj-lt"/>
                <a:ea typeface="+mj-ea"/>
                <a:cs typeface="+mj-cs"/>
              </a:rPr>
              <a:t>écrite</a:t>
            </a:r>
            <a:endParaRPr lang="en-US" altLang="fr-FR" sz="4000" dirty="0">
              <a:solidFill>
                <a:schemeClr val="tx1"/>
              </a:solidFill>
              <a:effectLst>
                <a:outerShdw blurRad="38100" dist="38100" dir="2700000" algn="tl">
                  <a:srgbClr val="C0C0C0"/>
                </a:outerShdw>
              </a:effectLst>
              <a:latin typeface="+mj-lt"/>
              <a:ea typeface="+mj-ea"/>
              <a:cs typeface="+mj-cs"/>
            </a:endParaRPr>
          </a:p>
        </p:txBody>
      </p:sp>
      <p:sp>
        <p:nvSpPr>
          <p:cNvPr id="34819" name="Text Box 2">
            <a:extLst>
              <a:ext uri="{FF2B5EF4-FFF2-40B4-BE49-F238E27FC236}">
                <a16:creationId xmlns:a16="http://schemas.microsoft.com/office/drawing/2014/main" id="{D3373E1E-41BB-0E96-AF53-2A642B1D649F}"/>
              </a:ext>
            </a:extLst>
          </p:cNvPr>
          <p:cNvSpPr txBox="1">
            <a:spLocks noChangeArrowheads="1"/>
          </p:cNvSpPr>
          <p:nvPr/>
        </p:nvSpPr>
        <p:spPr bwMode="auto">
          <a:xfrm>
            <a:off x="838200" y="2434201"/>
            <a:ext cx="4343400"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800" dirty="0">
                <a:solidFill>
                  <a:schemeClr val="tx1"/>
                </a:solidFill>
                <a:latin typeface="+mn-lt"/>
                <a:ea typeface="+mn-ea"/>
              </a:rPr>
              <a:t>Celle que le </a:t>
            </a:r>
            <a:r>
              <a:rPr lang="en-US" altLang="fr-FR" sz="2800" dirty="0" err="1">
                <a:solidFill>
                  <a:schemeClr val="tx1"/>
                </a:solidFill>
                <a:latin typeface="+mn-lt"/>
                <a:ea typeface="+mn-ea"/>
              </a:rPr>
              <a:t>médecin</a:t>
            </a:r>
            <a:r>
              <a:rPr lang="en-US" altLang="fr-FR" sz="2800" dirty="0">
                <a:solidFill>
                  <a:schemeClr val="tx1"/>
                </a:solidFill>
                <a:latin typeface="+mn-lt"/>
                <a:ea typeface="+mn-ea"/>
              </a:rPr>
              <a:t> </a:t>
            </a:r>
            <a:r>
              <a:rPr lang="en-US" altLang="fr-FR" sz="2800" dirty="0" err="1">
                <a:solidFill>
                  <a:schemeClr val="tx1"/>
                </a:solidFill>
                <a:latin typeface="+mn-lt"/>
                <a:ea typeface="+mn-ea"/>
              </a:rPr>
              <a:t>rédige</a:t>
            </a:r>
            <a:r>
              <a:rPr lang="en-US" altLang="fr-FR" sz="2800" dirty="0">
                <a:solidFill>
                  <a:schemeClr val="tx1"/>
                </a:solidFill>
                <a:latin typeface="+mn-lt"/>
                <a:ea typeface="+mn-ea"/>
              </a:rPr>
              <a:t> et </a:t>
            </a:r>
            <a:r>
              <a:rPr lang="en-US" altLang="fr-FR" sz="2800" dirty="0" err="1">
                <a:solidFill>
                  <a:schemeClr val="tx1"/>
                </a:solidFill>
                <a:latin typeface="+mn-lt"/>
                <a:ea typeface="+mn-ea"/>
              </a:rPr>
              <a:t>signe</a:t>
            </a:r>
            <a:r>
              <a:rPr lang="en-US" altLang="fr-FR" sz="2800" dirty="0">
                <a:solidFill>
                  <a:schemeClr val="tx1"/>
                </a:solidFill>
                <a:latin typeface="+mn-lt"/>
                <a:ea typeface="+mn-ea"/>
              </a:rPr>
              <a:t> </a:t>
            </a:r>
            <a:r>
              <a:rPr lang="en-US" altLang="fr-FR" sz="2800" dirty="0" err="1">
                <a:solidFill>
                  <a:schemeClr val="tx1"/>
                </a:solidFill>
                <a:latin typeface="+mn-lt"/>
                <a:ea typeface="+mn-ea"/>
              </a:rPr>
              <a:t>lui-même</a:t>
            </a:r>
            <a:r>
              <a:rPr lang="en-US" altLang="fr-FR" sz="2800" dirty="0">
                <a:solidFill>
                  <a:schemeClr val="tx1"/>
                </a:solidFill>
                <a:latin typeface="+mn-lt"/>
                <a:ea typeface="+mn-ea"/>
              </a:rPr>
              <a:t>. Il </a:t>
            </a:r>
            <a:r>
              <a:rPr lang="en-US" altLang="fr-FR" sz="2800" i="1" dirty="0" err="1">
                <a:solidFill>
                  <a:schemeClr val="tx1"/>
                </a:solidFill>
                <a:latin typeface="+mn-lt"/>
                <a:ea typeface="+mn-ea"/>
              </a:rPr>
              <a:t>peut</a:t>
            </a:r>
            <a:r>
              <a:rPr lang="en-US" altLang="fr-FR" sz="2800" i="1" dirty="0">
                <a:solidFill>
                  <a:schemeClr val="tx1"/>
                </a:solidFill>
                <a:latin typeface="+mn-lt"/>
                <a:ea typeface="+mn-ea"/>
              </a:rPr>
              <a:t> </a:t>
            </a:r>
            <a:r>
              <a:rPr lang="en-US" altLang="fr-FR" sz="2800" i="1" dirty="0" err="1">
                <a:solidFill>
                  <a:schemeClr val="tx1"/>
                </a:solidFill>
                <a:latin typeface="+mn-lt"/>
                <a:ea typeface="+mn-ea"/>
              </a:rPr>
              <a:t>être</a:t>
            </a:r>
            <a:r>
              <a:rPr lang="en-US" altLang="fr-FR" sz="2800" i="1" dirty="0">
                <a:solidFill>
                  <a:schemeClr val="tx1"/>
                </a:solidFill>
                <a:latin typeface="+mn-lt"/>
                <a:ea typeface="+mn-ea"/>
              </a:rPr>
              <a:t> </a:t>
            </a:r>
            <a:r>
              <a:rPr lang="en-US" altLang="fr-FR" sz="2800" i="1" dirty="0" err="1">
                <a:solidFill>
                  <a:schemeClr val="tx1"/>
                </a:solidFill>
                <a:latin typeface="+mn-lt"/>
                <a:ea typeface="+mn-ea"/>
              </a:rPr>
              <a:t>nécessaire</a:t>
            </a:r>
            <a:r>
              <a:rPr lang="en-US" altLang="fr-FR" sz="2800" dirty="0">
                <a:solidFill>
                  <a:schemeClr val="tx1"/>
                </a:solidFill>
                <a:latin typeface="+mn-lt"/>
                <a:ea typeface="+mn-ea"/>
              </a:rPr>
              <a:t> de clarifier des </a:t>
            </a:r>
            <a:r>
              <a:rPr lang="en-US" altLang="fr-FR" sz="2800" dirty="0" err="1">
                <a:solidFill>
                  <a:schemeClr val="tx1"/>
                </a:solidFill>
                <a:latin typeface="+mn-lt"/>
                <a:ea typeface="+mn-ea"/>
              </a:rPr>
              <a:t>informations</a:t>
            </a:r>
            <a:r>
              <a:rPr lang="en-US" altLang="fr-FR" sz="2800" dirty="0">
                <a:solidFill>
                  <a:schemeClr val="tx1"/>
                </a:solidFill>
                <a:latin typeface="+mn-lt"/>
                <a:ea typeface="+mn-ea"/>
              </a:rPr>
              <a:t> avec le </a:t>
            </a:r>
            <a:r>
              <a:rPr lang="en-US" altLang="fr-FR" sz="2800" dirty="0" err="1">
                <a:solidFill>
                  <a:schemeClr val="tx1"/>
                </a:solidFill>
                <a:latin typeface="+mn-lt"/>
                <a:ea typeface="+mn-ea"/>
              </a:rPr>
              <a:t>médecin</a:t>
            </a:r>
            <a:r>
              <a:rPr lang="en-US" altLang="fr-FR" sz="2800" dirty="0">
                <a:solidFill>
                  <a:schemeClr val="tx1"/>
                </a:solidFill>
                <a:latin typeface="+mn-lt"/>
                <a:ea typeface="+mn-ea"/>
              </a:rPr>
              <a:t> </a:t>
            </a:r>
            <a:r>
              <a:rPr lang="en-US" altLang="fr-FR" sz="2800" dirty="0" err="1">
                <a:solidFill>
                  <a:schemeClr val="tx1"/>
                </a:solidFill>
                <a:latin typeface="+mn-lt"/>
                <a:ea typeface="+mn-ea"/>
              </a:rPr>
              <a:t>avant</a:t>
            </a:r>
            <a:r>
              <a:rPr lang="en-US" altLang="fr-FR" sz="2800" dirty="0">
                <a:solidFill>
                  <a:schemeClr val="tx1"/>
                </a:solidFill>
                <a:latin typeface="+mn-lt"/>
                <a:ea typeface="+mn-ea"/>
              </a:rPr>
              <a:t> </a:t>
            </a:r>
            <a:r>
              <a:rPr lang="en-US" altLang="fr-FR" sz="2800" dirty="0" err="1">
                <a:solidFill>
                  <a:schemeClr val="tx1"/>
                </a:solidFill>
                <a:latin typeface="+mn-lt"/>
                <a:ea typeface="+mn-ea"/>
              </a:rPr>
              <a:t>d’agir</a:t>
            </a:r>
            <a:r>
              <a:rPr lang="en-US" altLang="fr-FR" sz="2800" dirty="0">
                <a:solidFill>
                  <a:schemeClr val="tx1"/>
                </a:solidFill>
                <a:latin typeface="+mn-lt"/>
                <a:ea typeface="+mn-ea"/>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3" name="Freeform: Shape 3994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945" name="Group 3994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994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94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94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994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95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95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9937" name="Text Box 1">
            <a:extLst>
              <a:ext uri="{FF2B5EF4-FFF2-40B4-BE49-F238E27FC236}">
                <a16:creationId xmlns:a16="http://schemas.microsoft.com/office/drawing/2014/main" id="{708C84BB-3BA0-FBA4-54B1-D7F6F5D1CCC1}"/>
              </a:ext>
            </a:extLst>
          </p:cNvPr>
          <p:cNvSpPr txBox="1">
            <a:spLocks noChangeArrowheads="1"/>
          </p:cNvSpPr>
          <p:nvPr/>
        </p:nvSpPr>
        <p:spPr bwMode="auto">
          <a:xfrm>
            <a:off x="535020" y="685800"/>
            <a:ext cx="2780271" cy="5105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000" kern="1200">
                <a:solidFill>
                  <a:srgbClr val="FFFFFF"/>
                </a:solidFill>
                <a:effectLst>
                  <a:outerShdw blurRad="38100" dist="38100" dir="2700000" algn="tl">
                    <a:srgbClr val="C0C0C0"/>
                  </a:outerShdw>
                </a:effectLst>
                <a:latin typeface="+mj-lt"/>
                <a:ea typeface="+mj-ea"/>
                <a:cs typeface="+mj-cs"/>
              </a:rPr>
              <a:t>Ordonnance verbale</a:t>
            </a:r>
          </a:p>
        </p:txBody>
      </p:sp>
      <p:graphicFrame>
        <p:nvGraphicFramePr>
          <p:cNvPr id="39939" name="Text Box 2">
            <a:extLst>
              <a:ext uri="{FF2B5EF4-FFF2-40B4-BE49-F238E27FC236}">
                <a16:creationId xmlns:a16="http://schemas.microsoft.com/office/drawing/2014/main" id="{34BB01F5-4A1B-6252-2823-FF9BF9A8943F}"/>
              </a:ext>
            </a:extLst>
          </p:cNvPr>
          <p:cNvGraphicFramePr/>
          <p:nvPr>
            <p:extLst>
              <p:ext uri="{D42A27DB-BD31-4B8C-83A1-F6EECF244321}">
                <p14:modId xmlns:p14="http://schemas.microsoft.com/office/powerpoint/2010/main" val="116058399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61" name="Text Box 1">
            <a:extLst>
              <a:ext uri="{FF2B5EF4-FFF2-40B4-BE49-F238E27FC236}">
                <a16:creationId xmlns:a16="http://schemas.microsoft.com/office/drawing/2014/main" id="{7570CC6B-7D6A-FFED-81F6-5A8A95C90DBC}"/>
              </a:ext>
            </a:extLst>
          </p:cNvPr>
          <p:cNvSpPr txBox="1">
            <a:spLocks noChangeArrowheads="1"/>
          </p:cNvSpPr>
          <p:nvPr/>
        </p:nvSpPr>
        <p:spPr bwMode="auto">
          <a:xfrm>
            <a:off x="838200" y="365125"/>
            <a:ext cx="5393361"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dirty="0">
                <a:solidFill>
                  <a:schemeClr val="tx1"/>
                </a:solidFill>
                <a:effectLst>
                  <a:outerShdw blurRad="38100" dist="38100" dir="2700000" algn="tl">
                    <a:srgbClr val="C0C0C0"/>
                  </a:outerShdw>
                </a:effectLst>
                <a:latin typeface="+mj-lt"/>
                <a:ea typeface="+mj-ea"/>
                <a:cs typeface="+mj-cs"/>
              </a:rPr>
              <a:t>Ordonnance </a:t>
            </a:r>
            <a:r>
              <a:rPr lang="en-US" altLang="fr-FR" sz="4400" dirty="0" err="1">
                <a:solidFill>
                  <a:schemeClr val="tx1"/>
                </a:solidFill>
                <a:effectLst>
                  <a:outerShdw blurRad="38100" dist="38100" dir="2700000" algn="tl">
                    <a:srgbClr val="C0C0C0"/>
                  </a:outerShdw>
                </a:effectLst>
                <a:latin typeface="+mj-lt"/>
                <a:ea typeface="+mj-ea"/>
                <a:cs typeface="+mj-cs"/>
              </a:rPr>
              <a:t>téléphonique</a:t>
            </a:r>
            <a:r>
              <a:rPr lang="en-US" altLang="fr-FR" sz="4400" dirty="0">
                <a:solidFill>
                  <a:schemeClr val="tx1"/>
                </a:solidFill>
                <a:effectLst>
                  <a:outerShdw blurRad="38100" dist="38100" dir="2700000" algn="tl">
                    <a:srgbClr val="C0C0C0"/>
                  </a:outerShdw>
                </a:effectLst>
                <a:latin typeface="+mj-lt"/>
                <a:ea typeface="+mj-ea"/>
                <a:cs typeface="+mj-cs"/>
              </a:rPr>
              <a:t> p.21</a:t>
            </a:r>
          </a:p>
        </p:txBody>
      </p:sp>
      <p:pic>
        <p:nvPicPr>
          <p:cNvPr id="40966" name="Picture 40963">
            <a:extLst>
              <a:ext uri="{FF2B5EF4-FFF2-40B4-BE49-F238E27FC236}">
                <a16:creationId xmlns:a16="http://schemas.microsoft.com/office/drawing/2014/main" id="{725E073B-6526-F390-9D08-97FD18759FBB}"/>
              </a:ext>
            </a:extLst>
          </p:cNvPr>
          <p:cNvPicPr>
            <a:picLocks noChangeAspect="1"/>
          </p:cNvPicPr>
          <p:nvPr/>
        </p:nvPicPr>
        <p:blipFill rotWithShape="1">
          <a:blip r:embed="rId3"/>
          <a:srcRect l="15484" r="17765" b="-2"/>
          <a:stretch/>
        </p:blipFill>
        <p:spPr>
          <a:xfrm>
            <a:off x="7145820" y="1529414"/>
            <a:ext cx="4351338" cy="43513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097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7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0967" name="Text Box 2">
            <a:extLst>
              <a:ext uri="{FF2B5EF4-FFF2-40B4-BE49-F238E27FC236}">
                <a16:creationId xmlns:a16="http://schemas.microsoft.com/office/drawing/2014/main" id="{6EFE8E3B-64BC-EABC-1DCB-5831A34C8E2F}"/>
              </a:ext>
            </a:extLst>
          </p:cNvPr>
          <p:cNvGraphicFramePr/>
          <p:nvPr>
            <p:extLst>
              <p:ext uri="{D42A27DB-BD31-4B8C-83A1-F6EECF244321}">
                <p14:modId xmlns:p14="http://schemas.microsoft.com/office/powerpoint/2010/main" val="3359110126"/>
              </p:ext>
            </p:extLst>
          </p:nvPr>
        </p:nvGraphicFramePr>
        <p:xfrm>
          <a:off x="838200" y="1825625"/>
          <a:ext cx="608436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3479408B-D6C3-7ED3-AF6D-C26BBC1E7CF1}"/>
              </a:ext>
            </a:extLst>
          </p:cNvPr>
          <p:cNvSpPr txBox="1">
            <a:spLocks noChangeArrowheads="1"/>
          </p:cNvSpPr>
          <p:nvPr/>
        </p:nvSpPr>
        <p:spPr bwMode="auto">
          <a:xfrm>
            <a:off x="4965430" y="629266"/>
            <a:ext cx="6586491" cy="16766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5400">
                <a:solidFill>
                  <a:schemeClr val="tx1"/>
                </a:solidFill>
                <a:effectLst>
                  <a:outerShdw blurRad="38100" dist="38100" dir="2700000" algn="tl">
                    <a:srgbClr val="C0C0C0"/>
                  </a:outerShdw>
                </a:effectLst>
                <a:latin typeface="+mj-lt"/>
                <a:ea typeface="+mj-ea"/>
                <a:cs typeface="+mj-cs"/>
              </a:rPr>
              <a:t>Exercice «définitions en pharmacologie»</a:t>
            </a:r>
          </a:p>
        </p:txBody>
      </p:sp>
      <p:sp>
        <p:nvSpPr>
          <p:cNvPr id="37891" name="Text Box 2">
            <a:extLst>
              <a:ext uri="{FF2B5EF4-FFF2-40B4-BE49-F238E27FC236}">
                <a16:creationId xmlns:a16="http://schemas.microsoft.com/office/drawing/2014/main" id="{5F68CF43-3926-E8E8-2066-506FC1A106B4}"/>
              </a:ext>
            </a:extLst>
          </p:cNvPr>
          <p:cNvSpPr txBox="1">
            <a:spLocks noChangeArrowheads="1"/>
          </p:cNvSpPr>
          <p:nvPr/>
        </p:nvSpPr>
        <p:spPr bwMode="auto">
          <a:xfrm>
            <a:off x="4965431" y="2438400"/>
            <a:ext cx="6586489"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marL="134938" indent="0" eaLnBrk="1" hangingPunct="1">
              <a:lnSpc>
                <a:spcPct val="90000"/>
              </a:lnSpc>
              <a:buClr>
                <a:srgbClr val="3891A7"/>
              </a:buClr>
              <a:buSzPct val="80000"/>
            </a:pPr>
            <a:endParaRPr lang="en-US" altLang="fr-FR" sz="2400" dirty="0">
              <a:solidFill>
                <a:schemeClr val="tx1"/>
              </a:solidFill>
              <a:latin typeface="+mn-lt"/>
              <a:ea typeface="+mn-ea"/>
            </a:endParaRPr>
          </a:p>
          <a:p>
            <a:pPr marL="134938" indent="0" eaLnBrk="1" hangingPunct="1">
              <a:lnSpc>
                <a:spcPct val="90000"/>
              </a:lnSpc>
              <a:buClr>
                <a:srgbClr val="3891A7"/>
              </a:buClr>
              <a:buSzPct val="80000"/>
            </a:pPr>
            <a:endParaRPr lang="en-US" altLang="fr-FR" sz="2400" dirty="0">
              <a:solidFill>
                <a:schemeClr val="tx1"/>
              </a:solidFill>
              <a:latin typeface="+mn-lt"/>
              <a:ea typeface="+mn-ea"/>
            </a:endParaRPr>
          </a:p>
          <a:p>
            <a:pPr marL="134938" indent="0" eaLnBrk="1" hangingPunct="1">
              <a:lnSpc>
                <a:spcPct val="90000"/>
              </a:lnSpc>
              <a:buClr>
                <a:srgbClr val="3891A7"/>
              </a:buClr>
              <a:buSzPct val="80000"/>
            </a:pPr>
            <a:r>
              <a:rPr lang="en-US" altLang="fr-FR" sz="2400" dirty="0">
                <a:solidFill>
                  <a:schemeClr val="tx1"/>
                </a:solidFill>
                <a:latin typeface="+mn-lt"/>
                <a:ea typeface="+mn-ea"/>
              </a:rPr>
              <a:t>EFFECTUER LE TEST C1.10</a:t>
            </a:r>
          </a:p>
        </p:txBody>
      </p:sp>
      <p:pic>
        <p:nvPicPr>
          <p:cNvPr id="41993" name="Picture 41986" descr="Pastilles et comprimés assortis">
            <a:extLst>
              <a:ext uri="{FF2B5EF4-FFF2-40B4-BE49-F238E27FC236}">
                <a16:creationId xmlns:a16="http://schemas.microsoft.com/office/drawing/2014/main" id="{C52C2B55-370A-E159-66CE-1A48574F0E5C}"/>
              </a:ext>
            </a:extLst>
          </p:cNvPr>
          <p:cNvPicPr>
            <a:picLocks noChangeAspect="1"/>
          </p:cNvPicPr>
          <p:nvPr/>
        </p:nvPicPr>
        <p:blipFill rotWithShape="1">
          <a:blip r:embed="rId3"/>
          <a:srcRect l="30547" r="24334" b="-1"/>
          <a:stretch/>
        </p:blipFill>
        <p:spPr>
          <a:xfrm>
            <a:off x="20" y="10"/>
            <a:ext cx="4635571" cy="6857990"/>
          </a:xfrm>
          <a:prstGeom prst="rect">
            <a:avLst/>
          </a:prstGeom>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4FF2CDC1-B726-AD11-3902-6BE561B485F1}"/>
              </a:ext>
            </a:extLst>
          </p:cNvPr>
          <p:cNvSpPr txBox="1">
            <a:spLocks noChangeArrowheads="1"/>
          </p:cNvSpPr>
          <p:nvPr/>
        </p:nvSpPr>
        <p:spPr bwMode="auto">
          <a:xfrm>
            <a:off x="2959100" y="274638"/>
            <a:ext cx="7499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ClrTx/>
              <a:buFontTx/>
              <a:buNone/>
              <a:defRPr/>
            </a:pPr>
            <a:r>
              <a:rPr lang="fr-CA" altLang="fr-FR" sz="4300">
                <a:solidFill>
                  <a:srgbClr val="572314"/>
                </a:solidFill>
                <a:effectLst>
                  <a:outerShdw blurRad="38100" dist="38100" dir="2700000" algn="tl">
                    <a:srgbClr val="C0C0C0"/>
                  </a:outerShdw>
                </a:effectLst>
                <a:latin typeface="Gill Sans MT" pitchFamily="32" charset="0"/>
              </a:rPr>
              <a:t>Code des professions </a:t>
            </a:r>
            <a:r>
              <a:rPr lang="fr-CA" altLang="fr-FR" sz="2400">
                <a:solidFill>
                  <a:srgbClr val="572314"/>
                </a:solidFill>
                <a:effectLst>
                  <a:outerShdw blurRad="38100" dist="38100" dir="2700000" algn="tl">
                    <a:srgbClr val="C0C0C0"/>
                  </a:outerShdw>
                </a:effectLst>
                <a:latin typeface="Gill Sans MT" pitchFamily="32" charset="0"/>
              </a:rPr>
              <a:t>(p.21)</a:t>
            </a:r>
          </a:p>
        </p:txBody>
      </p:sp>
      <p:sp>
        <p:nvSpPr>
          <p:cNvPr id="38915" name="Text Box 2">
            <a:extLst>
              <a:ext uri="{FF2B5EF4-FFF2-40B4-BE49-F238E27FC236}">
                <a16:creationId xmlns:a16="http://schemas.microsoft.com/office/drawing/2014/main" id="{DA65F464-FC78-381B-A5C2-13FE65D38DE9}"/>
              </a:ext>
            </a:extLst>
          </p:cNvPr>
          <p:cNvSpPr txBox="1">
            <a:spLocks noChangeArrowheads="1"/>
          </p:cNvSpPr>
          <p:nvPr/>
        </p:nvSpPr>
        <p:spPr bwMode="auto">
          <a:xfrm>
            <a:off x="2590800" y="1447800"/>
            <a:ext cx="786765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eaLnBrk="1" hangingPunct="1">
              <a:buClr>
                <a:srgbClr val="3891A7"/>
              </a:buClr>
              <a:buSzPct val="80000"/>
              <a:buFont typeface="Wingdings 2" panose="05020102010507070707" pitchFamily="18" charset="2"/>
              <a:buChar char=""/>
            </a:pPr>
            <a:r>
              <a:rPr lang="fr-CA" altLang="fr-FR"/>
              <a:t>Précise le rôle des autres professionnels de la santé quant à la prescription et à l’administration des médicaments</a:t>
            </a:r>
            <a:endParaRPr lang="fr-CA" altLang="fr-FR" dirty="0"/>
          </a:p>
        </p:txBody>
      </p:sp>
      <p:pic>
        <p:nvPicPr>
          <p:cNvPr id="38916" name="Picture 3">
            <a:extLst>
              <a:ext uri="{FF2B5EF4-FFF2-40B4-BE49-F238E27FC236}">
                <a16:creationId xmlns:a16="http://schemas.microsoft.com/office/drawing/2014/main" id="{2455171A-33FD-803B-3641-D917E6B78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609601"/>
            <a:ext cx="457200" cy="44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a:extLst>
              <a:ext uri="{FF2B5EF4-FFF2-40B4-BE49-F238E27FC236}">
                <a16:creationId xmlns:a16="http://schemas.microsoft.com/office/drawing/2014/main" id="{8ECE31D6-517F-1118-04F2-F3A1B5CF7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93" t="45235" r="7803" b="34706"/>
          <a:stretch>
            <a:fillRect/>
          </a:stretch>
        </p:blipFill>
        <p:spPr bwMode="auto">
          <a:xfrm>
            <a:off x="2782887" y="3327400"/>
            <a:ext cx="7851775" cy="2667000"/>
          </a:xfrm>
          <a:prstGeom prst="rect">
            <a:avLst/>
          </a:prstGeom>
          <a:noFill/>
          <a:ln>
            <a:noFill/>
          </a:ln>
          <a:effectLst/>
          <a:extLst>
            <a:ext uri="{909E8E84-426E-40DD-AFC4-6F175D3DCCD1}">
              <a14:hiddenFill xmlns:a14="http://schemas.microsoft.com/office/drawing/2010/main">
                <a:blipFill dpi="0" rotWithShape="0">
                  <a:blip/>
                  <a:srcRect l="10893" t="45235" r="7803" b="3470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0F25D25E-27BE-C35A-ED96-CE65A50C8FBF}"/>
              </a:ext>
            </a:extLst>
          </p:cNvPr>
          <p:cNvSpPr txBox="1">
            <a:spLocks noChangeArrowheads="1"/>
          </p:cNvSpPr>
          <p:nvPr/>
        </p:nvSpPr>
        <p:spPr bwMode="auto">
          <a:xfrm>
            <a:off x="2959100" y="204788"/>
            <a:ext cx="749935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ClrTx/>
              <a:buFontTx/>
              <a:buNone/>
              <a:defRPr/>
            </a:pPr>
            <a:r>
              <a:rPr lang="fr-CA" altLang="fr-FR" sz="3900">
                <a:solidFill>
                  <a:srgbClr val="572314"/>
                </a:solidFill>
                <a:effectLst>
                  <a:outerShdw blurRad="38100" dist="38100" dir="2700000" algn="tl">
                    <a:srgbClr val="C0C0C0"/>
                  </a:outerShdw>
                </a:effectLst>
                <a:latin typeface="Gill Sans MT" pitchFamily="32" charset="0"/>
              </a:rPr>
              <a:t>Responsabilités particulières du personnel infirmier </a:t>
            </a:r>
            <a:r>
              <a:rPr lang="fr-CA" altLang="fr-FR">
                <a:solidFill>
                  <a:srgbClr val="572314"/>
                </a:solidFill>
                <a:effectLst>
                  <a:outerShdw blurRad="38100" dist="38100" dir="2700000" algn="tl">
                    <a:srgbClr val="C0C0C0"/>
                  </a:outerShdw>
                </a:effectLst>
                <a:latin typeface="Gill Sans MT" pitchFamily="32" charset="0"/>
              </a:rPr>
              <a:t>(p.22)</a:t>
            </a:r>
          </a:p>
        </p:txBody>
      </p:sp>
      <p:grpSp>
        <p:nvGrpSpPr>
          <p:cNvPr id="39939" name="Group 2">
            <a:extLst>
              <a:ext uri="{FF2B5EF4-FFF2-40B4-BE49-F238E27FC236}">
                <a16:creationId xmlns:a16="http://schemas.microsoft.com/office/drawing/2014/main" id="{47B69F5B-D51A-3251-17C8-D2508A2885C1}"/>
              </a:ext>
            </a:extLst>
          </p:cNvPr>
          <p:cNvGrpSpPr>
            <a:grpSpLocks/>
          </p:cNvGrpSpPr>
          <p:nvPr/>
        </p:nvGrpSpPr>
        <p:grpSpPr bwMode="auto">
          <a:xfrm>
            <a:off x="2590800" y="1524001"/>
            <a:ext cx="8002588" cy="1979613"/>
            <a:chOff x="672" y="960"/>
            <a:chExt cx="5041" cy="1247"/>
          </a:xfrm>
        </p:grpSpPr>
        <p:pic>
          <p:nvPicPr>
            <p:cNvPr id="39946" name="Picture 3">
              <a:extLst>
                <a:ext uri="{FF2B5EF4-FFF2-40B4-BE49-F238E27FC236}">
                  <a16:creationId xmlns:a16="http://schemas.microsoft.com/office/drawing/2014/main" id="{5FE9187A-ECC8-C0A4-A98A-144E5A1D8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64" t="12698" r="10764" b="73550"/>
            <a:stretch>
              <a:fillRect/>
            </a:stretch>
          </p:blipFill>
          <p:spPr bwMode="auto">
            <a:xfrm>
              <a:off x="672" y="960"/>
              <a:ext cx="5041" cy="1247"/>
            </a:xfrm>
            <a:prstGeom prst="rect">
              <a:avLst/>
            </a:prstGeom>
            <a:noFill/>
            <a:ln>
              <a:noFill/>
            </a:ln>
            <a:effectLst/>
            <a:extLst>
              <a:ext uri="{909E8E84-426E-40DD-AFC4-6F175D3DCCD1}">
                <a14:hiddenFill xmlns:a14="http://schemas.microsoft.com/office/drawing/2010/main">
                  <a:blipFill dpi="0" rotWithShape="0">
                    <a:blip/>
                    <a:srcRect l="12764" t="12698" r="10764" b="735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7" name="Text Box 4">
              <a:extLst>
                <a:ext uri="{FF2B5EF4-FFF2-40B4-BE49-F238E27FC236}">
                  <a16:creationId xmlns:a16="http://schemas.microsoft.com/office/drawing/2014/main" id="{4AF4EEB0-A038-2696-19B5-54A735307BE7}"/>
                </a:ext>
              </a:extLst>
            </p:cNvPr>
            <p:cNvSpPr txBox="1">
              <a:spLocks noChangeArrowheads="1"/>
            </p:cNvSpPr>
            <p:nvPr/>
          </p:nvSpPr>
          <p:spPr bwMode="auto">
            <a:xfrm>
              <a:off x="672" y="960"/>
              <a:ext cx="5041" cy="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
        <p:nvSpPr>
          <p:cNvPr id="39940" name="Rectangle 5">
            <a:extLst>
              <a:ext uri="{FF2B5EF4-FFF2-40B4-BE49-F238E27FC236}">
                <a16:creationId xmlns:a16="http://schemas.microsoft.com/office/drawing/2014/main" id="{FF05216E-6220-4918-45AF-2EDE0F43A736}"/>
              </a:ext>
            </a:extLst>
          </p:cNvPr>
          <p:cNvSpPr>
            <a:spLocks noChangeArrowheads="1"/>
          </p:cNvSpPr>
          <p:nvPr/>
        </p:nvSpPr>
        <p:spPr bwMode="auto">
          <a:xfrm>
            <a:off x="6172200" y="2057400"/>
            <a:ext cx="4267200" cy="228600"/>
          </a:xfrm>
          <a:prstGeom prst="rect">
            <a:avLst/>
          </a:prstGeom>
          <a:noFill/>
          <a:ln w="25560">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
        <p:nvSpPr>
          <p:cNvPr id="39941" name="Rectangle 6">
            <a:extLst>
              <a:ext uri="{FF2B5EF4-FFF2-40B4-BE49-F238E27FC236}">
                <a16:creationId xmlns:a16="http://schemas.microsoft.com/office/drawing/2014/main" id="{7B09D3B1-12CE-508C-6323-F4CBE3482E8D}"/>
              </a:ext>
            </a:extLst>
          </p:cNvPr>
          <p:cNvSpPr>
            <a:spLocks noChangeArrowheads="1"/>
          </p:cNvSpPr>
          <p:nvPr/>
        </p:nvSpPr>
        <p:spPr bwMode="auto">
          <a:xfrm>
            <a:off x="3581400" y="2286000"/>
            <a:ext cx="914400" cy="228600"/>
          </a:xfrm>
          <a:prstGeom prst="rect">
            <a:avLst/>
          </a:prstGeom>
          <a:noFill/>
          <a:ln w="25560">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
        <p:nvSpPr>
          <p:cNvPr id="39942" name="Line 7">
            <a:extLst>
              <a:ext uri="{FF2B5EF4-FFF2-40B4-BE49-F238E27FC236}">
                <a16:creationId xmlns:a16="http://schemas.microsoft.com/office/drawing/2014/main" id="{257A3A92-7D68-BBBA-B840-59512F86D975}"/>
              </a:ext>
            </a:extLst>
          </p:cNvPr>
          <p:cNvSpPr>
            <a:spLocks noChangeShapeType="1"/>
          </p:cNvSpPr>
          <p:nvPr/>
        </p:nvSpPr>
        <p:spPr bwMode="auto">
          <a:xfrm flipV="1">
            <a:off x="4572000" y="2501900"/>
            <a:ext cx="5626100" cy="14288"/>
          </a:xfrm>
          <a:prstGeom prst="line">
            <a:avLst/>
          </a:prstGeom>
          <a:noFill/>
          <a:ln w="2232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a:p>
        </p:txBody>
      </p:sp>
      <p:sp>
        <p:nvSpPr>
          <p:cNvPr id="39943" name="Line 8">
            <a:extLst>
              <a:ext uri="{FF2B5EF4-FFF2-40B4-BE49-F238E27FC236}">
                <a16:creationId xmlns:a16="http://schemas.microsoft.com/office/drawing/2014/main" id="{1D742ECA-9122-044D-DEB0-F5A128EAA550}"/>
              </a:ext>
            </a:extLst>
          </p:cNvPr>
          <p:cNvSpPr>
            <a:spLocks noChangeShapeType="1"/>
          </p:cNvSpPr>
          <p:nvPr/>
        </p:nvSpPr>
        <p:spPr bwMode="auto">
          <a:xfrm flipV="1">
            <a:off x="3617913" y="2690814"/>
            <a:ext cx="6767512" cy="46037"/>
          </a:xfrm>
          <a:prstGeom prst="line">
            <a:avLst/>
          </a:prstGeom>
          <a:noFill/>
          <a:ln w="2232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a:p>
        </p:txBody>
      </p:sp>
      <p:sp>
        <p:nvSpPr>
          <p:cNvPr id="39944" name="Line 9">
            <a:extLst>
              <a:ext uri="{FF2B5EF4-FFF2-40B4-BE49-F238E27FC236}">
                <a16:creationId xmlns:a16="http://schemas.microsoft.com/office/drawing/2014/main" id="{FB3B1FFC-BED5-A919-4213-A8423BC7F914}"/>
              </a:ext>
            </a:extLst>
          </p:cNvPr>
          <p:cNvSpPr>
            <a:spLocks noChangeShapeType="1"/>
          </p:cNvSpPr>
          <p:nvPr/>
        </p:nvSpPr>
        <p:spPr bwMode="auto">
          <a:xfrm>
            <a:off x="3660775" y="2930525"/>
            <a:ext cx="6751638" cy="1588"/>
          </a:xfrm>
          <a:prstGeom prst="line">
            <a:avLst/>
          </a:prstGeom>
          <a:noFill/>
          <a:ln w="2232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a:p>
        </p:txBody>
      </p:sp>
      <p:sp>
        <p:nvSpPr>
          <p:cNvPr id="39945" name="Text Box 10">
            <a:extLst>
              <a:ext uri="{FF2B5EF4-FFF2-40B4-BE49-F238E27FC236}">
                <a16:creationId xmlns:a16="http://schemas.microsoft.com/office/drawing/2014/main" id="{4F9F749D-A349-EEAE-80E1-9EF8A34FB8DA}"/>
              </a:ext>
            </a:extLst>
          </p:cNvPr>
          <p:cNvSpPr txBox="1">
            <a:spLocks noChangeArrowheads="1"/>
          </p:cNvSpPr>
          <p:nvPr/>
        </p:nvSpPr>
        <p:spPr bwMode="auto">
          <a:xfrm>
            <a:off x="2590800" y="3657601"/>
            <a:ext cx="8077200"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Gill Sans MT" panose="020B0502020104020203" pitchFamily="34" charset="0"/>
                <a:ea typeface="Microsoft YaHei" panose="020B0503020204020204" pitchFamily="34" charset="-122"/>
              </a:defRPr>
            </a:lvl9pPr>
          </a:lstStyle>
          <a:p>
            <a:pPr eaLnBrk="1" hangingPunct="1">
              <a:spcBef>
                <a:spcPct val="0"/>
              </a:spcBef>
              <a:buClrTx/>
              <a:buFontTx/>
              <a:buNone/>
            </a:pPr>
            <a:r>
              <a:rPr lang="fr-CA" altLang="fr-FR">
                <a:latin typeface="Gill Sans MT Condensed" panose="020B0506020104020203" pitchFamily="34" charset="0"/>
              </a:rPr>
              <a:t>Par la loi, vous devez, dans l’exercice de votre profession, </a:t>
            </a:r>
            <a:r>
              <a:rPr lang="fr-CA" altLang="fr-FR" i="1" u="sng">
                <a:latin typeface="Gill Sans MT Condensed" panose="020B0506020104020203" pitchFamily="34" charset="0"/>
              </a:rPr>
              <a:t>contribuer à l’évaluation </a:t>
            </a:r>
            <a:r>
              <a:rPr lang="fr-CA" altLang="fr-FR">
                <a:latin typeface="Gill Sans MT Condensed" panose="020B0506020104020203" pitchFamily="34" charset="0"/>
              </a:rPr>
              <a:t>de l’état de santé d’une personne, </a:t>
            </a:r>
            <a:r>
              <a:rPr lang="fr-CA" altLang="fr-FR" i="1">
                <a:latin typeface="Gill Sans MT Condensed" panose="020B0506020104020203" pitchFamily="34" charset="0"/>
              </a:rPr>
              <a:t>prodiguer des soins </a:t>
            </a:r>
            <a:r>
              <a:rPr lang="fr-CA" altLang="fr-FR">
                <a:latin typeface="Gill Sans MT Condensed" panose="020B0506020104020203" pitchFamily="34" charset="0"/>
              </a:rPr>
              <a:t>ainsi que des traitements infirmiers et médicaux dans le but de maintenir ou de rétablir la santé, de prévenir la maladie et de fournir des soins palliatifs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4E1E83F8-D75A-2319-3715-4D04FC7AEA6A}"/>
              </a:ext>
            </a:extLst>
          </p:cNvPr>
          <p:cNvSpPr txBox="1">
            <a:spLocks noChangeArrowheads="1"/>
          </p:cNvSpPr>
          <p:nvPr/>
        </p:nvSpPr>
        <p:spPr bwMode="auto">
          <a:xfrm>
            <a:off x="2959100" y="274638"/>
            <a:ext cx="7499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nvGrpSpPr>
          <p:cNvPr id="40963" name="Group 2">
            <a:extLst>
              <a:ext uri="{FF2B5EF4-FFF2-40B4-BE49-F238E27FC236}">
                <a16:creationId xmlns:a16="http://schemas.microsoft.com/office/drawing/2014/main" id="{EC551792-3C0B-C4A0-85D8-B7BBDEEB0FCA}"/>
              </a:ext>
            </a:extLst>
          </p:cNvPr>
          <p:cNvGrpSpPr>
            <a:grpSpLocks/>
          </p:cNvGrpSpPr>
          <p:nvPr/>
        </p:nvGrpSpPr>
        <p:grpSpPr bwMode="auto">
          <a:xfrm>
            <a:off x="1733551" y="152401"/>
            <a:ext cx="8912226" cy="6705599"/>
            <a:chOff x="672" y="96"/>
            <a:chExt cx="5074" cy="3647"/>
          </a:xfrm>
        </p:grpSpPr>
        <p:pic>
          <p:nvPicPr>
            <p:cNvPr id="40964" name="Picture 3">
              <a:extLst>
                <a:ext uri="{FF2B5EF4-FFF2-40B4-BE49-F238E27FC236}">
                  <a16:creationId xmlns:a16="http://schemas.microsoft.com/office/drawing/2014/main" id="{6294B673-228E-7918-A362-8919173C9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56" t="26543" r="7289" b="36823"/>
            <a:stretch>
              <a:fillRect/>
            </a:stretch>
          </p:blipFill>
          <p:spPr bwMode="auto">
            <a:xfrm>
              <a:off x="672" y="96"/>
              <a:ext cx="5074" cy="3647"/>
            </a:xfrm>
            <a:prstGeom prst="rect">
              <a:avLst/>
            </a:prstGeom>
            <a:noFill/>
            <a:ln>
              <a:noFill/>
            </a:ln>
            <a:effectLst/>
            <a:extLst>
              <a:ext uri="{909E8E84-426E-40DD-AFC4-6F175D3DCCD1}">
                <a14:hiddenFill xmlns:a14="http://schemas.microsoft.com/office/drawing/2010/main">
                  <a:blipFill dpi="0" rotWithShape="0">
                    <a:blip/>
                    <a:srcRect l="22556" t="26543" r="7289" b="3682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Text Box 4">
              <a:extLst>
                <a:ext uri="{FF2B5EF4-FFF2-40B4-BE49-F238E27FC236}">
                  <a16:creationId xmlns:a16="http://schemas.microsoft.com/office/drawing/2014/main" id="{F24EC199-BC57-4F46-B706-3ABD3B64C684}"/>
                </a:ext>
              </a:extLst>
            </p:cNvPr>
            <p:cNvSpPr txBox="1">
              <a:spLocks noChangeArrowheads="1"/>
            </p:cNvSpPr>
            <p:nvPr/>
          </p:nvSpPr>
          <p:spPr bwMode="auto">
            <a:xfrm>
              <a:off x="672" y="96"/>
              <a:ext cx="5074" cy="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èces de puzzle">
            <a:extLst>
              <a:ext uri="{FF2B5EF4-FFF2-40B4-BE49-F238E27FC236}">
                <a16:creationId xmlns:a16="http://schemas.microsoft.com/office/drawing/2014/main" id="{96E9020F-E23F-9010-91D4-BF1FE2A354AA}"/>
              </a:ext>
            </a:extLst>
          </p:cNvPr>
          <p:cNvPicPr>
            <a:picLocks noChangeAspect="1"/>
          </p:cNvPicPr>
          <p:nvPr/>
        </p:nvPicPr>
        <p:blipFill rotWithShape="1">
          <a:blip r:embed="rId2">
            <a:alphaModFix amt="50000"/>
          </a:blip>
          <a:srcRect t="4793" b="10620"/>
          <a:stretch/>
        </p:blipFill>
        <p:spPr>
          <a:xfrm>
            <a:off x="20" y="1"/>
            <a:ext cx="12191980" cy="6857999"/>
          </a:xfrm>
          <a:prstGeom prst="rect">
            <a:avLst/>
          </a:prstGeom>
        </p:spPr>
      </p:pic>
      <p:sp>
        <p:nvSpPr>
          <p:cNvPr id="2" name="Titre 1">
            <a:extLst>
              <a:ext uri="{FF2B5EF4-FFF2-40B4-BE49-F238E27FC236}">
                <a16:creationId xmlns:a16="http://schemas.microsoft.com/office/drawing/2014/main" id="{7DF3A140-FB55-8BAD-2B13-BDC6E118870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7 bons</a:t>
            </a:r>
          </a:p>
        </p:txBody>
      </p:sp>
      <p:sp>
        <p:nvSpPr>
          <p:cNvPr id="3" name="Espace réservé du contenu 2">
            <a:extLst>
              <a:ext uri="{FF2B5EF4-FFF2-40B4-BE49-F238E27FC236}">
                <a16:creationId xmlns:a16="http://schemas.microsoft.com/office/drawing/2014/main" id="{14F5D7B2-EE1B-F1B6-8E97-1AC927C2F32C}"/>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hlinkClick r:id="rId3"/>
              </a:rPr>
              <a:t>https://prezi.com/view/tJgl20cfJh4bxMGhswfK/</a:t>
            </a:r>
            <a:r>
              <a:rPr lang="en-US" sz="2400" dirty="0">
                <a:solidFill>
                  <a:srgbClr val="FFFFFF"/>
                </a:solidFill>
              </a:rPr>
              <a:t> </a:t>
            </a:r>
          </a:p>
        </p:txBody>
      </p:sp>
      <p:sp>
        <p:nvSpPr>
          <p:cNvPr id="4" name="Rectangle 3">
            <a:extLst>
              <a:ext uri="{FF2B5EF4-FFF2-40B4-BE49-F238E27FC236}">
                <a16:creationId xmlns:a16="http://schemas.microsoft.com/office/drawing/2014/main" id="{4170FF2E-EBF0-46D0-B6F0-3AABBD130933}"/>
              </a:ext>
            </a:extLst>
          </p:cNvPr>
          <p:cNvSpPr/>
          <p:nvPr/>
        </p:nvSpPr>
        <p:spPr>
          <a:xfrm>
            <a:off x="545431" y="352926"/>
            <a:ext cx="3866147" cy="1395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3200" dirty="0"/>
              <a:t>CONSULTER LE DOCUMENT DES </a:t>
            </a:r>
          </a:p>
          <a:p>
            <a:pPr algn="ctr"/>
            <a:r>
              <a:rPr lang="fr-CA" sz="3200" dirty="0"/>
              <a:t>7 BONS C1.9</a:t>
            </a:r>
          </a:p>
        </p:txBody>
      </p:sp>
    </p:spTree>
    <p:extLst>
      <p:ext uri="{BB962C8B-B14F-4D97-AF65-F5344CB8AC3E}">
        <p14:creationId xmlns:p14="http://schemas.microsoft.com/office/powerpoint/2010/main" val="87267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E3EE7ABA-16F2-67C7-47A9-BF7A5EECB6C4}"/>
              </a:ext>
            </a:extLst>
          </p:cNvPr>
          <p:cNvSpPr txBox="1">
            <a:spLocks noChangeArrowheads="1"/>
          </p:cNvSpPr>
          <p:nvPr/>
        </p:nvSpPr>
        <p:spPr bwMode="auto">
          <a:xfrm>
            <a:off x="2959100" y="144464"/>
            <a:ext cx="7499350" cy="140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ClrTx/>
              <a:buFontTx/>
              <a:buNone/>
              <a:defRPr/>
            </a:pPr>
            <a:r>
              <a:rPr lang="fr-CA" altLang="fr-FR" sz="4300">
                <a:solidFill>
                  <a:srgbClr val="572314"/>
                </a:solidFill>
                <a:effectLst>
                  <a:outerShdw blurRad="38100" dist="38100" dir="2700000" algn="tl">
                    <a:srgbClr val="C0C0C0"/>
                  </a:outerShdw>
                </a:effectLst>
                <a:latin typeface="Gill Sans MT" pitchFamily="32" charset="0"/>
              </a:rPr>
              <a:t>Tâches de l’infirmière auxiliaire</a:t>
            </a:r>
          </a:p>
        </p:txBody>
      </p:sp>
      <p:grpSp>
        <p:nvGrpSpPr>
          <p:cNvPr id="41987" name="Group 2">
            <a:extLst>
              <a:ext uri="{FF2B5EF4-FFF2-40B4-BE49-F238E27FC236}">
                <a16:creationId xmlns:a16="http://schemas.microsoft.com/office/drawing/2014/main" id="{D1D373AD-757A-3284-9B44-239876EC7B78}"/>
              </a:ext>
            </a:extLst>
          </p:cNvPr>
          <p:cNvGrpSpPr>
            <a:grpSpLocks/>
          </p:cNvGrpSpPr>
          <p:nvPr/>
        </p:nvGrpSpPr>
        <p:grpSpPr bwMode="auto">
          <a:xfrm>
            <a:off x="2667001" y="1143001"/>
            <a:ext cx="7866063" cy="5408613"/>
            <a:chOff x="720" y="720"/>
            <a:chExt cx="4955" cy="3407"/>
          </a:xfrm>
        </p:grpSpPr>
        <p:pic>
          <p:nvPicPr>
            <p:cNvPr id="41989" name="Picture 3">
              <a:extLst>
                <a:ext uri="{FF2B5EF4-FFF2-40B4-BE49-F238E27FC236}">
                  <a16:creationId xmlns:a16="http://schemas.microsoft.com/office/drawing/2014/main" id="{80CFB1A7-EF70-990C-88BE-5D5AAA4B7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34" t="4021" r="6313" b="59132"/>
            <a:stretch>
              <a:fillRect/>
            </a:stretch>
          </p:blipFill>
          <p:spPr bwMode="auto">
            <a:xfrm>
              <a:off x="720" y="720"/>
              <a:ext cx="4955" cy="3407"/>
            </a:xfrm>
            <a:prstGeom prst="rect">
              <a:avLst/>
            </a:prstGeom>
            <a:noFill/>
            <a:ln>
              <a:noFill/>
            </a:ln>
            <a:effectLst/>
            <a:extLst>
              <a:ext uri="{909E8E84-426E-40DD-AFC4-6F175D3DCCD1}">
                <a14:hiddenFill xmlns:a14="http://schemas.microsoft.com/office/drawing/2010/main">
                  <a:blipFill dpi="0" rotWithShape="0">
                    <a:blip/>
                    <a:srcRect l="19934" t="4021" r="6313" b="591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4">
              <a:extLst>
                <a:ext uri="{FF2B5EF4-FFF2-40B4-BE49-F238E27FC236}">
                  <a16:creationId xmlns:a16="http://schemas.microsoft.com/office/drawing/2014/main" id="{4301EAD7-CDBC-3C74-22D9-EE61A0A2DE0E}"/>
                </a:ext>
              </a:extLst>
            </p:cNvPr>
            <p:cNvSpPr txBox="1">
              <a:spLocks noChangeArrowheads="1"/>
            </p:cNvSpPr>
            <p:nvPr/>
          </p:nvSpPr>
          <p:spPr bwMode="auto">
            <a:xfrm>
              <a:off x="720" y="720"/>
              <a:ext cx="4955" cy="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
        <p:nvSpPr>
          <p:cNvPr id="41988" name="Rectangle 5">
            <a:extLst>
              <a:ext uri="{FF2B5EF4-FFF2-40B4-BE49-F238E27FC236}">
                <a16:creationId xmlns:a16="http://schemas.microsoft.com/office/drawing/2014/main" id="{E7088500-A2E1-A581-D671-487F5D460B69}"/>
              </a:ext>
            </a:extLst>
          </p:cNvPr>
          <p:cNvSpPr>
            <a:spLocks noChangeArrowheads="1"/>
          </p:cNvSpPr>
          <p:nvPr/>
        </p:nvSpPr>
        <p:spPr bwMode="auto">
          <a:xfrm>
            <a:off x="2590800" y="3200400"/>
            <a:ext cx="609600" cy="33528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Freeform: Shape 4915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161" name="Group 4916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916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917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916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917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17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17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9153" name="Text Box 1">
            <a:extLst>
              <a:ext uri="{FF2B5EF4-FFF2-40B4-BE49-F238E27FC236}">
                <a16:creationId xmlns:a16="http://schemas.microsoft.com/office/drawing/2014/main" id="{44757486-CF5F-28E7-3D3D-1B912B469266}"/>
              </a:ext>
            </a:extLst>
          </p:cNvPr>
          <p:cNvSpPr txBox="1">
            <a:spLocks noChangeArrowheads="1"/>
          </p:cNvSpPr>
          <p:nvPr/>
        </p:nvSpPr>
        <p:spPr bwMode="auto">
          <a:xfrm>
            <a:off x="535020" y="685800"/>
            <a:ext cx="2780271" cy="5105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100" kern="1200">
                <a:solidFill>
                  <a:srgbClr val="FFFFFF"/>
                </a:solidFill>
                <a:effectLst>
                  <a:outerShdw blurRad="38100" dist="38100" dir="2700000" algn="tl">
                    <a:srgbClr val="C0C0C0"/>
                  </a:outerShdw>
                </a:effectLst>
                <a:latin typeface="+mj-lt"/>
                <a:ea typeface="+mj-ea"/>
                <a:cs typeface="+mj-cs"/>
              </a:rPr>
              <a:t>Compétences professionnelles que doit posséder l’inf.  aux. (selon l’indicateurs de la compétence de l’infirmière et l’inf. aux.) (p.23)</a:t>
            </a:r>
          </a:p>
        </p:txBody>
      </p:sp>
      <p:graphicFrame>
        <p:nvGraphicFramePr>
          <p:cNvPr id="49178" name="Text Box 2">
            <a:extLst>
              <a:ext uri="{FF2B5EF4-FFF2-40B4-BE49-F238E27FC236}">
                <a16:creationId xmlns:a16="http://schemas.microsoft.com/office/drawing/2014/main" id="{43A49D03-B8E6-0812-8D57-6ABEFDF8346F}"/>
              </a:ext>
            </a:extLst>
          </p:cNvPr>
          <p:cNvGraphicFramePr/>
          <p:nvPr>
            <p:extLst>
              <p:ext uri="{D42A27DB-BD31-4B8C-83A1-F6EECF244321}">
                <p14:modId xmlns:p14="http://schemas.microsoft.com/office/powerpoint/2010/main" val="25308766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Rounded Corners 1639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re 1">
            <a:extLst>
              <a:ext uri="{FF2B5EF4-FFF2-40B4-BE49-F238E27FC236}">
                <a16:creationId xmlns:a16="http://schemas.microsoft.com/office/drawing/2014/main" id="{11DFE861-174E-A262-EF4F-366C5022F49C}"/>
              </a:ext>
            </a:extLst>
          </p:cNvPr>
          <p:cNvSpPr>
            <a:spLocks noGrp="1"/>
          </p:cNvSpPr>
          <p:nvPr>
            <p:ph type="title"/>
          </p:nvPr>
        </p:nvSpPr>
        <p:spPr>
          <a:xfrm>
            <a:off x="956826" y="1112969"/>
            <a:ext cx="3937298" cy="4166010"/>
          </a:xfrm>
        </p:spPr>
        <p:txBody>
          <a:bodyPr>
            <a:normAutofit/>
          </a:bodyPr>
          <a:lstStyle/>
          <a:p>
            <a:pPr eaLnBrk="1" hangingPunct="1"/>
            <a:r>
              <a:rPr lang="fr-CA" altLang="fr-FR" b="1">
                <a:solidFill>
                  <a:srgbClr val="FFFFFF"/>
                </a:solidFill>
              </a:rPr>
              <a:t>Code de déontologie</a:t>
            </a:r>
          </a:p>
        </p:txBody>
      </p:sp>
      <p:sp>
        <p:nvSpPr>
          <p:cNvPr id="16395" name="Freeform: Shape 1639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7" name="Freeform: Shape 1639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399" name="Freeform: Shape 1639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4834EF9-7FFA-0234-0C25-AD6ABB73C1CE}"/>
              </a:ext>
            </a:extLst>
          </p:cNvPr>
          <p:cNvSpPr>
            <a:spLocks noGrp="1"/>
          </p:cNvSpPr>
          <p:nvPr>
            <p:ph idx="1"/>
          </p:nvPr>
        </p:nvSpPr>
        <p:spPr>
          <a:xfrm>
            <a:off x="5980081" y="934914"/>
            <a:ext cx="5745011" cy="5623463"/>
          </a:xfrm>
        </p:spPr>
        <p:txBody>
          <a:bodyPr anchor="t">
            <a:normAutofit lnSpcReduction="10000"/>
          </a:bodyPr>
          <a:lstStyle/>
          <a:p>
            <a:pPr marL="0" indent="0" eaLnBrk="1" hangingPunct="1">
              <a:buFont typeface="Arial" charset="0"/>
              <a:buNone/>
              <a:defRPr/>
            </a:pPr>
            <a:r>
              <a:rPr lang="fr-CA" sz="2400" dirty="0"/>
              <a:t>Voici des exemples:</a:t>
            </a:r>
          </a:p>
          <a:p>
            <a:pPr marL="0" indent="0" eaLnBrk="1" hangingPunct="1">
              <a:buNone/>
              <a:defRPr/>
            </a:pPr>
            <a:r>
              <a:rPr lang="fr-CA" sz="2400" b="1" dirty="0"/>
              <a:t>14.</a:t>
            </a:r>
            <a:r>
              <a:rPr lang="fr-CA" sz="2400" dirty="0"/>
              <a:t>  Le membre </a:t>
            </a:r>
            <a:r>
              <a:rPr lang="fr-CA" sz="2400" b="1" dirty="0"/>
              <a:t>doit être diligent </a:t>
            </a:r>
            <a:r>
              <a:rPr lang="fr-CA" sz="2400" dirty="0"/>
              <a:t>lors de l'administration d'un médicament ou d'une substance.</a:t>
            </a:r>
          </a:p>
          <a:p>
            <a:pPr marL="0" indent="0" eaLnBrk="1" hangingPunct="1">
              <a:buFont typeface="Arial" charset="0"/>
              <a:buNone/>
              <a:defRPr/>
            </a:pPr>
            <a:r>
              <a:rPr lang="fr-CA" sz="2400" dirty="0"/>
              <a:t>À cette fin, il doit notamment avoir une connaissance suffisante du médicament ou de la substance et respecter les principes et méthodes concernant son administration.</a:t>
            </a:r>
          </a:p>
          <a:p>
            <a:pPr marL="0" indent="0" eaLnBrk="1" hangingPunct="1">
              <a:buFont typeface="Arial" charset="0"/>
              <a:buNone/>
              <a:defRPr/>
            </a:pPr>
            <a:endParaRPr lang="fr-CA" sz="2400" dirty="0"/>
          </a:p>
          <a:p>
            <a:pPr marL="0" indent="0" eaLnBrk="1" hangingPunct="1">
              <a:buFont typeface="Arial" charset="0"/>
              <a:buNone/>
              <a:defRPr/>
            </a:pPr>
            <a:r>
              <a:rPr lang="fr-CA" sz="2400" b="1" dirty="0"/>
              <a:t>16.</a:t>
            </a:r>
            <a:r>
              <a:rPr lang="fr-CA" sz="2400" dirty="0"/>
              <a:t>  Le membre ne doit pas s'approprier des médicaments, des préparations narcotiques ou anesthésiques ou d'autres biens ou substances, notamment des stupéfiants, appartenant à son employeur ou à une personne avec laquelle il est en rapport dans l'exercice de sa profession.</a:t>
            </a:r>
          </a:p>
        </p:txBody>
      </p:sp>
      <p:sp>
        <p:nvSpPr>
          <p:cNvPr id="16401" name="Freeform: Shape 1640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6403" name="Freeform: Shape 1640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6405" name="Freeform: Shape 1640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7" name="Rectangle 5018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7" name="Text Box 1">
            <a:extLst>
              <a:ext uri="{FF2B5EF4-FFF2-40B4-BE49-F238E27FC236}">
                <a16:creationId xmlns:a16="http://schemas.microsoft.com/office/drawing/2014/main" id="{9D806486-573F-7F2B-F5F4-E259CFBE3511}"/>
              </a:ext>
            </a:extLst>
          </p:cNvPr>
          <p:cNvSpPr txBox="1">
            <a:spLocks noChangeArrowheads="1"/>
          </p:cNvSpPr>
          <p:nvPr/>
        </p:nvSpPr>
        <p:spPr bwMode="auto">
          <a:xfrm>
            <a:off x="640080" y="325369"/>
            <a:ext cx="4368602" cy="19568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5400" dirty="0">
                <a:solidFill>
                  <a:schemeClr val="tx1"/>
                </a:solidFill>
                <a:effectLst>
                  <a:outerShdw blurRad="38100" dist="38100" dir="2700000" algn="tl">
                    <a:srgbClr val="C0C0C0"/>
                  </a:outerShdw>
                </a:effectLst>
                <a:latin typeface="+mj-lt"/>
                <a:ea typeface="+mj-ea"/>
                <a:cs typeface="+mj-cs"/>
              </a:rPr>
              <a:t>Suite…</a:t>
            </a:r>
          </a:p>
        </p:txBody>
      </p:sp>
      <p:sp>
        <p:nvSpPr>
          <p:cNvPr id="501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Text Box 2">
            <a:extLst>
              <a:ext uri="{FF2B5EF4-FFF2-40B4-BE49-F238E27FC236}">
                <a16:creationId xmlns:a16="http://schemas.microsoft.com/office/drawing/2014/main" id="{5C4141E8-1CB7-6E21-C03F-E9BB14DD1B81}"/>
              </a:ext>
            </a:extLst>
          </p:cNvPr>
          <p:cNvSpPr txBox="1">
            <a:spLocks noChangeArrowheads="1"/>
          </p:cNvSpPr>
          <p:nvPr/>
        </p:nvSpPr>
        <p:spPr bwMode="auto">
          <a:xfrm>
            <a:off x="319314" y="2872899"/>
            <a:ext cx="6052386" cy="36597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Si un </a:t>
            </a:r>
            <a:r>
              <a:rPr lang="en-US" altLang="fr-FR" sz="2400" dirty="0" err="1">
                <a:solidFill>
                  <a:schemeClr val="tx1"/>
                </a:solidFill>
                <a:latin typeface="+mn-lt"/>
                <a:ea typeface="+mn-ea"/>
              </a:rPr>
              <a:t>changement</a:t>
            </a:r>
            <a:r>
              <a:rPr lang="en-US" altLang="fr-FR" sz="2400" dirty="0">
                <a:solidFill>
                  <a:schemeClr val="tx1"/>
                </a:solidFill>
                <a:latin typeface="+mn-lt"/>
                <a:ea typeface="+mn-ea"/>
              </a:rPr>
              <a:t> dans </a:t>
            </a:r>
            <a:r>
              <a:rPr lang="en-US" altLang="fr-FR" sz="2400" dirty="0" err="1">
                <a:solidFill>
                  <a:schemeClr val="tx1"/>
                </a:solidFill>
                <a:latin typeface="+mn-lt"/>
                <a:ea typeface="+mn-ea"/>
              </a:rPr>
              <a:t>l’état</a:t>
            </a:r>
            <a:r>
              <a:rPr lang="en-US" altLang="fr-FR" sz="2400" dirty="0">
                <a:solidFill>
                  <a:schemeClr val="tx1"/>
                </a:solidFill>
                <a:latin typeface="+mn-lt"/>
                <a:ea typeface="+mn-ea"/>
              </a:rPr>
              <a:t> de la </a:t>
            </a:r>
            <a:r>
              <a:rPr lang="en-US" altLang="fr-FR" sz="2400" dirty="0" err="1">
                <a:solidFill>
                  <a:schemeClr val="tx1"/>
                </a:solidFill>
                <a:latin typeface="+mn-lt"/>
                <a:ea typeface="+mn-ea"/>
              </a:rPr>
              <a:t>personne</a:t>
            </a:r>
            <a:r>
              <a:rPr lang="en-US" altLang="fr-FR" sz="2400" dirty="0">
                <a:solidFill>
                  <a:schemeClr val="tx1"/>
                </a:solidFill>
                <a:latin typeface="+mn-lt"/>
                <a:ea typeface="+mn-ea"/>
              </a:rPr>
              <a:t> </a:t>
            </a:r>
            <a:r>
              <a:rPr lang="en-US" altLang="fr-FR" sz="2400" dirty="0" err="1">
                <a:solidFill>
                  <a:schemeClr val="tx1"/>
                </a:solidFill>
                <a:latin typeface="+mn-lt"/>
                <a:ea typeface="+mn-ea"/>
              </a:rPr>
              <a:t>survient</a:t>
            </a:r>
            <a:r>
              <a:rPr lang="en-US" altLang="fr-FR" sz="2400" dirty="0">
                <a:solidFill>
                  <a:schemeClr val="tx1"/>
                </a:solidFill>
                <a:latin typeface="+mn-lt"/>
                <a:ea typeface="+mn-ea"/>
              </a:rPr>
              <a:t>, </a:t>
            </a:r>
            <a:r>
              <a:rPr lang="en-US" altLang="fr-FR" sz="2400" dirty="0" err="1">
                <a:solidFill>
                  <a:schemeClr val="tx1"/>
                </a:solidFill>
                <a:latin typeface="+mn-lt"/>
                <a:ea typeface="+mn-ea"/>
              </a:rPr>
              <a:t>l’infirmière</a:t>
            </a:r>
            <a:r>
              <a:rPr lang="en-US" altLang="fr-FR" sz="2400" dirty="0">
                <a:solidFill>
                  <a:schemeClr val="tx1"/>
                </a:solidFill>
                <a:latin typeface="+mn-lt"/>
                <a:ea typeface="+mn-ea"/>
              </a:rPr>
              <a:t> </a:t>
            </a:r>
            <a:r>
              <a:rPr lang="en-US" altLang="fr-FR" sz="2400" dirty="0" err="1">
                <a:solidFill>
                  <a:schemeClr val="tx1"/>
                </a:solidFill>
                <a:latin typeface="+mn-lt"/>
                <a:ea typeface="+mn-ea"/>
              </a:rPr>
              <a:t>auxiliaire</a:t>
            </a:r>
            <a:r>
              <a:rPr lang="en-US" altLang="fr-FR" sz="2400" dirty="0">
                <a:solidFill>
                  <a:schemeClr val="tx1"/>
                </a:solidFill>
                <a:latin typeface="+mn-lt"/>
                <a:ea typeface="+mn-ea"/>
              </a:rPr>
              <a:t> a </a:t>
            </a:r>
            <a:r>
              <a:rPr lang="en-US" altLang="fr-FR" sz="2400" dirty="0" err="1">
                <a:solidFill>
                  <a:schemeClr val="tx1"/>
                </a:solidFill>
                <a:latin typeface="+mn-lt"/>
                <a:ea typeface="+mn-ea"/>
              </a:rPr>
              <a:t>l’</a:t>
            </a:r>
            <a:r>
              <a:rPr lang="en-US" altLang="fr-FR" sz="2400" b="1" i="1" u="sng" dirty="0" err="1">
                <a:solidFill>
                  <a:schemeClr val="tx1"/>
                </a:solidFill>
                <a:latin typeface="+mn-lt"/>
                <a:ea typeface="+mn-ea"/>
              </a:rPr>
              <a:t>obligation</a:t>
            </a:r>
            <a:r>
              <a:rPr lang="en-US" altLang="fr-FR" sz="2400" dirty="0">
                <a:solidFill>
                  <a:schemeClr val="tx1"/>
                </a:solidFill>
                <a:latin typeface="+mn-lt"/>
                <a:ea typeface="+mn-ea"/>
              </a:rPr>
              <a:t> de </a:t>
            </a:r>
            <a:r>
              <a:rPr lang="en-US" altLang="fr-FR" sz="2400" dirty="0" err="1">
                <a:solidFill>
                  <a:schemeClr val="tx1"/>
                </a:solidFill>
                <a:latin typeface="+mn-lt"/>
                <a:ea typeface="+mn-ea"/>
              </a:rPr>
              <a:t>transmettre</a:t>
            </a:r>
            <a:r>
              <a:rPr lang="en-US" altLang="fr-FR" sz="2400" dirty="0">
                <a:solidFill>
                  <a:schemeClr val="tx1"/>
                </a:solidFill>
                <a:latin typeface="+mn-lt"/>
                <a:ea typeface="+mn-ea"/>
              </a:rPr>
              <a:t> </a:t>
            </a:r>
            <a:r>
              <a:rPr lang="en-US" altLang="fr-FR" sz="2400" dirty="0" err="1">
                <a:solidFill>
                  <a:schemeClr val="tx1"/>
                </a:solidFill>
                <a:latin typeface="+mn-lt"/>
                <a:ea typeface="+mn-ea"/>
              </a:rPr>
              <a:t>ces</a:t>
            </a:r>
            <a:r>
              <a:rPr lang="en-US" altLang="fr-FR" sz="2400" dirty="0">
                <a:solidFill>
                  <a:schemeClr val="tx1"/>
                </a:solidFill>
                <a:latin typeface="+mn-lt"/>
                <a:ea typeface="+mn-ea"/>
              </a:rPr>
              <a:t> </a:t>
            </a:r>
            <a:r>
              <a:rPr lang="en-US" altLang="fr-FR" sz="2400" dirty="0" err="1">
                <a:solidFill>
                  <a:schemeClr val="tx1"/>
                </a:solidFill>
                <a:latin typeface="+mn-lt"/>
                <a:ea typeface="+mn-ea"/>
              </a:rPr>
              <a:t>renseignements</a:t>
            </a:r>
            <a:r>
              <a:rPr lang="en-US" altLang="fr-FR" sz="2400" dirty="0">
                <a:solidFill>
                  <a:schemeClr val="tx1"/>
                </a:solidFill>
                <a:latin typeface="+mn-lt"/>
                <a:ea typeface="+mn-ea"/>
              </a:rPr>
              <a:t> à </a:t>
            </a:r>
            <a:r>
              <a:rPr lang="en-US" altLang="fr-FR" sz="2400" dirty="0" err="1">
                <a:solidFill>
                  <a:schemeClr val="tx1"/>
                </a:solidFill>
                <a:latin typeface="+mn-lt"/>
                <a:ea typeface="+mn-ea"/>
              </a:rPr>
              <a:t>l’infirmière</a:t>
            </a:r>
            <a:r>
              <a:rPr lang="en-US" altLang="fr-FR" sz="2400" dirty="0">
                <a:solidFill>
                  <a:schemeClr val="tx1"/>
                </a:solidFill>
                <a:latin typeface="+mn-lt"/>
                <a:ea typeface="+mn-ea"/>
              </a:rPr>
              <a:t> </a:t>
            </a:r>
            <a:r>
              <a:rPr lang="en-US" altLang="fr-FR" sz="2400" dirty="0" err="1">
                <a:solidFill>
                  <a:schemeClr val="tx1"/>
                </a:solidFill>
                <a:latin typeface="+mn-lt"/>
                <a:ea typeface="+mn-ea"/>
              </a:rPr>
              <a:t>responsable</a:t>
            </a:r>
            <a:r>
              <a:rPr lang="en-US" altLang="fr-FR" sz="2400" dirty="0">
                <a:solidFill>
                  <a:schemeClr val="tx1"/>
                </a:solidFill>
                <a:latin typeface="+mn-lt"/>
                <a:ea typeface="+mn-ea"/>
              </a:rPr>
              <a:t> </a:t>
            </a:r>
            <a:r>
              <a:rPr lang="en-US" altLang="fr-FR" sz="2400" dirty="0" err="1">
                <a:solidFill>
                  <a:schemeClr val="tx1"/>
                </a:solidFill>
                <a:latin typeface="+mn-lt"/>
                <a:ea typeface="+mn-ea"/>
              </a:rPr>
              <a:t>avant</a:t>
            </a:r>
            <a:r>
              <a:rPr lang="en-US" altLang="fr-FR" sz="2400" dirty="0">
                <a:solidFill>
                  <a:schemeClr val="tx1"/>
                </a:solidFill>
                <a:latin typeface="+mn-lt"/>
                <a:ea typeface="+mn-ea"/>
              </a:rPr>
              <a:t> </a:t>
            </a:r>
            <a:r>
              <a:rPr lang="en-US" altLang="fr-FR" sz="2400" dirty="0" err="1">
                <a:solidFill>
                  <a:schemeClr val="tx1"/>
                </a:solidFill>
                <a:latin typeface="+mn-lt"/>
                <a:ea typeface="+mn-ea"/>
              </a:rPr>
              <a:t>d’administrer</a:t>
            </a:r>
            <a:r>
              <a:rPr lang="en-US" altLang="fr-FR" sz="2400" dirty="0">
                <a:solidFill>
                  <a:schemeClr val="tx1"/>
                </a:solidFill>
                <a:latin typeface="+mn-lt"/>
                <a:ea typeface="+mn-ea"/>
              </a:rPr>
              <a:t> un </a:t>
            </a:r>
            <a:r>
              <a:rPr lang="en-US" altLang="fr-FR" sz="2400" dirty="0" err="1">
                <a:solidFill>
                  <a:schemeClr val="tx1"/>
                </a:solidFill>
                <a:latin typeface="+mn-lt"/>
                <a:ea typeface="+mn-ea"/>
              </a:rPr>
              <a:t>médicament</a:t>
            </a:r>
            <a:r>
              <a:rPr lang="en-US" altLang="fr-FR" sz="2400" dirty="0">
                <a:solidFill>
                  <a:schemeClr val="tx1"/>
                </a:solidFill>
                <a:latin typeface="+mn-lt"/>
                <a:ea typeface="+mn-ea"/>
              </a:rPr>
              <a:t> qui </a:t>
            </a:r>
            <a:r>
              <a:rPr lang="en-US" altLang="fr-FR" sz="2400" dirty="0" err="1">
                <a:solidFill>
                  <a:schemeClr val="tx1"/>
                </a:solidFill>
                <a:latin typeface="+mn-lt"/>
                <a:ea typeface="+mn-ea"/>
              </a:rPr>
              <a:t>pourrait</a:t>
            </a:r>
            <a:r>
              <a:rPr lang="en-US" altLang="fr-FR" sz="2400" dirty="0">
                <a:solidFill>
                  <a:schemeClr val="tx1"/>
                </a:solidFill>
                <a:latin typeface="+mn-lt"/>
                <a:ea typeface="+mn-ea"/>
              </a:rPr>
              <a:t> </a:t>
            </a:r>
            <a:r>
              <a:rPr lang="en-US" altLang="fr-FR" sz="2400" dirty="0" err="1">
                <a:solidFill>
                  <a:schemeClr val="tx1"/>
                </a:solidFill>
                <a:latin typeface="+mn-lt"/>
                <a:ea typeface="+mn-ea"/>
              </a:rPr>
              <a:t>provoquer</a:t>
            </a:r>
            <a:r>
              <a:rPr lang="en-US" altLang="fr-FR" sz="2400" dirty="0">
                <a:solidFill>
                  <a:schemeClr val="tx1"/>
                </a:solidFill>
                <a:latin typeface="+mn-lt"/>
                <a:ea typeface="+mn-ea"/>
              </a:rPr>
              <a:t> </a:t>
            </a:r>
            <a:r>
              <a:rPr lang="en-US" altLang="fr-FR" sz="2400" dirty="0" err="1">
                <a:solidFill>
                  <a:schemeClr val="tx1"/>
                </a:solidFill>
                <a:latin typeface="+mn-lt"/>
                <a:ea typeface="+mn-ea"/>
              </a:rPr>
              <a:t>une</a:t>
            </a:r>
            <a:r>
              <a:rPr lang="en-US" altLang="fr-FR" sz="2400" dirty="0">
                <a:solidFill>
                  <a:schemeClr val="tx1"/>
                </a:solidFill>
                <a:latin typeface="+mn-lt"/>
                <a:ea typeface="+mn-ea"/>
              </a:rPr>
              <a:t> </a:t>
            </a:r>
            <a:r>
              <a:rPr lang="en-US" altLang="fr-FR" sz="2400" dirty="0" err="1">
                <a:solidFill>
                  <a:schemeClr val="tx1"/>
                </a:solidFill>
                <a:latin typeface="+mn-lt"/>
                <a:ea typeface="+mn-ea"/>
              </a:rPr>
              <a:t>altération</a:t>
            </a:r>
            <a:r>
              <a:rPr lang="en-US" altLang="fr-FR" sz="24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2400" dirty="0">
                <a:solidFill>
                  <a:schemeClr val="tx1"/>
                </a:solidFill>
                <a:latin typeface="+mn-lt"/>
                <a:ea typeface="+mn-ea"/>
              </a:rPr>
              <a:t>De plus, </a:t>
            </a:r>
            <a:r>
              <a:rPr lang="en-US" altLang="fr-FR" sz="2400" dirty="0" err="1">
                <a:solidFill>
                  <a:schemeClr val="tx1"/>
                </a:solidFill>
                <a:latin typeface="+mn-lt"/>
                <a:ea typeface="+mn-ea"/>
              </a:rPr>
              <a:t>elle</a:t>
            </a:r>
            <a:r>
              <a:rPr lang="en-US" altLang="fr-FR" sz="2400" dirty="0">
                <a:solidFill>
                  <a:schemeClr val="tx1"/>
                </a:solidFill>
                <a:latin typeface="+mn-lt"/>
                <a:ea typeface="+mn-ea"/>
              </a:rPr>
              <a:t> a la </a:t>
            </a:r>
            <a:r>
              <a:rPr lang="en-US" altLang="fr-FR" sz="2400" b="1" i="1" u="sng" dirty="0" err="1">
                <a:solidFill>
                  <a:schemeClr val="tx1"/>
                </a:solidFill>
                <a:latin typeface="+mn-lt"/>
                <a:ea typeface="+mn-ea"/>
              </a:rPr>
              <a:t>responsabilité</a:t>
            </a:r>
            <a:r>
              <a:rPr lang="en-US" altLang="fr-FR" sz="2400" dirty="0">
                <a:solidFill>
                  <a:schemeClr val="tx1"/>
                </a:solidFill>
                <a:latin typeface="+mn-lt"/>
                <a:ea typeface="+mn-ea"/>
              </a:rPr>
              <a:t> de refuser </a:t>
            </a:r>
            <a:r>
              <a:rPr lang="en-US" altLang="fr-FR" sz="2400" dirty="0" err="1">
                <a:solidFill>
                  <a:schemeClr val="tx1"/>
                </a:solidFill>
                <a:latin typeface="+mn-lt"/>
                <a:ea typeface="+mn-ea"/>
              </a:rPr>
              <a:t>d’administrer</a:t>
            </a:r>
            <a:r>
              <a:rPr lang="en-US" altLang="fr-FR" sz="2400" dirty="0">
                <a:solidFill>
                  <a:schemeClr val="tx1"/>
                </a:solidFill>
                <a:latin typeface="+mn-lt"/>
                <a:ea typeface="+mn-ea"/>
              </a:rPr>
              <a:t> un </a:t>
            </a:r>
            <a:r>
              <a:rPr lang="en-US" altLang="fr-FR" sz="2400" dirty="0" err="1">
                <a:solidFill>
                  <a:schemeClr val="tx1"/>
                </a:solidFill>
                <a:latin typeface="+mn-lt"/>
                <a:ea typeface="+mn-ea"/>
              </a:rPr>
              <a:t>médicament</a:t>
            </a:r>
            <a:r>
              <a:rPr lang="en-US" altLang="fr-FR" sz="2400" dirty="0">
                <a:solidFill>
                  <a:schemeClr val="tx1"/>
                </a:solidFill>
                <a:latin typeface="+mn-lt"/>
                <a:ea typeface="+mn-ea"/>
              </a:rPr>
              <a:t> </a:t>
            </a:r>
            <a:r>
              <a:rPr lang="en-US" altLang="fr-FR" sz="2400" dirty="0" err="1">
                <a:solidFill>
                  <a:schemeClr val="tx1"/>
                </a:solidFill>
                <a:latin typeface="+mn-lt"/>
                <a:ea typeface="+mn-ea"/>
              </a:rPr>
              <a:t>qu’elle</a:t>
            </a:r>
            <a:r>
              <a:rPr lang="en-US" altLang="fr-FR" sz="2400" dirty="0">
                <a:solidFill>
                  <a:schemeClr val="tx1"/>
                </a:solidFill>
                <a:latin typeface="+mn-lt"/>
                <a:ea typeface="+mn-ea"/>
              </a:rPr>
              <a:t> </a:t>
            </a:r>
            <a:r>
              <a:rPr lang="en-US" altLang="fr-FR" sz="2400" dirty="0" err="1">
                <a:solidFill>
                  <a:schemeClr val="tx1"/>
                </a:solidFill>
                <a:latin typeface="+mn-lt"/>
                <a:ea typeface="+mn-ea"/>
              </a:rPr>
              <a:t>juge</a:t>
            </a:r>
            <a:r>
              <a:rPr lang="en-US" altLang="fr-FR" sz="2400" dirty="0">
                <a:solidFill>
                  <a:schemeClr val="tx1"/>
                </a:solidFill>
                <a:latin typeface="+mn-lt"/>
                <a:ea typeface="+mn-ea"/>
              </a:rPr>
              <a:t> </a:t>
            </a:r>
            <a:r>
              <a:rPr lang="en-US" altLang="fr-FR" sz="2400" dirty="0" err="1">
                <a:solidFill>
                  <a:schemeClr val="tx1"/>
                </a:solidFill>
                <a:latin typeface="+mn-lt"/>
                <a:ea typeface="+mn-ea"/>
              </a:rPr>
              <a:t>dangereux</a:t>
            </a:r>
            <a:r>
              <a:rPr lang="en-US" altLang="fr-FR" sz="2400" dirty="0">
                <a:solidFill>
                  <a:schemeClr val="tx1"/>
                </a:solidFill>
                <a:latin typeface="+mn-lt"/>
                <a:ea typeface="+mn-ea"/>
              </a:rPr>
              <a:t> pour la </a:t>
            </a:r>
            <a:r>
              <a:rPr lang="en-US" altLang="fr-FR" sz="2400" dirty="0" err="1">
                <a:solidFill>
                  <a:schemeClr val="tx1"/>
                </a:solidFill>
                <a:latin typeface="+mn-lt"/>
                <a:ea typeface="+mn-ea"/>
              </a:rPr>
              <a:t>personne</a:t>
            </a:r>
            <a:endParaRPr lang="en-US" altLang="fr-FR" sz="2400" dirty="0">
              <a:solidFill>
                <a:schemeClr val="tx1"/>
              </a:solidFill>
              <a:latin typeface="+mn-lt"/>
              <a:ea typeface="+mn-ea"/>
            </a:endParaRPr>
          </a:p>
          <a:p>
            <a:pPr indent="-228600" eaLnBrk="1" hangingPunct="1">
              <a:lnSpc>
                <a:spcPct val="90000"/>
              </a:lnSpc>
              <a:buClrTx/>
              <a:buSzPct val="80000"/>
              <a:buFont typeface="Arial" panose="020B0604020202020204" pitchFamily="34" charset="0"/>
              <a:buChar char="•"/>
            </a:pPr>
            <a:r>
              <a:rPr lang="en-US" altLang="fr-FR" sz="2400" dirty="0">
                <a:solidFill>
                  <a:schemeClr val="tx1"/>
                </a:solidFill>
                <a:latin typeface="+mn-lt"/>
                <a:ea typeface="+mn-ea"/>
              </a:rPr>
              <a:t>Source: OIIAQ, </a:t>
            </a:r>
            <a:r>
              <a:rPr lang="en-US" altLang="fr-FR" sz="2400" dirty="0" err="1">
                <a:solidFill>
                  <a:schemeClr val="tx1"/>
                </a:solidFill>
                <a:latin typeface="+mn-lt"/>
                <a:ea typeface="+mn-ea"/>
              </a:rPr>
              <a:t>juin</a:t>
            </a:r>
            <a:r>
              <a:rPr lang="en-US" altLang="fr-FR" sz="2400" dirty="0">
                <a:solidFill>
                  <a:schemeClr val="tx1"/>
                </a:solidFill>
                <a:latin typeface="+mn-lt"/>
                <a:ea typeface="+mn-ea"/>
              </a:rPr>
              <a:t> 2003</a:t>
            </a:r>
          </a:p>
        </p:txBody>
      </p:sp>
      <p:pic>
        <p:nvPicPr>
          <p:cNvPr id="50189" name="Picture 50178" descr="Gros plan sur des boîtes de pilules non-ouvertes">
            <a:extLst>
              <a:ext uri="{FF2B5EF4-FFF2-40B4-BE49-F238E27FC236}">
                <a16:creationId xmlns:a16="http://schemas.microsoft.com/office/drawing/2014/main" id="{49C31708-844C-AEEE-9DD5-F484E8CE58BC}"/>
              </a:ext>
            </a:extLst>
          </p:cNvPr>
          <p:cNvPicPr>
            <a:picLocks noChangeAspect="1"/>
          </p:cNvPicPr>
          <p:nvPr/>
        </p:nvPicPr>
        <p:blipFill rotWithShape="1">
          <a:blip r:embed="rId3"/>
          <a:srcRect l="20051" r="13999"/>
          <a:stretch/>
        </p:blipFill>
        <p:spPr>
          <a:xfrm>
            <a:off x="6458857" y="10"/>
            <a:ext cx="573162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6" name="Rectangle 5120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8" name="Rectangle: Rounded Corners 5120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1" name="Text Box 1">
            <a:extLst>
              <a:ext uri="{FF2B5EF4-FFF2-40B4-BE49-F238E27FC236}">
                <a16:creationId xmlns:a16="http://schemas.microsoft.com/office/drawing/2014/main" id="{23F84943-6A07-A55B-F9D7-325EBE0C9E2C}"/>
              </a:ext>
            </a:extLst>
          </p:cNvPr>
          <p:cNvSpPr txBox="1">
            <a:spLocks noChangeArrowheads="1"/>
          </p:cNvSpPr>
          <p:nvPr/>
        </p:nvSpPr>
        <p:spPr bwMode="auto">
          <a:xfrm>
            <a:off x="740545" y="1112969"/>
            <a:ext cx="4369859" cy="41660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kern="1200" dirty="0">
                <a:solidFill>
                  <a:srgbClr val="FFFFFF"/>
                </a:solidFill>
                <a:effectLst>
                  <a:outerShdw blurRad="38100" dist="38100" dir="2700000" algn="tl">
                    <a:srgbClr val="C0C0C0"/>
                  </a:outerShdw>
                </a:effectLst>
                <a:latin typeface="+mj-lt"/>
                <a:ea typeface="+mj-ea"/>
                <a:cs typeface="+mj-cs"/>
              </a:rPr>
              <a:t>Les droits de la </a:t>
            </a:r>
            <a:r>
              <a:rPr lang="en-US" altLang="fr-FR" sz="4400" kern="1200" dirty="0" err="1">
                <a:solidFill>
                  <a:srgbClr val="FFFFFF"/>
                </a:solidFill>
                <a:effectLst>
                  <a:outerShdw blurRad="38100" dist="38100" dir="2700000" algn="tl">
                    <a:srgbClr val="C0C0C0"/>
                  </a:outerShdw>
                </a:effectLst>
                <a:latin typeface="+mj-lt"/>
                <a:ea typeface="+mj-ea"/>
                <a:cs typeface="+mj-cs"/>
              </a:rPr>
              <a:t>personne</a:t>
            </a:r>
            <a:r>
              <a:rPr lang="en-US" altLang="fr-FR" sz="4400" kern="1200" dirty="0">
                <a:solidFill>
                  <a:srgbClr val="FFFFFF"/>
                </a:solidFill>
                <a:effectLst>
                  <a:outerShdw blurRad="38100" dist="38100" dir="2700000" algn="tl">
                    <a:srgbClr val="C0C0C0"/>
                  </a:outerShdw>
                </a:effectLst>
                <a:latin typeface="+mj-lt"/>
                <a:ea typeface="+mj-ea"/>
                <a:cs typeface="+mj-cs"/>
              </a:rPr>
              <a:t> </a:t>
            </a:r>
            <a:r>
              <a:rPr lang="en-US" altLang="fr-FR" sz="4400" kern="1200" dirty="0" err="1">
                <a:solidFill>
                  <a:srgbClr val="FFFFFF"/>
                </a:solidFill>
                <a:effectLst>
                  <a:outerShdw blurRad="38100" dist="38100" dir="2700000" algn="tl">
                    <a:srgbClr val="C0C0C0"/>
                  </a:outerShdw>
                </a:effectLst>
                <a:latin typeface="+mj-lt"/>
                <a:ea typeface="+mj-ea"/>
                <a:cs typeface="+mj-cs"/>
              </a:rPr>
              <a:t>en</a:t>
            </a:r>
            <a:r>
              <a:rPr lang="en-US" altLang="fr-FR" sz="4400" kern="1200" dirty="0">
                <a:solidFill>
                  <a:srgbClr val="FFFFFF"/>
                </a:solidFill>
                <a:effectLst>
                  <a:outerShdw blurRad="38100" dist="38100" dir="2700000" algn="tl">
                    <a:srgbClr val="C0C0C0"/>
                  </a:outerShdw>
                </a:effectLst>
                <a:latin typeface="+mj-lt"/>
                <a:ea typeface="+mj-ea"/>
                <a:cs typeface="+mj-cs"/>
              </a:rPr>
              <a:t> matière de </a:t>
            </a:r>
            <a:r>
              <a:rPr lang="en-US" altLang="fr-FR" sz="4400" kern="1200" dirty="0" err="1">
                <a:solidFill>
                  <a:srgbClr val="FFFFFF"/>
                </a:solidFill>
                <a:effectLst>
                  <a:outerShdw blurRad="38100" dist="38100" dir="2700000" algn="tl">
                    <a:srgbClr val="C0C0C0"/>
                  </a:outerShdw>
                </a:effectLst>
                <a:latin typeface="+mj-lt"/>
                <a:ea typeface="+mj-ea"/>
                <a:cs typeface="+mj-cs"/>
              </a:rPr>
              <a:t>pharmacothérapie</a:t>
            </a:r>
            <a:r>
              <a:rPr lang="en-US" altLang="fr-FR" sz="4400" kern="1200" dirty="0">
                <a:solidFill>
                  <a:srgbClr val="FFFFFF"/>
                </a:solidFill>
                <a:effectLst>
                  <a:outerShdw blurRad="38100" dist="38100" dir="2700000" algn="tl">
                    <a:srgbClr val="C0C0C0"/>
                  </a:outerShdw>
                </a:effectLst>
                <a:latin typeface="+mj-lt"/>
                <a:ea typeface="+mj-ea"/>
                <a:cs typeface="+mj-cs"/>
              </a:rPr>
              <a:t> p.24</a:t>
            </a:r>
          </a:p>
        </p:txBody>
      </p:sp>
      <p:sp>
        <p:nvSpPr>
          <p:cNvPr id="51210" name="Freeform: Shape 5120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12" name="Freeform: Shape 5121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1214" name="Freeform: Shape 5121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059" name="Text Box 2">
            <a:extLst>
              <a:ext uri="{FF2B5EF4-FFF2-40B4-BE49-F238E27FC236}">
                <a16:creationId xmlns:a16="http://schemas.microsoft.com/office/drawing/2014/main" id="{A1243646-69CA-744E-CE53-BF8C0435C015}"/>
              </a:ext>
            </a:extLst>
          </p:cNvPr>
          <p:cNvSpPr txBox="1">
            <a:spLocks noChangeArrowheads="1"/>
          </p:cNvSpPr>
          <p:nvPr/>
        </p:nvSpPr>
        <p:spPr bwMode="auto">
          <a:xfrm>
            <a:off x="6096000" y="820880"/>
            <a:ext cx="5257799" cy="4889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3000" dirty="0">
                <a:solidFill>
                  <a:schemeClr val="tx1"/>
                </a:solidFill>
                <a:latin typeface="+mn-lt"/>
                <a:ea typeface="+mn-ea"/>
              </a:rPr>
              <a:t>La </a:t>
            </a:r>
            <a:r>
              <a:rPr lang="en-US" altLang="fr-FR" sz="3000" dirty="0" err="1">
                <a:solidFill>
                  <a:schemeClr val="tx1"/>
                </a:solidFill>
                <a:latin typeface="+mn-lt"/>
                <a:ea typeface="+mn-ea"/>
              </a:rPr>
              <a:t>personne</a:t>
            </a:r>
            <a:r>
              <a:rPr lang="en-US" altLang="fr-FR" sz="3000" dirty="0">
                <a:solidFill>
                  <a:schemeClr val="tx1"/>
                </a:solidFill>
                <a:latin typeface="+mn-lt"/>
                <a:ea typeface="+mn-ea"/>
              </a:rPr>
              <a:t> qui doit </a:t>
            </a:r>
            <a:r>
              <a:rPr lang="en-US" altLang="fr-FR" sz="3000" dirty="0" err="1">
                <a:solidFill>
                  <a:schemeClr val="tx1"/>
                </a:solidFill>
                <a:latin typeface="+mn-lt"/>
                <a:ea typeface="+mn-ea"/>
              </a:rPr>
              <a:t>recevoir</a:t>
            </a:r>
            <a:r>
              <a:rPr lang="en-US" altLang="fr-FR" sz="3000" dirty="0">
                <a:solidFill>
                  <a:schemeClr val="tx1"/>
                </a:solidFill>
                <a:latin typeface="+mn-lt"/>
                <a:ea typeface="+mn-ea"/>
              </a:rPr>
              <a:t> un </a:t>
            </a:r>
            <a:r>
              <a:rPr lang="en-US" altLang="fr-FR" sz="3000" dirty="0" err="1">
                <a:solidFill>
                  <a:schemeClr val="tx1"/>
                </a:solidFill>
                <a:latin typeface="+mn-lt"/>
                <a:ea typeface="+mn-ea"/>
              </a:rPr>
              <a:t>médicament</a:t>
            </a:r>
            <a:r>
              <a:rPr lang="en-US" altLang="fr-FR" sz="3000" dirty="0">
                <a:solidFill>
                  <a:schemeClr val="tx1"/>
                </a:solidFill>
                <a:latin typeface="+mn-lt"/>
                <a:ea typeface="+mn-ea"/>
              </a:rPr>
              <a:t> </a:t>
            </a:r>
            <a:r>
              <a:rPr lang="en-US" altLang="fr-FR" sz="3000" dirty="0" err="1">
                <a:solidFill>
                  <a:schemeClr val="tx1"/>
                </a:solidFill>
                <a:latin typeface="+mn-lt"/>
                <a:ea typeface="+mn-ea"/>
              </a:rPr>
              <a:t>comme</a:t>
            </a:r>
            <a:r>
              <a:rPr lang="en-US" altLang="fr-FR" sz="3000" dirty="0">
                <a:solidFill>
                  <a:schemeClr val="tx1"/>
                </a:solidFill>
                <a:latin typeface="+mn-lt"/>
                <a:ea typeface="+mn-ea"/>
              </a:rPr>
              <a:t> </a:t>
            </a:r>
            <a:r>
              <a:rPr lang="en-US" altLang="fr-FR" sz="3000" dirty="0" err="1">
                <a:solidFill>
                  <a:schemeClr val="tx1"/>
                </a:solidFill>
                <a:latin typeface="+mn-lt"/>
                <a:ea typeface="+mn-ea"/>
              </a:rPr>
              <a:t>traitement</a:t>
            </a:r>
            <a:r>
              <a:rPr lang="en-US" altLang="fr-FR" sz="3000" dirty="0">
                <a:solidFill>
                  <a:schemeClr val="tx1"/>
                </a:solidFill>
                <a:latin typeface="+mn-lt"/>
                <a:ea typeface="+mn-ea"/>
              </a:rPr>
              <a:t> </a:t>
            </a:r>
            <a:r>
              <a:rPr lang="en-US" altLang="fr-FR" sz="3000" dirty="0" err="1">
                <a:solidFill>
                  <a:schemeClr val="tx1"/>
                </a:solidFill>
                <a:latin typeface="+mn-lt"/>
                <a:ea typeface="+mn-ea"/>
              </a:rPr>
              <a:t>est</a:t>
            </a:r>
            <a:r>
              <a:rPr lang="en-US" altLang="fr-FR" sz="3000" dirty="0">
                <a:solidFill>
                  <a:schemeClr val="tx1"/>
                </a:solidFill>
                <a:latin typeface="+mn-lt"/>
                <a:ea typeface="+mn-ea"/>
              </a:rPr>
              <a:t> protégé par </a:t>
            </a:r>
            <a:r>
              <a:rPr lang="en-US" altLang="fr-FR" sz="3000" dirty="0" err="1">
                <a:solidFill>
                  <a:schemeClr val="tx1"/>
                </a:solidFill>
                <a:latin typeface="+mn-lt"/>
                <a:ea typeface="+mn-ea"/>
              </a:rPr>
              <a:t>certaines</a:t>
            </a:r>
            <a:r>
              <a:rPr lang="en-US" altLang="fr-FR" sz="3000" dirty="0">
                <a:solidFill>
                  <a:schemeClr val="tx1"/>
                </a:solidFill>
                <a:latin typeface="+mn-lt"/>
                <a:ea typeface="+mn-ea"/>
              </a:rPr>
              <a:t> </a:t>
            </a:r>
            <a:r>
              <a:rPr lang="en-US" altLang="fr-FR" sz="3000" dirty="0" err="1">
                <a:solidFill>
                  <a:schemeClr val="tx1"/>
                </a:solidFill>
                <a:latin typeface="+mn-lt"/>
                <a:ea typeface="+mn-ea"/>
              </a:rPr>
              <a:t>lois</a:t>
            </a:r>
            <a:r>
              <a:rPr lang="en-US" altLang="fr-FR" sz="3000" dirty="0">
                <a:solidFill>
                  <a:schemeClr val="tx1"/>
                </a:solidFill>
                <a:latin typeface="+mn-lt"/>
                <a:ea typeface="+mn-ea"/>
              </a:rPr>
              <a:t>;</a:t>
            </a:r>
          </a:p>
          <a:p>
            <a:pPr indent="-228600" eaLnBrk="1" hangingPunct="1">
              <a:lnSpc>
                <a:spcPct val="90000"/>
              </a:lnSpc>
              <a:buClr>
                <a:srgbClr val="3891A7"/>
              </a:buClr>
              <a:buSzPct val="80000"/>
              <a:buFont typeface="Arial" panose="020B0604020202020204" pitchFamily="34" charset="0"/>
              <a:buChar char="•"/>
            </a:pPr>
            <a:r>
              <a:rPr lang="en-US" altLang="fr-FR" sz="3000" dirty="0">
                <a:solidFill>
                  <a:schemeClr val="tx1"/>
                </a:solidFill>
                <a:latin typeface="+mn-lt"/>
                <a:ea typeface="+mn-ea"/>
              </a:rPr>
              <a:t>La </a:t>
            </a:r>
            <a:r>
              <a:rPr lang="en-US" altLang="fr-FR" sz="3000" dirty="0" err="1">
                <a:solidFill>
                  <a:schemeClr val="tx1"/>
                </a:solidFill>
                <a:latin typeface="+mn-lt"/>
                <a:ea typeface="+mn-ea"/>
              </a:rPr>
              <a:t>Charte</a:t>
            </a:r>
            <a:r>
              <a:rPr lang="en-US" altLang="fr-FR" sz="3000" dirty="0">
                <a:solidFill>
                  <a:schemeClr val="tx1"/>
                </a:solidFill>
                <a:latin typeface="+mn-lt"/>
                <a:ea typeface="+mn-ea"/>
              </a:rPr>
              <a:t> des droits et </a:t>
            </a:r>
            <a:r>
              <a:rPr lang="en-US" altLang="fr-FR" sz="3000" dirty="0" err="1">
                <a:solidFill>
                  <a:schemeClr val="tx1"/>
                </a:solidFill>
                <a:latin typeface="+mn-lt"/>
                <a:ea typeface="+mn-ea"/>
              </a:rPr>
              <a:t>libertés</a:t>
            </a:r>
            <a:r>
              <a:rPr lang="en-US" altLang="fr-FR" sz="3000" dirty="0">
                <a:solidFill>
                  <a:schemeClr val="tx1"/>
                </a:solidFill>
                <a:latin typeface="+mn-lt"/>
                <a:ea typeface="+mn-ea"/>
              </a:rPr>
              <a:t> de la </a:t>
            </a:r>
            <a:r>
              <a:rPr lang="en-US" altLang="fr-FR" sz="3000" dirty="0" err="1">
                <a:solidFill>
                  <a:schemeClr val="tx1"/>
                </a:solidFill>
                <a:latin typeface="+mn-lt"/>
                <a:ea typeface="+mn-ea"/>
              </a:rPr>
              <a:t>personne</a:t>
            </a:r>
            <a:r>
              <a:rPr lang="en-US" altLang="fr-FR" sz="3000" dirty="0">
                <a:solidFill>
                  <a:schemeClr val="tx1"/>
                </a:solidFill>
                <a:latin typeface="+mn-lt"/>
                <a:ea typeface="+mn-ea"/>
              </a:rPr>
              <a:t>, la LSSSS, le Code civil du Québec, qui </a:t>
            </a:r>
            <a:r>
              <a:rPr lang="en-US" altLang="fr-FR" sz="3000" dirty="0" err="1">
                <a:solidFill>
                  <a:schemeClr val="tx1"/>
                </a:solidFill>
                <a:latin typeface="+mn-lt"/>
                <a:ea typeface="+mn-ea"/>
              </a:rPr>
              <a:t>lui</a:t>
            </a:r>
            <a:r>
              <a:rPr lang="en-US" altLang="fr-FR" sz="3000" dirty="0">
                <a:solidFill>
                  <a:schemeClr val="tx1"/>
                </a:solidFill>
                <a:latin typeface="+mn-lt"/>
                <a:ea typeface="+mn-ea"/>
              </a:rPr>
              <a:t> </a:t>
            </a:r>
            <a:r>
              <a:rPr lang="en-US" altLang="fr-FR" sz="3000" dirty="0" err="1">
                <a:solidFill>
                  <a:schemeClr val="tx1"/>
                </a:solidFill>
                <a:latin typeface="+mn-lt"/>
                <a:ea typeface="+mn-ea"/>
              </a:rPr>
              <a:t>accordent</a:t>
            </a:r>
            <a:r>
              <a:rPr lang="en-US" altLang="fr-FR" sz="3000" dirty="0">
                <a:solidFill>
                  <a:schemeClr val="tx1"/>
                </a:solidFill>
                <a:latin typeface="+mn-lt"/>
                <a:ea typeface="+mn-ea"/>
              </a:rPr>
              <a:t> des droits, </a:t>
            </a:r>
            <a:r>
              <a:rPr lang="en-US" altLang="fr-FR" sz="3000" dirty="0" err="1">
                <a:solidFill>
                  <a:schemeClr val="tx1"/>
                </a:solidFill>
                <a:latin typeface="+mn-lt"/>
                <a:ea typeface="+mn-ea"/>
              </a:rPr>
              <a:t>dont</a:t>
            </a:r>
            <a:r>
              <a:rPr lang="en-US" altLang="fr-FR" sz="3000" dirty="0">
                <a:solidFill>
                  <a:schemeClr val="tx1"/>
                </a:solidFill>
                <a:latin typeface="+mn-lt"/>
                <a:ea typeface="+mn-ea"/>
              </a:rPr>
              <a:t> le </a:t>
            </a:r>
            <a:r>
              <a:rPr lang="en-US" altLang="fr-FR" sz="3000" i="1" dirty="0">
                <a:solidFill>
                  <a:schemeClr val="tx1"/>
                </a:solidFill>
                <a:latin typeface="+mn-lt"/>
                <a:ea typeface="+mn-ea"/>
              </a:rPr>
              <a:t>droit à </a:t>
            </a:r>
            <a:r>
              <a:rPr lang="en-US" altLang="fr-FR" sz="3000" i="1" dirty="0" err="1">
                <a:solidFill>
                  <a:schemeClr val="tx1"/>
                </a:solidFill>
                <a:latin typeface="+mn-lt"/>
                <a:ea typeface="+mn-ea"/>
              </a:rPr>
              <a:t>l’information</a:t>
            </a:r>
            <a:r>
              <a:rPr lang="en-US" altLang="fr-FR" sz="3000" dirty="0">
                <a:solidFill>
                  <a:schemeClr val="tx1"/>
                </a:solidFill>
                <a:latin typeface="+mn-lt"/>
                <a:ea typeface="+mn-ea"/>
              </a:rPr>
              <a:t>, le </a:t>
            </a:r>
            <a:r>
              <a:rPr lang="en-US" altLang="fr-FR" sz="3000" i="1" dirty="0">
                <a:solidFill>
                  <a:schemeClr val="tx1"/>
                </a:solidFill>
                <a:latin typeface="+mn-lt"/>
                <a:ea typeface="+mn-ea"/>
              </a:rPr>
              <a:t>droit aux services</a:t>
            </a:r>
            <a:r>
              <a:rPr lang="en-US" altLang="fr-FR" sz="3000" dirty="0">
                <a:solidFill>
                  <a:schemeClr val="tx1"/>
                </a:solidFill>
                <a:latin typeface="+mn-lt"/>
                <a:ea typeface="+mn-ea"/>
              </a:rPr>
              <a:t> et le </a:t>
            </a:r>
            <a:r>
              <a:rPr lang="en-US" altLang="fr-FR" sz="3000" i="1" dirty="0">
                <a:solidFill>
                  <a:schemeClr val="tx1"/>
                </a:solidFill>
                <a:latin typeface="+mn-lt"/>
                <a:ea typeface="+mn-ea"/>
              </a:rPr>
              <a:t>droits de </a:t>
            </a:r>
            <a:r>
              <a:rPr lang="en-US" altLang="fr-FR" sz="3000" i="1" dirty="0" err="1">
                <a:solidFill>
                  <a:schemeClr val="tx1"/>
                </a:solidFill>
                <a:latin typeface="+mn-lt"/>
                <a:ea typeface="+mn-ea"/>
              </a:rPr>
              <a:t>refus</a:t>
            </a:r>
            <a:endParaRPr lang="en-US" altLang="fr-FR" sz="3000" i="1" dirty="0">
              <a:solidFill>
                <a:schemeClr val="tx1"/>
              </a:solidFill>
              <a:latin typeface="+mn-lt"/>
              <a:ea typeface="+mn-ea"/>
            </a:endParaRPr>
          </a:p>
        </p:txBody>
      </p:sp>
      <p:sp>
        <p:nvSpPr>
          <p:cNvPr id="51216" name="Freeform: Shape 5121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1218" name="Freeform: Shape 5121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1220" name="Freeform: Shape 5121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28C91E73-2E0D-E69E-FA1D-9FEDCC5AFE04}"/>
              </a:ext>
            </a:extLst>
          </p:cNvPr>
          <p:cNvSpPr txBox="1">
            <a:spLocks noChangeArrowheads="1"/>
          </p:cNvSpPr>
          <p:nvPr/>
        </p:nvSpPr>
        <p:spPr bwMode="auto">
          <a:xfrm>
            <a:off x="2959100" y="274638"/>
            <a:ext cx="7499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ClrTx/>
              <a:buFontTx/>
              <a:buNone/>
              <a:defRPr/>
            </a:pPr>
            <a:r>
              <a:rPr lang="fr-CA" altLang="fr-FR" sz="4300">
                <a:solidFill>
                  <a:srgbClr val="572314"/>
                </a:solidFill>
                <a:effectLst>
                  <a:outerShdw blurRad="38100" dist="38100" dir="2700000" algn="tl">
                    <a:srgbClr val="C0C0C0"/>
                  </a:outerShdw>
                </a:effectLst>
                <a:latin typeface="Gill Sans MT" pitchFamily="32" charset="0"/>
              </a:rPr>
              <a:t>Droit à l’information</a:t>
            </a:r>
          </a:p>
        </p:txBody>
      </p:sp>
      <p:graphicFrame>
        <p:nvGraphicFramePr>
          <p:cNvPr id="52229" name="Text Box 2">
            <a:extLst>
              <a:ext uri="{FF2B5EF4-FFF2-40B4-BE49-F238E27FC236}">
                <a16:creationId xmlns:a16="http://schemas.microsoft.com/office/drawing/2014/main" id="{1D891C13-EE0C-3E62-F9A9-6B0D1512ECE1}"/>
              </a:ext>
            </a:extLst>
          </p:cNvPr>
          <p:cNvGraphicFramePr/>
          <p:nvPr/>
        </p:nvGraphicFramePr>
        <p:xfrm>
          <a:off x="2514600" y="1447800"/>
          <a:ext cx="8153400" cy="493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4" name="Rectangle 5325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49" name="Text Box 1">
            <a:extLst>
              <a:ext uri="{FF2B5EF4-FFF2-40B4-BE49-F238E27FC236}">
                <a16:creationId xmlns:a16="http://schemas.microsoft.com/office/drawing/2014/main" id="{FEE0DEF2-4B6F-E18C-F8C8-59EACDDF6F84}"/>
              </a:ext>
            </a:extLst>
          </p:cNvPr>
          <p:cNvSpPr txBox="1">
            <a:spLocks noChangeArrowheads="1"/>
          </p:cNvSpPr>
          <p:nvPr/>
        </p:nvSpPr>
        <p:spPr bwMode="auto">
          <a:xfrm>
            <a:off x="643467" y="321734"/>
            <a:ext cx="10905066"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600" kern="1200">
                <a:solidFill>
                  <a:schemeClr val="tx1"/>
                </a:solidFill>
                <a:effectLst>
                  <a:outerShdw blurRad="38100" dist="38100" dir="2700000" algn="tl">
                    <a:srgbClr val="C0C0C0"/>
                  </a:outerShdw>
                </a:effectLst>
                <a:latin typeface="+mj-lt"/>
                <a:ea typeface="+mj-ea"/>
                <a:cs typeface="+mj-cs"/>
              </a:rPr>
              <a:t>Déclaration d’accident</a:t>
            </a:r>
          </a:p>
        </p:txBody>
      </p:sp>
      <p:sp>
        <p:nvSpPr>
          <p:cNvPr id="53256" name="Rectangle 5325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Isosceles Triangle 5325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0" name="Isosceles Triangle 5325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2" name="Rectangle 5326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07" name="Group 2">
            <a:extLst>
              <a:ext uri="{FF2B5EF4-FFF2-40B4-BE49-F238E27FC236}">
                <a16:creationId xmlns:a16="http://schemas.microsoft.com/office/drawing/2014/main" id="{5DEB83FF-508E-1528-77EE-6FA2097BCA98}"/>
              </a:ext>
            </a:extLst>
          </p:cNvPr>
          <p:cNvGrpSpPr>
            <a:grpSpLocks/>
          </p:cNvGrpSpPr>
          <p:nvPr/>
        </p:nvGrpSpPr>
        <p:grpSpPr bwMode="auto">
          <a:xfrm>
            <a:off x="1463849" y="1825625"/>
            <a:ext cx="9264302" cy="4351338"/>
            <a:chOff x="664" y="1137"/>
            <a:chExt cx="5100" cy="1838"/>
          </a:xfrm>
        </p:grpSpPr>
        <p:pic>
          <p:nvPicPr>
            <p:cNvPr id="47108" name="Picture 3" descr="Une image contenant texte&#10;&#10;Description générée automatiquement">
              <a:extLst>
                <a:ext uri="{FF2B5EF4-FFF2-40B4-BE49-F238E27FC236}">
                  <a16:creationId xmlns:a16="http://schemas.microsoft.com/office/drawing/2014/main" id="{A3A16F15-9A6B-68A0-FBD3-76F849A3E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30" t="52382" r="5084" b="28690"/>
            <a:stretch>
              <a:fillRect/>
            </a:stretch>
          </p:blipFill>
          <p:spPr bwMode="auto">
            <a:xfrm>
              <a:off x="664" y="1137"/>
              <a:ext cx="5100" cy="1838"/>
            </a:xfrm>
            <a:prstGeom prst="rect">
              <a:avLst/>
            </a:prstGeom>
            <a:noFill/>
            <a:ln>
              <a:noFill/>
            </a:ln>
            <a:effectLst/>
            <a:extLst>
              <a:ext uri="{909E8E84-426E-40DD-AFC4-6F175D3DCCD1}">
                <a14:hiddenFill xmlns:a14="http://schemas.microsoft.com/office/drawing/2010/main">
                  <a:blipFill dpi="0" rotWithShape="0">
                    <a:blip/>
                    <a:srcRect l="22630" t="52382" r="5084" b="2869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4">
              <a:extLst>
                <a:ext uri="{FF2B5EF4-FFF2-40B4-BE49-F238E27FC236}">
                  <a16:creationId xmlns:a16="http://schemas.microsoft.com/office/drawing/2014/main" id="{0BA7823C-D877-7E20-5999-098D96068870}"/>
                </a:ext>
              </a:extLst>
            </p:cNvPr>
            <p:cNvSpPr txBox="1">
              <a:spLocks noChangeArrowheads="1"/>
            </p:cNvSpPr>
            <p:nvPr/>
          </p:nvSpPr>
          <p:spPr bwMode="auto">
            <a:xfrm>
              <a:off x="664" y="1137"/>
              <a:ext cx="5100" cy="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78" name="Rectangle 5427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3" name="Text Box 1">
            <a:extLst>
              <a:ext uri="{FF2B5EF4-FFF2-40B4-BE49-F238E27FC236}">
                <a16:creationId xmlns:a16="http://schemas.microsoft.com/office/drawing/2014/main" id="{F011A925-9F39-DF4E-8950-64A8C48DC0E8}"/>
              </a:ext>
            </a:extLst>
          </p:cNvPr>
          <p:cNvSpPr txBox="1">
            <a:spLocks noChangeArrowheads="1"/>
          </p:cNvSpPr>
          <p:nvPr/>
        </p:nvSpPr>
        <p:spPr bwMode="auto">
          <a:xfrm>
            <a:off x="838200" y="365125"/>
            <a:ext cx="5558489"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4400" kern="1200">
                <a:solidFill>
                  <a:schemeClr val="tx1"/>
                </a:solidFill>
                <a:effectLst>
                  <a:outerShdw blurRad="38100" dist="38100" dir="2700000" algn="tl">
                    <a:srgbClr val="C0C0C0"/>
                  </a:outerShdw>
                </a:effectLst>
                <a:latin typeface="+mj-lt"/>
                <a:ea typeface="+mj-ea"/>
                <a:cs typeface="+mj-cs"/>
              </a:rPr>
              <a:t>Droit aux services</a:t>
            </a:r>
          </a:p>
        </p:txBody>
      </p:sp>
      <p:sp>
        <p:nvSpPr>
          <p:cNvPr id="54301" name="Freeform: Shape 5427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131" name="Text Box 2">
            <a:extLst>
              <a:ext uri="{FF2B5EF4-FFF2-40B4-BE49-F238E27FC236}">
                <a16:creationId xmlns:a16="http://schemas.microsoft.com/office/drawing/2014/main" id="{D592EF7A-3B10-4A05-B74C-50D885604E74}"/>
              </a:ext>
            </a:extLst>
          </p:cNvPr>
          <p:cNvSpPr txBox="1">
            <a:spLocks noChangeArrowheads="1"/>
          </p:cNvSpPr>
          <p:nvPr/>
        </p:nvSpPr>
        <p:spPr bwMode="auto">
          <a:xfrm>
            <a:off x="838200" y="1825625"/>
            <a:ext cx="55584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
                <a:srgbClr val="3891A7"/>
              </a:buClr>
              <a:buSzPct val="80000"/>
              <a:buFont typeface="Arial" panose="020B0604020202020204" pitchFamily="34" charset="0"/>
              <a:buChar char="•"/>
            </a:pPr>
            <a:r>
              <a:rPr lang="en-US" altLang="fr-FR" sz="2500">
                <a:solidFill>
                  <a:schemeClr val="tx1"/>
                </a:solidFill>
                <a:latin typeface="+mn-lt"/>
                <a:ea typeface="+mn-ea"/>
              </a:rPr>
              <a:t>La personne a droit:</a:t>
            </a:r>
          </a:p>
          <a:p>
            <a:pPr indent="-228600" eaLnBrk="1" hangingPunct="1">
              <a:lnSpc>
                <a:spcPct val="90000"/>
              </a:lnSpc>
              <a:buClr>
                <a:srgbClr val="3891A7"/>
              </a:buClr>
              <a:buSzPct val="80000"/>
              <a:buFont typeface="Arial" panose="020B0604020202020204" pitchFamily="34" charset="0"/>
              <a:buChar char="•"/>
            </a:pPr>
            <a:r>
              <a:rPr lang="en-US" altLang="fr-FR" sz="2500">
                <a:solidFill>
                  <a:schemeClr val="tx1"/>
                </a:solidFill>
                <a:latin typeface="+mn-lt"/>
                <a:ea typeface="+mn-ea"/>
              </a:rPr>
              <a:t>De recevoir des services de santé et des services sociaux adéquats, en continuité, de façon personnalisée et sécuritaire;</a:t>
            </a:r>
          </a:p>
          <a:p>
            <a:pPr indent="-228600" eaLnBrk="1" hangingPunct="1">
              <a:lnSpc>
                <a:spcPct val="90000"/>
              </a:lnSpc>
              <a:buClr>
                <a:srgbClr val="3891A7"/>
              </a:buClr>
              <a:buSzPct val="80000"/>
              <a:buFont typeface="Arial" panose="020B0604020202020204" pitchFamily="34" charset="0"/>
              <a:buChar char="•"/>
            </a:pPr>
            <a:r>
              <a:rPr lang="en-US" altLang="fr-FR" sz="2500">
                <a:solidFill>
                  <a:schemeClr val="tx1"/>
                </a:solidFill>
                <a:latin typeface="+mn-lt"/>
                <a:ea typeface="+mn-ea"/>
              </a:rPr>
              <a:t>De recevoir les soins que requiert son état</a:t>
            </a:r>
          </a:p>
          <a:p>
            <a:pPr indent="-228600" eaLnBrk="1" hangingPunct="1">
              <a:lnSpc>
                <a:spcPct val="90000"/>
              </a:lnSpc>
              <a:buClrTx/>
              <a:buSzPct val="80000"/>
              <a:buFont typeface="Arial" panose="020B0604020202020204" pitchFamily="34" charset="0"/>
              <a:buChar char="•"/>
            </a:pPr>
            <a:r>
              <a:rPr lang="en-US" altLang="fr-FR" sz="2500">
                <a:solidFill>
                  <a:schemeClr val="tx1"/>
                </a:solidFill>
                <a:latin typeface="+mn-lt"/>
                <a:ea typeface="+mn-ea"/>
              </a:rPr>
              <a:t>  En vertu des articles de cette loi, la personne est donc en droit de recevoir tous les médicaments que son état requiert</a:t>
            </a:r>
          </a:p>
        </p:txBody>
      </p:sp>
      <p:sp>
        <p:nvSpPr>
          <p:cNvPr id="54302" name="Oval 5428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84" name="Block Arc 5428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303" name="Freeform: Shape 5428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4288" name="Straight Connector 5428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4290" name="Freeform: Shape 5428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292" name="Arc 5429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294" name="Freeform: Shape 5429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00" name="Picture 55299">
            <a:extLst>
              <a:ext uri="{FF2B5EF4-FFF2-40B4-BE49-F238E27FC236}">
                <a16:creationId xmlns:a16="http://schemas.microsoft.com/office/drawing/2014/main" id="{F45DAD29-32EB-53C7-1B7D-6F027605B7A8}"/>
              </a:ext>
            </a:extLst>
          </p:cNvPr>
          <p:cNvPicPr>
            <a:picLocks noChangeAspect="1"/>
          </p:cNvPicPr>
          <p:nvPr/>
        </p:nvPicPr>
        <p:blipFill rotWithShape="1">
          <a:blip r:embed="rId3"/>
          <a:srcRect t="4205" b="11526"/>
          <a:stretch/>
        </p:blipFill>
        <p:spPr>
          <a:xfrm>
            <a:off x="20" y="10"/>
            <a:ext cx="12191981" cy="6857990"/>
          </a:xfrm>
          <a:prstGeom prst="rect">
            <a:avLst/>
          </a:prstGeom>
        </p:spPr>
      </p:pic>
      <p:sp>
        <p:nvSpPr>
          <p:cNvPr id="55304" name="Rectangle 5530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97" name="Text Box 1">
            <a:extLst>
              <a:ext uri="{FF2B5EF4-FFF2-40B4-BE49-F238E27FC236}">
                <a16:creationId xmlns:a16="http://schemas.microsoft.com/office/drawing/2014/main" id="{4BBFFF75-F5D6-0E46-E937-224F59961485}"/>
              </a:ext>
            </a:extLst>
          </p:cNvPr>
          <p:cNvSpPr txBox="1">
            <a:spLocks noChangeArrowheads="1"/>
          </p:cNvSpPr>
          <p:nvPr/>
        </p:nvSpPr>
        <p:spPr bwMode="auto">
          <a:xfrm>
            <a:off x="643467" y="321734"/>
            <a:ext cx="6891186"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600">
                <a:solidFill>
                  <a:schemeClr val="tx1"/>
                </a:solidFill>
                <a:effectLst>
                  <a:outerShdw blurRad="38100" dist="38100" dir="2700000" algn="tl">
                    <a:srgbClr val="C0C0C0"/>
                  </a:outerShdw>
                </a:effectLst>
                <a:latin typeface="+mj-lt"/>
                <a:ea typeface="+mj-ea"/>
                <a:cs typeface="+mj-cs"/>
              </a:rPr>
              <a:t>Droit de refus</a:t>
            </a:r>
          </a:p>
        </p:txBody>
      </p:sp>
      <p:grpSp>
        <p:nvGrpSpPr>
          <p:cNvPr id="55306" name="Group 5530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55307" name="Rectangle 5530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8" name="Isosceles Triangle 5530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310" name="Isosceles Triangle 5530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12" name="Rectangle 553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299" name="Text Box 2">
            <a:extLst>
              <a:ext uri="{FF2B5EF4-FFF2-40B4-BE49-F238E27FC236}">
                <a16:creationId xmlns:a16="http://schemas.microsoft.com/office/drawing/2014/main" id="{C5E066DC-9E14-E8BC-7679-2ABE9F2BC106}"/>
              </a:ext>
            </a:extLst>
          </p:cNvPr>
          <p:cNvGraphicFramePr/>
          <p:nvPr>
            <p:extLst>
              <p:ext uri="{D42A27DB-BD31-4B8C-83A1-F6EECF244321}">
                <p14:modId xmlns:p14="http://schemas.microsoft.com/office/powerpoint/2010/main" val="2144782641"/>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Titre 1">
            <a:extLst>
              <a:ext uri="{FF2B5EF4-FFF2-40B4-BE49-F238E27FC236}">
                <a16:creationId xmlns:a16="http://schemas.microsoft.com/office/drawing/2014/main" id="{C2454C75-DE2F-EAB0-935C-D018A3F5D4B3}"/>
              </a:ext>
            </a:extLst>
          </p:cNvPr>
          <p:cNvSpPr>
            <a:spLocks noGrp="1"/>
          </p:cNvSpPr>
          <p:nvPr>
            <p:ph type="title"/>
          </p:nvPr>
        </p:nvSpPr>
        <p:spPr>
          <a:xfrm>
            <a:off x="643467" y="1698171"/>
            <a:ext cx="3962061" cy="4516360"/>
          </a:xfrm>
        </p:spPr>
        <p:txBody>
          <a:bodyPr anchor="t">
            <a:normAutofit/>
          </a:bodyPr>
          <a:lstStyle/>
          <a:p>
            <a:pPr eaLnBrk="1" hangingPunct="1"/>
            <a:r>
              <a:rPr lang="en-CA" altLang="fr-FR" sz="3600" b="1"/>
              <a:t>Rôles de l’Inf.Aux</a:t>
            </a:r>
            <a:r>
              <a:rPr lang="en-CA" altLang="fr-FR" sz="3600"/>
              <a:t>.</a:t>
            </a:r>
            <a:endParaRPr lang="fr-CA" altLang="fr-FR" sz="3600"/>
          </a:p>
        </p:txBody>
      </p:sp>
      <p:sp>
        <p:nvSpPr>
          <p:cNvPr id="20490" name="Rectangle 2048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2" name="Freeform: Shape 2049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4" name="Freeform: Shape 2049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9" name="Rectangle 2049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83" name="Espace réservé du contenu 2">
            <a:extLst>
              <a:ext uri="{FF2B5EF4-FFF2-40B4-BE49-F238E27FC236}">
                <a16:creationId xmlns:a16="http://schemas.microsoft.com/office/drawing/2014/main" id="{31EE137D-8DAC-61C7-7D98-5EDA2E4519FA}"/>
              </a:ext>
            </a:extLst>
          </p:cNvPr>
          <p:cNvSpPr>
            <a:spLocks noGrp="1"/>
          </p:cNvSpPr>
          <p:nvPr>
            <p:ph idx="1"/>
          </p:nvPr>
        </p:nvSpPr>
        <p:spPr>
          <a:xfrm>
            <a:off x="5070020" y="1698170"/>
            <a:ext cx="6478513" cy="4516361"/>
          </a:xfrm>
        </p:spPr>
        <p:txBody>
          <a:bodyPr>
            <a:normAutofit/>
          </a:bodyPr>
          <a:lstStyle/>
          <a:p>
            <a:pPr eaLnBrk="1" hangingPunct="1"/>
            <a:r>
              <a:rPr lang="fr-CA" altLang="fr-FR" sz="2000"/>
              <a:t>Réduire une partie des erreurs liées à la prise de médicaments </a:t>
            </a:r>
          </a:p>
          <a:p>
            <a:pPr eaLnBrk="1" hangingPunct="1"/>
            <a:r>
              <a:rPr lang="fr-CA" altLang="fr-FR" sz="2000"/>
              <a:t>Préparer et administrer de façon sécuritaire des médicaments </a:t>
            </a:r>
          </a:p>
          <a:p>
            <a:pPr eaLnBrk="1" hangingPunct="1"/>
            <a:r>
              <a:rPr lang="fr-CA" altLang="fr-FR" sz="2000"/>
              <a:t>Connaître les réactions potentielles du médicament</a:t>
            </a:r>
          </a:p>
          <a:p>
            <a:pPr eaLnBrk="1" hangingPunct="1"/>
            <a:r>
              <a:rPr lang="fr-CA" altLang="fr-FR" sz="2000"/>
              <a:t>Prévenir ou atténuer les effets secondaires indésirables.</a:t>
            </a:r>
          </a:p>
          <a:p>
            <a:pPr eaLnBrk="1" hangingPunct="1"/>
            <a:r>
              <a:rPr lang="fr-CA" altLang="fr-FR" sz="2000"/>
              <a:t>Agir rapidement et efficacement dans certaines situations</a:t>
            </a:r>
          </a:p>
          <a:p>
            <a:pPr eaLnBrk="1" hangingPunct="1"/>
            <a:r>
              <a:rPr lang="en-CA" altLang="fr-FR" sz="2000"/>
              <a:t>Observer votre patient </a:t>
            </a:r>
          </a:p>
          <a:p>
            <a:pPr eaLnBrk="1" hangingPunct="1"/>
            <a:r>
              <a:rPr lang="en-CA" altLang="fr-FR" sz="2000"/>
              <a:t>Informer le client sur le médicament</a:t>
            </a:r>
            <a:endParaRPr lang="fr-CA" altLang="fr-FR" sz="2000"/>
          </a:p>
        </p:txBody>
      </p:sp>
      <p:sp>
        <p:nvSpPr>
          <p:cNvPr id="20498" name="Isosceles Triangle 2049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00" name="Isosceles Triangle 2049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785927-D195-3C16-B15D-F003372CE867}"/>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a:solidFill>
                  <a:schemeClr val="tx1"/>
                </a:solidFill>
                <a:latin typeface="+mj-lt"/>
                <a:ea typeface="+mj-ea"/>
                <a:cs typeface="+mj-cs"/>
              </a:rPr>
              <a:t>Exploration p.12</a:t>
            </a:r>
          </a:p>
        </p:txBody>
      </p:sp>
      <p:sp>
        <p:nvSpPr>
          <p:cNvPr id="3" name="Espace réservé du contenu 2">
            <a:extLst>
              <a:ext uri="{FF2B5EF4-FFF2-40B4-BE49-F238E27FC236}">
                <a16:creationId xmlns:a16="http://schemas.microsoft.com/office/drawing/2014/main" id="{62705E6C-91D0-4132-5456-45B660E1495E}"/>
              </a:ext>
            </a:extLst>
          </p:cNvPr>
          <p:cNvSpPr>
            <a:spLocks noGrp="1"/>
          </p:cNvSpPr>
          <p:nvPr>
            <p:ph idx="1"/>
          </p:nvPr>
        </p:nvSpPr>
        <p:spPr>
          <a:xfrm>
            <a:off x="1094096" y="3842932"/>
            <a:ext cx="4167115" cy="2163551"/>
          </a:xfrm>
        </p:spPr>
        <p:txBody>
          <a:bodyPr vert="horz" lIns="91440" tIns="45720" rIns="91440" bIns="45720" rtlCol="0" anchor="t">
            <a:normAutofit/>
          </a:bodyPr>
          <a:lstStyle/>
          <a:p>
            <a:pPr marL="0" indent="0">
              <a:buNone/>
            </a:pPr>
            <a:r>
              <a:rPr lang="en-US" sz="2400" kern="1200" dirty="0">
                <a:solidFill>
                  <a:schemeClr val="tx1"/>
                </a:solidFill>
                <a:latin typeface="+mn-lt"/>
                <a:ea typeface="+mn-ea"/>
                <a:cs typeface="+mn-cs"/>
              </a:rPr>
              <a:t>PRENDRE CONNAISSANCE DE L’AUDIO C1.3</a:t>
            </a: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068356C9-2CCB-E648-DCAC-6B6188492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63843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Text Box 1">
            <a:extLst>
              <a:ext uri="{FF2B5EF4-FFF2-40B4-BE49-F238E27FC236}">
                <a16:creationId xmlns:a16="http://schemas.microsoft.com/office/drawing/2014/main" id="{EA4BB8CE-57CC-236F-9560-C1374FA9D9C5}"/>
              </a:ext>
            </a:extLst>
          </p:cNvPr>
          <p:cNvSpPr txBox="1">
            <a:spLocks noChangeArrowheads="1"/>
          </p:cNvSpPr>
          <p:nvPr/>
        </p:nvSpPr>
        <p:spPr bwMode="auto">
          <a:xfrm>
            <a:off x="640080" y="325369"/>
            <a:ext cx="4368602" cy="19568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nSpc>
                <a:spcPct val="90000"/>
              </a:lnSpc>
              <a:spcBef>
                <a:spcPct val="0"/>
              </a:spcBef>
              <a:spcAft>
                <a:spcPts val="600"/>
              </a:spcAft>
              <a:buClrTx/>
              <a:defRPr/>
            </a:pPr>
            <a:r>
              <a:rPr lang="en-US" altLang="fr-FR" sz="3400" dirty="0">
                <a:solidFill>
                  <a:schemeClr val="tx1"/>
                </a:solidFill>
                <a:effectLst>
                  <a:outerShdw blurRad="38100" dist="38100" dir="2700000" algn="tl">
                    <a:srgbClr val="C0C0C0"/>
                  </a:outerShdw>
                </a:effectLst>
                <a:latin typeface="+mj-lt"/>
                <a:ea typeface="+mj-ea"/>
                <a:cs typeface="+mj-cs"/>
              </a:rPr>
              <a:t>Le </a:t>
            </a:r>
            <a:r>
              <a:rPr lang="en-US" altLang="fr-FR" sz="3400" dirty="0" err="1">
                <a:solidFill>
                  <a:schemeClr val="tx1"/>
                </a:solidFill>
                <a:effectLst>
                  <a:outerShdw blurRad="38100" dist="38100" dir="2700000" algn="tl">
                    <a:srgbClr val="C0C0C0"/>
                  </a:outerShdw>
                </a:effectLst>
                <a:latin typeface="+mj-lt"/>
                <a:ea typeface="+mj-ea"/>
                <a:cs typeface="+mj-cs"/>
              </a:rPr>
              <a:t>contexte</a:t>
            </a:r>
            <a:r>
              <a:rPr lang="en-US" altLang="fr-FR" sz="3400" dirty="0">
                <a:solidFill>
                  <a:schemeClr val="tx1"/>
                </a:solidFill>
                <a:effectLst>
                  <a:outerShdw blurRad="38100" dist="38100" dir="2700000" algn="tl">
                    <a:srgbClr val="C0C0C0"/>
                  </a:outerShdw>
                </a:effectLst>
                <a:latin typeface="+mj-lt"/>
                <a:ea typeface="+mj-ea"/>
                <a:cs typeface="+mj-cs"/>
              </a:rPr>
              <a:t> </a:t>
            </a:r>
            <a:r>
              <a:rPr lang="en-US" altLang="fr-FR" sz="3400" dirty="0" err="1">
                <a:solidFill>
                  <a:schemeClr val="tx1"/>
                </a:solidFill>
                <a:effectLst>
                  <a:outerShdw blurRad="38100" dist="38100" dir="2700000" algn="tl">
                    <a:srgbClr val="C0C0C0"/>
                  </a:outerShdw>
                </a:effectLst>
                <a:latin typeface="+mj-lt"/>
                <a:ea typeface="+mj-ea"/>
                <a:cs typeface="+mj-cs"/>
              </a:rPr>
              <a:t>juridique</a:t>
            </a:r>
            <a:r>
              <a:rPr lang="en-US" altLang="fr-FR" sz="3400" dirty="0">
                <a:solidFill>
                  <a:schemeClr val="tx1"/>
                </a:solidFill>
                <a:effectLst>
                  <a:outerShdw blurRad="38100" dist="38100" dir="2700000" algn="tl">
                    <a:srgbClr val="C0C0C0"/>
                  </a:outerShdw>
                </a:effectLst>
                <a:latin typeface="+mj-lt"/>
                <a:ea typeface="+mj-ea"/>
                <a:cs typeface="+mj-cs"/>
              </a:rPr>
              <a:t> de la </a:t>
            </a:r>
            <a:r>
              <a:rPr lang="en-US" altLang="fr-FR" sz="3400" dirty="0" err="1">
                <a:solidFill>
                  <a:schemeClr val="tx1"/>
                </a:solidFill>
                <a:effectLst>
                  <a:outerShdw blurRad="38100" dist="38100" dir="2700000" algn="tl">
                    <a:srgbClr val="C0C0C0"/>
                  </a:outerShdw>
                </a:effectLst>
                <a:latin typeface="+mj-lt"/>
                <a:ea typeface="+mj-ea"/>
                <a:cs typeface="+mj-cs"/>
              </a:rPr>
              <a:t>pharmacothérapie</a:t>
            </a:r>
            <a:r>
              <a:rPr lang="en-US" altLang="fr-FR" sz="3400" dirty="0">
                <a:solidFill>
                  <a:schemeClr val="tx1"/>
                </a:solidFill>
                <a:effectLst>
                  <a:outerShdw blurRad="38100" dist="38100" dir="2700000" algn="tl">
                    <a:srgbClr val="C0C0C0"/>
                  </a:outerShdw>
                </a:effectLst>
                <a:latin typeface="+mj-lt"/>
                <a:ea typeface="+mj-ea"/>
                <a:cs typeface="+mj-cs"/>
              </a:rPr>
              <a:t> (p.14)</a:t>
            </a:r>
          </a:p>
        </p:txBody>
      </p:sp>
      <p:sp>
        <p:nvSpPr>
          <p:cNvPr id="92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Text Box 2">
            <a:extLst>
              <a:ext uri="{FF2B5EF4-FFF2-40B4-BE49-F238E27FC236}">
                <a16:creationId xmlns:a16="http://schemas.microsoft.com/office/drawing/2014/main" id="{0080CFED-0544-6398-D5E1-FD7C6D8DD7E5}"/>
              </a:ext>
            </a:extLst>
          </p:cNvPr>
          <p:cNvSpPr txBox="1">
            <a:spLocks noChangeArrowheads="1"/>
          </p:cNvSpPr>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26988" eaLnBrk="0" hangingPunct="0">
              <a:spcBef>
                <a:spcPts val="600"/>
              </a:spcBef>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8" algn="l"/>
                <a:tab pos="857250" algn="l"/>
                <a:tab pos="1771650" algn="l"/>
                <a:tab pos="2686050" algn="l"/>
                <a:tab pos="3600450" algn="l"/>
                <a:tab pos="4514850" algn="l"/>
                <a:tab pos="5429250" algn="l"/>
                <a:tab pos="6343650" algn="l"/>
                <a:tab pos="7258050" algn="l"/>
                <a:tab pos="8172450" algn="l"/>
                <a:tab pos="9086850" algn="l"/>
                <a:tab pos="10001250" algn="l"/>
              </a:tabLst>
              <a:defRPr sz="2000">
                <a:solidFill>
                  <a:srgbClr val="000000"/>
                </a:solidFill>
                <a:latin typeface="Gill Sans MT" panose="020B0502020104020203" pitchFamily="34" charset="0"/>
                <a:ea typeface="Microsoft YaHei" panose="020B0503020204020204" pitchFamily="34" charset="-122"/>
              </a:defRPr>
            </a:lvl9pPr>
          </a:lstStyle>
          <a:p>
            <a:pPr indent="-228600" eaLnBrk="1" hangingPunct="1">
              <a:lnSpc>
                <a:spcPct val="90000"/>
              </a:lnSpc>
              <a:buClrTx/>
              <a:buSzPct val="80000"/>
              <a:buFont typeface="Arial" panose="020B0604020202020204" pitchFamily="34" charset="0"/>
              <a:buChar char="•"/>
            </a:pPr>
            <a:r>
              <a:rPr lang="en-US" altLang="fr-FR" sz="2400" b="1" dirty="0">
                <a:solidFill>
                  <a:schemeClr val="tx1"/>
                </a:solidFill>
                <a:latin typeface="+mn-lt"/>
                <a:ea typeface="+mn-ea"/>
              </a:rPr>
              <a:t>La </a:t>
            </a:r>
            <a:r>
              <a:rPr lang="en-US" altLang="fr-FR" sz="2400" b="1" dirty="0" err="1">
                <a:solidFill>
                  <a:schemeClr val="tx1"/>
                </a:solidFill>
                <a:latin typeface="+mn-lt"/>
                <a:ea typeface="+mn-ea"/>
              </a:rPr>
              <a:t>législation</a:t>
            </a:r>
            <a:r>
              <a:rPr lang="en-US" altLang="fr-FR" sz="2400" b="1" dirty="0">
                <a:solidFill>
                  <a:schemeClr val="tx1"/>
                </a:solidFill>
                <a:latin typeface="+mn-lt"/>
                <a:ea typeface="+mn-ea"/>
              </a:rPr>
              <a:t> à </a:t>
            </a:r>
            <a:r>
              <a:rPr lang="en-US" altLang="fr-FR" sz="2400" b="1" dirty="0" err="1">
                <a:solidFill>
                  <a:schemeClr val="tx1"/>
                </a:solidFill>
                <a:latin typeface="+mn-lt"/>
                <a:ea typeface="+mn-ea"/>
              </a:rPr>
              <a:t>l’égard</a:t>
            </a:r>
            <a:r>
              <a:rPr lang="en-US" altLang="fr-FR" sz="2400" b="1" dirty="0">
                <a:solidFill>
                  <a:schemeClr val="tx1"/>
                </a:solidFill>
                <a:latin typeface="+mn-lt"/>
                <a:ea typeface="+mn-ea"/>
              </a:rPr>
              <a:t> des </a:t>
            </a:r>
            <a:r>
              <a:rPr lang="en-US" altLang="fr-FR" sz="2400" b="1" dirty="0" err="1">
                <a:solidFill>
                  <a:schemeClr val="tx1"/>
                </a:solidFill>
                <a:latin typeface="+mn-lt"/>
                <a:ea typeface="+mn-ea"/>
              </a:rPr>
              <a:t>médicaments</a:t>
            </a:r>
            <a:r>
              <a:rPr lang="en-US" altLang="fr-FR" sz="2400" b="1" dirty="0">
                <a:solidFill>
                  <a:schemeClr val="tx1"/>
                </a:solidFill>
                <a:latin typeface="+mn-lt"/>
                <a:ea typeface="+mn-ea"/>
              </a:rPr>
              <a:t> a pour </a:t>
            </a:r>
            <a:r>
              <a:rPr lang="en-US" altLang="fr-FR" sz="2400" b="1" i="1" u="sng" dirty="0">
                <a:solidFill>
                  <a:schemeClr val="tx1"/>
                </a:solidFill>
                <a:latin typeface="+mn-lt"/>
                <a:ea typeface="+mn-ea"/>
              </a:rPr>
              <a:t>but</a:t>
            </a:r>
            <a:r>
              <a:rPr lang="en-US" altLang="fr-FR" sz="2400" b="1" dirty="0">
                <a:solidFill>
                  <a:schemeClr val="tx1"/>
                </a:solidFill>
                <a:latin typeface="+mn-lt"/>
                <a:ea typeface="+mn-ea"/>
              </a:rPr>
              <a:t> de </a:t>
            </a:r>
            <a:r>
              <a:rPr lang="en-US" altLang="fr-FR" sz="2400" b="1" i="1" dirty="0" err="1">
                <a:solidFill>
                  <a:schemeClr val="tx1"/>
                </a:solidFill>
                <a:latin typeface="+mn-lt"/>
                <a:ea typeface="+mn-ea"/>
              </a:rPr>
              <a:t>protéger</a:t>
            </a:r>
            <a:r>
              <a:rPr lang="en-US" altLang="fr-FR" sz="2400" b="1" dirty="0">
                <a:solidFill>
                  <a:schemeClr val="tx1"/>
                </a:solidFill>
                <a:latin typeface="+mn-lt"/>
                <a:ea typeface="+mn-ea"/>
              </a:rPr>
              <a:t> la </a:t>
            </a:r>
            <a:r>
              <a:rPr lang="en-US" altLang="fr-FR" sz="2400" b="1" dirty="0" err="1">
                <a:solidFill>
                  <a:schemeClr val="tx1"/>
                </a:solidFill>
                <a:latin typeface="+mn-lt"/>
                <a:ea typeface="+mn-ea"/>
              </a:rPr>
              <a:t>personne</a:t>
            </a:r>
            <a:r>
              <a:rPr lang="en-US" altLang="fr-FR" sz="2400" b="1" dirty="0">
                <a:solidFill>
                  <a:schemeClr val="tx1"/>
                </a:solidFill>
                <a:latin typeface="+mn-lt"/>
                <a:ea typeface="+mn-ea"/>
              </a:rPr>
              <a:t>, </a:t>
            </a:r>
            <a:r>
              <a:rPr lang="en-US" altLang="fr-FR" sz="2400" b="1" dirty="0" err="1">
                <a:solidFill>
                  <a:schemeClr val="tx1"/>
                </a:solidFill>
                <a:latin typeface="+mn-lt"/>
                <a:ea typeface="+mn-ea"/>
              </a:rPr>
              <a:t>ainsi</a:t>
            </a:r>
            <a:r>
              <a:rPr lang="en-US" altLang="fr-FR" sz="2400" b="1" dirty="0">
                <a:solidFill>
                  <a:schemeClr val="tx1"/>
                </a:solidFill>
                <a:latin typeface="+mn-lt"/>
                <a:ea typeface="+mn-ea"/>
              </a:rPr>
              <a:t> que </a:t>
            </a:r>
            <a:r>
              <a:rPr lang="en-US" altLang="fr-FR" sz="2400" b="1" i="1" dirty="0" err="1">
                <a:solidFill>
                  <a:schemeClr val="tx1"/>
                </a:solidFill>
                <a:latin typeface="+mn-lt"/>
                <a:ea typeface="+mn-ea"/>
              </a:rPr>
              <a:t>d’assurer</a:t>
            </a:r>
            <a:r>
              <a:rPr lang="en-US" altLang="fr-FR" sz="2400" b="1" i="1" dirty="0">
                <a:solidFill>
                  <a:schemeClr val="tx1"/>
                </a:solidFill>
                <a:latin typeface="+mn-lt"/>
                <a:ea typeface="+mn-ea"/>
              </a:rPr>
              <a:t> </a:t>
            </a:r>
            <a:r>
              <a:rPr lang="en-US" altLang="fr-FR" sz="2400" b="1" i="1" dirty="0" err="1">
                <a:solidFill>
                  <a:schemeClr val="tx1"/>
                </a:solidFill>
                <a:latin typeface="+mn-lt"/>
                <a:ea typeface="+mn-ea"/>
              </a:rPr>
              <a:t>l’innocuité</a:t>
            </a:r>
            <a:r>
              <a:rPr lang="en-US" altLang="fr-FR" sz="2400" b="1" i="1" dirty="0">
                <a:solidFill>
                  <a:schemeClr val="tx1"/>
                </a:solidFill>
                <a:latin typeface="+mn-lt"/>
                <a:ea typeface="+mn-ea"/>
              </a:rPr>
              <a:t> </a:t>
            </a:r>
            <a:r>
              <a:rPr lang="en-US" altLang="fr-FR" sz="2400" dirty="0">
                <a:solidFill>
                  <a:schemeClr val="tx1"/>
                </a:solidFill>
                <a:latin typeface="+mn-lt"/>
                <a:ea typeface="+mn-ea"/>
              </a:rPr>
              <a:t>(</a:t>
            </a:r>
            <a:r>
              <a:rPr lang="en-US" altLang="fr-FR" sz="2400" dirty="0" err="1">
                <a:solidFill>
                  <a:schemeClr val="tx1"/>
                </a:solidFill>
                <a:latin typeface="+mn-lt"/>
                <a:ea typeface="+mn-ea"/>
              </a:rPr>
              <a:t>caractère</a:t>
            </a:r>
            <a:r>
              <a:rPr lang="en-US" altLang="fr-FR" sz="2400" dirty="0">
                <a:solidFill>
                  <a:schemeClr val="tx1"/>
                </a:solidFill>
                <a:latin typeface="+mn-lt"/>
                <a:ea typeface="+mn-ea"/>
              </a:rPr>
              <a:t> de </a:t>
            </a:r>
            <a:r>
              <a:rPr lang="en-US" altLang="fr-FR" sz="2400" dirty="0" err="1">
                <a:solidFill>
                  <a:schemeClr val="tx1"/>
                </a:solidFill>
                <a:latin typeface="+mn-lt"/>
                <a:ea typeface="+mn-ea"/>
              </a:rPr>
              <a:t>ce</a:t>
            </a:r>
            <a:r>
              <a:rPr lang="en-US" altLang="fr-FR" sz="2400" dirty="0">
                <a:solidFill>
                  <a:schemeClr val="tx1"/>
                </a:solidFill>
                <a:latin typeface="+mn-lt"/>
                <a:ea typeface="+mn-ea"/>
              </a:rPr>
              <a:t> qui </a:t>
            </a:r>
            <a:r>
              <a:rPr lang="en-US" altLang="fr-FR" sz="2400" dirty="0" err="1">
                <a:solidFill>
                  <a:schemeClr val="tx1"/>
                </a:solidFill>
                <a:latin typeface="+mn-lt"/>
                <a:ea typeface="+mn-ea"/>
              </a:rPr>
              <a:t>est</a:t>
            </a:r>
            <a:r>
              <a:rPr lang="en-US" altLang="fr-FR" sz="2400" dirty="0">
                <a:solidFill>
                  <a:schemeClr val="tx1"/>
                </a:solidFill>
                <a:latin typeface="+mn-lt"/>
                <a:ea typeface="+mn-ea"/>
              </a:rPr>
              <a:t> sans danger)</a:t>
            </a:r>
            <a:r>
              <a:rPr lang="en-US" altLang="fr-FR" sz="2400" b="1" dirty="0">
                <a:solidFill>
                  <a:schemeClr val="tx1"/>
                </a:solidFill>
                <a:latin typeface="+mn-lt"/>
                <a:ea typeface="+mn-ea"/>
              </a:rPr>
              <a:t>, </a:t>
            </a:r>
            <a:r>
              <a:rPr lang="en-US" altLang="fr-FR" sz="2400" b="1" dirty="0" err="1">
                <a:solidFill>
                  <a:schemeClr val="tx1"/>
                </a:solidFill>
                <a:latin typeface="+mn-lt"/>
                <a:ea typeface="+mn-ea"/>
              </a:rPr>
              <a:t>l’</a:t>
            </a:r>
            <a:r>
              <a:rPr lang="en-US" altLang="fr-FR" sz="2400" b="1" i="1" dirty="0" err="1">
                <a:solidFill>
                  <a:schemeClr val="tx1"/>
                </a:solidFill>
                <a:latin typeface="+mn-lt"/>
                <a:ea typeface="+mn-ea"/>
              </a:rPr>
              <a:t>efficacité</a:t>
            </a:r>
            <a:r>
              <a:rPr lang="en-US" altLang="fr-FR" sz="2400" b="1" dirty="0">
                <a:solidFill>
                  <a:schemeClr val="tx1"/>
                </a:solidFill>
                <a:latin typeface="+mn-lt"/>
                <a:ea typeface="+mn-ea"/>
              </a:rPr>
              <a:t> et </a:t>
            </a:r>
            <a:r>
              <a:rPr lang="en-US" altLang="fr-FR" sz="2400" b="1" dirty="0" err="1">
                <a:solidFill>
                  <a:schemeClr val="tx1"/>
                </a:solidFill>
                <a:latin typeface="+mn-lt"/>
                <a:ea typeface="+mn-ea"/>
              </a:rPr>
              <a:t>l’</a:t>
            </a:r>
            <a:r>
              <a:rPr lang="en-US" altLang="fr-FR" sz="2400" b="1" i="1" dirty="0" err="1">
                <a:solidFill>
                  <a:schemeClr val="tx1"/>
                </a:solidFill>
                <a:latin typeface="+mn-lt"/>
                <a:ea typeface="+mn-ea"/>
              </a:rPr>
              <a:t>emploi</a:t>
            </a:r>
            <a:r>
              <a:rPr lang="en-US" altLang="fr-FR" sz="2400" b="1" i="1" dirty="0">
                <a:solidFill>
                  <a:schemeClr val="tx1"/>
                </a:solidFill>
                <a:latin typeface="+mn-lt"/>
                <a:ea typeface="+mn-ea"/>
              </a:rPr>
              <a:t> </a:t>
            </a:r>
            <a:r>
              <a:rPr lang="en-US" altLang="fr-FR" sz="2400" b="1" i="1" dirty="0" err="1">
                <a:solidFill>
                  <a:schemeClr val="tx1"/>
                </a:solidFill>
                <a:latin typeface="+mn-lt"/>
                <a:ea typeface="+mn-ea"/>
              </a:rPr>
              <a:t>légitime</a:t>
            </a:r>
            <a:r>
              <a:rPr lang="en-US" altLang="fr-FR" sz="2400" b="1" i="1" dirty="0">
                <a:solidFill>
                  <a:schemeClr val="tx1"/>
                </a:solidFill>
                <a:latin typeface="+mn-lt"/>
                <a:ea typeface="+mn-ea"/>
              </a:rPr>
              <a:t> </a:t>
            </a:r>
            <a:r>
              <a:rPr lang="en-US" altLang="fr-FR" sz="2400" b="1" dirty="0">
                <a:solidFill>
                  <a:schemeClr val="tx1"/>
                </a:solidFill>
                <a:latin typeface="+mn-lt"/>
                <a:ea typeface="+mn-ea"/>
              </a:rPr>
              <a:t>de </a:t>
            </a:r>
            <a:r>
              <a:rPr lang="en-US" altLang="fr-FR" sz="2400" b="1" dirty="0" err="1">
                <a:solidFill>
                  <a:schemeClr val="tx1"/>
                </a:solidFill>
                <a:latin typeface="+mn-lt"/>
                <a:ea typeface="+mn-ea"/>
              </a:rPr>
              <a:t>ces</a:t>
            </a:r>
            <a:r>
              <a:rPr lang="en-US" altLang="fr-FR" sz="2400" b="1" dirty="0">
                <a:solidFill>
                  <a:schemeClr val="tx1"/>
                </a:solidFill>
                <a:latin typeface="+mn-lt"/>
                <a:ea typeface="+mn-ea"/>
              </a:rPr>
              <a:t> substances.</a:t>
            </a:r>
          </a:p>
        </p:txBody>
      </p:sp>
      <p:pic>
        <p:nvPicPr>
          <p:cNvPr id="9219" name="Picture 9218" descr="Gros plan sur des boîtes de pilules non-ouvertes">
            <a:extLst>
              <a:ext uri="{FF2B5EF4-FFF2-40B4-BE49-F238E27FC236}">
                <a16:creationId xmlns:a16="http://schemas.microsoft.com/office/drawing/2014/main" id="{4DF26A0E-840B-3F31-E8F4-C7F59A2F1A48}"/>
              </a:ext>
            </a:extLst>
          </p:cNvPr>
          <p:cNvPicPr>
            <a:picLocks noChangeAspect="1"/>
          </p:cNvPicPr>
          <p:nvPr/>
        </p:nvPicPr>
        <p:blipFill rotWithShape="1">
          <a:blip r:embed="rId3"/>
          <a:srcRect l="20051" r="139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re 1">
            <a:extLst>
              <a:ext uri="{FF2B5EF4-FFF2-40B4-BE49-F238E27FC236}">
                <a16:creationId xmlns:a16="http://schemas.microsoft.com/office/drawing/2014/main" id="{2F6AB42F-3EAC-CAF9-FA50-D6C24EB1813B}"/>
              </a:ext>
            </a:extLst>
          </p:cNvPr>
          <p:cNvSpPr>
            <a:spLocks noGrp="1"/>
          </p:cNvSpPr>
          <p:nvPr>
            <p:ph type="title"/>
          </p:nvPr>
        </p:nvSpPr>
        <p:spPr>
          <a:xfrm>
            <a:off x="764949" y="3499076"/>
            <a:ext cx="6053558" cy="2424774"/>
          </a:xfrm>
        </p:spPr>
        <p:txBody>
          <a:bodyPr>
            <a:normAutofit/>
          </a:bodyPr>
          <a:lstStyle/>
          <a:p>
            <a:r>
              <a:rPr lang="fr-CA" altLang="fr-FR" sz="4100">
                <a:solidFill>
                  <a:srgbClr val="FFFFFF"/>
                </a:solidFill>
              </a:rPr>
              <a:t>Le contrôle de l’utilisation des médicaments relève des deux paliers du gouvernement:</a:t>
            </a:r>
          </a:p>
        </p:txBody>
      </p:sp>
      <p:sp>
        <p:nvSpPr>
          <p:cNvPr id="9227" name="Freeform: Shape 922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29" name="Freeform: Shape 9228">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31" name="Freeform: Shape 9230">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Espace réservé du contenu 2">
            <a:extLst>
              <a:ext uri="{FF2B5EF4-FFF2-40B4-BE49-F238E27FC236}">
                <a16:creationId xmlns:a16="http://schemas.microsoft.com/office/drawing/2014/main" id="{20E03A3E-D5FB-5C41-3545-6F5F5188D7D7}"/>
              </a:ext>
            </a:extLst>
          </p:cNvPr>
          <p:cNvSpPr>
            <a:spLocks noGrp="1"/>
          </p:cNvSpPr>
          <p:nvPr>
            <p:ph sz="half" idx="1"/>
          </p:nvPr>
        </p:nvSpPr>
        <p:spPr>
          <a:xfrm>
            <a:off x="4215161" y="356187"/>
            <a:ext cx="2878409" cy="1792281"/>
          </a:xfrm>
        </p:spPr>
        <p:txBody>
          <a:bodyPr anchor="ctr">
            <a:normAutofit/>
          </a:bodyPr>
          <a:lstStyle/>
          <a:p>
            <a:pPr marL="0" indent="0"/>
            <a:r>
              <a:rPr lang="fr-CA" altLang="fr-FR" sz="1900" b="1" u="sng"/>
              <a:t>Santé Canada:</a:t>
            </a:r>
          </a:p>
          <a:p>
            <a:pPr marL="0" indent="0"/>
            <a:r>
              <a:rPr lang="fr-CA" altLang="fr-FR" sz="1900"/>
              <a:t>Établit la législation relative à l’importation, à la fabrication et à la mise en marché des médicaments.</a:t>
            </a:r>
          </a:p>
        </p:txBody>
      </p:sp>
      <p:sp>
        <p:nvSpPr>
          <p:cNvPr id="9233" name="Freeform: Shape 9232">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0" name="Espace réservé du contenu 3">
            <a:extLst>
              <a:ext uri="{FF2B5EF4-FFF2-40B4-BE49-F238E27FC236}">
                <a16:creationId xmlns:a16="http://schemas.microsoft.com/office/drawing/2014/main" id="{6D0D1516-56FC-5DBB-A694-75CEEC9FA465}"/>
              </a:ext>
            </a:extLst>
          </p:cNvPr>
          <p:cNvSpPr>
            <a:spLocks noGrp="1"/>
          </p:cNvSpPr>
          <p:nvPr>
            <p:ph sz="half" idx="2"/>
          </p:nvPr>
        </p:nvSpPr>
        <p:spPr>
          <a:xfrm>
            <a:off x="8386139" y="3143438"/>
            <a:ext cx="3474621" cy="2780412"/>
          </a:xfrm>
        </p:spPr>
        <p:txBody>
          <a:bodyPr anchor="ctr">
            <a:normAutofit/>
          </a:bodyPr>
          <a:lstStyle/>
          <a:p>
            <a:pPr marL="0" indent="0"/>
            <a:r>
              <a:rPr lang="fr-CA" altLang="fr-FR" sz="2000" b="1" u="sng"/>
              <a:t>MSSS Québec:</a:t>
            </a:r>
          </a:p>
          <a:p>
            <a:pPr marL="0" indent="0"/>
            <a:r>
              <a:rPr lang="fr-CA" altLang="fr-FR" sz="2000"/>
              <a:t>Contrôle l’activité des professionnels et détermine quels médicaments ces derniers sont autorisés à prescrire, à distribuer ou à utiliser dans l’exercice de leur profession.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ED0153EB-E417-4B3E-0564-DDE33B28125C}"/>
              </a:ext>
            </a:extLst>
          </p:cNvPr>
          <p:cNvSpPr txBox="1">
            <a:spLocks noChangeArrowheads="1"/>
          </p:cNvSpPr>
          <p:nvPr/>
        </p:nvSpPr>
        <p:spPr bwMode="auto">
          <a:xfrm>
            <a:off x="2959100" y="274638"/>
            <a:ext cx="7499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ClrTx/>
              <a:buFontTx/>
              <a:buNone/>
              <a:defRPr/>
            </a:pPr>
            <a:r>
              <a:rPr lang="fr-CA" altLang="fr-FR" sz="4300">
                <a:solidFill>
                  <a:srgbClr val="572314"/>
                </a:solidFill>
                <a:effectLst>
                  <a:outerShdw blurRad="38100" dist="38100" dir="2700000" algn="tl">
                    <a:srgbClr val="C0C0C0"/>
                  </a:outerShdw>
                </a:effectLst>
                <a:latin typeface="Gill Sans MT" pitchFamily="32" charset="0"/>
              </a:rPr>
              <a:t>Lois et règlements </a:t>
            </a:r>
            <a:r>
              <a:rPr lang="fr-CA" altLang="fr-FR" sz="2000">
                <a:solidFill>
                  <a:srgbClr val="572314"/>
                </a:solidFill>
                <a:effectLst>
                  <a:outerShdw blurRad="38100" dist="38100" dir="2700000" algn="tl">
                    <a:srgbClr val="C0C0C0"/>
                  </a:outerShdw>
                </a:effectLst>
                <a:latin typeface="Gill Sans MT" pitchFamily="32" charset="0"/>
              </a:rPr>
              <a:t>(p.14)</a:t>
            </a:r>
          </a:p>
        </p:txBody>
      </p:sp>
      <p:sp>
        <p:nvSpPr>
          <p:cNvPr id="10243" name="Text Box 2">
            <a:extLst>
              <a:ext uri="{FF2B5EF4-FFF2-40B4-BE49-F238E27FC236}">
                <a16:creationId xmlns:a16="http://schemas.microsoft.com/office/drawing/2014/main" id="{BC5350F0-0D0B-5FE0-F72B-5ED1A7081309}"/>
              </a:ext>
            </a:extLst>
          </p:cNvPr>
          <p:cNvSpPr txBox="1">
            <a:spLocks noChangeArrowheads="1"/>
          </p:cNvSpPr>
          <p:nvPr/>
        </p:nvSpPr>
        <p:spPr bwMode="auto">
          <a:xfrm>
            <a:off x="2959100" y="1447800"/>
            <a:ext cx="749935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82575"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Gill Sans MT" panose="020B0502020104020203" pitchFamily="34" charset="0"/>
                <a:ea typeface="Microsoft YaHei" panose="020B0503020204020204" pitchFamily="34" charset="-122"/>
              </a:defRPr>
            </a:lvl1pPr>
            <a:lvl2pPr eaLnBrk="0" hangingPunct="0">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ill Sans MT" panose="020B0502020104020203" pitchFamily="34" charset="0"/>
                <a:ea typeface="Microsoft YaHei" panose="020B0503020204020204" pitchFamily="34"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ill Sans MT" panose="020B0502020104020203" pitchFamily="34" charset="0"/>
                <a:ea typeface="Microsoft YaHei" panose="020B0503020204020204" pitchFamily="34"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ill Sans MT" panose="020B0502020104020203" pitchFamily="34" charset="0"/>
                <a:ea typeface="Microsoft YaHei" panose="020B0503020204020204" pitchFamily="34" charset="-122"/>
              </a:defRPr>
            </a:lvl9pPr>
          </a:lstStyle>
          <a:p>
            <a:pPr eaLnBrk="1" hangingPunct="1">
              <a:buClr>
                <a:srgbClr val="3891A7"/>
              </a:buClr>
              <a:buSzPct val="80000"/>
              <a:buFont typeface="Wingdings 2" panose="05020102010507070707" pitchFamily="18" charset="2"/>
              <a:buChar char=""/>
            </a:pPr>
            <a:r>
              <a:rPr lang="fr-CA" altLang="fr-FR"/>
              <a:t>Loi sur les aliments et drogues</a:t>
            </a:r>
          </a:p>
          <a:p>
            <a:pPr eaLnBrk="1" hangingPunct="1">
              <a:buClr>
                <a:srgbClr val="3891A7"/>
              </a:buClr>
              <a:buSzPct val="80000"/>
              <a:buFont typeface="Wingdings 2" panose="05020102010507070707" pitchFamily="18" charset="2"/>
              <a:buChar char=""/>
            </a:pPr>
            <a:r>
              <a:rPr lang="fr-CA" altLang="fr-FR"/>
              <a:t>Loi règlementant certaines drogues</a:t>
            </a:r>
          </a:p>
          <a:p>
            <a:pPr eaLnBrk="1" hangingPunct="1">
              <a:buClr>
                <a:srgbClr val="3891A7"/>
              </a:buClr>
              <a:buSzPct val="80000"/>
              <a:buFont typeface="Wingdings 2" panose="05020102010507070707" pitchFamily="18" charset="2"/>
              <a:buChar char=""/>
            </a:pPr>
            <a:r>
              <a:rPr lang="fr-CA" altLang="fr-FR"/>
              <a:t>Loi sur la pharmacie du Québec</a:t>
            </a:r>
          </a:p>
          <a:p>
            <a:pPr eaLnBrk="1" hangingPunct="1">
              <a:buClr>
                <a:srgbClr val="3891A7"/>
              </a:buClr>
              <a:buSzPct val="80000"/>
              <a:buFont typeface="Wingdings 2" panose="05020102010507070707" pitchFamily="18" charset="2"/>
              <a:buChar char=""/>
            </a:pPr>
            <a:r>
              <a:rPr lang="fr-CA" altLang="fr-FR"/>
              <a:t>Règlement sur les normes relatives aux ordonnances faites par un médecin</a:t>
            </a:r>
          </a:p>
          <a:p>
            <a:pPr eaLnBrk="1" hangingPunct="1">
              <a:buClr>
                <a:srgbClr val="3891A7"/>
              </a:buClr>
              <a:buSzPct val="80000"/>
              <a:buFont typeface="Wingdings 2" panose="05020102010507070707" pitchFamily="18" charset="2"/>
              <a:buChar char=""/>
            </a:pPr>
            <a:r>
              <a:rPr lang="fr-CA" altLang="fr-FR"/>
              <a:t>Code des professions</a:t>
            </a:r>
          </a:p>
        </p:txBody>
      </p:sp>
      <p:pic>
        <p:nvPicPr>
          <p:cNvPr id="10244" name="Picture 3">
            <a:extLst>
              <a:ext uri="{FF2B5EF4-FFF2-40B4-BE49-F238E27FC236}">
                <a16:creationId xmlns:a16="http://schemas.microsoft.com/office/drawing/2014/main" id="{1287E065-F8DD-EE15-397C-F2FE20AD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447800"/>
            <a:ext cx="673100" cy="528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a:extLst>
              <a:ext uri="{FF2B5EF4-FFF2-40B4-BE49-F238E27FC236}">
                <a16:creationId xmlns:a16="http://schemas.microsoft.com/office/drawing/2014/main" id="{61670770-35F8-78D3-4BE4-D2427DC0E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057400"/>
            <a:ext cx="673100" cy="528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5">
            <a:extLst>
              <a:ext uri="{FF2B5EF4-FFF2-40B4-BE49-F238E27FC236}">
                <a16:creationId xmlns:a16="http://schemas.microsoft.com/office/drawing/2014/main" id="{E95286C6-EF7C-6047-6E24-E35FD8AAA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2590801"/>
            <a:ext cx="457200" cy="44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6">
            <a:extLst>
              <a:ext uri="{FF2B5EF4-FFF2-40B4-BE49-F238E27FC236}">
                <a16:creationId xmlns:a16="http://schemas.microsoft.com/office/drawing/2014/main" id="{B91CA183-06F8-E58A-3E49-6BDB6B61A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3657600"/>
            <a:ext cx="533400" cy="52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7">
            <a:extLst>
              <a:ext uri="{FF2B5EF4-FFF2-40B4-BE49-F238E27FC236}">
                <a16:creationId xmlns:a16="http://schemas.microsoft.com/office/drawing/2014/main" id="{8D6C02ED-2E52-F4D8-C0C1-BAFE06284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4267200"/>
            <a:ext cx="466725"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4806_TF33787325_Win32" id="{FB8B3ED7-3EC3-4964-9EDE-3CBDB6F9C356}" vid="{9E78EE04-2970-4A47-8875-8E53E798DD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 sécurité en laboratoire</Template>
  <TotalTime>364</TotalTime>
  <Words>1842</Words>
  <Application>Microsoft Office PowerPoint</Application>
  <PresentationFormat>Grand écran</PresentationFormat>
  <Paragraphs>147</Paragraphs>
  <Slides>45</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Arial</vt:lpstr>
      <vt:lpstr>Calibri</vt:lpstr>
      <vt:lpstr>Calibri Light</vt:lpstr>
      <vt:lpstr>Gill Sans MT</vt:lpstr>
      <vt:lpstr>Gill Sans MT Condensed</vt:lpstr>
      <vt:lpstr>Rockwell</vt:lpstr>
      <vt:lpstr>Times New Roman</vt:lpstr>
      <vt:lpstr>Wingdings 2</vt:lpstr>
      <vt:lpstr>Thème Office</vt:lpstr>
      <vt:lpstr>Pharmacothérapie</vt:lpstr>
      <vt:lpstr>Examen OIIAQ</vt:lpstr>
      <vt:lpstr>Présentation PowerPoint</vt:lpstr>
      <vt:lpstr>Code de déontologie</vt:lpstr>
      <vt:lpstr>Rôles de l’Inf.Aux.</vt:lpstr>
      <vt:lpstr>Exploration p.12</vt:lpstr>
      <vt:lpstr>Présentation PowerPoint</vt:lpstr>
      <vt:lpstr>Le contrôle de l’utilisation des médicaments relève des deux paliers du gouvernement: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Foire aux questions OIIAQ</vt:lpstr>
      <vt:lpstr>Avis conjoint OIIQ</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bons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Pharmacothérapie</dc:title>
  <dc:creator>Diotte, Carol</dc:creator>
  <cp:lastModifiedBy>Beaulieu, Daniel</cp:lastModifiedBy>
  <cp:revision>8</cp:revision>
  <dcterms:created xsi:type="dcterms:W3CDTF">2023-02-06T14:48:33Z</dcterms:created>
  <dcterms:modified xsi:type="dcterms:W3CDTF">2024-06-10T17:14:41Z</dcterms:modified>
</cp:coreProperties>
</file>