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3" r:id="rId3"/>
    <p:sldId id="268" r:id="rId4"/>
    <p:sldId id="264" r:id="rId5"/>
    <p:sldId id="266" r:id="rId6"/>
    <p:sldId id="267" r:id="rId7"/>
    <p:sldId id="31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7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3609B-1CCB-401D-BCBD-5D435AA06E70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6DC1A-F22E-46DD-8001-50EE953C9FB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4321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>
            <a:extLst>
              <a:ext uri="{FF2B5EF4-FFF2-40B4-BE49-F238E27FC236}">
                <a16:creationId xmlns:a16="http://schemas.microsoft.com/office/drawing/2014/main" id="{B5C6F5C8-7F17-3757-77C1-DB2DD1968C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9E50140-C7E7-5703-4330-9EEE68361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>
            <a:extLst>
              <a:ext uri="{FF2B5EF4-FFF2-40B4-BE49-F238E27FC236}">
                <a16:creationId xmlns:a16="http://schemas.microsoft.com/office/drawing/2014/main" id="{5F85741D-3995-5E26-2C3A-729000209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3BC32236-792A-4EAA-E012-4FCC6D252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E3910A61-C505-2F3D-0417-161EE6ABD8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3A9923B5-D581-7C66-F8E2-9C488164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>
            <a:extLst>
              <a:ext uri="{FF2B5EF4-FFF2-40B4-BE49-F238E27FC236}">
                <a16:creationId xmlns:a16="http://schemas.microsoft.com/office/drawing/2014/main" id="{F63F2EA8-3828-EC89-9A99-496FD27017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98A6B47D-4A5F-4350-A43C-B309AF944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>
            <a:extLst>
              <a:ext uri="{FF2B5EF4-FFF2-40B4-BE49-F238E27FC236}">
                <a16:creationId xmlns:a16="http://schemas.microsoft.com/office/drawing/2014/main" id="{A92E4D34-51FF-3D1D-530D-F1C859874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668ED9C9-C2D2-1AA2-B1CA-49C816156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>
            <a:extLst>
              <a:ext uri="{FF2B5EF4-FFF2-40B4-BE49-F238E27FC236}">
                <a16:creationId xmlns:a16="http://schemas.microsoft.com/office/drawing/2014/main" id="{3E48D86D-FF3D-6C7C-58C4-96C9EBB2A3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B44E2275-2AAD-84B1-305F-A5F6BC617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5622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066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6684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2861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3648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3639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9706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2491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395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960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951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4230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372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040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074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7200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137C2-9624-4AC4-A0E6-D669E20E9E3B}" type="datetimeFigureOut">
              <a:rPr lang="fr-CA" smtClean="0"/>
              <a:t>2024-06-10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481D5B-D43B-43BC-A90E-168AC0F9B8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35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4D22CF-462D-3E46-7C19-B4E4039E6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663" y="1657977"/>
            <a:ext cx="7281983" cy="3542045"/>
          </a:xfrm>
        </p:spPr>
        <p:txBody>
          <a:bodyPr anchor="b">
            <a:normAutofit fontScale="90000"/>
          </a:bodyPr>
          <a:lstStyle/>
          <a:p>
            <a:pPr algn="l"/>
            <a:r>
              <a:rPr lang="fr-CA" sz="6300" dirty="0"/>
              <a:t>Corrigé exercice sur l’inscription dans les feuilles de contrôle des narcotiques</a:t>
            </a:r>
          </a:p>
        </p:txBody>
      </p:sp>
    </p:spTree>
    <p:extLst>
      <p:ext uri="{BB962C8B-B14F-4D97-AF65-F5344CB8AC3E}">
        <p14:creationId xmlns:p14="http://schemas.microsoft.com/office/powerpoint/2010/main" val="78627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>
            <a:extLst>
              <a:ext uri="{FF2B5EF4-FFF2-40B4-BE49-F238E27FC236}">
                <a16:creationId xmlns:a16="http://schemas.microsoft.com/office/drawing/2014/main" id="{6A2ACEBD-E67A-F585-58CA-0EEA8F6D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045" y="390526"/>
            <a:ext cx="7208838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de la codéine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15 mg PO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et vous l’avez administré à monsieur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Adélard Lepage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à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3:00 PM.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 Son médecin traitant est le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Fabien Cloutier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E7C1C83-4BB1-583F-0B7F-83F3D919DE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326948"/>
              </p:ext>
            </p:extLst>
          </p:nvPr>
        </p:nvGraphicFramePr>
        <p:xfrm>
          <a:off x="1135476" y="3185652"/>
          <a:ext cx="9380123" cy="3281820"/>
        </p:xfrm>
        <a:graphic>
          <a:graphicData uri="http://schemas.openxmlformats.org/drawingml/2006/table">
            <a:tbl>
              <a:tblPr/>
              <a:tblGrid>
                <a:gridCol w="648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5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3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2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2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68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302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donnée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Dose jetée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8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25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XXXX/XX/XX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15h00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Adélard Lepage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30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Dr. Cloutier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Isabelle Audet, </a:t>
                      </a:r>
                      <a:r>
                        <a:rPr lang="fr-CA" sz="1800" dirty="0" err="1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inf.aux</a:t>
                      </a:r>
                      <a:endParaRPr lang="fr-C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9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24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C1999880-CE3E-EE09-A2D5-CBD354573E7E}"/>
              </a:ext>
            </a:extLst>
          </p:cNvPr>
          <p:cNvSpPr txBox="1"/>
          <p:nvPr/>
        </p:nvSpPr>
        <p:spPr>
          <a:xfrm>
            <a:off x="1108833" y="1860772"/>
            <a:ext cx="7385050" cy="15542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defRPr/>
            </a:pPr>
            <a:r>
              <a:rPr lang="fr-CA" sz="2000" b="1" dirty="0">
                <a:latin typeface="Arial Unicode MS"/>
                <a:ea typeface="Times New Roman"/>
              </a:rPr>
              <a:t>Contrôle de l’emploi des narcotiques</a:t>
            </a:r>
            <a:endParaRPr lang="fr-CA" dirty="0">
              <a:latin typeface="Times New Roman"/>
              <a:ea typeface="Times New Roman"/>
            </a:endParaRPr>
          </a:p>
          <a:p>
            <a:pPr algn="ctr">
              <a:buClr>
                <a:srgbClr val="000000"/>
              </a:buClr>
              <a:buSzPct val="100000"/>
              <a:defRPr/>
            </a:pPr>
            <a:r>
              <a:rPr lang="fr-CA" sz="1050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  <a:p>
            <a:pPr algn="r"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Date : 20XX-XX-XX</a:t>
            </a:r>
            <a:endParaRPr lang="fr-CA" dirty="0">
              <a:latin typeface="Times New Roman"/>
              <a:ea typeface="Times New Roman"/>
            </a:endParaRPr>
          </a:p>
          <a:p>
            <a:pPr algn="r">
              <a:buClr>
                <a:srgbClr val="000000"/>
              </a:buClr>
              <a:buSzPct val="100000"/>
              <a:defRPr/>
            </a:pPr>
            <a:r>
              <a:rPr lang="fr-CA" sz="1050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  <a:p>
            <a:pPr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Total : 25 </a:t>
            </a:r>
            <a:r>
              <a:rPr lang="fr-CA" dirty="0" err="1">
                <a:latin typeface="Arial Unicode MS"/>
                <a:ea typeface="Times New Roman"/>
              </a:rPr>
              <a:t>co.</a:t>
            </a:r>
            <a:r>
              <a:rPr lang="fr-CA" dirty="0">
                <a:latin typeface="Arial Unicode MS"/>
                <a:ea typeface="Times New Roman"/>
              </a:rPr>
              <a:t>	             		 Nom de la drogue :  </a:t>
            </a:r>
            <a:r>
              <a:rPr lang="fr-CA" b="1" dirty="0">
                <a:latin typeface="Arial Unicode MS"/>
                <a:ea typeface="Times New Roman"/>
              </a:rPr>
              <a:t>Codéine 30 mg </a:t>
            </a:r>
            <a:r>
              <a:rPr lang="fr-CA" b="1" dirty="0" err="1">
                <a:latin typeface="Arial Unicode MS"/>
                <a:ea typeface="Times New Roman"/>
              </a:rPr>
              <a:t>co.</a:t>
            </a:r>
            <a:endParaRPr lang="fr-CA" dirty="0">
              <a:latin typeface="Times New Roman"/>
              <a:ea typeface="Times New Roman"/>
            </a:endParaRPr>
          </a:p>
          <a:p>
            <a:pPr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2AFFD201-8CA9-991D-5883-93D25BC3286F}"/>
              </a:ext>
            </a:extLst>
          </p:cNvPr>
          <p:cNvSpPr/>
          <p:nvPr/>
        </p:nvSpPr>
        <p:spPr>
          <a:xfrm rot="20863093">
            <a:off x="4358640" y="4663439"/>
            <a:ext cx="4636008" cy="115519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800" b="1" dirty="0">
                <a:effectLst/>
                <a:latin typeface="Arial Unicode MS"/>
                <a:ea typeface="Times New Roman"/>
              </a:rPr>
              <a:t>VOTRE NOM ET VOTRE TITRE DOIVENT ÊTRE LISIBLE</a:t>
            </a:r>
            <a:endParaRPr lang="fr-CA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>
            <a:extLst>
              <a:ext uri="{FF2B5EF4-FFF2-40B4-BE49-F238E27FC236}">
                <a16:creationId xmlns:a16="http://schemas.microsoft.com/office/drawing/2014/main" id="{09948CB0-FE0A-F8A3-99FE-E93E6335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9451" y="242884"/>
            <a:ext cx="7499350" cy="1557337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75 mg de Méthadone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à partir d’une bouteille de sirop dont la concentration est de 5 mg/ml. Vous l’avez administré à monsieur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Joe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Blo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à 8h25 PM.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Son son médecin traitant est le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Guillaume Pineault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.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A75E4D1-4938-7D2A-8BF2-8EEBD6FC0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601551"/>
              </p:ext>
            </p:extLst>
          </p:nvPr>
        </p:nvGraphicFramePr>
        <p:xfrm>
          <a:off x="604684" y="3831546"/>
          <a:ext cx="10810076" cy="2704515"/>
        </p:xfrm>
        <a:graphic>
          <a:graphicData uri="http://schemas.openxmlformats.org/drawingml/2006/table">
            <a:tbl>
              <a:tblPr/>
              <a:tblGrid>
                <a:gridCol w="67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7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1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2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116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529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1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 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donnée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jetée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300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XXXX/XX/XX</a:t>
                      </a: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20h25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Joe </a:t>
                      </a:r>
                      <a:r>
                        <a:rPr lang="fr-CA" sz="1600" dirty="0" err="1">
                          <a:effectLst/>
                          <a:latin typeface="Arial Unicode MS"/>
                          <a:ea typeface="Times New Roman"/>
                        </a:rPr>
                        <a:t>Blo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75 mg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Dr. Pineault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Isabelle Audet </a:t>
                      </a:r>
                      <a:r>
                        <a:rPr lang="fr-CA" sz="1600" dirty="0" err="1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inf.aux</a:t>
                      </a:r>
                      <a:r>
                        <a:rPr lang="fr-CA" sz="1600" dirty="0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Brush Script MT"/>
                          <a:ea typeface="Arial Unicode MS"/>
                        </a:rPr>
                        <a:t>Julie Ladouceur inf.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285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77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1" marR="685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0262" name="Rectangle 14">
            <a:extLst>
              <a:ext uri="{FF2B5EF4-FFF2-40B4-BE49-F238E27FC236}">
                <a16:creationId xmlns:a16="http://schemas.microsoft.com/office/drawing/2014/main" id="{50035B9D-1646-15D8-4E60-0C8900F7F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820" y="2046442"/>
            <a:ext cx="7186612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400" b="1" dirty="0">
                <a:latin typeface="Arial Unicode MS" pitchFamily="34" charset="-128"/>
                <a:ea typeface="Arial Unicode MS" pitchFamily="34" charset="-128"/>
              </a:rPr>
              <a:t>Contrôle de l</a:t>
            </a:r>
            <a:r>
              <a:rPr lang="fr-CA" altLang="fr-FR" sz="1400" b="1" dirty="0">
                <a:ea typeface="Arial Unicode MS" pitchFamily="34" charset="-128"/>
              </a:rPr>
              <a:t>’</a:t>
            </a:r>
            <a:r>
              <a:rPr lang="fr-CA" altLang="fr-FR" sz="1400" b="1" dirty="0">
                <a:latin typeface="Arial Unicode MS" pitchFamily="34" charset="-128"/>
                <a:ea typeface="Arial Unicode MS" pitchFamily="34" charset="-128"/>
              </a:rPr>
              <a:t>emploi des narcotiques</a:t>
            </a:r>
            <a:endParaRPr lang="fr-CA" altLang="fr-FR" sz="1600" dirty="0"/>
          </a:p>
          <a:p>
            <a:pPr>
              <a:buFont typeface="Times New Roman" panose="02020603050405020304" pitchFamily="18" charset="0"/>
              <a:buNone/>
            </a:pP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			</a:t>
            </a:r>
            <a:r>
              <a:rPr lang="fr-CA" altLang="fr-FR" sz="1600" b="1" dirty="0">
                <a:latin typeface="Arial Unicode MS" pitchFamily="34" charset="-128"/>
                <a:cs typeface="Times New Roman" panose="02020603050405020304" pitchFamily="18" charset="0"/>
              </a:rPr>
              <a:t>Contrôle de l’emploi des narcotiques</a:t>
            </a:r>
            <a:endParaRPr lang="fr-CA" alt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																	                                      Date</a:t>
            </a:r>
            <a:r>
              <a:rPr lang="fr-CA" altLang="fr-FR" sz="1600" dirty="0">
                <a:ea typeface="Arial Unicode MS" pitchFamily="34" charset="-128"/>
              </a:rPr>
              <a:t> 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: 20XX-XX-XX</a:t>
            </a:r>
          </a:p>
          <a:p>
            <a:endParaRPr lang="fr-CA" altLang="fr-FR" sz="1600" dirty="0"/>
          </a:p>
          <a:p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Total</a:t>
            </a:r>
            <a:r>
              <a:rPr lang="fr-CA" altLang="fr-FR" sz="1600" dirty="0">
                <a:ea typeface="Arial Unicode MS" pitchFamily="34" charset="-128"/>
              </a:rPr>
              <a:t> 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:300 ml.		      	Nom de la drogue</a:t>
            </a:r>
            <a:r>
              <a:rPr lang="fr-CA" altLang="fr-FR" sz="1600" dirty="0">
                <a:ea typeface="Arial Unicode MS" pitchFamily="34" charset="-128"/>
              </a:rPr>
              <a:t> 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: M</a:t>
            </a:r>
            <a:r>
              <a:rPr lang="fr-CA" altLang="fr-FR" sz="1600" dirty="0">
                <a:ea typeface="Arial Unicode MS" pitchFamily="34" charset="-128"/>
              </a:rPr>
              <a:t>é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thadone 5 mg/ml sirop</a:t>
            </a:r>
            <a:endParaRPr lang="fr-CA" altLang="fr-FR" sz="1600" dirty="0"/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2FE6C9CD-B8F2-EDA6-0C7E-8CE7C9576366}"/>
              </a:ext>
            </a:extLst>
          </p:cNvPr>
          <p:cNvSpPr/>
          <p:nvPr/>
        </p:nvSpPr>
        <p:spPr>
          <a:xfrm rot="20863093">
            <a:off x="5188941" y="5039054"/>
            <a:ext cx="4636008" cy="115519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800" b="1" dirty="0">
                <a:effectLst/>
                <a:latin typeface="Arial Unicode MS"/>
                <a:ea typeface="Times New Roman"/>
              </a:rPr>
              <a:t>VOTRE NOM ET VOTRE TITRE DOIVENT ÊTRE LISIBLE</a:t>
            </a:r>
            <a:endParaRPr lang="fr-CA" b="1" dirty="0"/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9C07A82B-B9CC-1A80-21AD-28F2903A5B64}"/>
              </a:ext>
            </a:extLst>
          </p:cNvPr>
          <p:cNvSpPr/>
          <p:nvPr/>
        </p:nvSpPr>
        <p:spPr>
          <a:xfrm rot="1068413">
            <a:off x="991033" y="4819277"/>
            <a:ext cx="4575048" cy="2114924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dirty="0"/>
              <a:t>IMPORTANT D’INSCRIRE CE QI RESTE DANS LA BOUTEILLE OU COMBIEN DE COMPRIMÉ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>
            <a:extLst>
              <a:ext uri="{FF2B5EF4-FFF2-40B4-BE49-F238E27FC236}">
                <a16:creationId xmlns:a16="http://schemas.microsoft.com/office/drawing/2014/main" id="{9D42045E-4A3A-7D97-7B2B-014E09DCC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268" y="212801"/>
            <a:ext cx="7812087" cy="192246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 hangingPunct="1">
              <a:buSzPct val="100000"/>
              <a:defRPr/>
            </a:pP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de la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codéine 15 mg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pour une injection sous-cutanée à partir d’une ampoule de 30 mg/ml.  Vous l’avez administré à monsieur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Georges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Duboeuf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à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11:50 AM.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 Son médecin traitant est le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Guy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Nantel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FE100DD-7EF4-0581-CC9C-581E10600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97091"/>
              </p:ext>
            </p:extLst>
          </p:nvPr>
        </p:nvGraphicFramePr>
        <p:xfrm>
          <a:off x="815268" y="3539614"/>
          <a:ext cx="9774073" cy="3105586"/>
        </p:xfrm>
        <a:graphic>
          <a:graphicData uri="http://schemas.openxmlformats.org/drawingml/2006/table">
            <a:tbl>
              <a:tblPr/>
              <a:tblGrid>
                <a:gridCol w="633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2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3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97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9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9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953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052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Bal.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donnée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Dose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jetée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8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XXXX/XX/XX</a:t>
                      </a: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11h50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Georges </a:t>
                      </a:r>
                      <a:r>
                        <a:rPr lang="fr-CA" sz="1600" dirty="0" err="1">
                          <a:effectLst/>
                          <a:latin typeface="Arial Unicode MS"/>
                          <a:ea typeface="Times New Roman"/>
                        </a:rPr>
                        <a:t>Duboeuf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15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15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Dr. </a:t>
                      </a:r>
                      <a:r>
                        <a:rPr lang="fr-CA" sz="1600" dirty="0" err="1">
                          <a:effectLst/>
                          <a:latin typeface="Arial Unicode MS"/>
                          <a:ea typeface="Times New Roman"/>
                        </a:rPr>
                        <a:t>Nantel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r>
                        <a:rPr lang="fr-CA" sz="18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Isabelle Audet, inf./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Annie Béland,</a:t>
                      </a:r>
                      <a:r>
                        <a:rPr lang="fr-CA" sz="1800" baseline="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 </a:t>
                      </a:r>
                      <a:r>
                        <a:rPr lang="fr-CA" sz="1800" baseline="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inf.aux</a:t>
                      </a:r>
                      <a:r>
                        <a:rPr lang="fr-CA" sz="1800" baseline="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.</a:t>
                      </a:r>
                      <a:endParaRPr lang="fr-CA" sz="1800" dirty="0">
                        <a:effectLst/>
                        <a:latin typeface="Brush Script MT" panose="03060802040406070304" pitchFamily="66" charset="0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9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5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2310" name="ZoneTexte 3">
            <a:extLst>
              <a:ext uri="{FF2B5EF4-FFF2-40B4-BE49-F238E27FC236}">
                <a16:creationId xmlns:a16="http://schemas.microsoft.com/office/drawing/2014/main" id="{12559B87-BCAC-6F4E-9824-89EF2B5F8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363" y="1957511"/>
            <a:ext cx="817245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2400" b="1" dirty="0">
                <a:latin typeface="Arial Unicode MS" pitchFamily="34" charset="-128"/>
                <a:cs typeface="Times New Roman" panose="02020603050405020304" pitchFamily="18" charset="0"/>
              </a:rPr>
              <a:t>Contrôle de l’emploi des narcotiques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100" dirty="0">
                <a:latin typeface="Arial Unicode MS" pitchFamily="34" charset="-128"/>
                <a:cs typeface="Times New Roman" panose="02020603050405020304" pitchFamily="18" charset="0"/>
              </a:rPr>
              <a:t> 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2000" dirty="0">
                <a:latin typeface="Arial Unicode MS" pitchFamily="34" charset="-128"/>
                <a:cs typeface="Times New Roman" panose="02020603050405020304" pitchFamily="18" charset="0"/>
              </a:rPr>
              <a:t>Date : 20XX-XX-XX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100" dirty="0">
                <a:latin typeface="Arial Unicode MS" pitchFamily="34" charset="-128"/>
                <a:cs typeface="Times New Roman" panose="02020603050405020304" pitchFamily="18" charset="0"/>
              </a:rPr>
              <a:t> 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600" dirty="0">
                <a:latin typeface="Arial Unicode MS" pitchFamily="34" charset="-128"/>
                <a:cs typeface="Times New Roman" panose="02020603050405020304" pitchFamily="18" charset="0"/>
              </a:rPr>
              <a:t>Total : 10 ampoules  1 ml/</a:t>
            </a:r>
            <a:r>
              <a:rPr lang="fr-CA" altLang="fr-FR" sz="1600" dirty="0" err="1">
                <a:latin typeface="Arial Unicode MS" pitchFamily="34" charset="-128"/>
                <a:cs typeface="Times New Roman" panose="02020603050405020304" pitchFamily="18" charset="0"/>
              </a:rPr>
              <a:t>amp</a:t>
            </a:r>
            <a:r>
              <a:rPr lang="fr-CA" altLang="fr-FR" sz="1600" dirty="0">
                <a:latin typeface="Arial Unicode MS" pitchFamily="34" charset="-128"/>
                <a:cs typeface="Times New Roman" panose="02020603050405020304" pitchFamily="18" charset="0"/>
              </a:rPr>
              <a:t>.	        Nom de la drogue : </a:t>
            </a:r>
            <a:r>
              <a:rPr lang="fr-CA" altLang="fr-FR" sz="1600" b="1" dirty="0">
                <a:latin typeface="Arial Unicode MS" pitchFamily="34" charset="-128"/>
                <a:cs typeface="Times New Roman" panose="02020603050405020304" pitchFamily="18" charset="0"/>
              </a:rPr>
              <a:t>Codéine 30  mg/ml sol. </a:t>
            </a:r>
            <a:r>
              <a:rPr lang="fr-CA" altLang="fr-FR" sz="1600" b="1" dirty="0" err="1">
                <a:latin typeface="Arial Unicode MS" pitchFamily="34" charset="-128"/>
                <a:cs typeface="Times New Roman" panose="02020603050405020304" pitchFamily="18" charset="0"/>
              </a:rPr>
              <a:t>inj</a:t>
            </a:r>
            <a:endParaRPr lang="fr-CA" alt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1A833FAF-09BE-BE48-E7B2-107404709294}"/>
              </a:ext>
            </a:extLst>
          </p:cNvPr>
          <p:cNvSpPr/>
          <p:nvPr/>
        </p:nvSpPr>
        <p:spPr>
          <a:xfrm rot="20863093">
            <a:off x="3170645" y="4880824"/>
            <a:ext cx="5850710" cy="2016351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800" b="1" dirty="0">
                <a:effectLst/>
                <a:latin typeface="Arial Unicode MS"/>
                <a:ea typeface="Times New Roman"/>
              </a:rPr>
              <a:t>UNE DOUBLE VÉRIFICATION EST NECESSAIRE LORSQU’ON DOIT CONTAMINER (JETER) DE LA MÉDICATION.</a:t>
            </a:r>
            <a:endParaRPr lang="fr-CA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>
            <a:extLst>
              <a:ext uri="{FF2B5EF4-FFF2-40B4-BE49-F238E27FC236}">
                <a16:creationId xmlns:a16="http://schemas.microsoft.com/office/drawing/2014/main" id="{E99579CB-5E7A-D90F-0053-760A4A73C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951" y="72976"/>
            <a:ext cx="7499350" cy="192246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de la </a:t>
            </a:r>
            <a:r>
              <a:rPr lang="fr-FR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codéine 30 mg</a:t>
            </a: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, mais il restait seulement des comprimés de 15 mg/</a:t>
            </a:r>
            <a:r>
              <a:rPr lang="fr-FR" altLang="fr-FR" sz="24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co.</a:t>
            </a: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Vous l’avez administré à madame </a:t>
            </a:r>
            <a:r>
              <a:rPr lang="fr-FR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Angélique Dubois </a:t>
            </a: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à </a:t>
            </a:r>
            <a:r>
              <a:rPr lang="fr-FR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9h00 AM</a:t>
            </a: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.  Son médecin traitant est le </a:t>
            </a:r>
            <a:r>
              <a:rPr lang="fr-FR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Phil Roy</a:t>
            </a:r>
            <a:r>
              <a:rPr lang="fr-FR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.</a:t>
            </a:r>
            <a:endParaRPr lang="fr-CA" altLang="fr-FR" sz="24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FC20271-52B6-BDCA-C19B-66E7C2239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105654"/>
              </p:ext>
            </p:extLst>
          </p:nvPr>
        </p:nvGraphicFramePr>
        <p:xfrm>
          <a:off x="1160950" y="3291839"/>
          <a:ext cx="8909641" cy="3297793"/>
        </p:xfrm>
        <a:graphic>
          <a:graphicData uri="http://schemas.openxmlformats.org/drawingml/2006/table">
            <a:tbl>
              <a:tblPr/>
              <a:tblGrid>
                <a:gridCol w="754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9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8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897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463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donnée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jetée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4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25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24-03-09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15h00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Adélard Lepage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30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Dr. Cloutier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Isabelle Audet, </a:t>
                      </a:r>
                      <a:r>
                        <a:rPr lang="fr-CA" sz="1800" dirty="0" err="1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inf.aux</a:t>
                      </a:r>
                      <a:r>
                        <a:rPr lang="fr-CA" sz="1800" dirty="0">
                          <a:effectLst/>
                          <a:latin typeface="Brush Script MT"/>
                          <a:ea typeface="Arial Unicode MS"/>
                          <a:cs typeface="Arial Unicode MS"/>
                        </a:rPr>
                        <a:t>.</a:t>
                      </a:r>
                      <a:endParaRPr lang="fr-C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4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24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24-03-10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21h00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Angélique Dubois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15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15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Dr. Roy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Isabelle </a:t>
                      </a:r>
                      <a:r>
                        <a:rPr lang="fr-CA" sz="160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Audet,inf.aux</a:t>
                      </a: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.</a:t>
                      </a:r>
                      <a:r>
                        <a:rPr lang="fr-CA" sz="1600" baseline="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baseline="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Léo Blais, inf.</a:t>
                      </a:r>
                      <a:endParaRPr lang="fr-CA" sz="1600" dirty="0">
                        <a:effectLst/>
                        <a:latin typeface="Brush Script MT" panose="03060802040406070304" pitchFamily="66" charset="0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  23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B2D085F-5A4F-D441-BEC8-34CB9D800989}"/>
              </a:ext>
            </a:extLst>
          </p:cNvPr>
          <p:cNvSpPr txBox="1"/>
          <p:nvPr/>
        </p:nvSpPr>
        <p:spPr>
          <a:xfrm>
            <a:off x="1160951" y="2000250"/>
            <a:ext cx="7385050" cy="15542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defRPr/>
            </a:pPr>
            <a:r>
              <a:rPr lang="fr-CA" sz="2000" b="1" dirty="0">
                <a:latin typeface="Arial Unicode MS"/>
                <a:ea typeface="Times New Roman"/>
              </a:rPr>
              <a:t>Contrôle de l’emploi des narcotiques</a:t>
            </a:r>
            <a:endParaRPr lang="fr-CA" dirty="0">
              <a:latin typeface="Times New Roman"/>
              <a:ea typeface="Times New Roman"/>
            </a:endParaRPr>
          </a:p>
          <a:p>
            <a:pPr algn="ctr">
              <a:buClr>
                <a:srgbClr val="000000"/>
              </a:buClr>
              <a:buSzPct val="100000"/>
              <a:defRPr/>
            </a:pPr>
            <a:r>
              <a:rPr lang="fr-CA" sz="1050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  <a:p>
            <a:pPr algn="r"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Date : 20XX-XX-XX</a:t>
            </a:r>
            <a:endParaRPr lang="fr-CA" dirty="0">
              <a:latin typeface="Times New Roman"/>
              <a:ea typeface="Times New Roman"/>
            </a:endParaRPr>
          </a:p>
          <a:p>
            <a:pPr algn="r">
              <a:buClr>
                <a:srgbClr val="000000"/>
              </a:buClr>
              <a:buSzPct val="100000"/>
              <a:defRPr/>
            </a:pPr>
            <a:r>
              <a:rPr lang="fr-CA" sz="1050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  <a:p>
            <a:pPr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Total : 25 </a:t>
            </a:r>
            <a:r>
              <a:rPr lang="fr-CA" dirty="0" err="1">
                <a:latin typeface="Arial Unicode MS"/>
                <a:ea typeface="Times New Roman"/>
              </a:rPr>
              <a:t>co.</a:t>
            </a:r>
            <a:r>
              <a:rPr lang="fr-CA" dirty="0">
                <a:latin typeface="Arial Unicode MS"/>
                <a:ea typeface="Times New Roman"/>
              </a:rPr>
              <a:t>	             		 Nom de la drogue :  </a:t>
            </a:r>
            <a:r>
              <a:rPr lang="fr-CA" b="1" dirty="0">
                <a:latin typeface="Arial Unicode MS"/>
                <a:ea typeface="Times New Roman"/>
              </a:rPr>
              <a:t>Codéine 30 mg/</a:t>
            </a:r>
            <a:r>
              <a:rPr lang="fr-CA" b="1" dirty="0" err="1">
                <a:latin typeface="Arial Unicode MS"/>
                <a:ea typeface="Times New Roman"/>
              </a:rPr>
              <a:t>co</a:t>
            </a:r>
            <a:endParaRPr lang="fr-CA" dirty="0">
              <a:latin typeface="Times New Roman"/>
              <a:ea typeface="Times New Roman"/>
            </a:endParaRPr>
          </a:p>
          <a:p>
            <a:pPr>
              <a:buClr>
                <a:srgbClr val="000000"/>
              </a:buClr>
              <a:buSzPct val="100000"/>
              <a:defRPr/>
            </a:pPr>
            <a:r>
              <a:rPr lang="fr-CA" dirty="0">
                <a:latin typeface="Arial Unicode MS"/>
                <a:ea typeface="Times New Roman"/>
              </a:rPr>
              <a:t> </a:t>
            </a:r>
            <a:endParaRPr lang="fr-CA" dirty="0">
              <a:latin typeface="Times New Roman"/>
              <a:ea typeface="Times New Roman"/>
            </a:endParaRPr>
          </a:p>
        </p:txBody>
      </p:sp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24674011-BA73-01F1-0235-CE7B7233437B}"/>
              </a:ext>
            </a:extLst>
          </p:cNvPr>
          <p:cNvSpPr/>
          <p:nvPr/>
        </p:nvSpPr>
        <p:spPr>
          <a:xfrm rot="564641">
            <a:off x="1992718" y="5105603"/>
            <a:ext cx="4326987" cy="1632486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dirty="0"/>
              <a:t>IMPORTANT DE POURSUIVRE LE DÉCOMPTE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>
            <a:extLst>
              <a:ext uri="{FF2B5EF4-FFF2-40B4-BE49-F238E27FC236}">
                <a16:creationId xmlns:a16="http://schemas.microsoft.com/office/drawing/2014/main" id="{71176718-BE44-E58F-822A-52F3C1741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790" y="255425"/>
            <a:ext cx="7242175" cy="195262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du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Dilaudid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1mg s/c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à partir d’une ampoule de 2 mg/ ml.  Vous l’avez administré à madame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Isabelle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Bigras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à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6:00 PM.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 Son médecin traitant est le 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Mathieu Dufour.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0A56D5C-5209-8FA4-9B56-9CB84AACC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45238"/>
              </p:ext>
            </p:extLst>
          </p:nvPr>
        </p:nvGraphicFramePr>
        <p:xfrm>
          <a:off x="1254614" y="3718560"/>
          <a:ext cx="10038226" cy="2659584"/>
        </p:xfrm>
        <a:graphic>
          <a:graphicData uri="http://schemas.openxmlformats.org/drawingml/2006/table">
            <a:tbl>
              <a:tblPr/>
              <a:tblGrid>
                <a:gridCol w="560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0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0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4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05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74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06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Bal.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Dose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Dose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jetée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24-03-02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18h00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Isabelle </a:t>
                      </a:r>
                      <a:r>
                        <a:rPr lang="fr-CA" sz="1600" dirty="0" err="1">
                          <a:effectLst/>
                          <a:latin typeface="Arial Unicode MS"/>
                          <a:ea typeface="Times New Roman"/>
                        </a:rPr>
                        <a:t>Bigras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1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1mg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Dr. Dufour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Isabelle Audet, </a:t>
                      </a:r>
                      <a:r>
                        <a:rPr lang="fr-CA" sz="160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inf</a:t>
                      </a: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Anne </a:t>
                      </a:r>
                      <a:r>
                        <a:rPr lang="fr-CA" sz="160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Turchot</a:t>
                      </a:r>
                      <a:r>
                        <a:rPr lang="fr-CA" sz="16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, </a:t>
                      </a:r>
                      <a:r>
                        <a:rPr lang="fr-CA" sz="160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inf.aux</a:t>
                      </a:r>
                      <a:endParaRPr lang="fr-CA" sz="1600" dirty="0">
                        <a:effectLst/>
                        <a:latin typeface="Brush Script MT" panose="03060802040406070304" pitchFamily="66" charset="0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6388" name="Rectangle 14">
            <a:extLst>
              <a:ext uri="{FF2B5EF4-FFF2-40B4-BE49-F238E27FC236}">
                <a16:creationId xmlns:a16="http://schemas.microsoft.com/office/drawing/2014/main" id="{F5A0BA5B-2F3A-F8C4-6961-D43A04EFA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790" y="2454271"/>
            <a:ext cx="802481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b="1" dirty="0">
                <a:latin typeface="Arial Unicode MS" pitchFamily="34" charset="-128"/>
                <a:ea typeface="Arial Unicode MS" pitchFamily="34" charset="-128"/>
              </a:rPr>
              <a:t>Contrôle de l</a:t>
            </a:r>
            <a:r>
              <a:rPr lang="fr-CA" altLang="fr-FR" b="1" dirty="0">
                <a:ea typeface="Arial Unicode MS" pitchFamily="34" charset="-128"/>
              </a:rPr>
              <a:t>’</a:t>
            </a:r>
            <a:r>
              <a:rPr lang="fr-CA" altLang="fr-FR" b="1" dirty="0">
                <a:latin typeface="Arial Unicode MS" pitchFamily="34" charset="-128"/>
                <a:ea typeface="Arial Unicode MS" pitchFamily="34" charset="-128"/>
              </a:rPr>
              <a:t>emploi des narcotiques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CA" altLang="fr-FR" dirty="0"/>
          </a:p>
          <a:p>
            <a:r>
              <a:rPr lang="fr-CA" altLang="fr-FR" dirty="0">
                <a:latin typeface="Arial Unicode MS" pitchFamily="34" charset="-128"/>
                <a:ea typeface="Arial Unicode MS" pitchFamily="34" charset="-128"/>
              </a:rPr>
              <a:t>												Date</a:t>
            </a:r>
            <a:r>
              <a:rPr lang="fr-CA" altLang="fr-FR" dirty="0">
                <a:ea typeface="Arial Unicode MS" pitchFamily="34" charset="-128"/>
              </a:rPr>
              <a:t> </a:t>
            </a:r>
            <a:r>
              <a:rPr lang="fr-CA" altLang="fr-FR" dirty="0">
                <a:latin typeface="Arial Unicode MS" pitchFamily="34" charset="-128"/>
                <a:ea typeface="Arial Unicode MS" pitchFamily="34" charset="-128"/>
              </a:rPr>
              <a:t>: 20XX-XX-XX</a:t>
            </a:r>
            <a:endParaRPr lang="fr-CA" altLang="fr-FR" dirty="0"/>
          </a:p>
          <a:p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Total</a:t>
            </a:r>
            <a:r>
              <a:rPr lang="fr-CA" altLang="fr-FR" sz="1600" dirty="0">
                <a:ea typeface="Arial Unicode MS" pitchFamily="34" charset="-128"/>
              </a:rPr>
              <a:t> 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: 10 ampoules 1ml/</a:t>
            </a:r>
            <a:r>
              <a:rPr lang="fr-CA" altLang="fr-FR" sz="1600" dirty="0" err="1">
                <a:latin typeface="Arial Unicode MS" pitchFamily="34" charset="-128"/>
                <a:ea typeface="Arial Unicode MS" pitchFamily="34" charset="-128"/>
              </a:rPr>
              <a:t>amp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.    Nom de la drogue</a:t>
            </a:r>
            <a:r>
              <a:rPr lang="fr-CA" altLang="fr-FR" sz="1600" dirty="0">
                <a:ea typeface="Arial Unicode MS" pitchFamily="34" charset="-128"/>
              </a:rPr>
              <a:t> </a:t>
            </a:r>
            <a:r>
              <a:rPr lang="fr-CA" altLang="fr-FR" sz="1600" dirty="0">
                <a:latin typeface="Arial Unicode MS" pitchFamily="34" charset="-128"/>
                <a:ea typeface="Arial Unicode MS" pitchFamily="34" charset="-128"/>
              </a:rPr>
              <a:t>: </a:t>
            </a:r>
            <a:r>
              <a:rPr lang="fr-CA" altLang="fr-FR" sz="1600" b="1" dirty="0">
                <a:latin typeface="Arial Unicode MS" pitchFamily="34" charset="-128"/>
                <a:ea typeface="Arial Unicode MS" pitchFamily="34" charset="-128"/>
              </a:rPr>
              <a:t>Hydromorphone 2 mg/ml sol. </a:t>
            </a:r>
            <a:r>
              <a:rPr lang="fr-CA" altLang="fr-FR" sz="1600" b="1" dirty="0" err="1">
                <a:latin typeface="Arial Unicode MS" pitchFamily="34" charset="-128"/>
                <a:ea typeface="Arial Unicode MS" pitchFamily="34" charset="-128"/>
              </a:rPr>
              <a:t>inj</a:t>
            </a:r>
            <a:r>
              <a:rPr lang="fr-CA" altLang="fr-FR" b="1" dirty="0">
                <a:latin typeface="Arial Unicode MS" pitchFamily="34" charset="-128"/>
                <a:ea typeface="Arial Unicode MS" pitchFamily="34" charset="-128"/>
              </a:rPr>
              <a:t>	</a:t>
            </a:r>
            <a:r>
              <a:rPr lang="fr-CA" altLang="fr-FR" sz="1400" b="1" dirty="0">
                <a:latin typeface="Arial Unicode MS" pitchFamily="34" charset="-128"/>
                <a:ea typeface="Arial Unicode MS" pitchFamily="34" charset="-128"/>
              </a:rPr>
              <a:t>											</a:t>
            </a:r>
            <a:endParaRPr lang="fr-CA" altLang="fr-FR" dirty="0"/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9AA21604-FE01-BABA-C08A-FB93259ED955}"/>
              </a:ext>
            </a:extLst>
          </p:cNvPr>
          <p:cNvSpPr/>
          <p:nvPr/>
        </p:nvSpPr>
        <p:spPr>
          <a:xfrm rot="20863093">
            <a:off x="4151396" y="5269694"/>
            <a:ext cx="5559991" cy="18020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800" b="1" dirty="0">
                <a:effectLst/>
                <a:latin typeface="Arial Unicode MS"/>
                <a:ea typeface="Times New Roman"/>
              </a:rPr>
              <a:t>UNE DOUBLE VÉRIFICATION EST NECESSAIRE LORSQU’ON DOIT CONTAMINER (JETER) DE LA MÉDICATION.</a:t>
            </a:r>
            <a:endParaRPr lang="fr-CA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>
            <a:extLst>
              <a:ext uri="{FF2B5EF4-FFF2-40B4-BE49-F238E27FC236}">
                <a16:creationId xmlns:a16="http://schemas.microsoft.com/office/drawing/2014/main" id="{AC9EBEC6-C81F-2BD4-748B-E93D651AC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674" y="177803"/>
            <a:ext cx="7812087" cy="192246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 hangingPunct="1">
              <a:buSzPct val="100000"/>
              <a:defRPr/>
            </a:pP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avez préparé de la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Codéine </a:t>
            </a:r>
            <a:r>
              <a:rPr lang="fr-CA" altLang="fr-FR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contin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60 mg.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Vous l’avez administré à monsieur Fernand Gignac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à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10:00 AM.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 Son médecin traitant est le </a:t>
            </a:r>
            <a:r>
              <a:rPr lang="fr-CA" alt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Dr François Bellefeuille.</a:t>
            </a:r>
            <a:r>
              <a:rPr lang="fr-CA" altLang="fr-FR" sz="24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C16DE3D-D424-7D64-6C67-1738B5FEF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4460"/>
              </p:ext>
            </p:extLst>
          </p:nvPr>
        </p:nvGraphicFramePr>
        <p:xfrm>
          <a:off x="948885" y="3318387"/>
          <a:ext cx="9832185" cy="3232072"/>
        </p:xfrm>
        <a:graphic>
          <a:graphicData uri="http://schemas.openxmlformats.org/drawingml/2006/table">
            <a:tbl>
              <a:tblPr/>
              <a:tblGrid>
                <a:gridCol w="63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8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7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58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688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09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9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Bal.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Date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Heure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Nom du patient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Dose donnée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Dose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Unicode MS"/>
                          <a:ea typeface="Times New Roman"/>
                        </a:rPr>
                        <a:t>jetée</a:t>
                      </a:r>
                      <a:endParaRPr lang="fr-C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Médecin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Signature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25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24-03-09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10h00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Fernand Gignac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60 mg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0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Dr. Bellefeuille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r>
                        <a:rPr lang="fr-CA" sz="18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Isabelle Audet </a:t>
                      </a:r>
                      <a:r>
                        <a:rPr lang="fr-CA" sz="1800" dirty="0" err="1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inf.aux</a:t>
                      </a:r>
                      <a:r>
                        <a:rPr lang="fr-CA" sz="1800" dirty="0">
                          <a:effectLst/>
                          <a:latin typeface="Brush Script MT" panose="03060802040406070304" pitchFamily="66" charset="0"/>
                          <a:ea typeface="Times New Roman"/>
                        </a:rPr>
                        <a:t>.</a:t>
                      </a: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Unicode MS"/>
                          <a:ea typeface="Times New Roman"/>
                        </a:rPr>
                        <a:t> 23</a:t>
                      </a:r>
                      <a:endParaRPr lang="fr-C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  <a:latin typeface="Arial Unicode MS"/>
                          <a:ea typeface="Times New Roman"/>
                        </a:rPr>
                        <a:t> </a:t>
                      </a:r>
                      <a:endParaRPr lang="fr-C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5" marR="68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8454" name="ZoneTexte 3">
            <a:extLst>
              <a:ext uri="{FF2B5EF4-FFF2-40B4-BE49-F238E27FC236}">
                <a16:creationId xmlns:a16="http://schemas.microsoft.com/office/drawing/2014/main" id="{B30BF682-E0EF-4C25-BBD2-6CB5231E8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674" y="1867099"/>
            <a:ext cx="817245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2400" b="1" dirty="0">
                <a:latin typeface="Arial Unicode MS" pitchFamily="34" charset="-128"/>
                <a:cs typeface="Times New Roman" panose="02020603050405020304" pitchFamily="18" charset="0"/>
              </a:rPr>
              <a:t>Contrôle de l’emploi des narcotiques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100" dirty="0">
                <a:latin typeface="Arial Unicode MS" pitchFamily="34" charset="-128"/>
                <a:cs typeface="Times New Roman" panose="02020603050405020304" pitchFamily="18" charset="0"/>
              </a:rPr>
              <a:t> 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2000" dirty="0">
                <a:latin typeface="Arial Unicode MS" pitchFamily="34" charset="-128"/>
                <a:cs typeface="Times New Roman" panose="02020603050405020304" pitchFamily="18" charset="0"/>
              </a:rPr>
              <a:t>Date : 20XX-XX-XX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100" dirty="0">
                <a:latin typeface="Arial Unicode MS" pitchFamily="34" charset="-128"/>
                <a:cs typeface="Times New Roman" panose="02020603050405020304" pitchFamily="18" charset="0"/>
              </a:rPr>
              <a:t> </a:t>
            </a:r>
            <a:endParaRPr lang="fr-CA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600" dirty="0">
                <a:latin typeface="Arial Unicode MS" pitchFamily="34" charset="-128"/>
                <a:cs typeface="Times New Roman" panose="02020603050405020304" pitchFamily="18" charset="0"/>
              </a:rPr>
              <a:t>Total : 25						    Nom de la drogue : </a:t>
            </a:r>
            <a:r>
              <a:rPr lang="fr-CA" altLang="fr-FR" sz="1600" b="1" dirty="0">
                <a:latin typeface="Arial Unicode MS" pitchFamily="34" charset="-128"/>
                <a:cs typeface="Times New Roman" panose="02020603050405020304" pitchFamily="18" charset="0"/>
              </a:rPr>
              <a:t>Codéine </a:t>
            </a:r>
            <a:r>
              <a:rPr lang="fr-CA" altLang="fr-FR" sz="1600" b="1" dirty="0" err="1">
                <a:latin typeface="Arial Unicode MS" pitchFamily="34" charset="-128"/>
                <a:cs typeface="Times New Roman" panose="02020603050405020304" pitchFamily="18" charset="0"/>
              </a:rPr>
              <a:t>contin</a:t>
            </a:r>
            <a:r>
              <a:rPr lang="fr-CA" altLang="fr-FR" sz="1600" b="1" dirty="0">
                <a:latin typeface="Arial Unicode MS" pitchFamily="34" charset="-128"/>
                <a:cs typeface="Times New Roman" panose="02020603050405020304" pitchFamily="18" charset="0"/>
              </a:rPr>
              <a:t> 30 mg/</a:t>
            </a:r>
            <a:r>
              <a:rPr lang="fr-CA" altLang="fr-FR" sz="1600" b="1" dirty="0" err="1">
                <a:latin typeface="Arial Unicode MS" pitchFamily="34" charset="-128"/>
                <a:cs typeface="Times New Roman" panose="02020603050405020304" pitchFamily="18" charset="0"/>
              </a:rPr>
              <a:t>co</a:t>
            </a:r>
            <a:r>
              <a:rPr lang="fr-CA" altLang="fr-FR" sz="1600" b="1" dirty="0">
                <a:latin typeface="Arial Unicode MS" pitchFamily="34" charset="-128"/>
                <a:cs typeface="Times New Roman" panose="02020603050405020304" pitchFamily="18" charset="0"/>
              </a:rPr>
              <a:t> LA</a:t>
            </a:r>
            <a:endParaRPr lang="fr-CA" alt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CA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8455" name="Ellipse 2">
            <a:extLst>
              <a:ext uri="{FF2B5EF4-FFF2-40B4-BE49-F238E27FC236}">
                <a16:creationId xmlns:a16="http://schemas.microsoft.com/office/drawing/2014/main" id="{001C9224-2857-9980-1D70-D5A948764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674" y="4462898"/>
            <a:ext cx="719137" cy="5461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CA" altLang="fr-FR"/>
          </a:p>
        </p:txBody>
      </p:sp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3993D03D-39B1-B64C-DCB5-E22BDD1AFD83}"/>
              </a:ext>
            </a:extLst>
          </p:cNvPr>
          <p:cNvSpPr/>
          <p:nvPr/>
        </p:nvSpPr>
        <p:spPr>
          <a:xfrm rot="564641">
            <a:off x="1768607" y="4712555"/>
            <a:ext cx="4326987" cy="1632486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dirty="0"/>
              <a:t>IMPORTANT D’INSCRIRE LES 2 COMPRIMÉS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1025</Words>
  <Application>Microsoft Office PowerPoint</Application>
  <PresentationFormat>Grand écran</PresentationFormat>
  <Paragraphs>390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Arial Unicode MS</vt:lpstr>
      <vt:lpstr>Brush Script MT</vt:lpstr>
      <vt:lpstr>Calibri</vt:lpstr>
      <vt:lpstr>Gill Sans MT</vt:lpstr>
      <vt:lpstr>Times New Roman</vt:lpstr>
      <vt:lpstr>Trebuchet MS</vt:lpstr>
      <vt:lpstr>Wingdings 3</vt:lpstr>
      <vt:lpstr>Facette</vt:lpstr>
      <vt:lpstr>Corrigé exercice sur l’inscription dans les feuilles de contrôle des narcotiques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Corrigé exercice sur l’inscription dans les feuilles de contrôle des narcotiques</dc:title>
  <dc:creator>Audet, Isabelle</dc:creator>
  <cp:lastModifiedBy>Beaulieu, Daniel</cp:lastModifiedBy>
  <cp:revision>8</cp:revision>
  <dcterms:created xsi:type="dcterms:W3CDTF">2024-04-08T15:33:27Z</dcterms:created>
  <dcterms:modified xsi:type="dcterms:W3CDTF">2024-06-10T18:21:01Z</dcterms:modified>
</cp:coreProperties>
</file>