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6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85" r:id="rId21"/>
    <p:sldId id="574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483" r:id="rId49"/>
    <p:sldId id="303" r:id="rId50"/>
    <p:sldId id="304" r:id="rId51"/>
    <p:sldId id="305" r:id="rId52"/>
    <p:sldId id="402" r:id="rId53"/>
    <p:sldId id="484" r:id="rId54"/>
    <p:sldId id="403" r:id="rId55"/>
    <p:sldId id="485" r:id="rId56"/>
    <p:sldId id="486" r:id="rId57"/>
    <p:sldId id="487" r:id="rId58"/>
    <p:sldId id="488" r:id="rId59"/>
    <p:sldId id="479" r:id="rId60"/>
    <p:sldId id="489" r:id="rId61"/>
    <p:sldId id="490" r:id="rId62"/>
    <p:sldId id="492" r:id="rId63"/>
    <p:sldId id="480" r:id="rId64"/>
    <p:sldId id="493" r:id="rId65"/>
    <p:sldId id="481" r:id="rId6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1325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54CA0F-149F-455D-A4FA-ADE410F8C912}" type="datetimeFigureOut">
              <a:rPr lang="fr-CA" smtClean="0"/>
              <a:t>2024-06-17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FF72C1-D155-4823-BE7A-7983FE1AF36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600852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FF72C1-D155-4823-BE7A-7983FE1AF36F}" type="slidenum">
              <a:rPr lang="fr-CA" smtClean="0"/>
              <a:t>39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731442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FF72C1-D155-4823-BE7A-7983FE1AF36F}" type="slidenum">
              <a:rPr lang="fr-CA" smtClean="0"/>
              <a:t>46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67818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BB2CD-87AC-4A20-A592-CE84D4ECC316}" type="datetimeFigureOut">
              <a:rPr lang="fr-CA" smtClean="0"/>
              <a:t>2024-06-17</a:t>
            </a:fld>
            <a:endParaRPr lang="fr-CA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B827DC9-46C0-4435-9BDC-9C053C25D981}" type="slidenum">
              <a:rPr lang="fr-CA" smtClean="0"/>
              <a:t>‹N°›</a:t>
            </a:fld>
            <a:endParaRPr lang="fr-CA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CA"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BB2CD-87AC-4A20-A592-CE84D4ECC316}" type="datetimeFigureOut">
              <a:rPr lang="fr-CA" smtClean="0"/>
              <a:t>2024-06-17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27DC9-46C0-4435-9BDC-9C053C25D981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BB2CD-87AC-4A20-A592-CE84D4ECC316}" type="datetimeFigureOut">
              <a:rPr lang="fr-CA" smtClean="0"/>
              <a:t>2024-06-17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27DC9-46C0-4435-9BDC-9C053C25D981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/>
          </a:p>
        </p:txBody>
      </p:sp>
      <p:sp>
        <p:nvSpPr>
          <p:cNvPr id="7" name="Rectangle 6"/>
          <p:cNvSpPr>
            <a:spLocks noGrp="1"/>
          </p:cNvSpPr>
          <p:nvPr>
            <p:ph sz="quarter" idx="13"/>
          </p:nvPr>
        </p:nvSpPr>
        <p:spPr>
          <a:xfrm>
            <a:off x="609600" y="1803400"/>
            <a:ext cx="8153400" cy="436880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5623E4C-58E0-F2DE-CE62-2828A63B880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7C9FCC5-9572-46E0-AD4C-AE35CEE78148}" type="datetime1">
              <a:rPr lang="fr-FR"/>
              <a:pPr>
                <a:defRPr/>
              </a:pPr>
              <a:t>17/06/2024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FAE29F6-D8D3-4E66-40D6-B523EBEF130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3F2195F-E0F6-3717-5C8D-F5B05B93134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ctr">
              <a:defRPr sz="1400" b="1">
                <a:solidFill>
                  <a:srgbClr val="FFFFFF"/>
                </a:solidFill>
              </a:defRPr>
            </a:lvl1pPr>
          </a:lstStyle>
          <a:p>
            <a:fld id="{16D4C94D-3B78-4D32-B1F8-291C5A8336BB}" type="slidenum">
              <a:rPr lang="fr-FR" altLang="fr-FR"/>
              <a:pPr/>
              <a:t>‹N°›</a:t>
            </a:fld>
            <a:endParaRPr lang="fr-FR" altLang="fr-FR" sz="800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579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BB2CD-87AC-4A20-A592-CE84D4ECC316}" type="datetimeFigureOut">
              <a:rPr lang="fr-CA" smtClean="0"/>
              <a:t>2024-06-17</a:t>
            </a:fld>
            <a:endParaRPr lang="fr-CA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B827DC9-46C0-4435-9BDC-9C053C25D981}" type="slidenum">
              <a:rPr lang="fr-CA" smtClean="0"/>
              <a:t>‹N°›</a:t>
            </a:fld>
            <a:endParaRPr lang="fr-CA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CA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BB2CD-87AC-4A20-A592-CE84D4ECC316}" type="datetimeFigureOut">
              <a:rPr lang="fr-CA" smtClean="0"/>
              <a:t>2024-06-17</a:t>
            </a:fld>
            <a:endParaRPr lang="fr-CA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B827DC9-46C0-4435-9BDC-9C053C25D981}" type="slidenum">
              <a:rPr lang="fr-CA" smtClean="0"/>
              <a:t>‹N°›</a:t>
            </a:fld>
            <a:endParaRPr lang="fr-CA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BB2CD-87AC-4A20-A592-CE84D4ECC316}" type="datetimeFigureOut">
              <a:rPr lang="fr-CA" smtClean="0"/>
              <a:t>2024-06-17</a:t>
            </a:fld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B827DC9-46C0-4435-9BDC-9C053C25D981}" type="slidenum">
              <a:rPr lang="fr-CA" smtClean="0"/>
              <a:t>‹N°›</a:t>
            </a:fld>
            <a:endParaRPr lang="fr-C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BB2CD-87AC-4A20-A592-CE84D4ECC316}" type="datetimeFigureOut">
              <a:rPr lang="fr-CA" smtClean="0"/>
              <a:t>2024-06-17</a:t>
            </a:fld>
            <a:endParaRPr lang="fr-CA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B827DC9-46C0-4435-9BDC-9C053C25D981}" type="slidenum">
              <a:rPr lang="fr-CA" smtClean="0"/>
              <a:t>‹N°›</a:t>
            </a:fld>
            <a:endParaRPr lang="fr-CA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CA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BB2CD-87AC-4A20-A592-CE84D4ECC316}" type="datetimeFigureOut">
              <a:rPr lang="fr-CA" smtClean="0"/>
              <a:t>2024-06-17</a:t>
            </a:fld>
            <a:endParaRPr lang="fr-CA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B827DC9-46C0-4435-9BDC-9C053C25D981}" type="slidenum">
              <a:rPr lang="fr-CA" smtClean="0"/>
              <a:t>‹N°›</a:t>
            </a:fld>
            <a:endParaRPr lang="fr-CA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CA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BB2CD-87AC-4A20-A592-CE84D4ECC316}" type="datetimeFigureOut">
              <a:rPr lang="fr-CA" smtClean="0"/>
              <a:t>2024-06-17</a:t>
            </a:fld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B827DC9-46C0-4435-9BDC-9C053C25D981}" type="slidenum">
              <a:rPr lang="fr-CA" smtClean="0"/>
              <a:t>‹N°›</a:t>
            </a:fld>
            <a:endParaRPr lang="fr-CA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CA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BB2CD-87AC-4A20-A592-CE84D4ECC316}" type="datetimeFigureOut">
              <a:rPr lang="fr-CA" smtClean="0"/>
              <a:t>2024-06-17</a:t>
            </a:fld>
            <a:endParaRPr lang="fr-CA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B827DC9-46C0-4435-9BDC-9C053C25D981}" type="slidenum">
              <a:rPr lang="fr-CA" smtClean="0"/>
              <a:t>‹N°›</a:t>
            </a:fld>
            <a:endParaRPr lang="fr-CA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BB2CD-87AC-4A20-A592-CE84D4ECC316}" type="datetimeFigureOut">
              <a:rPr lang="fr-CA" smtClean="0"/>
              <a:t>2024-06-17</a:t>
            </a:fld>
            <a:endParaRPr lang="fr-CA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B827DC9-46C0-4435-9BDC-9C053C25D981}" type="slidenum">
              <a:rPr lang="fr-CA" smtClean="0"/>
              <a:t>‹N°›</a:t>
            </a:fld>
            <a:endParaRPr lang="fr-CA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CA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201BB2CD-87AC-4A20-A592-CE84D4ECC316}" type="datetimeFigureOut">
              <a:rPr lang="fr-CA" smtClean="0"/>
              <a:t>2024-06-17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8B827DC9-46C0-4435-9BDC-9C053C25D981}" type="slidenum">
              <a:rPr lang="fr-CA" smtClean="0"/>
              <a:t>‹N°›</a:t>
            </a:fld>
            <a:endParaRPr lang="fr-C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</p:sldLayoutIdLst>
  <p:transition spd="slow">
    <p:wipe/>
  </p:transition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13" Type="http://schemas.openxmlformats.org/officeDocument/2006/relationships/image" Target="../media/image31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12" Type="http://schemas.openxmlformats.org/officeDocument/2006/relationships/image" Target="../media/image30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11" Type="http://schemas.openxmlformats.org/officeDocument/2006/relationships/image" Target="../media/image29.jpe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jpeg"/><Relationship Id="rId9" Type="http://schemas.openxmlformats.org/officeDocument/2006/relationships/image" Target="../media/image27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87624" y="2204864"/>
            <a:ext cx="7543800" cy="2152650"/>
          </a:xfrm>
        </p:spPr>
        <p:txBody>
          <a:bodyPr/>
          <a:lstStyle/>
          <a:p>
            <a:r>
              <a:rPr lang="fr-CA" altLang="fr-FR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Classes des médicaments</a:t>
            </a:r>
            <a:br>
              <a:rPr lang="fr-CA" altLang="fr-FR" b="1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6" charset="0"/>
              </a:rPr>
            </a:br>
            <a:br>
              <a:rPr lang="fr-CA" altLang="fr-FR" sz="4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6" charset="0"/>
              </a:rPr>
            </a:br>
            <a:endParaRPr lang="fr-CA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br>
              <a:rPr lang="fr-CA" altLang="fr-FR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6" charset="0"/>
              </a:rPr>
            </a:br>
            <a:r>
              <a:rPr lang="fr-CA" altLang="fr-FR" sz="3800" b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cemeq</a:t>
            </a:r>
            <a:r>
              <a:rPr lang="fr-CA" altLang="fr-FR" sz="3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p. 39</a:t>
            </a:r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66441715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5576" y="260648"/>
            <a:ext cx="7543800" cy="2152650"/>
          </a:xfrm>
        </p:spPr>
        <p:txBody>
          <a:bodyPr/>
          <a:lstStyle/>
          <a:p>
            <a:r>
              <a:rPr lang="fr-CA" altLang="fr-FR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Antinéoplasiques</a:t>
            </a:r>
            <a:endParaRPr lang="fr-CA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133600" y="2996952"/>
            <a:ext cx="6172200" cy="1944215"/>
          </a:xfrm>
        </p:spPr>
        <p:txBody>
          <a:bodyPr>
            <a:normAutofit fontScale="70000" lnSpcReduction="20000"/>
          </a:bodyPr>
          <a:lstStyle/>
          <a:p>
            <a:r>
              <a:rPr lang="fr-CA" altLang="fr-FR" sz="51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Utilisés pour le traitement des cancers (</a:t>
            </a:r>
            <a:r>
              <a:rPr lang="fr-CA" altLang="fr-FR" sz="51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Arrêter la prolifération des cellules cancéreuses</a:t>
            </a:r>
            <a:r>
              <a:rPr lang="fr-CA" altLang="fr-FR" sz="51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</a:p>
          <a:p>
            <a:endParaRPr lang="fr-CA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293096"/>
            <a:ext cx="2376264" cy="240661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9329161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8288" indent="0">
              <a:buNone/>
            </a:pPr>
            <a:r>
              <a:rPr lang="fr-CA" altLang="fr-FR" sz="3600" b="1" i="1" u="sng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Effets recherchés</a:t>
            </a:r>
            <a:r>
              <a:rPr lang="fr-CA" altLang="fr-FR" sz="36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</a:t>
            </a:r>
          </a:p>
          <a:p>
            <a:pPr marL="18288" indent="0">
              <a:buNone/>
            </a:pPr>
            <a:endParaRPr lang="fr-CA" altLang="fr-FR" sz="28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r>
              <a:rPr lang="fr-CA" altLang="fr-FR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Arrêt ou ralentissement de la progression cellulaire anormale(cellules cancéreuses)</a:t>
            </a:r>
          </a:p>
          <a:p>
            <a:pPr marL="18288" indent="0">
              <a:buNone/>
            </a:pPr>
            <a:endParaRPr lang="fr-CA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dirty="0"/>
              <a:t>Antinéoplasique</a:t>
            </a:r>
          </a:p>
        </p:txBody>
      </p:sp>
    </p:spTree>
    <p:extLst>
      <p:ext uri="{BB962C8B-B14F-4D97-AF65-F5344CB8AC3E}">
        <p14:creationId xmlns:p14="http://schemas.microsoft.com/office/powerpoint/2010/main" val="19642850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1835696" y="332656"/>
            <a:ext cx="7185992" cy="5252392"/>
          </a:xfrm>
        </p:spPr>
        <p:txBody>
          <a:bodyPr>
            <a:normAutofit lnSpcReduction="10000"/>
          </a:bodyPr>
          <a:lstStyle/>
          <a:p>
            <a:r>
              <a:rPr lang="fr-CA" altLang="fr-FR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Signes de toxicité cellulaire</a:t>
            </a:r>
          </a:p>
          <a:p>
            <a:r>
              <a:rPr lang="fr-CA" altLang="fr-FR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Anorexie, nausées, vomissements, </a:t>
            </a:r>
            <a:r>
              <a:rPr lang="fr-CA" altLang="fr-FR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alopécie</a:t>
            </a:r>
            <a:r>
              <a:rPr lang="fr-CA" altLang="fr-FR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, ulcération des muqueuses ex : bouche…</a:t>
            </a:r>
          </a:p>
          <a:p>
            <a:pPr marL="18288" indent="0">
              <a:buNone/>
            </a:pPr>
            <a:endParaRPr lang="fr-CA" altLang="fr-FR" sz="24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</a:endParaRPr>
          </a:p>
          <a:p>
            <a:r>
              <a:rPr lang="fr-CA" altLang="fr-FR" sz="35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Dépression médullaire osseuse</a:t>
            </a:r>
          </a:p>
          <a:p>
            <a:r>
              <a:rPr lang="fr-CA" altLang="fr-FR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Anémie</a:t>
            </a:r>
            <a:r>
              <a:rPr lang="fr-CA" altLang="fr-FR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, </a:t>
            </a:r>
            <a:r>
              <a:rPr lang="fr-CA" altLang="fr-FR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fatigue</a:t>
            </a:r>
            <a:r>
              <a:rPr lang="fr-CA" altLang="fr-FR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, </a:t>
            </a:r>
            <a:r>
              <a:rPr lang="fr-CA" altLang="fr-FR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sensibilité aux infections</a:t>
            </a:r>
          </a:p>
          <a:p>
            <a:pPr marL="18288" indent="0">
              <a:buNone/>
            </a:pPr>
            <a:endParaRPr lang="fr-CA" altLang="fr-FR" sz="24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</a:endParaRPr>
          </a:p>
          <a:p>
            <a:r>
              <a:rPr lang="fr-CA" altLang="fr-FR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Tendance aux hémorragies </a:t>
            </a:r>
            <a:endParaRPr lang="fr-CA" altLang="fr-FR" sz="32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</a:endParaRPr>
          </a:p>
          <a:p>
            <a:r>
              <a:rPr lang="fr-CA" altLang="fr-FR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Pétéchies, ecchymoses, épistaxis</a:t>
            </a:r>
          </a:p>
          <a:p>
            <a:endParaRPr lang="fr-CA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755576" y="5517232"/>
            <a:ext cx="7543800" cy="914400"/>
          </a:xfrm>
        </p:spPr>
        <p:txBody>
          <a:bodyPr/>
          <a:lstStyle/>
          <a:p>
            <a:r>
              <a:rPr lang="fr-CA" b="1" dirty="0"/>
              <a:t>Antinéoplasique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706838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1259632" y="548680"/>
            <a:ext cx="7344816" cy="4255367"/>
          </a:xfrm>
        </p:spPr>
        <p:txBody>
          <a:bodyPr>
            <a:normAutofit fontScale="85000" lnSpcReduction="20000"/>
          </a:bodyPr>
          <a:lstStyle/>
          <a:p>
            <a:pPr marL="18288" indent="0">
              <a:buNone/>
            </a:pPr>
            <a:r>
              <a:rPr lang="fr-CA" sz="3600" b="1" u="sng" dirty="0">
                <a:effectLst/>
              </a:rPr>
              <a:t>Soins</a:t>
            </a:r>
          </a:p>
          <a:p>
            <a:pPr marL="18288" indent="0">
              <a:buNone/>
            </a:pPr>
            <a:endParaRPr lang="fr-CA" sz="3600" b="1" u="sng" dirty="0">
              <a:effectLst/>
            </a:endParaRPr>
          </a:p>
          <a:p>
            <a:r>
              <a:rPr lang="fr-CA" altLang="fr-FR" sz="3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Prendre de </a:t>
            </a:r>
            <a:r>
              <a:rPr lang="fr-CA" altLang="fr-FR" sz="3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petits repas </a:t>
            </a:r>
            <a:r>
              <a:rPr lang="fr-CA" altLang="fr-FR" sz="3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et des suppléments alimentaires</a:t>
            </a:r>
          </a:p>
          <a:p>
            <a:r>
              <a:rPr lang="fr-CA" altLang="fr-FR" sz="3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Favoriser une </a:t>
            </a:r>
            <a:r>
              <a:rPr lang="fr-CA" altLang="fr-FR" sz="3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hygiène buccale fréquente </a:t>
            </a:r>
          </a:p>
          <a:p>
            <a:r>
              <a:rPr lang="fr-CA" altLang="fr-FR" sz="3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Éviter les risques de contamination</a:t>
            </a:r>
          </a:p>
          <a:p>
            <a:r>
              <a:rPr lang="fr-CA" altLang="fr-FR" sz="3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Surveiller la T⁰ et les signes d’hémorragies</a:t>
            </a:r>
          </a:p>
          <a:p>
            <a:r>
              <a:rPr lang="fr-CA" altLang="fr-FR" sz="3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Manipuler les médicaments avec des gants</a:t>
            </a:r>
          </a:p>
          <a:p>
            <a:r>
              <a:rPr lang="fr-CA" altLang="fr-FR" sz="3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Surveillance du site I/V</a:t>
            </a:r>
          </a:p>
          <a:p>
            <a:pPr marL="18288" indent="0">
              <a:buNone/>
            </a:pPr>
            <a:endParaRPr lang="fr-CA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dirty="0"/>
              <a:t>Antinéoplasique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2986687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275856" y="1772816"/>
            <a:ext cx="6096000" cy="2952328"/>
          </a:xfrm>
        </p:spPr>
        <p:txBody>
          <a:bodyPr>
            <a:normAutofit/>
          </a:bodyPr>
          <a:lstStyle/>
          <a:p>
            <a:r>
              <a:rPr lang="fr-CA" altLang="fr-FR" sz="32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Pétéchies</a:t>
            </a:r>
          </a:p>
          <a:p>
            <a:r>
              <a:rPr lang="fr-CA" altLang="fr-FR" sz="32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Ecchymose</a:t>
            </a:r>
          </a:p>
          <a:p>
            <a:r>
              <a:rPr lang="fr-CA" altLang="fr-FR" sz="32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Épistaxis</a:t>
            </a:r>
          </a:p>
          <a:p>
            <a:r>
              <a:rPr lang="fr-CA" altLang="fr-FR" sz="32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Hématurie</a:t>
            </a:r>
          </a:p>
          <a:p>
            <a:r>
              <a:rPr lang="fr-CA" altLang="fr-FR" sz="32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Méléna</a:t>
            </a:r>
            <a:endParaRPr lang="fr-CA" altLang="fr-FR" sz="2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endParaRPr lang="fr-CA" altLang="fr-FR" sz="2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 Antiqua" pitchFamily="16" charset="0"/>
            </a:endParaRPr>
          </a:p>
          <a:p>
            <a:endParaRPr lang="fr-CA" altLang="fr-FR" sz="2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 Antiqua" pitchFamily="16" charset="0"/>
            </a:endParaRPr>
          </a:p>
          <a:p>
            <a:endParaRPr lang="fr-CA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755576" y="5085184"/>
            <a:ext cx="7543800" cy="914400"/>
          </a:xfrm>
        </p:spPr>
        <p:txBody>
          <a:bodyPr/>
          <a:lstStyle/>
          <a:p>
            <a:pPr algn="ctr"/>
            <a:r>
              <a:rPr lang="fr-CA" altLang="fr-FR" sz="5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Signes d’hémorragies </a:t>
            </a:r>
            <a:r>
              <a:rPr lang="fr-CA" altLang="fr-FR" sz="36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(faire carte-fiche):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9476938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A" altLang="fr-FR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Anti-infectieux</a:t>
            </a:r>
            <a:br>
              <a:rPr lang="fr-CA" altLang="fr-FR" b="1" dirty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6" charset="0"/>
              </a:rPr>
            </a:br>
            <a:endParaRPr lang="fr-CA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195736" y="2996952"/>
            <a:ext cx="6172200" cy="1693912"/>
          </a:xfrm>
        </p:spPr>
        <p:txBody>
          <a:bodyPr>
            <a:normAutofit fontScale="92500"/>
          </a:bodyPr>
          <a:lstStyle/>
          <a:p>
            <a:r>
              <a:rPr lang="fr-CA" altLang="fr-FR" sz="3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Vise à combattre l’envahissement de l’organisme par des germes pathogènes ou des parasites</a:t>
            </a:r>
          </a:p>
          <a:p>
            <a:endParaRPr lang="fr-CA" dirty="0"/>
          </a:p>
        </p:txBody>
      </p:sp>
      <p:sp>
        <p:nvSpPr>
          <p:cNvPr id="4" name="ZoneTexte 3"/>
          <p:cNvSpPr txBox="1"/>
          <p:nvPr/>
        </p:nvSpPr>
        <p:spPr>
          <a:xfrm>
            <a:off x="1475656" y="4620736"/>
            <a:ext cx="640871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800"/>
              </a:spcBef>
              <a:buClr>
                <a:srgbClr val="FAFD00"/>
              </a:buClr>
              <a:defRPr/>
            </a:pPr>
            <a:r>
              <a:rPr lang="fr-CA" altLang="fr-FR" sz="2800" b="1" i="1" u="sng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Sous-classes</a:t>
            </a:r>
          </a:p>
          <a:p>
            <a:pPr algn="ctr">
              <a:spcBef>
                <a:spcPts val="800"/>
              </a:spcBef>
              <a:buClr>
                <a:srgbClr val="FAFD00"/>
              </a:buClr>
              <a:defRPr/>
            </a:pPr>
            <a:r>
              <a:rPr lang="fr-CA" altLang="fr-FR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Antibiotiques ou antibactériens</a:t>
            </a:r>
          </a:p>
          <a:p>
            <a:pPr algn="ctr">
              <a:spcBef>
                <a:spcPts val="800"/>
              </a:spcBef>
              <a:buClr>
                <a:srgbClr val="FAFD00"/>
              </a:buClr>
              <a:defRPr/>
            </a:pPr>
            <a:r>
              <a:rPr lang="fr-CA" altLang="fr-FR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Antiviraux, Antifongiques, Antituberculeux</a:t>
            </a:r>
          </a:p>
          <a:p>
            <a:pPr algn="ctr">
              <a:spcBef>
                <a:spcPts val="800"/>
              </a:spcBef>
              <a:buClr>
                <a:srgbClr val="FAFD00"/>
              </a:buClr>
              <a:defRPr/>
            </a:pPr>
            <a:r>
              <a:rPr lang="fr-CA" altLang="fr-FR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Anthelminthiques, </a:t>
            </a:r>
            <a:r>
              <a:rPr lang="fr-CA" altLang="fr-FR" sz="20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Antiprotozoaires</a:t>
            </a:r>
            <a:endParaRPr lang="fr-CA" altLang="fr-FR" sz="2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5570359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605" y="764704"/>
            <a:ext cx="7224803" cy="541860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014625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755576" y="332655"/>
            <a:ext cx="7848872" cy="5040561"/>
          </a:xfrm>
        </p:spPr>
        <p:txBody>
          <a:bodyPr>
            <a:normAutofit lnSpcReduction="10000"/>
          </a:bodyPr>
          <a:lstStyle/>
          <a:p>
            <a:r>
              <a:rPr lang="fr-CA" altLang="fr-FR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Les anti-infectieux doivent être administrés à </a:t>
            </a:r>
            <a:r>
              <a:rPr lang="fr-CA" altLang="fr-FR" sz="2800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horaire régulier. </a:t>
            </a:r>
            <a:r>
              <a:rPr lang="fr-CA" altLang="fr-F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18288" indent="0">
              <a:buNone/>
            </a:pPr>
            <a:endParaRPr lang="fr-CA" altLang="fr-FR" sz="2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r>
              <a:rPr lang="fr-CA" altLang="fr-FR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Ne doit </a:t>
            </a:r>
            <a:r>
              <a:rPr lang="fr-CA" altLang="fr-FR" sz="2800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pas être interrompues </a:t>
            </a:r>
            <a:r>
              <a:rPr lang="fr-CA" altLang="fr-FR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avant la fin du traitement. </a:t>
            </a:r>
          </a:p>
          <a:p>
            <a:pPr marL="18288" indent="0">
              <a:buNone/>
            </a:pPr>
            <a:endParaRPr lang="fr-CA" altLang="fr-FR" sz="28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r>
              <a:rPr lang="fr-CA" altLang="fr-FR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Même si la plupart doivent être pris à jeun, il peut être recommandé de les </a:t>
            </a:r>
            <a:r>
              <a:rPr lang="fr-CA" altLang="fr-FR" sz="2800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prendre avec de la nourriture</a:t>
            </a:r>
            <a:r>
              <a:rPr lang="fr-CA" altLang="fr-F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fr-CA" altLang="fr-FR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pour en augmenter l’absorption ou diminuer les problèmes digestifs.</a:t>
            </a:r>
          </a:p>
          <a:p>
            <a:pPr marL="18288" indent="0">
              <a:buNone/>
            </a:pPr>
            <a:endParaRPr lang="fr-CA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755576" y="5301208"/>
            <a:ext cx="7543800" cy="914400"/>
          </a:xfrm>
        </p:spPr>
        <p:txBody>
          <a:bodyPr/>
          <a:lstStyle/>
          <a:p>
            <a:r>
              <a:rPr lang="fr-CA" altLang="fr-FR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Anti-infectieux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5128991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5576" y="404664"/>
            <a:ext cx="7543800" cy="2152650"/>
          </a:xfrm>
        </p:spPr>
        <p:txBody>
          <a:bodyPr/>
          <a:lstStyle/>
          <a:p>
            <a:r>
              <a:rPr lang="fr-CA" b="1" dirty="0">
                <a:sym typeface="Wingdings"/>
              </a:rPr>
              <a:t> </a:t>
            </a:r>
            <a:r>
              <a:rPr lang="fr-CA" b="1" dirty="0"/>
              <a:t>Antibiotiques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267744" y="3140968"/>
            <a:ext cx="6172200" cy="1368152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800"/>
              </a:spcBef>
              <a:buClr>
                <a:srgbClr val="FAFD00"/>
              </a:buClr>
              <a:defRPr/>
            </a:pPr>
            <a:r>
              <a:rPr lang="fr-CA" altLang="fr-FR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Combattre l’infection causée par des </a:t>
            </a:r>
            <a:r>
              <a:rPr lang="fr-CA" altLang="fr-FR" sz="3200" b="1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bactéries</a:t>
            </a:r>
            <a:r>
              <a:rPr lang="fr-CA" altLang="fr-FR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fr-CA" altLang="fr-FR" sz="3200" dirty="0"/>
              <a:t>(agit comme bactéricide)</a:t>
            </a:r>
          </a:p>
          <a:p>
            <a:endParaRPr lang="fr-CA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933056"/>
            <a:ext cx="2352601" cy="235260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8816418"/>
      </p:ext>
    </p:extLst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dirty="0">
                <a:sym typeface="Wingdings"/>
              </a:rPr>
              <a:t> </a:t>
            </a:r>
            <a:r>
              <a:rPr lang="fr-CA" b="1" dirty="0"/>
              <a:t>Antibiotiques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683568" y="658368"/>
            <a:ext cx="3934152" cy="4138784"/>
          </a:xfrm>
        </p:spPr>
        <p:txBody>
          <a:bodyPr>
            <a:normAutofit/>
          </a:bodyPr>
          <a:lstStyle/>
          <a:p>
            <a:pPr marL="18288" indent="0">
              <a:buNone/>
            </a:pPr>
            <a:r>
              <a:rPr lang="fr-CA" sz="3200" b="1" u="sng" dirty="0"/>
              <a:t>Effets secondaires</a:t>
            </a:r>
          </a:p>
          <a:p>
            <a:pPr marL="18288" indent="0">
              <a:buNone/>
            </a:pPr>
            <a:endParaRPr lang="fr-CA" sz="3200" b="1" u="sng" dirty="0"/>
          </a:p>
          <a:p>
            <a:r>
              <a:rPr lang="fr-CA" altLang="fr-FR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Diarrhées, </a:t>
            </a:r>
          </a:p>
          <a:p>
            <a:r>
              <a:rPr lang="fr-CA" altLang="fr-FR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Candidose vaginale, </a:t>
            </a:r>
          </a:p>
          <a:p>
            <a:r>
              <a:rPr lang="fr-CA" altLang="fr-FR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Destruction de la flore microbienne, </a:t>
            </a:r>
          </a:p>
          <a:p>
            <a:r>
              <a:rPr lang="fr-CA" altLang="fr-FR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Réactions allergiques</a:t>
            </a:r>
          </a:p>
          <a:p>
            <a:pPr marL="18288" indent="0">
              <a:buNone/>
            </a:pPr>
            <a:r>
              <a:rPr lang="fr-CA" altLang="fr-FR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(prurit, éruptions cutanées)</a:t>
            </a:r>
          </a:p>
          <a:p>
            <a:endParaRPr lang="fr-CA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647256" cy="4354808"/>
          </a:xfrm>
        </p:spPr>
        <p:txBody>
          <a:bodyPr>
            <a:normAutofit/>
          </a:bodyPr>
          <a:lstStyle/>
          <a:p>
            <a:pPr marL="18288" indent="0">
              <a:buNone/>
            </a:pPr>
            <a:r>
              <a:rPr lang="fr-CA" sz="3200" b="1" u="sng" dirty="0">
                <a:latin typeface="+mj-lt"/>
              </a:rPr>
              <a:t>Soins</a:t>
            </a:r>
          </a:p>
          <a:p>
            <a:pPr marL="18288" indent="0">
              <a:buNone/>
            </a:pPr>
            <a:endParaRPr lang="fr-CA" sz="3200" b="1" u="sng" dirty="0">
              <a:latin typeface="+mj-lt"/>
            </a:endParaRPr>
          </a:p>
          <a:p>
            <a:r>
              <a:rPr lang="fr-CA" altLang="fr-FR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Recommander de </a:t>
            </a:r>
            <a:r>
              <a:rPr lang="fr-CA" altLang="fr-FR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manger du yogourt</a:t>
            </a:r>
            <a:r>
              <a:rPr lang="fr-CA" altLang="fr-FR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, </a:t>
            </a:r>
          </a:p>
          <a:p>
            <a:r>
              <a:rPr lang="fr-CA" altLang="fr-FR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Expliquer les signes d’allergiques et aviser si infection persiste, </a:t>
            </a:r>
          </a:p>
          <a:p>
            <a:r>
              <a:rPr lang="fr-CA" altLang="fr-FR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↑hydratation</a:t>
            </a:r>
          </a:p>
          <a:p>
            <a:endParaRPr lang="fr-CA" dirty="0"/>
          </a:p>
          <a:p>
            <a:pPr marL="18288" indent="0">
              <a:buNone/>
            </a:pP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5054901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CA" altLang="fr-FR" sz="32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L’</a:t>
            </a:r>
            <a:r>
              <a:rPr lang="fr-CA" altLang="fr-F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effet recherché</a:t>
            </a:r>
            <a:endParaRPr lang="fr-CA" altLang="fr-FR" sz="32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r>
              <a:rPr lang="fr-CA" altLang="fr-FR" sz="32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les </a:t>
            </a:r>
            <a:r>
              <a:rPr lang="fr-CA" altLang="fr-F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effets secondaires </a:t>
            </a:r>
            <a:r>
              <a:rPr lang="fr-CA" altLang="fr-FR" sz="32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indésirables </a:t>
            </a:r>
          </a:p>
          <a:p>
            <a:r>
              <a:rPr lang="fr-CA" altLang="fr-FR" sz="32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les </a:t>
            </a:r>
            <a:r>
              <a:rPr lang="fr-CA" altLang="fr-F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soins infirmiers </a:t>
            </a:r>
            <a:r>
              <a:rPr lang="fr-CA" altLang="fr-FR" sz="32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reliés à l’administration</a:t>
            </a:r>
            <a:endParaRPr lang="fr-CA" sz="320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CA" altLang="fr-FR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Les médicaments sont divisés par </a:t>
            </a:r>
            <a:r>
              <a:rPr lang="fr-CA" altLang="fr-F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classes</a:t>
            </a:r>
            <a:r>
              <a:rPr lang="fr-CA" altLang="fr-FR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selon le </a:t>
            </a:r>
            <a:r>
              <a:rPr lang="fr-CA" altLang="fr-FR" sz="2800" u="sng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système du corps </a:t>
            </a:r>
            <a:r>
              <a:rPr lang="fr-CA" altLang="fr-FR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humain sur lequel ils exercent leur action.</a:t>
            </a:r>
          </a:p>
          <a:p>
            <a:endParaRPr lang="fr-CA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827584" y="4876800"/>
            <a:ext cx="7848872" cy="1504528"/>
          </a:xfrm>
        </p:spPr>
        <p:txBody>
          <a:bodyPr/>
          <a:lstStyle/>
          <a:p>
            <a:r>
              <a:rPr lang="fr-CA" altLang="fr-FR" sz="32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Pour toute personne qui administre un médicament, il est nécessaire d’en connaître….</a:t>
            </a:r>
            <a:endParaRPr lang="fr-CA" sz="3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337623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264" y="188640"/>
            <a:ext cx="6752044" cy="646058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16271399"/>
      </p:ext>
    </p:extLst>
  </p:cSld>
  <p:clrMapOvr>
    <a:masterClrMapping/>
  </p:clrMapOvr>
  <p:transition spd="slow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lap, Film, Couper, Vidéo, Production">
            <a:extLst>
              <a:ext uri="{FF2B5EF4-FFF2-40B4-BE49-F238E27FC236}">
                <a16:creationId xmlns:a16="http://schemas.microsoft.com/office/drawing/2014/main" id="{ECDA292D-F91E-E104-10F7-881C39632A9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" b="43536"/>
          <a:stretch/>
        </p:blipFill>
        <p:spPr bwMode="auto">
          <a:xfrm>
            <a:off x="2133600" y="685801"/>
            <a:ext cx="6096000" cy="3657599"/>
          </a:xfrm>
          <a:prstGeom prst="rect">
            <a:avLst/>
          </a:prstGeom>
          <a:solidFill>
            <a:srgbClr val="FFFFFF"/>
          </a:solidFill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re 2">
            <a:extLst>
              <a:ext uri="{FF2B5EF4-FFF2-40B4-BE49-F238E27FC236}">
                <a16:creationId xmlns:a16="http://schemas.microsoft.com/office/drawing/2014/main" id="{F06F260E-8F58-3055-EF78-9EDA755E8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</p:spPr>
        <p:txBody>
          <a:bodyPr anchor="b">
            <a:normAutofit/>
          </a:bodyPr>
          <a:lstStyle/>
          <a:p>
            <a:r>
              <a:rPr lang="fr-CA" sz="4500"/>
              <a:t>VISIONNEZ LA VIDÉO C3.3</a:t>
            </a:r>
          </a:p>
        </p:txBody>
      </p:sp>
    </p:spTree>
    <p:extLst>
      <p:ext uri="{BB962C8B-B14F-4D97-AF65-F5344CB8AC3E}">
        <p14:creationId xmlns:p14="http://schemas.microsoft.com/office/powerpoint/2010/main" val="2846293201"/>
      </p:ext>
    </p:extLst>
  </p:cSld>
  <p:clrMapOvr>
    <a:masterClrMapping/>
  </p:clrMapOvr>
  <p:transition spd="slow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4464496" cy="731520"/>
          </a:xfrm>
        </p:spPr>
        <p:txBody>
          <a:bodyPr>
            <a:noAutofit/>
          </a:bodyPr>
          <a:lstStyle/>
          <a:p>
            <a:r>
              <a:rPr lang="fr-CA" sz="4400" b="1" dirty="0">
                <a:sym typeface="Wingdings"/>
              </a:rPr>
              <a:t> </a:t>
            </a:r>
            <a:r>
              <a:rPr lang="fr-CA" sz="4400" b="1" dirty="0"/>
              <a:t>Antibiotiques</a:t>
            </a:r>
            <a:endParaRPr lang="fr-CA" sz="4400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323528" y="476672"/>
            <a:ext cx="8640960" cy="3358120"/>
          </a:xfrm>
        </p:spPr>
        <p:txBody>
          <a:bodyPr/>
          <a:lstStyle/>
          <a:p>
            <a:r>
              <a:rPr lang="fr-CA" altLang="fr-FR" sz="3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L’organisme peut, en certains cas, développer une résistance aux antibiotiques.</a:t>
            </a:r>
            <a:br>
              <a:rPr lang="fr-CA" altLang="fr-FR" sz="3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br>
              <a:rPr lang="fr-CA" altLang="fr-FR" sz="3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fr-CA" altLang="fr-FR" sz="3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C’est-à-dire qu’il en </a:t>
            </a:r>
            <a:r>
              <a:rPr lang="fr-CA" altLang="fr-FR" sz="3000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bloquera l’effet</a:t>
            </a:r>
            <a:r>
              <a:rPr lang="fr-CA" altLang="fr-FR" sz="3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 </a:t>
            </a:r>
            <a:br>
              <a:rPr lang="fr-CA" altLang="fr-FR" sz="3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br>
              <a:rPr lang="fr-CA" altLang="fr-FR" sz="3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fr-CA" altLang="fr-FR" sz="3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C’est ce qui ce produit lorsqu’il y a surutilisation de ce type de médicaments.</a:t>
            </a:r>
            <a:endParaRPr lang="fr-CA" sz="3000" dirty="0"/>
          </a:p>
        </p:txBody>
      </p:sp>
    </p:spTree>
    <p:extLst>
      <p:ext uri="{BB962C8B-B14F-4D97-AF65-F5344CB8AC3E}">
        <p14:creationId xmlns:p14="http://schemas.microsoft.com/office/powerpoint/2010/main" val="1361831057"/>
      </p:ext>
    </p:extLst>
  </p:cSld>
  <p:clrMapOvr>
    <a:masterClrMapping/>
  </p:clrMapOvr>
  <p:transition spd="slow"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A" b="1" dirty="0"/>
              <a:t>Antiviraux</a:t>
            </a:r>
            <a:br>
              <a:rPr lang="fr-CA" b="1" dirty="0"/>
            </a:br>
            <a:endParaRPr lang="fr-CA" b="1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051720" y="3140968"/>
            <a:ext cx="6480720" cy="1224136"/>
          </a:xfrm>
        </p:spPr>
        <p:txBody>
          <a:bodyPr>
            <a:noAutofit/>
          </a:bodyPr>
          <a:lstStyle/>
          <a:p>
            <a:pPr>
              <a:spcBef>
                <a:spcPts val="800"/>
              </a:spcBef>
              <a:buClr>
                <a:srgbClr val="FAFD00"/>
              </a:buClr>
              <a:defRPr/>
            </a:pPr>
            <a:r>
              <a:rPr lang="fr-CA" altLang="fr-FR" sz="36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Contrôler l’infection causée par un </a:t>
            </a:r>
            <a:r>
              <a:rPr lang="fr-CA" altLang="fr-FR" sz="3600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virus.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59" y="4149080"/>
            <a:ext cx="2291011" cy="228318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1827354"/>
      </p:ext>
    </p:extLst>
  </p:cSld>
  <p:clrMapOvr>
    <a:masterClrMapping/>
  </p:clrMapOvr>
  <p:transition spd="slow">
    <p:wip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dirty="0"/>
              <a:t>Antiviraux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4426816"/>
          </a:xfrm>
        </p:spPr>
        <p:txBody>
          <a:bodyPr>
            <a:normAutofit lnSpcReduction="10000"/>
          </a:bodyPr>
          <a:lstStyle/>
          <a:p>
            <a:pPr marL="18288" indent="0">
              <a:buNone/>
            </a:pPr>
            <a:r>
              <a:rPr lang="fr-CA" sz="3200" b="1" u="sng" dirty="0"/>
              <a:t>Effets secondaires</a:t>
            </a:r>
          </a:p>
          <a:p>
            <a:pPr marL="18288" indent="0">
              <a:buNone/>
            </a:pPr>
            <a:endParaRPr lang="fr-CA" sz="3200" b="1" u="sng" dirty="0"/>
          </a:p>
          <a:p>
            <a:r>
              <a:rPr lang="fr-CA" altLang="fr-FR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Diarrhées</a:t>
            </a:r>
            <a:r>
              <a:rPr lang="fr-CA" altLang="fr-FR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</a:t>
            </a:r>
          </a:p>
          <a:p>
            <a:r>
              <a:rPr lang="fr-CA" altLang="fr-FR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Nausées, vomissements, </a:t>
            </a:r>
          </a:p>
          <a:p>
            <a:r>
              <a:rPr lang="fr-CA" altLang="fr-FR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Étourdissements</a:t>
            </a:r>
            <a:r>
              <a:rPr lang="fr-CA" altLang="fr-FR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</a:p>
          <a:p>
            <a:r>
              <a:rPr lang="fr-CA" altLang="fr-FR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Céphalées</a:t>
            </a:r>
          </a:p>
          <a:p>
            <a:r>
              <a:rPr lang="fr-CA" altLang="fr-FR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Réactions allergiques</a:t>
            </a:r>
          </a:p>
          <a:p>
            <a:pPr marL="18288" indent="0">
              <a:buNone/>
            </a:pPr>
            <a:endParaRPr lang="fr-CA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4714848"/>
          </a:xfrm>
        </p:spPr>
        <p:txBody>
          <a:bodyPr>
            <a:normAutofit/>
          </a:bodyPr>
          <a:lstStyle/>
          <a:p>
            <a:pPr marL="18288" indent="0">
              <a:buNone/>
            </a:pPr>
            <a:r>
              <a:rPr lang="fr-CA" sz="3200" b="1" u="sng" dirty="0"/>
              <a:t>Soins</a:t>
            </a:r>
          </a:p>
          <a:p>
            <a:pPr marL="18288" indent="0">
              <a:buNone/>
            </a:pPr>
            <a:endParaRPr lang="fr-CA" sz="3200" b="1" u="sng" dirty="0"/>
          </a:p>
          <a:p>
            <a:r>
              <a:rPr lang="fr-CA" altLang="fr-FR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Recommander de </a:t>
            </a:r>
            <a:r>
              <a:rPr lang="fr-CA" altLang="fr-FR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manger du yogourt</a:t>
            </a:r>
            <a:r>
              <a:rPr lang="fr-CA" altLang="fr-FR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</a:p>
          <a:p>
            <a:r>
              <a:rPr lang="fr-CA" altLang="fr-FR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Augmenter la vigilance et</a:t>
            </a:r>
          </a:p>
          <a:p>
            <a:r>
              <a:rPr lang="fr-CA" altLang="fr-FR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"/>
              </a:rPr>
              <a:t> </a:t>
            </a:r>
            <a:r>
              <a:rPr lang="fr-CA" altLang="fr-FR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l’hydratation</a:t>
            </a:r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6105785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A" b="1" dirty="0"/>
              <a:t>Antifongique</a:t>
            </a:r>
            <a:br>
              <a:rPr lang="fr-CA" b="1" dirty="0"/>
            </a:br>
            <a:endParaRPr lang="fr-CA" b="1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fr-CA" altLang="fr-FR" sz="32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Combattre les infections à </a:t>
            </a:r>
            <a:r>
              <a:rPr lang="fr-CA" altLang="fr-FR" sz="3200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champignons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1561" y="4149080"/>
            <a:ext cx="2763697" cy="227049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0899016"/>
      </p:ext>
    </p:extLst>
  </p:cSld>
  <p:clrMapOvr>
    <a:masterClrMapping/>
  </p:clrMapOvr>
  <p:transition spd="slow">
    <p:wip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dirty="0"/>
              <a:t>Antifongique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971600" y="620688"/>
            <a:ext cx="3646120" cy="4282800"/>
          </a:xfrm>
        </p:spPr>
        <p:txBody>
          <a:bodyPr>
            <a:normAutofit lnSpcReduction="10000"/>
          </a:bodyPr>
          <a:lstStyle/>
          <a:p>
            <a:pPr marL="18288" indent="0">
              <a:buNone/>
            </a:pPr>
            <a:r>
              <a:rPr lang="fr-CA" sz="3200" b="1" u="sng" dirty="0"/>
              <a:t>Effets secondaires</a:t>
            </a:r>
          </a:p>
          <a:p>
            <a:pPr marL="18288" indent="0">
              <a:buNone/>
            </a:pPr>
            <a:endParaRPr lang="fr-CA" sz="2400" b="1" u="sng" dirty="0"/>
          </a:p>
          <a:p>
            <a:r>
              <a:rPr lang="fr-CA" altLang="fr-FR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Irritation locale</a:t>
            </a:r>
          </a:p>
          <a:p>
            <a:pPr marL="18288" indent="0">
              <a:buNone/>
            </a:pPr>
            <a:r>
              <a:rPr lang="fr-CA" altLang="fr-FR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(application topique ou sur une muqueuse)</a:t>
            </a:r>
          </a:p>
          <a:p>
            <a:pPr marL="18288" indent="0">
              <a:buNone/>
            </a:pPr>
            <a:endParaRPr lang="fr-CA" altLang="fr-FR" sz="24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r>
              <a:rPr lang="fr-CA" altLang="fr-FR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Diarrhée</a:t>
            </a:r>
          </a:p>
          <a:p>
            <a:pPr marL="18288" indent="0">
              <a:buNone/>
            </a:pPr>
            <a:r>
              <a:rPr lang="fr-CA" altLang="fr-FR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(administration po.)</a:t>
            </a:r>
          </a:p>
          <a:p>
            <a:r>
              <a:rPr lang="fr-CA" altLang="fr-FR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</a:t>
            </a:r>
            <a:r>
              <a:rPr lang="fr-CA" altLang="fr-FR" sz="2400" b="1" baseline="30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</a:t>
            </a:r>
            <a:r>
              <a:rPr lang="fr-CA" altLang="fr-FR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V</a:t>
            </a:r>
            <a:r>
              <a:rPr lang="fr-CA" altLang="fr-FR" sz="2400" b="1" baseline="30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</a:t>
            </a:r>
          </a:p>
          <a:p>
            <a:pPr marL="18288" indent="0">
              <a:buNone/>
            </a:pPr>
            <a:endParaRPr lang="fr-CA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4"/>
          </p:nvPr>
        </p:nvSpPr>
        <p:spPr>
          <a:xfrm>
            <a:off x="5004048" y="332656"/>
            <a:ext cx="3744416" cy="4968552"/>
          </a:xfrm>
        </p:spPr>
        <p:txBody>
          <a:bodyPr>
            <a:normAutofit fontScale="92500" lnSpcReduction="20000"/>
          </a:bodyPr>
          <a:lstStyle/>
          <a:p>
            <a:pPr marL="18288" indent="0">
              <a:buNone/>
            </a:pPr>
            <a:r>
              <a:rPr lang="fr-CA" sz="3200" b="1" u="sng" dirty="0"/>
              <a:t>Soins </a:t>
            </a:r>
          </a:p>
          <a:p>
            <a:pPr marL="18288" indent="0">
              <a:buNone/>
            </a:pPr>
            <a:endParaRPr lang="fr-CA" sz="3200" b="1" u="sng" dirty="0"/>
          </a:p>
          <a:p>
            <a:r>
              <a:rPr lang="fr-CA" altLang="fr-FR" sz="2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Porter des gants </a:t>
            </a:r>
            <a:r>
              <a:rPr lang="fr-CA" altLang="fr-FR" sz="26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pour l’application topique et serviette sanitaire si application vaginale</a:t>
            </a:r>
          </a:p>
          <a:p>
            <a:pPr marL="18288" indent="0">
              <a:buNone/>
            </a:pPr>
            <a:endParaRPr lang="fr-CA" altLang="fr-FR" sz="26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r>
              <a:rPr lang="fr-CA" altLang="fr-FR" sz="26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↑ hydratation</a:t>
            </a:r>
          </a:p>
          <a:p>
            <a:r>
              <a:rPr lang="fr-CA" altLang="fr-FR" sz="2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Si PO, faire rincer la bouche, gargariser et avaler.</a:t>
            </a:r>
          </a:p>
          <a:p>
            <a:r>
              <a:rPr lang="fr-CA" altLang="fr-FR" sz="2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Ne pas manger ni boire min. 30min. Post </a:t>
            </a:r>
            <a:r>
              <a:rPr lang="fr-CA" altLang="fr-FR" sz="26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adm</a:t>
            </a:r>
            <a:r>
              <a:rPr lang="fr-CA" altLang="fr-FR" sz="2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8316072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A" b="1" dirty="0"/>
              <a:t>Antituberculeux</a:t>
            </a:r>
            <a:br>
              <a:rPr lang="fr-CA" b="1" dirty="0"/>
            </a:br>
            <a:endParaRPr lang="fr-CA" b="1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686872" cy="685800"/>
          </a:xfrm>
        </p:spPr>
        <p:txBody>
          <a:bodyPr>
            <a:noAutofit/>
          </a:bodyPr>
          <a:lstStyle/>
          <a:p>
            <a:r>
              <a:rPr lang="fr-CA" altLang="fr-FR" sz="32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Traiter ou prévenir la </a:t>
            </a:r>
            <a:r>
              <a:rPr lang="fr-CA" altLang="fr-FR" sz="3200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tuberculose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069040"/>
            <a:ext cx="2252241" cy="25648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0462819"/>
      </p:ext>
    </p:extLst>
  </p:cSld>
  <p:clrMapOvr>
    <a:masterClrMapping/>
  </p:clrMapOvr>
  <p:transition spd="slow">
    <p:wip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dirty="0"/>
              <a:t>Antituberculeux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683568" y="658368"/>
            <a:ext cx="3934152" cy="4354808"/>
          </a:xfrm>
        </p:spPr>
        <p:txBody>
          <a:bodyPr>
            <a:normAutofit fontScale="92500" lnSpcReduction="10000"/>
          </a:bodyPr>
          <a:lstStyle/>
          <a:p>
            <a:pPr marL="18288" indent="0">
              <a:buNone/>
            </a:pPr>
            <a:r>
              <a:rPr lang="fr-CA" sz="3500" b="1" u="sng" dirty="0"/>
              <a:t>Effets secondaires</a:t>
            </a:r>
          </a:p>
          <a:p>
            <a:pPr marL="18288" indent="0">
              <a:buNone/>
            </a:pPr>
            <a:endParaRPr lang="fr-CA" sz="3500" b="1" u="sng" dirty="0"/>
          </a:p>
          <a:p>
            <a:r>
              <a:rPr lang="fr-CA" altLang="fr-FR" sz="2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Anorexie, nausée, </a:t>
            </a:r>
          </a:p>
          <a:p>
            <a:r>
              <a:rPr lang="fr-CA" altLang="fr-FR" sz="26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Brûlements gastriques,</a:t>
            </a:r>
          </a:p>
          <a:p>
            <a:r>
              <a:rPr lang="fr-CA" altLang="fr-FR" sz="2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Hypotension orthostatique, </a:t>
            </a:r>
          </a:p>
          <a:p>
            <a:r>
              <a:rPr lang="fr-CA" altLang="fr-FR" sz="26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Hépatotoxicité</a:t>
            </a:r>
            <a:r>
              <a:rPr lang="fr-CA" altLang="fr-FR" sz="26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 </a:t>
            </a:r>
          </a:p>
          <a:p>
            <a:pPr marL="18288" indent="0">
              <a:buNone/>
            </a:pPr>
            <a:r>
              <a:rPr lang="fr-CA" altLang="fr-FR" sz="26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(urines foncées, ictère, selles pâles, prurit), </a:t>
            </a:r>
          </a:p>
          <a:p>
            <a:r>
              <a:rPr lang="fr-CA" altLang="fr-FR" sz="26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↓ acuité visuelle</a:t>
            </a:r>
          </a:p>
          <a:p>
            <a:pPr marL="18288" indent="0">
              <a:buNone/>
            </a:pPr>
            <a:endParaRPr lang="fr-CA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4"/>
          </p:nvPr>
        </p:nvSpPr>
        <p:spPr>
          <a:xfrm>
            <a:off x="5004048" y="764704"/>
            <a:ext cx="3273552" cy="3432175"/>
          </a:xfrm>
        </p:spPr>
        <p:txBody>
          <a:bodyPr>
            <a:normAutofit/>
          </a:bodyPr>
          <a:lstStyle/>
          <a:p>
            <a:pPr marL="18288" indent="0">
              <a:buNone/>
            </a:pPr>
            <a:r>
              <a:rPr lang="fr-CA" sz="3200" b="1" u="sng" dirty="0"/>
              <a:t>Soins</a:t>
            </a:r>
          </a:p>
          <a:p>
            <a:pPr marL="18288" indent="0">
              <a:buNone/>
            </a:pPr>
            <a:endParaRPr lang="fr-CA" sz="3200" b="1" u="sng" dirty="0"/>
          </a:p>
          <a:p>
            <a:pPr marL="18288" indent="0">
              <a:buNone/>
            </a:pPr>
            <a:endParaRPr lang="fr-CA" sz="3200" b="1" u="sng" dirty="0"/>
          </a:p>
          <a:p>
            <a:r>
              <a:rPr lang="fr-CA" altLang="fr-FR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Favoriser les levers progressifs, </a:t>
            </a:r>
          </a:p>
          <a:p>
            <a:r>
              <a:rPr lang="fr-CA" altLang="fr-FR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hydrater abondamment</a:t>
            </a:r>
            <a:endParaRPr lang="fr-CA" sz="2400" dirty="0">
              <a:latin typeface="+mj-lt"/>
            </a:endParaRPr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100824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A" altLang="fr-FR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Antihelminthiques</a:t>
            </a:r>
            <a:br>
              <a:rPr lang="fr-CA" altLang="fr-FR" b="1" dirty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6" charset="0"/>
              </a:rPr>
            </a:br>
            <a:endParaRPr lang="fr-CA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r-CA" altLang="fr-FR" sz="32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Combattre les </a:t>
            </a:r>
            <a:r>
              <a:rPr lang="fr-CA" altLang="fr-FR" sz="3200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vers intestinaux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073976"/>
            <a:ext cx="3273425" cy="26098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6044471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683568" y="548680"/>
            <a:ext cx="6609928" cy="4111351"/>
          </a:xfrm>
        </p:spPr>
        <p:txBody>
          <a:bodyPr>
            <a:normAutofit lnSpcReduction="10000"/>
          </a:bodyPr>
          <a:lstStyle/>
          <a:p>
            <a:r>
              <a:rPr lang="fr-CA" altLang="fr-FR" sz="32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On parle d’immunité quand l’organisme est capable de résister à certaines agressions et ainsi de se préserver de la maladie.</a:t>
            </a:r>
          </a:p>
          <a:p>
            <a:r>
              <a:rPr lang="fr-CA" altLang="fr-FR" sz="32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Le système immunitaire est chargé de :</a:t>
            </a:r>
          </a:p>
          <a:p>
            <a:r>
              <a:rPr lang="fr-CA" altLang="fr-FR" sz="3200" b="1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défendre le corps</a:t>
            </a:r>
            <a:r>
              <a:rPr lang="fr-CA" altLang="fr-FR" sz="32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  <a:p>
            <a:pPr marL="18288" indent="0">
              <a:buNone/>
            </a:pPr>
            <a:endParaRPr lang="fr-CA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683568" y="5589240"/>
            <a:ext cx="7543800" cy="914400"/>
          </a:xfrm>
        </p:spPr>
        <p:txBody>
          <a:bodyPr/>
          <a:lstStyle/>
          <a:p>
            <a:r>
              <a:rPr lang="fr-CA" altLang="fr-FR" sz="5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Fonction immunitaire</a:t>
            </a:r>
            <a:endParaRPr lang="fr-C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3256" y="3429000"/>
            <a:ext cx="2676805" cy="214580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10531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altLang="fr-FR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Antihelminthiques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994768"/>
          </a:xfrm>
        </p:spPr>
        <p:txBody>
          <a:bodyPr>
            <a:normAutofit/>
          </a:bodyPr>
          <a:lstStyle/>
          <a:p>
            <a:pPr marL="18288" indent="0">
              <a:buNone/>
            </a:pPr>
            <a:r>
              <a:rPr lang="fr-CA" sz="3200" b="1" u="sng" dirty="0"/>
              <a:t>Effets secondaires</a:t>
            </a:r>
          </a:p>
          <a:p>
            <a:pPr marL="18288" indent="0">
              <a:buNone/>
            </a:pPr>
            <a:endParaRPr lang="fr-CA" sz="3200" b="1" u="sng" dirty="0"/>
          </a:p>
          <a:p>
            <a:r>
              <a:rPr lang="fr-CA" altLang="fr-FR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Douleurs abdominales transitoires</a:t>
            </a:r>
            <a:r>
              <a:rPr lang="fr-CA" altLang="fr-FR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</a:t>
            </a:r>
          </a:p>
          <a:p>
            <a:r>
              <a:rPr lang="fr-CA" altLang="fr-FR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Diarrhées</a:t>
            </a:r>
            <a:r>
              <a:rPr lang="fr-CA" altLang="fr-FR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</a:p>
          <a:p>
            <a:r>
              <a:rPr lang="fr-CA" altLang="fr-FR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Selles rouges</a:t>
            </a:r>
          </a:p>
          <a:p>
            <a:endParaRPr lang="fr-CA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4"/>
          </p:nvPr>
        </p:nvSpPr>
        <p:spPr>
          <a:xfrm>
            <a:off x="5004048" y="980728"/>
            <a:ext cx="3273552" cy="3432175"/>
          </a:xfrm>
        </p:spPr>
        <p:txBody>
          <a:bodyPr/>
          <a:lstStyle/>
          <a:p>
            <a:pPr marL="18288" indent="0">
              <a:buNone/>
            </a:pPr>
            <a:r>
              <a:rPr lang="fr-CA" sz="3200" b="1" u="sng" dirty="0"/>
              <a:t>Soins</a:t>
            </a:r>
            <a:r>
              <a:rPr lang="fr-CA" dirty="0"/>
              <a:t> </a:t>
            </a:r>
          </a:p>
          <a:p>
            <a:pPr marL="18288" indent="0">
              <a:buNone/>
            </a:pPr>
            <a:endParaRPr lang="fr-CA" dirty="0"/>
          </a:p>
          <a:p>
            <a:pPr marL="18288" indent="0">
              <a:buNone/>
            </a:pPr>
            <a:endParaRPr lang="fr-CA" dirty="0"/>
          </a:p>
          <a:p>
            <a:r>
              <a:rPr lang="fr-CA" altLang="fr-FR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Aviser des effets secondaires,</a:t>
            </a:r>
          </a:p>
          <a:p>
            <a:r>
              <a:rPr lang="fr-CA" altLang="fr-FR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Expliquer comment prévenir la contamination</a:t>
            </a:r>
          </a:p>
          <a:p>
            <a:pPr marL="18288" indent="0">
              <a:buNone/>
            </a:pP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1841249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27584" y="548680"/>
            <a:ext cx="7543800" cy="2152650"/>
          </a:xfrm>
        </p:spPr>
        <p:txBody>
          <a:bodyPr/>
          <a:lstStyle/>
          <a:p>
            <a:r>
              <a:rPr lang="fr-CA" b="1" dirty="0" err="1"/>
              <a:t>Antiprotozoaires</a:t>
            </a:r>
            <a:endParaRPr lang="fr-CA" b="1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542856" cy="685800"/>
          </a:xfrm>
        </p:spPr>
        <p:txBody>
          <a:bodyPr>
            <a:noAutofit/>
          </a:bodyPr>
          <a:lstStyle/>
          <a:p>
            <a:r>
              <a:rPr lang="fr-CA" altLang="fr-FR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Combattre les infections causées par les</a:t>
            </a:r>
            <a:r>
              <a:rPr lang="fr-CA" altLang="fr-F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fr-CA" altLang="fr-FR" sz="2800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parasites protozoaires</a:t>
            </a:r>
            <a:r>
              <a:rPr lang="fr-CA" altLang="fr-FR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(paludisme, vaginite à trichomonas…)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437112"/>
            <a:ext cx="2859087" cy="227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3384456" y="6239187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b="1" dirty="0">
                <a:solidFill>
                  <a:schemeClr val="bg1"/>
                </a:solidFill>
              </a:rPr>
              <a:t>Trichomonas</a:t>
            </a:r>
          </a:p>
        </p:txBody>
      </p:sp>
    </p:spTree>
    <p:extLst>
      <p:ext uri="{BB962C8B-B14F-4D97-AF65-F5344CB8AC3E}">
        <p14:creationId xmlns:p14="http://schemas.microsoft.com/office/powerpoint/2010/main" val="2859368480"/>
      </p:ext>
    </p:extLst>
  </p:cSld>
  <p:clrMapOvr>
    <a:masterClrMapping/>
  </p:clrMapOvr>
  <p:transition spd="slow">
    <p:wip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dirty="0" err="1"/>
              <a:t>Antiprotozoaires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4138784"/>
          </a:xfrm>
        </p:spPr>
        <p:txBody>
          <a:bodyPr>
            <a:normAutofit/>
          </a:bodyPr>
          <a:lstStyle/>
          <a:p>
            <a:pPr marL="18288" indent="0">
              <a:buNone/>
            </a:pPr>
            <a:r>
              <a:rPr lang="fr-CA" sz="3200" b="1" u="sng" dirty="0"/>
              <a:t>Effets secondaires</a:t>
            </a:r>
          </a:p>
          <a:p>
            <a:pPr marL="18288" indent="0">
              <a:buNone/>
            </a:pPr>
            <a:endParaRPr lang="fr-CA" dirty="0"/>
          </a:p>
          <a:p>
            <a:r>
              <a:rPr lang="fr-CA" altLang="fr-FR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Diarrhées </a:t>
            </a:r>
          </a:p>
          <a:p>
            <a:r>
              <a:rPr lang="fr-CA" altLang="fr-FR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Goût métallique</a:t>
            </a:r>
          </a:p>
          <a:p>
            <a:pPr marL="18288" indent="0">
              <a:buNone/>
            </a:pPr>
            <a:endParaRPr lang="fr-CA" altLang="fr-FR" sz="28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</a:endParaRPr>
          </a:p>
          <a:p>
            <a:r>
              <a:rPr lang="fr-CA" altLang="fr-FR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Photosensibilité</a:t>
            </a:r>
          </a:p>
          <a:p>
            <a:endParaRPr lang="fr-CA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4282800"/>
          </a:xfrm>
        </p:spPr>
        <p:txBody>
          <a:bodyPr>
            <a:normAutofit/>
          </a:bodyPr>
          <a:lstStyle/>
          <a:p>
            <a:pPr marL="18288" indent="0">
              <a:buNone/>
            </a:pPr>
            <a:r>
              <a:rPr lang="fr-CA" sz="3200" b="1" u="sng" dirty="0"/>
              <a:t>Soins</a:t>
            </a:r>
          </a:p>
          <a:p>
            <a:pPr marL="18288" indent="0">
              <a:buNone/>
            </a:pPr>
            <a:endParaRPr lang="fr-CA" dirty="0"/>
          </a:p>
          <a:p>
            <a:r>
              <a:rPr lang="fr-CA" altLang="fr-FR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Administrer en mangeant</a:t>
            </a:r>
          </a:p>
          <a:p>
            <a:pPr marL="18288" indent="0">
              <a:buNone/>
            </a:pPr>
            <a:endParaRPr lang="fr-CA" altLang="fr-FR" sz="28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</a:endParaRPr>
          </a:p>
          <a:p>
            <a:r>
              <a:rPr lang="fr-CA" altLang="fr-FR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Éviter l’exposition au soleil</a:t>
            </a:r>
          </a:p>
          <a:p>
            <a:pPr marL="18288" indent="0">
              <a:buNone/>
            </a:pP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2412561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half" idx="2"/>
          </p:nvPr>
        </p:nvSpPr>
        <p:spPr>
          <a:xfrm>
            <a:off x="2771800" y="3284984"/>
            <a:ext cx="5029200" cy="1272097"/>
          </a:xfrm>
        </p:spPr>
        <p:txBody>
          <a:bodyPr>
            <a:normAutofit fontScale="92500" lnSpcReduction="20000"/>
          </a:bodyPr>
          <a:lstStyle/>
          <a:p>
            <a:r>
              <a:rPr lang="fr-CA" altLang="fr-FR" sz="3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Interviennent pour diminuer la réaction inflammatoire</a:t>
            </a:r>
          </a:p>
          <a:p>
            <a:endParaRPr lang="fr-CA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772616" y="5131728"/>
            <a:ext cx="7543800" cy="914400"/>
          </a:xfrm>
        </p:spPr>
        <p:txBody>
          <a:bodyPr/>
          <a:lstStyle/>
          <a:p>
            <a:r>
              <a:rPr lang="fr-CA" altLang="fr-FR" sz="5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Anti-inflammatoires</a:t>
            </a:r>
            <a:endParaRPr lang="fr-CA" dirty="0"/>
          </a:p>
        </p:txBody>
      </p:sp>
      <p:sp>
        <p:nvSpPr>
          <p:cNvPr id="6" name="ZoneTexte 5"/>
          <p:cNvSpPr txBox="1"/>
          <p:nvPr/>
        </p:nvSpPr>
        <p:spPr>
          <a:xfrm>
            <a:off x="1259632" y="476672"/>
            <a:ext cx="7056784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800"/>
              </a:spcBef>
              <a:buClr>
                <a:schemeClr val="tx1"/>
              </a:buClr>
              <a:defRPr/>
            </a:pPr>
            <a:r>
              <a:rPr lang="fr-CA" altLang="fr-FR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Trois catégories:</a:t>
            </a:r>
          </a:p>
          <a:p>
            <a:pPr>
              <a:spcBef>
                <a:spcPts val="800"/>
              </a:spcBef>
              <a:buClr>
                <a:schemeClr val="tx1"/>
              </a:buClr>
              <a:buFont typeface="Wingdings" charset="2"/>
              <a:buChar char=""/>
              <a:defRPr/>
            </a:pPr>
            <a:r>
              <a:rPr lang="fr-CA" altLang="fr-FR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Anti-inflammatoires </a:t>
            </a:r>
            <a:r>
              <a:rPr lang="fr-CA" altLang="fr-FR" sz="2400" i="1" u="sng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corticostéroïdes</a:t>
            </a:r>
          </a:p>
          <a:p>
            <a:pPr>
              <a:spcBef>
                <a:spcPts val="800"/>
              </a:spcBef>
              <a:buClr>
                <a:schemeClr val="tx1"/>
              </a:buClr>
              <a:buFont typeface="Wingdings" charset="2"/>
              <a:buChar char=""/>
              <a:defRPr/>
            </a:pPr>
            <a:r>
              <a:rPr lang="fr-CA" altLang="fr-FR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Anti-inflammatoires non stéroïdiens(</a:t>
            </a:r>
            <a:r>
              <a:rPr lang="fr-CA" altLang="fr-FR" sz="2400" i="1" u="sng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AINS</a:t>
            </a:r>
            <a:r>
              <a:rPr lang="fr-CA" altLang="fr-FR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</a:p>
          <a:p>
            <a:pPr>
              <a:spcBef>
                <a:spcPts val="800"/>
              </a:spcBef>
              <a:buClr>
                <a:schemeClr val="tx1"/>
              </a:buClr>
              <a:buFont typeface="Wingdings" charset="2"/>
              <a:buChar char=""/>
              <a:defRPr/>
            </a:pPr>
            <a:r>
              <a:rPr lang="fr-CA" altLang="fr-FR" sz="2400" i="1" u="sng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Antigoutteux</a:t>
            </a:r>
          </a:p>
          <a:p>
            <a:endParaRPr lang="fr-CA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84034"/>
            <a:ext cx="6840760" cy="4863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61255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5576" y="548680"/>
            <a:ext cx="7543800" cy="2152650"/>
          </a:xfrm>
        </p:spPr>
        <p:txBody>
          <a:bodyPr/>
          <a:lstStyle/>
          <a:p>
            <a:r>
              <a:rPr lang="fr-CA" altLang="fr-FR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Corticostéroïdes</a:t>
            </a:r>
            <a:br>
              <a:rPr lang="fr-CA" altLang="fr-FR" b="1" dirty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6" charset="0"/>
              </a:rPr>
            </a:br>
            <a:endParaRPr lang="fr-CA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339752" y="2852936"/>
            <a:ext cx="6172200" cy="2952327"/>
          </a:xfrm>
        </p:spPr>
        <p:txBody>
          <a:bodyPr>
            <a:normAutofit/>
          </a:bodyPr>
          <a:lstStyle/>
          <a:p>
            <a:pPr marL="342900" indent="-342900">
              <a:spcBef>
                <a:spcPts val="700"/>
              </a:spcBef>
              <a:buClr>
                <a:schemeClr val="tx1"/>
              </a:buClr>
              <a:buFont typeface="Wingdings" panose="05000000000000000000" pitchFamily="2" charset="2"/>
              <a:buChar char=""/>
              <a:defRPr/>
            </a:pPr>
            <a:r>
              <a:rPr lang="fr-CA" altLang="fr-FR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Prévenir ou traiter des réactions inflammatoires</a:t>
            </a:r>
          </a:p>
          <a:p>
            <a:pPr marL="342900" indent="-342900">
              <a:spcBef>
                <a:spcPts val="700"/>
              </a:spcBef>
              <a:buClr>
                <a:schemeClr val="tx1"/>
              </a:buClr>
              <a:buFont typeface="Wingdings" panose="05000000000000000000" pitchFamily="2" charset="2"/>
              <a:buChar char=""/>
              <a:defRPr/>
            </a:pPr>
            <a:r>
              <a:rPr lang="fr-CA" altLang="fr-FR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↓</a:t>
            </a:r>
            <a:r>
              <a:rPr lang="fr-CA" altLang="fr-FR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la réaction allergique </a:t>
            </a:r>
          </a:p>
          <a:p>
            <a:pPr>
              <a:spcBef>
                <a:spcPts val="700"/>
              </a:spcBef>
              <a:buClr>
                <a:schemeClr val="tx1"/>
              </a:buClr>
              <a:defRPr/>
            </a:pPr>
            <a:r>
              <a:rPr lang="fr-CA" altLang="fr-FR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 allergies, asthme, choc anaphylactique)</a:t>
            </a:r>
          </a:p>
          <a:p>
            <a:pPr marL="342900" indent="-342900">
              <a:spcBef>
                <a:spcPts val="700"/>
              </a:spcBef>
              <a:buClr>
                <a:schemeClr val="tx1"/>
              </a:buClr>
              <a:buFont typeface="Wingdings" panose="05000000000000000000" pitchFamily="2" charset="2"/>
              <a:buChar char=""/>
              <a:defRPr/>
            </a:pPr>
            <a:r>
              <a:rPr lang="fr-CA" altLang="fr-FR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↓</a:t>
            </a:r>
            <a:r>
              <a:rPr lang="fr-CA" altLang="fr-FR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réponse immunitaire</a:t>
            </a:r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8057002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1043608" y="332656"/>
            <a:ext cx="7185992" cy="5256584"/>
          </a:xfrm>
        </p:spPr>
        <p:txBody>
          <a:bodyPr>
            <a:normAutofit fontScale="92500" lnSpcReduction="10000"/>
          </a:bodyPr>
          <a:lstStyle/>
          <a:p>
            <a:pPr marL="18288" indent="0">
              <a:buNone/>
            </a:pPr>
            <a:r>
              <a:rPr lang="fr-CA" altLang="fr-FR" sz="3200" b="1" u="sng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Effets secondaires</a:t>
            </a:r>
          </a:p>
          <a:p>
            <a:pPr marL="18288" indent="0">
              <a:buNone/>
            </a:pPr>
            <a:endParaRPr lang="fr-CA" altLang="fr-FR" sz="3200" b="1" u="sng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r>
              <a:rPr lang="fr-CA" altLang="fr-FR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Œdème facial</a:t>
            </a:r>
          </a:p>
          <a:p>
            <a:r>
              <a:rPr lang="fr-CA" altLang="fr-FR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Gain pondéral(↑appétit)</a:t>
            </a:r>
          </a:p>
          <a:p>
            <a:r>
              <a:rPr lang="fr-CA" altLang="fr-FR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↑glycémie </a:t>
            </a:r>
          </a:p>
          <a:p>
            <a:r>
              <a:rPr lang="fr-CA" altLang="fr-FR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Atrophie musculaire</a:t>
            </a:r>
          </a:p>
          <a:p>
            <a:r>
              <a:rPr lang="fr-CA" altLang="fr-FR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Agitation</a:t>
            </a:r>
          </a:p>
          <a:p>
            <a:r>
              <a:rPr lang="fr-CA" altLang="fr-FR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Sensibilité accrue aux infections</a:t>
            </a:r>
          </a:p>
          <a:p>
            <a:r>
              <a:rPr lang="fr-CA" altLang="fr-FR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Irritation gastrique</a:t>
            </a:r>
          </a:p>
          <a:p>
            <a:r>
              <a:rPr lang="fr-CA" altLang="fr-FR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Candidose buccale (inhalation)</a:t>
            </a:r>
          </a:p>
          <a:p>
            <a:r>
              <a:rPr lang="fr-CA" altLang="fr-FR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Amincissement de la peau(pommade)</a:t>
            </a:r>
          </a:p>
          <a:p>
            <a:endParaRPr lang="fr-CA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683568" y="5517232"/>
            <a:ext cx="7543800" cy="914400"/>
          </a:xfrm>
        </p:spPr>
        <p:txBody>
          <a:bodyPr/>
          <a:lstStyle/>
          <a:p>
            <a:r>
              <a:rPr lang="fr-CA" altLang="fr-FR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Corticostéroïdes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8531373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1187624" y="548680"/>
            <a:ext cx="7032104" cy="4968552"/>
          </a:xfrm>
        </p:spPr>
        <p:txBody>
          <a:bodyPr>
            <a:normAutofit/>
          </a:bodyPr>
          <a:lstStyle/>
          <a:p>
            <a:pPr marL="18288" indent="0">
              <a:buNone/>
            </a:pPr>
            <a:r>
              <a:rPr lang="fr-CA" altLang="fr-FR" sz="3200" b="1" u="sng" dirty="0">
                <a:solidFill>
                  <a:srgbClr val="FFFFFF"/>
                </a:solidFill>
                <a:latin typeface="+mj-lt"/>
              </a:rPr>
              <a:t>Soins</a:t>
            </a:r>
          </a:p>
          <a:p>
            <a:pPr marL="18288" indent="0">
              <a:buNone/>
            </a:pPr>
            <a:endParaRPr lang="fr-CA" altLang="fr-FR" sz="1800" b="1" u="sng" dirty="0">
              <a:solidFill>
                <a:srgbClr val="FFFFFF"/>
              </a:solidFill>
              <a:latin typeface="+mj-lt"/>
            </a:endParaRPr>
          </a:p>
          <a:p>
            <a:pPr>
              <a:lnSpc>
                <a:spcPct val="110000"/>
              </a:lnSpc>
            </a:pPr>
            <a:r>
              <a:rPr lang="fr-CA" altLang="fr-FR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Peser régulièrement</a:t>
            </a:r>
          </a:p>
          <a:p>
            <a:pPr>
              <a:lnSpc>
                <a:spcPct val="110000"/>
              </a:lnSpc>
            </a:pPr>
            <a:r>
              <a:rPr lang="fr-CA" altLang="fr-FR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Éviter les risques de contamination</a:t>
            </a:r>
          </a:p>
          <a:p>
            <a:pPr>
              <a:lnSpc>
                <a:spcPct val="110000"/>
              </a:lnSpc>
            </a:pPr>
            <a:r>
              <a:rPr lang="fr-CA" altLang="fr-FR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Aviser de bien rincer la bouche et de rejeter l’eau après l’administration par inhalation</a:t>
            </a:r>
          </a:p>
          <a:p>
            <a:pPr>
              <a:lnSpc>
                <a:spcPct val="110000"/>
              </a:lnSpc>
            </a:pPr>
            <a:r>
              <a:rPr lang="fr-CA" altLang="fr-FR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Appliquer en couche mince avec des gants si pommade</a:t>
            </a:r>
          </a:p>
          <a:p>
            <a:endParaRPr lang="fr-CA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827584" y="5589240"/>
            <a:ext cx="7543800" cy="914400"/>
          </a:xfrm>
        </p:spPr>
        <p:txBody>
          <a:bodyPr/>
          <a:lstStyle/>
          <a:p>
            <a:r>
              <a:rPr lang="fr-CA" altLang="fr-FR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Corticostéroïdes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8669522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15616" y="1052736"/>
            <a:ext cx="7543800" cy="2152650"/>
          </a:xfrm>
        </p:spPr>
        <p:txBody>
          <a:bodyPr/>
          <a:lstStyle/>
          <a:p>
            <a:r>
              <a:rPr lang="fr-CA" altLang="fr-FR" sz="4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Aviser de ne jamais cesser ou diminuer la dose sans l’avis du médecin!!</a:t>
            </a:r>
            <a:endParaRPr lang="fr-CA" sz="48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fr-CA" sz="4800" b="1" dirty="0"/>
              <a:t>Attention!!!</a:t>
            </a:r>
          </a:p>
        </p:txBody>
      </p:sp>
    </p:spTree>
    <p:extLst>
      <p:ext uri="{BB962C8B-B14F-4D97-AF65-F5344CB8AC3E}">
        <p14:creationId xmlns:p14="http://schemas.microsoft.com/office/powerpoint/2010/main" val="625095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A" altLang="fr-FR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AINS </a:t>
            </a:r>
            <a:br>
              <a:rPr lang="fr-CA" altLang="fr-FR" b="1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fr-CA" altLang="fr-FR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(non-stéroïdiens)</a:t>
            </a:r>
            <a:br>
              <a:rPr lang="fr-CA" altLang="fr-FR" b="1" dirty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6" charset="0"/>
              </a:rPr>
            </a:br>
            <a:endParaRPr lang="fr-CA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123728" y="3212976"/>
            <a:ext cx="6758880" cy="1349653"/>
          </a:xfrm>
        </p:spPr>
        <p:txBody>
          <a:bodyPr>
            <a:normAutofit fontScale="40000" lnSpcReduction="20000"/>
          </a:bodyPr>
          <a:lstStyle/>
          <a:p>
            <a:r>
              <a:rPr lang="fr-CA" altLang="fr-FR" sz="8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6" charset="0"/>
              </a:rPr>
              <a:t>↓</a:t>
            </a:r>
            <a:r>
              <a:rPr lang="fr-CA" altLang="fr-FR" sz="8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l’inflammation</a:t>
            </a:r>
          </a:p>
          <a:p>
            <a:r>
              <a:rPr lang="fr-CA" altLang="fr-FR" sz="7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(aussi analgésique et antipyrétique)</a:t>
            </a:r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8239987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altLang="fr-FR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AINS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899592" y="658368"/>
            <a:ext cx="3718128" cy="3429000"/>
          </a:xfrm>
        </p:spPr>
        <p:txBody>
          <a:bodyPr/>
          <a:lstStyle/>
          <a:p>
            <a:pPr marL="18288" indent="0">
              <a:buNone/>
            </a:pPr>
            <a:r>
              <a:rPr lang="fr-CA" altLang="fr-FR" sz="3200" b="1" u="sng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Effets secondaires</a:t>
            </a:r>
          </a:p>
          <a:p>
            <a:pPr marL="18288" indent="0">
              <a:buNone/>
            </a:pPr>
            <a:endParaRPr lang="fr-CA" altLang="fr-FR" sz="24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 Antiqua" pitchFamily="16" charset="0"/>
            </a:endParaRPr>
          </a:p>
          <a:p>
            <a:r>
              <a:rPr lang="fr-CA" altLang="fr-FR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Irritation gastrique (brûlure d’estomac)</a:t>
            </a:r>
          </a:p>
          <a:p>
            <a:r>
              <a:rPr lang="fr-CA" altLang="fr-FR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Nausée, vomissement</a:t>
            </a:r>
          </a:p>
          <a:p>
            <a:endParaRPr lang="fr-CA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18288" indent="0">
              <a:buNone/>
            </a:pPr>
            <a:r>
              <a:rPr lang="fr-CA" altLang="fr-FR" sz="3200" b="1" u="sng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Soins</a:t>
            </a:r>
            <a:r>
              <a:rPr lang="fr-CA" altLang="fr-FR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6" charset="0"/>
              </a:rPr>
              <a:t> </a:t>
            </a:r>
          </a:p>
          <a:p>
            <a:pPr marL="18288" indent="0">
              <a:buNone/>
            </a:pPr>
            <a:endParaRPr lang="fr-CA" altLang="fr-FR" sz="24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 Antiqua" pitchFamily="16" charset="0"/>
            </a:endParaRPr>
          </a:p>
          <a:p>
            <a:pPr marL="18288" indent="0">
              <a:buNone/>
            </a:pPr>
            <a:endParaRPr lang="fr-CA" altLang="fr-FR" sz="24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 Antiqua" pitchFamily="16" charset="0"/>
            </a:endParaRPr>
          </a:p>
          <a:p>
            <a:r>
              <a:rPr lang="fr-CA" altLang="fr-FR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Administrer avec de la nourriture</a:t>
            </a:r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1705867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800"/>
              </a:spcBef>
              <a:buClr>
                <a:schemeClr val="tx1"/>
              </a:buClr>
              <a:buFont typeface="Wingdings" panose="05000000000000000000" pitchFamily="2" charset="2"/>
              <a:buChar char=""/>
              <a:defRPr/>
            </a:pPr>
            <a:r>
              <a:rPr lang="fr-CA" altLang="fr-FR" sz="32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Antihistaminiques</a:t>
            </a:r>
          </a:p>
          <a:p>
            <a:pPr>
              <a:spcBef>
                <a:spcPts val="800"/>
              </a:spcBef>
              <a:buClr>
                <a:schemeClr val="tx1"/>
              </a:buClr>
              <a:buFont typeface="Wingdings" panose="05000000000000000000" pitchFamily="2" charset="2"/>
              <a:buChar char=""/>
              <a:defRPr/>
            </a:pPr>
            <a:r>
              <a:rPr lang="fr-CA" altLang="fr-FR" sz="32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Antinéoplasiques</a:t>
            </a:r>
          </a:p>
          <a:p>
            <a:pPr>
              <a:spcBef>
                <a:spcPts val="800"/>
              </a:spcBef>
              <a:buClr>
                <a:schemeClr val="tx1"/>
              </a:buClr>
              <a:buFont typeface="Wingdings" panose="05000000000000000000" pitchFamily="2" charset="2"/>
              <a:buChar char=""/>
              <a:defRPr/>
            </a:pPr>
            <a:r>
              <a:rPr lang="fr-CA" altLang="fr-FR" sz="32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Anti-infectieux</a:t>
            </a:r>
          </a:p>
          <a:p>
            <a:pPr>
              <a:spcBef>
                <a:spcPts val="800"/>
              </a:spcBef>
              <a:buClr>
                <a:schemeClr val="tx1"/>
              </a:buClr>
              <a:buFont typeface="Wingdings" panose="05000000000000000000" pitchFamily="2" charset="2"/>
              <a:buChar char=""/>
              <a:defRPr/>
            </a:pPr>
            <a:r>
              <a:rPr lang="fr-CA" altLang="fr-FR" sz="32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Anti-inflammatoires</a:t>
            </a:r>
          </a:p>
          <a:p>
            <a:pPr>
              <a:spcBef>
                <a:spcPts val="800"/>
              </a:spcBef>
              <a:buClr>
                <a:schemeClr val="tx1"/>
              </a:buClr>
              <a:buFont typeface="Wingdings" panose="05000000000000000000" pitchFamily="2" charset="2"/>
              <a:buChar char=""/>
              <a:defRPr/>
            </a:pPr>
            <a:r>
              <a:rPr lang="fr-CA" altLang="fr-FR" sz="32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Sérums et vaccins</a:t>
            </a:r>
          </a:p>
          <a:p>
            <a:pPr marL="18288" indent="0">
              <a:buNone/>
            </a:pPr>
            <a:endParaRPr lang="fr-CA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67544" y="4876800"/>
            <a:ext cx="8208912" cy="1432520"/>
          </a:xfrm>
        </p:spPr>
        <p:txBody>
          <a:bodyPr/>
          <a:lstStyle/>
          <a:p>
            <a:pPr algn="ctr"/>
            <a:r>
              <a:rPr lang="fr-CA" altLang="fr-FR" sz="4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Classes de médicaments pour supporter le système immunitaire</a:t>
            </a:r>
            <a:endParaRPr lang="fr-CA" sz="5400" dirty="0"/>
          </a:p>
        </p:txBody>
      </p:sp>
      <p:pic>
        <p:nvPicPr>
          <p:cNvPr id="2050" name="Picture 2" descr="C:\Users\diottec\Desktop\Competences sasi\pharmacothérapie\DIC\Images\medicame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196752"/>
            <a:ext cx="3072341" cy="23042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2222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48542" y="336452"/>
            <a:ext cx="7543800" cy="2152650"/>
          </a:xfrm>
        </p:spPr>
        <p:txBody>
          <a:bodyPr/>
          <a:lstStyle/>
          <a:p>
            <a:r>
              <a:rPr lang="fr-CA" altLang="fr-FR" sz="6000" b="1" dirty="0">
                <a:effectLst>
                  <a:outerShdw blurRad="38100" dist="38100" dir="2700000" algn="tl">
                    <a:srgbClr val="000000"/>
                  </a:outerShdw>
                </a:effectLst>
                <a:sym typeface="Wingdings"/>
              </a:rPr>
              <a:t> </a:t>
            </a:r>
            <a:r>
              <a:rPr lang="fr-CA" b="1" dirty="0"/>
              <a:t>Antigoutteux</a:t>
            </a:r>
            <a:br>
              <a:rPr lang="fr-CA" b="1" dirty="0"/>
            </a:br>
            <a:endParaRPr lang="fr-CA" b="1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120142" y="2204864"/>
            <a:ext cx="6172200" cy="2448271"/>
          </a:xfrm>
        </p:spPr>
        <p:txBody>
          <a:bodyPr>
            <a:normAutofit/>
          </a:bodyPr>
          <a:lstStyle/>
          <a:p>
            <a:r>
              <a:rPr lang="fr-CA" altLang="fr-FR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Contrôle </a:t>
            </a:r>
            <a:r>
              <a:rPr lang="fr-CA" altLang="fr-FR" sz="2400" b="1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l’inflammation articulaire </a:t>
            </a:r>
            <a:r>
              <a:rPr lang="fr-CA" altLang="fr-FR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au cours d’une crise de goutte </a:t>
            </a:r>
          </a:p>
          <a:p>
            <a:endParaRPr lang="fr-CA" altLang="fr-FR" sz="2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r>
              <a:rPr lang="fr-CA" altLang="fr-FR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(↓l’inflammation produite par les dépôts d’acide urique au niveau des articulations)</a:t>
            </a:r>
          </a:p>
          <a:p>
            <a:endParaRPr lang="fr-CA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23DC129C-DE6E-1201-108C-7518ED9C1E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4214905"/>
            <a:ext cx="4092430" cy="2306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3777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55576" y="4869160"/>
            <a:ext cx="7543800" cy="914400"/>
          </a:xfrm>
        </p:spPr>
        <p:txBody>
          <a:bodyPr/>
          <a:lstStyle/>
          <a:p>
            <a:r>
              <a:rPr lang="fr-CA" altLang="fr-FR" sz="4800" b="1" dirty="0">
                <a:effectLst>
                  <a:outerShdw blurRad="38100" dist="38100" dir="2700000" algn="tl">
                    <a:srgbClr val="000000"/>
                  </a:outerShdw>
                </a:effectLst>
                <a:sym typeface="Wingdings"/>
              </a:rPr>
              <a:t> </a:t>
            </a:r>
            <a:r>
              <a:rPr lang="fr-CA" b="1" dirty="0"/>
              <a:t>Antigoutteux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899592" y="658368"/>
            <a:ext cx="3718128" cy="4354808"/>
          </a:xfrm>
        </p:spPr>
        <p:txBody>
          <a:bodyPr>
            <a:normAutofit/>
          </a:bodyPr>
          <a:lstStyle/>
          <a:p>
            <a:pPr marL="18288" indent="0">
              <a:buNone/>
            </a:pPr>
            <a:r>
              <a:rPr lang="fr-CA" altLang="fr-FR" sz="3200" b="1" u="sng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Effets secondaires</a:t>
            </a:r>
          </a:p>
          <a:p>
            <a:pPr marL="18288" indent="0">
              <a:buNone/>
            </a:pPr>
            <a:endParaRPr lang="fr-CA" altLang="fr-FR" sz="32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r>
              <a:rPr lang="fr-CA" altLang="fr-FR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Irritation gastrique</a:t>
            </a:r>
          </a:p>
          <a:p>
            <a:pPr marL="18288" indent="0">
              <a:buNone/>
            </a:pPr>
            <a:endParaRPr lang="fr-CA" altLang="fr-FR" sz="24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r>
              <a:rPr lang="fr-CA" altLang="fr-FR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n⁰, v⁰,</a:t>
            </a:r>
          </a:p>
          <a:p>
            <a:r>
              <a:rPr lang="fr-CA" altLang="fr-FR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risques accrus de calculs rénaux</a:t>
            </a:r>
          </a:p>
          <a:p>
            <a:r>
              <a:rPr lang="fr-CA" altLang="fr-FR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Leucopénie</a:t>
            </a:r>
          </a:p>
          <a:p>
            <a:endParaRPr lang="fr-CA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4"/>
          </p:nvPr>
        </p:nvSpPr>
        <p:spPr>
          <a:xfrm>
            <a:off x="5004048" y="548680"/>
            <a:ext cx="3273552" cy="4642840"/>
          </a:xfrm>
        </p:spPr>
        <p:txBody>
          <a:bodyPr/>
          <a:lstStyle/>
          <a:p>
            <a:pPr marL="18288" indent="0">
              <a:buNone/>
            </a:pPr>
            <a:r>
              <a:rPr lang="fr-CA" sz="3200" b="1" u="sng" dirty="0"/>
              <a:t>Soins</a:t>
            </a:r>
          </a:p>
          <a:p>
            <a:pPr marL="18288" indent="0">
              <a:buNone/>
            </a:pPr>
            <a:endParaRPr lang="fr-CA" sz="3200" b="1" u="sng" dirty="0"/>
          </a:p>
          <a:p>
            <a:r>
              <a:rPr lang="fr-CA" altLang="fr-FR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Administrer avec de la nourriture</a:t>
            </a:r>
          </a:p>
          <a:p>
            <a:pPr marL="18288" indent="0">
              <a:buNone/>
            </a:pPr>
            <a:endParaRPr lang="fr-CA" altLang="fr-FR" sz="24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r>
              <a:rPr lang="fr-CA" altLang="fr-FR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↑</a:t>
            </a:r>
            <a:r>
              <a:rPr lang="fr-CA" altLang="fr-FR" sz="24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l’hydratation</a:t>
            </a:r>
            <a:endParaRPr lang="fr-CA" altLang="fr-FR" sz="24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6991055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3568" y="836712"/>
            <a:ext cx="7543800" cy="2152650"/>
          </a:xfrm>
        </p:spPr>
        <p:txBody>
          <a:bodyPr/>
          <a:lstStyle/>
          <a:p>
            <a:r>
              <a:rPr lang="fr-CA" b="1" dirty="0"/>
              <a:t>Sérum et vaccin</a:t>
            </a:r>
            <a:br>
              <a:rPr lang="fr-CA" dirty="0"/>
            </a:br>
            <a:endParaRPr lang="fr-CA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492896"/>
            <a:ext cx="5040560" cy="3756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2281882"/>
      </p:ext>
    </p:extLst>
  </p:cSld>
  <p:clrMapOvr>
    <a:masterClrMapping/>
  </p:clrMapOvr>
  <p:transition spd="slow">
    <p:wip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700"/>
              </a:spcBef>
              <a:buClr>
                <a:schemeClr val="tx1"/>
              </a:buClr>
              <a:buFont typeface="Wingdings" panose="05000000000000000000" pitchFamily="2" charset="2"/>
              <a:buChar char="v"/>
              <a:defRPr/>
            </a:pPr>
            <a:r>
              <a:rPr lang="fr-CA" altLang="fr-FR" sz="2800" i="1" u="sng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Sérum</a:t>
            </a:r>
            <a:r>
              <a:rPr lang="fr-CA" altLang="fr-FR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est une suspension </a:t>
            </a:r>
          </a:p>
          <a:p>
            <a:pPr>
              <a:spcBef>
                <a:spcPts val="700"/>
              </a:spcBef>
              <a:buClrTx/>
              <a:buFontTx/>
              <a:buNone/>
              <a:defRPr/>
            </a:pPr>
            <a:r>
              <a:rPr lang="fr-CA" altLang="fr-FR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d’</a:t>
            </a:r>
            <a:r>
              <a:rPr lang="fr-CA" altLang="fr-FR" sz="2800" i="1" u="sng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anticorps</a:t>
            </a:r>
            <a:r>
              <a:rPr lang="fr-CA" altLang="fr-FR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qui est administré en </a:t>
            </a:r>
            <a:r>
              <a:rPr lang="fr-CA" altLang="fr-FR" sz="2800" i="1" u="sng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prévention</a:t>
            </a:r>
            <a:r>
              <a:rPr lang="fr-CA" altLang="fr-FR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lors d’un contact </a:t>
            </a:r>
          </a:p>
          <a:p>
            <a:pPr>
              <a:spcBef>
                <a:spcPts val="700"/>
              </a:spcBef>
              <a:buClrTx/>
              <a:buFontTx/>
              <a:buNone/>
              <a:defRPr/>
            </a:pPr>
            <a:r>
              <a:rPr lang="fr-CA" altLang="fr-FR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possible avec certains </a:t>
            </a:r>
            <a:r>
              <a:rPr lang="fr-CA" altLang="fr-FR" sz="2800" i="1" u="sng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virus</a:t>
            </a:r>
          </a:p>
          <a:p>
            <a:pPr>
              <a:spcBef>
                <a:spcPts val="700"/>
              </a:spcBef>
              <a:buClrTx/>
              <a:buFontTx/>
              <a:buNone/>
              <a:defRPr/>
            </a:pPr>
            <a:r>
              <a:rPr lang="fr-CA" altLang="fr-FR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(tétanos, rage, rubéole,…)</a:t>
            </a:r>
          </a:p>
          <a:p>
            <a:endParaRPr lang="fr-CA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dirty="0"/>
              <a:t>Sérum</a:t>
            </a:r>
          </a:p>
        </p:txBody>
      </p:sp>
    </p:spTree>
    <p:extLst>
      <p:ext uri="{BB962C8B-B14F-4D97-AF65-F5344CB8AC3E}">
        <p14:creationId xmlns:p14="http://schemas.microsoft.com/office/powerpoint/2010/main" val="1075736625"/>
      </p:ext>
    </p:extLst>
  </p:cSld>
  <p:clrMapOvr>
    <a:masterClrMapping/>
  </p:clrMapOvr>
  <p:transition spd="slow">
    <p:wip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1403648" y="692696"/>
            <a:ext cx="7416824" cy="4089647"/>
          </a:xfrm>
        </p:spPr>
        <p:txBody>
          <a:bodyPr>
            <a:normAutofit fontScale="92500"/>
          </a:bodyPr>
          <a:lstStyle/>
          <a:p>
            <a:r>
              <a:rPr lang="fr-CA" altLang="fr-FR" sz="2800" i="1" u="sng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Vaccin</a:t>
            </a:r>
            <a:r>
              <a:rPr lang="fr-CA" altLang="fr-FR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est un </a:t>
            </a:r>
            <a:r>
              <a:rPr lang="fr-CA" altLang="fr-FR" sz="2800" i="1" u="sng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produit biologique</a:t>
            </a:r>
            <a:r>
              <a:rPr lang="fr-CA" altLang="fr-FR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fabriqué à partir de virus ou de bactéries complets dont on annule la capacité de produire la maladie tout en conservant la </a:t>
            </a:r>
            <a:r>
              <a:rPr lang="fr-CA" altLang="fr-FR" sz="2800" i="1" u="sng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capacité d’induire une réponse immunitaire</a:t>
            </a:r>
            <a:r>
              <a:rPr lang="fr-CA" altLang="fr-FR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 </a:t>
            </a:r>
          </a:p>
          <a:p>
            <a:endParaRPr lang="fr-CA" altLang="fr-FR" sz="28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r>
              <a:rPr lang="fr-CA" altLang="fr-FR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Par l’administration d’un vaccin, on introduit dans l’organisme un </a:t>
            </a:r>
            <a:r>
              <a:rPr lang="fr-CA" altLang="fr-FR" sz="2800" i="1" u="sng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antigène</a:t>
            </a:r>
            <a:r>
              <a:rPr lang="fr-CA" altLang="fr-FR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et le corps produit des </a:t>
            </a:r>
            <a:r>
              <a:rPr lang="fr-CA" altLang="fr-FR" sz="2800" i="1" u="sng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anticorps</a:t>
            </a:r>
            <a:r>
              <a:rPr lang="fr-CA" altLang="fr-FR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18288" indent="0">
              <a:buNone/>
            </a:pPr>
            <a:endParaRPr lang="fr-CA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dirty="0"/>
              <a:t>Vaccin</a:t>
            </a:r>
          </a:p>
        </p:txBody>
      </p:sp>
    </p:spTree>
    <p:extLst>
      <p:ext uri="{BB962C8B-B14F-4D97-AF65-F5344CB8AC3E}">
        <p14:creationId xmlns:p14="http://schemas.microsoft.com/office/powerpoint/2010/main" val="966556695"/>
      </p:ext>
    </p:extLst>
  </p:cSld>
  <p:clrMapOvr>
    <a:masterClrMapping/>
  </p:clrMapOvr>
  <p:transition spd="slow">
    <p:wip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5576" y="476672"/>
            <a:ext cx="7543800" cy="2152650"/>
          </a:xfrm>
        </p:spPr>
        <p:txBody>
          <a:bodyPr/>
          <a:lstStyle/>
          <a:p>
            <a:r>
              <a:rPr lang="fr-CA" b="1" dirty="0"/>
              <a:t>Vaccin</a:t>
            </a:r>
            <a:br>
              <a:rPr lang="fr-CA" b="1" dirty="0"/>
            </a:br>
            <a:endParaRPr lang="fr-CA" b="1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351544"/>
            <a:ext cx="3467100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7929463"/>
      </p:ext>
    </p:extLst>
  </p:cSld>
  <p:clrMapOvr>
    <a:masterClrMapping/>
  </p:clrMapOvr>
  <p:transition spd="slow">
    <p:wip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9672868"/>
              </p:ext>
            </p:extLst>
          </p:nvPr>
        </p:nvGraphicFramePr>
        <p:xfrm>
          <a:off x="13712" y="620688"/>
          <a:ext cx="8929072" cy="3870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75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316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798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6936">
                <a:tc>
                  <a:txBody>
                    <a:bodyPr/>
                    <a:lstStyle/>
                    <a:p>
                      <a:r>
                        <a:rPr lang="fr-CA" sz="2800" dirty="0"/>
                        <a:t>Réactions locales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2800" dirty="0"/>
                        <a:t>Réactions</a:t>
                      </a:r>
                      <a:r>
                        <a:rPr lang="fr-CA" sz="2800" baseline="0" dirty="0"/>
                        <a:t> systémiques</a:t>
                      </a:r>
                      <a:endParaRPr lang="fr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2800" dirty="0"/>
                        <a:t>Immédiat post injection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altLang="fr-FR" sz="2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Induration,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altLang="fr-FR" sz="2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sensibilité,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altLang="fr-FR" sz="2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chaleur rougeur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altLang="fr-FR" sz="2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au point d’injection</a:t>
                      </a:r>
                    </a:p>
                    <a:p>
                      <a:endParaRPr lang="fr-CA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altLang="fr-FR" sz="2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Fièvre, éruptions, douleurs articulaires ou musculaires convulsion(↑T⁰)</a:t>
                      </a:r>
                    </a:p>
                    <a:p>
                      <a:endParaRPr lang="fr-CA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altLang="fr-FR" sz="2800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ÉvanouissementTachycardie</a:t>
                      </a:r>
                      <a:endParaRPr lang="fr-CA" altLang="fr-FR" sz="28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+mn-lt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altLang="fr-FR" sz="2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↑TA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altLang="fr-FR" sz="28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céphalée</a:t>
                      </a:r>
                    </a:p>
                    <a:p>
                      <a:endParaRPr lang="fr-CA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dirty="0"/>
              <a:t>Vaccin</a:t>
            </a:r>
          </a:p>
        </p:txBody>
      </p:sp>
    </p:spTree>
    <p:extLst>
      <p:ext uri="{BB962C8B-B14F-4D97-AF65-F5344CB8AC3E}">
        <p14:creationId xmlns:p14="http://schemas.microsoft.com/office/powerpoint/2010/main" val="3335702760"/>
      </p:ext>
    </p:extLst>
  </p:cSld>
  <p:clrMapOvr>
    <a:masterClrMapping/>
  </p:clrMapOvr>
  <p:transition spd="slow">
    <p:wip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A" altLang="fr-FR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Fonction endocrinienne</a:t>
            </a:r>
            <a:br>
              <a:rPr lang="fr-CA" altLang="fr-FR" b="1" dirty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6" charset="0"/>
              </a:rPr>
            </a:br>
            <a:endParaRPr lang="fr-CA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133600" y="2852936"/>
            <a:ext cx="6172200" cy="3240359"/>
          </a:xfrm>
        </p:spPr>
        <p:txBody>
          <a:bodyPr>
            <a:normAutofit fontScale="92500"/>
          </a:bodyPr>
          <a:lstStyle/>
          <a:p>
            <a:pPr>
              <a:spcBef>
                <a:spcPts val="800"/>
              </a:spcBef>
              <a:buClr>
                <a:srgbClr val="FAFD00"/>
              </a:buClr>
              <a:defRPr/>
            </a:pPr>
            <a:r>
              <a:rPr lang="fr-CA" altLang="fr-FR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Le système endocrinien </a:t>
            </a:r>
            <a:r>
              <a:rPr lang="fr-CA" altLang="fr-FR" sz="2800" b="1" i="1" u="sng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sécrète des hormones</a:t>
            </a:r>
            <a:r>
              <a:rPr lang="fr-CA" altLang="fr-FR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et les met en circulation.</a:t>
            </a:r>
          </a:p>
          <a:p>
            <a:pPr>
              <a:spcBef>
                <a:spcPts val="800"/>
              </a:spcBef>
              <a:buClr>
                <a:srgbClr val="FAFD00"/>
              </a:buClr>
              <a:defRPr/>
            </a:pPr>
            <a:endParaRPr lang="fr-CA" altLang="fr-FR" sz="28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spcBef>
                <a:spcPts val="800"/>
              </a:spcBef>
              <a:buClr>
                <a:srgbClr val="FAFD00"/>
              </a:buClr>
              <a:defRPr/>
            </a:pPr>
            <a:r>
              <a:rPr lang="fr-CA" altLang="fr-FR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Ces hormones sont responsables du </a:t>
            </a:r>
            <a:r>
              <a:rPr lang="fr-CA" altLang="fr-FR" sz="2800" b="1" i="1" u="sng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maintien de l’équilibre </a:t>
            </a:r>
            <a:r>
              <a:rPr lang="fr-CA" altLang="fr-FR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 toutes les fonctions de l’organisme.</a:t>
            </a:r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7684709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4A36F8F1-C741-850B-7269-22E5B7AD6F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1063" y="260350"/>
            <a:ext cx="2663825" cy="18732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CA" altLang="fr-FR"/>
          </a:p>
        </p:txBody>
      </p:sp>
      <p:pic>
        <p:nvPicPr>
          <p:cNvPr id="8195" name="Picture 3" descr="thyroid2">
            <a:extLst>
              <a:ext uri="{FF2B5EF4-FFF2-40B4-BE49-F238E27FC236}">
                <a16:creationId xmlns:a16="http://schemas.microsoft.com/office/drawing/2014/main" id="{91EC14E6-8637-BF59-8A64-DF6AB417A0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17" t="6099" b="23994"/>
          <a:stretch>
            <a:fillRect/>
          </a:stretch>
        </p:blipFill>
        <p:spPr bwMode="auto">
          <a:xfrm>
            <a:off x="2268538" y="4149725"/>
            <a:ext cx="10795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 descr="endocrineins_test_ovaire">
            <a:extLst>
              <a:ext uri="{FF2B5EF4-FFF2-40B4-BE49-F238E27FC236}">
                <a16:creationId xmlns:a16="http://schemas.microsoft.com/office/drawing/2014/main" id="{49C9D473-37BE-F673-623C-504285D365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11" r="46458"/>
          <a:stretch>
            <a:fillRect/>
          </a:stretch>
        </p:blipFill>
        <p:spPr bwMode="auto">
          <a:xfrm>
            <a:off x="3708400" y="4221163"/>
            <a:ext cx="652463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 descr="endocrineins_test_ovaire">
            <a:extLst>
              <a:ext uri="{FF2B5EF4-FFF2-40B4-BE49-F238E27FC236}">
                <a16:creationId xmlns:a16="http://schemas.microsoft.com/office/drawing/2014/main" id="{BE688297-E2B8-E672-9408-24F2C02821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542" r="6372"/>
          <a:stretch>
            <a:fillRect/>
          </a:stretch>
        </p:blipFill>
        <p:spPr bwMode="auto">
          <a:xfrm>
            <a:off x="4725988" y="4365625"/>
            <a:ext cx="1439862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 descr="hypophyse_mod_ohne">
            <a:extLst>
              <a:ext uri="{FF2B5EF4-FFF2-40B4-BE49-F238E27FC236}">
                <a16:creationId xmlns:a16="http://schemas.microsoft.com/office/drawing/2014/main" id="{6E8FF8F0-10F6-13DA-95C6-55A53070DA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34" t="40199" r="34702"/>
          <a:stretch>
            <a:fillRect/>
          </a:stretch>
        </p:blipFill>
        <p:spPr bwMode="auto">
          <a:xfrm>
            <a:off x="3852863" y="404813"/>
            <a:ext cx="17272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7" descr="endocrineins_surrenale">
            <a:extLst>
              <a:ext uri="{FF2B5EF4-FFF2-40B4-BE49-F238E27FC236}">
                <a16:creationId xmlns:a16="http://schemas.microsoft.com/office/drawing/2014/main" id="{B27BE5A2-478E-5BA0-E456-64994EC5B5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4005263"/>
            <a:ext cx="863600" cy="136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8" descr="178753-240608">
            <a:extLst>
              <a:ext uri="{FF2B5EF4-FFF2-40B4-BE49-F238E27FC236}">
                <a16:creationId xmlns:a16="http://schemas.microsoft.com/office/drawing/2014/main" id="{EBFDF702-D441-8953-B600-587F03F344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2" t="26746" r="14717" b="17419"/>
          <a:stretch>
            <a:fillRect/>
          </a:stretch>
        </p:blipFill>
        <p:spPr bwMode="auto">
          <a:xfrm>
            <a:off x="7524750" y="2852738"/>
            <a:ext cx="1006475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9" descr="os">
            <a:extLst>
              <a:ext uri="{FF2B5EF4-FFF2-40B4-BE49-F238E27FC236}">
                <a16:creationId xmlns:a16="http://schemas.microsoft.com/office/drawing/2014/main" id="{316AE080-E452-2599-6246-768CA9076C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52" t="3697" r="24452" b="8710"/>
          <a:stretch>
            <a:fillRect/>
          </a:stretch>
        </p:blipFill>
        <p:spPr bwMode="auto">
          <a:xfrm>
            <a:off x="539750" y="188913"/>
            <a:ext cx="549275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Picture 10" descr="rein">
            <a:extLst>
              <a:ext uri="{FF2B5EF4-FFF2-40B4-BE49-F238E27FC236}">
                <a16:creationId xmlns:a16="http://schemas.microsoft.com/office/drawing/2014/main" id="{C99D8BCE-DB43-D4D4-5BB7-F9775A9108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22" t="6024" r="27774" b="15552"/>
          <a:stretch>
            <a:fillRect/>
          </a:stretch>
        </p:blipFill>
        <p:spPr bwMode="auto">
          <a:xfrm>
            <a:off x="7740650" y="1557338"/>
            <a:ext cx="763588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203" name="AutoShape 11">
            <a:extLst>
              <a:ext uri="{FF2B5EF4-FFF2-40B4-BE49-F238E27FC236}">
                <a16:creationId xmlns:a16="http://schemas.microsoft.com/office/drawing/2014/main" id="{87950855-4D03-E358-EAE4-B74FC03FF623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>
            <a:off x="1692275" y="692150"/>
            <a:ext cx="2389188" cy="674688"/>
          </a:xfrm>
          <a:prstGeom prst="curvedConnector3">
            <a:avLst>
              <a:gd name="adj1" fmla="val 49968"/>
            </a:avLst>
          </a:prstGeom>
          <a:noFill/>
          <a:ln w="508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204" name="AutoShape 12">
            <a:extLst>
              <a:ext uri="{FF2B5EF4-FFF2-40B4-BE49-F238E27FC236}">
                <a16:creationId xmlns:a16="http://schemas.microsoft.com/office/drawing/2014/main" id="{D916CB94-9E9F-7D3B-C928-902FD037DCF9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1707356" y="1664494"/>
            <a:ext cx="2303463" cy="2232025"/>
          </a:xfrm>
          <a:prstGeom prst="curvedConnector3">
            <a:avLst>
              <a:gd name="adj1" fmla="val 49968"/>
            </a:avLst>
          </a:prstGeom>
          <a:noFill/>
          <a:ln w="5397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205" name="AutoShape 13">
            <a:extLst>
              <a:ext uri="{FF2B5EF4-FFF2-40B4-BE49-F238E27FC236}">
                <a16:creationId xmlns:a16="http://schemas.microsoft.com/office/drawing/2014/main" id="{00F5910A-D416-6B0A-43D0-34000816E8AE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2465388" y="2281238"/>
            <a:ext cx="2032000" cy="1416050"/>
          </a:xfrm>
          <a:prstGeom prst="curvedConnector3">
            <a:avLst>
              <a:gd name="adj1" fmla="val 41875"/>
            </a:avLst>
          </a:prstGeom>
          <a:noFill/>
          <a:ln w="508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206" name="AutoShape 14">
            <a:extLst>
              <a:ext uri="{FF2B5EF4-FFF2-40B4-BE49-F238E27FC236}">
                <a16:creationId xmlns:a16="http://schemas.microsoft.com/office/drawing/2014/main" id="{2F5C1C06-49F8-BFC3-6A4A-002255F3645B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3215482" y="2796381"/>
            <a:ext cx="1981200" cy="528637"/>
          </a:xfrm>
          <a:prstGeom prst="curvedConnector3">
            <a:avLst>
              <a:gd name="adj1" fmla="val 50000"/>
            </a:avLst>
          </a:prstGeom>
          <a:noFill/>
          <a:ln w="508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207" name="AutoShape 15">
            <a:extLst>
              <a:ext uri="{FF2B5EF4-FFF2-40B4-BE49-F238E27FC236}">
                <a16:creationId xmlns:a16="http://schemas.microsoft.com/office/drawing/2014/main" id="{57412852-F0AC-78B5-0D53-97EF87EE47F8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H="1">
            <a:off x="4089401" y="2689225"/>
            <a:ext cx="2178050" cy="923925"/>
          </a:xfrm>
          <a:prstGeom prst="curvedConnector3">
            <a:avLst>
              <a:gd name="adj1" fmla="val 37171"/>
            </a:avLst>
          </a:prstGeom>
          <a:noFill/>
          <a:ln w="508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208" name="AutoShape 16">
            <a:extLst>
              <a:ext uri="{FF2B5EF4-FFF2-40B4-BE49-F238E27FC236}">
                <a16:creationId xmlns:a16="http://schemas.microsoft.com/office/drawing/2014/main" id="{7E2CFD27-DD45-A066-766B-EBB3A452AFC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392738" y="1547813"/>
            <a:ext cx="2233612" cy="576262"/>
          </a:xfrm>
          <a:prstGeom prst="curvedConnector3">
            <a:avLst>
              <a:gd name="adj1" fmla="val 49963"/>
            </a:avLst>
          </a:prstGeom>
          <a:noFill/>
          <a:ln w="508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209" name="AutoShape 17">
            <a:extLst>
              <a:ext uri="{FF2B5EF4-FFF2-40B4-BE49-F238E27FC236}">
                <a16:creationId xmlns:a16="http://schemas.microsoft.com/office/drawing/2014/main" id="{6DEB94F6-12B9-95F8-881B-223208F451F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341938" y="1744663"/>
            <a:ext cx="2022475" cy="1792287"/>
          </a:xfrm>
          <a:prstGeom prst="curvedConnector3">
            <a:avLst>
              <a:gd name="adj1" fmla="val 50000"/>
            </a:avLst>
          </a:prstGeom>
          <a:noFill/>
          <a:ln w="508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210" name="AutoShape 18">
            <a:extLst>
              <a:ext uri="{FF2B5EF4-FFF2-40B4-BE49-F238E27FC236}">
                <a16:creationId xmlns:a16="http://schemas.microsoft.com/office/drawing/2014/main" id="{D53CE5DC-6EAB-BCAD-00C1-C7606260DF2F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H="1">
            <a:off x="6396038" y="3355975"/>
            <a:ext cx="649288" cy="287337"/>
          </a:xfrm>
          <a:prstGeom prst="curvedConnector3">
            <a:avLst>
              <a:gd name="adj1" fmla="val 47185"/>
            </a:avLst>
          </a:prstGeom>
          <a:noFill/>
          <a:ln w="508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211" name="AutoShape 19">
            <a:extLst>
              <a:ext uri="{FF2B5EF4-FFF2-40B4-BE49-F238E27FC236}">
                <a16:creationId xmlns:a16="http://schemas.microsoft.com/office/drawing/2014/main" id="{19458861-3916-1286-D48C-4209E50ED18E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H="1">
            <a:off x="4012406" y="3259932"/>
            <a:ext cx="1201737" cy="774700"/>
          </a:xfrm>
          <a:prstGeom prst="curvedConnector3">
            <a:avLst>
              <a:gd name="adj1" fmla="val 49801"/>
            </a:avLst>
          </a:prstGeom>
          <a:noFill/>
          <a:ln w="508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212" name="AutoShape 20">
            <a:extLst>
              <a:ext uri="{FF2B5EF4-FFF2-40B4-BE49-F238E27FC236}">
                <a16:creationId xmlns:a16="http://schemas.microsoft.com/office/drawing/2014/main" id="{6BF9A13D-3750-C15A-89F9-E96844CC4D11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H="1">
            <a:off x="4769644" y="2115344"/>
            <a:ext cx="1866900" cy="1627188"/>
          </a:xfrm>
          <a:prstGeom prst="curvedConnector3">
            <a:avLst>
              <a:gd name="adj1" fmla="val 50000"/>
            </a:avLst>
          </a:prstGeom>
          <a:noFill/>
          <a:ln w="508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213" name="Text Box 21">
            <a:extLst>
              <a:ext uri="{FF2B5EF4-FFF2-40B4-BE49-F238E27FC236}">
                <a16:creationId xmlns:a16="http://schemas.microsoft.com/office/drawing/2014/main" id="{ACC6A72F-9CC9-A0E5-036D-F25F446DE3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7463" y="836613"/>
            <a:ext cx="576262" cy="366712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CA" altLang="fr-FR">
                <a:solidFill>
                  <a:srgbClr val="000000"/>
                </a:solidFill>
                <a:latin typeface="Tahoma" panose="020B0604030504040204" pitchFamily="34" charset="0"/>
              </a:rPr>
              <a:t>GH</a:t>
            </a:r>
          </a:p>
        </p:txBody>
      </p:sp>
      <p:sp>
        <p:nvSpPr>
          <p:cNvPr id="8214" name="Text Box 22">
            <a:extLst>
              <a:ext uri="{FF2B5EF4-FFF2-40B4-BE49-F238E27FC236}">
                <a16:creationId xmlns:a16="http://schemas.microsoft.com/office/drawing/2014/main" id="{91CF80B2-D896-6492-928C-36147FD281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8175" y="2781300"/>
            <a:ext cx="792163" cy="366713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CA" altLang="fr-FR">
                <a:solidFill>
                  <a:srgbClr val="000000"/>
                </a:solidFill>
                <a:latin typeface="Tahoma" panose="020B0604030504040204" pitchFamily="34" charset="0"/>
              </a:rPr>
              <a:t>ACTH</a:t>
            </a:r>
          </a:p>
        </p:txBody>
      </p:sp>
      <p:sp>
        <p:nvSpPr>
          <p:cNvPr id="8215" name="Text Box 23">
            <a:extLst>
              <a:ext uri="{FF2B5EF4-FFF2-40B4-BE49-F238E27FC236}">
                <a16:creationId xmlns:a16="http://schemas.microsoft.com/office/drawing/2014/main" id="{378B19D7-3348-EB98-FF15-C4B0D0A18A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6238" y="2925763"/>
            <a:ext cx="647700" cy="366712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CA" altLang="fr-FR">
                <a:solidFill>
                  <a:srgbClr val="000000"/>
                </a:solidFill>
                <a:latin typeface="Tahoma" panose="020B0604030504040204" pitchFamily="34" charset="0"/>
              </a:rPr>
              <a:t>TSH</a:t>
            </a:r>
          </a:p>
        </p:txBody>
      </p:sp>
      <p:sp>
        <p:nvSpPr>
          <p:cNvPr id="8216" name="Text Box 24">
            <a:extLst>
              <a:ext uri="{FF2B5EF4-FFF2-40B4-BE49-F238E27FC236}">
                <a16:creationId xmlns:a16="http://schemas.microsoft.com/office/drawing/2014/main" id="{79BC23A4-D43D-A8AD-C30C-658CAD0CEB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06863" y="2366963"/>
            <a:ext cx="601662" cy="366712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CA" altLang="fr-FR">
                <a:solidFill>
                  <a:srgbClr val="000000"/>
                </a:solidFill>
                <a:latin typeface="Tahoma" panose="020B0604030504040204" pitchFamily="34" charset="0"/>
              </a:rPr>
              <a:t>FSH</a:t>
            </a:r>
          </a:p>
        </p:txBody>
      </p:sp>
      <p:sp>
        <p:nvSpPr>
          <p:cNvPr id="8217" name="Text Box 25">
            <a:extLst>
              <a:ext uri="{FF2B5EF4-FFF2-40B4-BE49-F238E27FC236}">
                <a16:creationId xmlns:a16="http://schemas.microsoft.com/office/drawing/2014/main" id="{7B783160-EAEF-DE32-D5E9-33706E9703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9488" y="2781300"/>
            <a:ext cx="496887" cy="366713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CA" altLang="fr-FR">
                <a:solidFill>
                  <a:srgbClr val="000000"/>
                </a:solidFill>
                <a:latin typeface="Tahoma" panose="020B0604030504040204" pitchFamily="34" charset="0"/>
              </a:rPr>
              <a:t>LH</a:t>
            </a:r>
          </a:p>
        </p:txBody>
      </p:sp>
      <p:sp>
        <p:nvSpPr>
          <p:cNvPr id="8218" name="Text Box 26">
            <a:extLst>
              <a:ext uri="{FF2B5EF4-FFF2-40B4-BE49-F238E27FC236}">
                <a16:creationId xmlns:a16="http://schemas.microsoft.com/office/drawing/2014/main" id="{833F3F89-433C-121D-A1A4-549AB50272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1650" y="2709863"/>
            <a:ext cx="576263" cy="366712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CA" altLang="fr-FR">
                <a:solidFill>
                  <a:srgbClr val="000000"/>
                </a:solidFill>
                <a:latin typeface="Tahoma" panose="020B0604030504040204" pitchFamily="34" charset="0"/>
              </a:rPr>
              <a:t>PRL</a:t>
            </a:r>
          </a:p>
        </p:txBody>
      </p:sp>
      <p:cxnSp>
        <p:nvCxnSpPr>
          <p:cNvPr id="8219" name="AutoShape 27">
            <a:extLst>
              <a:ext uri="{FF2B5EF4-FFF2-40B4-BE49-F238E27FC236}">
                <a16:creationId xmlns:a16="http://schemas.microsoft.com/office/drawing/2014/main" id="{4B144E95-BE15-9DF1-3549-8A9271C0AFD2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4500563" y="3165475"/>
            <a:ext cx="936625" cy="936625"/>
          </a:xfrm>
          <a:prstGeom prst="curvedConnector3">
            <a:avLst>
              <a:gd name="adj1" fmla="val 50000"/>
            </a:avLst>
          </a:prstGeom>
          <a:noFill/>
          <a:ln w="508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220" name="Text Box 28">
            <a:extLst>
              <a:ext uri="{FF2B5EF4-FFF2-40B4-BE49-F238E27FC236}">
                <a16:creationId xmlns:a16="http://schemas.microsoft.com/office/drawing/2014/main" id="{BF812ADE-B895-B06F-906B-A12240CF6F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3088" y="2205038"/>
            <a:ext cx="1214437" cy="366712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CA" altLang="fr-FR">
                <a:solidFill>
                  <a:srgbClr val="000000"/>
                </a:solidFill>
                <a:latin typeface="Tahoma" panose="020B0604030504040204" pitchFamily="34" charset="0"/>
              </a:rPr>
              <a:t>Ocytocine</a:t>
            </a:r>
          </a:p>
        </p:txBody>
      </p:sp>
      <p:sp>
        <p:nvSpPr>
          <p:cNvPr id="8221" name="Text Box 29">
            <a:extLst>
              <a:ext uri="{FF2B5EF4-FFF2-40B4-BE49-F238E27FC236}">
                <a16:creationId xmlns:a16="http://schemas.microsoft.com/office/drawing/2014/main" id="{50AA2140-B705-5F6F-AFB7-2C3009189B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5225" y="1687513"/>
            <a:ext cx="719138" cy="366712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CA" altLang="fr-FR">
                <a:solidFill>
                  <a:srgbClr val="000000"/>
                </a:solidFill>
                <a:latin typeface="Tahoma" panose="020B0604030504040204" pitchFamily="34" charset="0"/>
              </a:rPr>
              <a:t>ADH</a:t>
            </a:r>
          </a:p>
        </p:txBody>
      </p:sp>
      <p:sp>
        <p:nvSpPr>
          <p:cNvPr id="8222" name="AutoShape 30">
            <a:extLst>
              <a:ext uri="{FF2B5EF4-FFF2-40B4-BE49-F238E27FC236}">
                <a16:creationId xmlns:a16="http://schemas.microsoft.com/office/drawing/2014/main" id="{EBE83719-1B38-37BA-C6AA-08E575449E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3350" y="5734050"/>
            <a:ext cx="287338" cy="431800"/>
          </a:xfrm>
          <a:prstGeom prst="downArrow">
            <a:avLst>
              <a:gd name="adj1" fmla="val 50000"/>
              <a:gd name="adj2" fmla="val 3756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fr-CA" altLang="fr-FR"/>
          </a:p>
        </p:txBody>
      </p:sp>
      <p:sp>
        <p:nvSpPr>
          <p:cNvPr id="8223" name="AutoShape 31">
            <a:extLst>
              <a:ext uri="{FF2B5EF4-FFF2-40B4-BE49-F238E27FC236}">
                <a16:creationId xmlns:a16="http://schemas.microsoft.com/office/drawing/2014/main" id="{FBDCAE91-0CBE-73FA-202B-AA20EDC52C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4300" y="5483225"/>
            <a:ext cx="287338" cy="431800"/>
          </a:xfrm>
          <a:prstGeom prst="downArrow">
            <a:avLst>
              <a:gd name="adj1" fmla="val 50000"/>
              <a:gd name="adj2" fmla="val 3756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fr-CA" altLang="fr-FR"/>
          </a:p>
        </p:txBody>
      </p:sp>
      <p:sp>
        <p:nvSpPr>
          <p:cNvPr id="8224" name="AutoShape 32">
            <a:extLst>
              <a:ext uri="{FF2B5EF4-FFF2-40B4-BE49-F238E27FC236}">
                <a16:creationId xmlns:a16="http://schemas.microsoft.com/office/drawing/2014/main" id="{CB0391D1-2D13-AF7A-36F6-B60625CA89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4300" y="5876925"/>
            <a:ext cx="287338" cy="431800"/>
          </a:xfrm>
          <a:prstGeom prst="downArrow">
            <a:avLst>
              <a:gd name="adj1" fmla="val 50000"/>
              <a:gd name="adj2" fmla="val 3756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fr-CA" altLang="fr-FR"/>
          </a:p>
        </p:txBody>
      </p:sp>
      <p:sp>
        <p:nvSpPr>
          <p:cNvPr id="8225" name="AutoShape 33">
            <a:extLst>
              <a:ext uri="{FF2B5EF4-FFF2-40B4-BE49-F238E27FC236}">
                <a16:creationId xmlns:a16="http://schemas.microsoft.com/office/drawing/2014/main" id="{D3A84FE6-265A-8CD5-6CD7-F166425DDE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05425" y="5602288"/>
            <a:ext cx="287338" cy="431800"/>
          </a:xfrm>
          <a:prstGeom prst="downArrow">
            <a:avLst>
              <a:gd name="adj1" fmla="val 50000"/>
              <a:gd name="adj2" fmla="val 3756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fr-CA" altLang="fr-FR"/>
          </a:p>
        </p:txBody>
      </p:sp>
      <p:sp>
        <p:nvSpPr>
          <p:cNvPr id="8226" name="Text Box 34">
            <a:extLst>
              <a:ext uri="{FF2B5EF4-FFF2-40B4-BE49-F238E27FC236}">
                <a16:creationId xmlns:a16="http://schemas.microsoft.com/office/drawing/2014/main" id="{419FD29E-2DD9-4E8C-6C9B-8EBBA955F1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6165850"/>
            <a:ext cx="19446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CA" altLang="fr-FR">
                <a:solidFill>
                  <a:schemeClr val="tx1"/>
                </a:solidFill>
                <a:latin typeface="Tahoma" panose="020B0604030504040204" pitchFamily="34" charset="0"/>
              </a:rPr>
              <a:t>Corticostéroïdes</a:t>
            </a:r>
          </a:p>
        </p:txBody>
      </p:sp>
      <p:sp>
        <p:nvSpPr>
          <p:cNvPr id="8227" name="Text Box 35">
            <a:extLst>
              <a:ext uri="{FF2B5EF4-FFF2-40B4-BE49-F238E27FC236}">
                <a16:creationId xmlns:a16="http://schemas.microsoft.com/office/drawing/2014/main" id="{2B96C2AD-91DF-A632-635C-79BAB535C9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1413" y="5949950"/>
            <a:ext cx="863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CA" altLang="fr-FR">
                <a:solidFill>
                  <a:schemeClr val="tx1"/>
                </a:solidFill>
                <a:latin typeface="Tahoma" panose="020B0604030504040204" pitchFamily="34" charset="0"/>
              </a:rPr>
              <a:t>T</a:t>
            </a:r>
            <a:r>
              <a:rPr lang="fr-CA" altLang="fr-FR" baseline="-25000">
                <a:solidFill>
                  <a:schemeClr val="tx1"/>
                </a:solidFill>
                <a:latin typeface="Tahoma" panose="020B0604030504040204" pitchFamily="34" charset="0"/>
              </a:rPr>
              <a:t>3</a:t>
            </a:r>
            <a:r>
              <a:rPr lang="fr-CA" altLang="fr-FR">
                <a:solidFill>
                  <a:schemeClr val="tx1"/>
                </a:solidFill>
                <a:latin typeface="Tahoma" panose="020B0604030504040204" pitchFamily="34" charset="0"/>
              </a:rPr>
              <a:t>  T</a:t>
            </a:r>
            <a:r>
              <a:rPr lang="fr-CA" altLang="fr-FR" baseline="-25000">
                <a:solidFill>
                  <a:schemeClr val="tx1"/>
                </a:solidFill>
                <a:latin typeface="Tahoma" panose="020B0604030504040204" pitchFamily="34" charset="0"/>
              </a:rPr>
              <a:t>4</a:t>
            </a:r>
          </a:p>
        </p:txBody>
      </p:sp>
      <p:sp>
        <p:nvSpPr>
          <p:cNvPr id="8228" name="Text Box 36">
            <a:extLst>
              <a:ext uri="{FF2B5EF4-FFF2-40B4-BE49-F238E27FC236}">
                <a16:creationId xmlns:a16="http://schemas.microsoft.com/office/drawing/2014/main" id="{E047D88D-2E1F-8215-5DB5-70AF57F6FB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8038" y="6308725"/>
            <a:ext cx="15128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CA" altLang="fr-FR">
                <a:solidFill>
                  <a:schemeClr val="tx1"/>
                </a:solidFill>
                <a:latin typeface="Tahoma" panose="020B0604030504040204" pitchFamily="34" charset="0"/>
              </a:rPr>
              <a:t>Testostérone</a:t>
            </a:r>
          </a:p>
        </p:txBody>
      </p:sp>
      <p:sp>
        <p:nvSpPr>
          <p:cNvPr id="8229" name="Text Box 37">
            <a:extLst>
              <a:ext uri="{FF2B5EF4-FFF2-40B4-BE49-F238E27FC236}">
                <a16:creationId xmlns:a16="http://schemas.microsoft.com/office/drawing/2014/main" id="{55ED440B-B468-5CF1-EB92-50ACF9690B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75200" y="6016625"/>
            <a:ext cx="29511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CA" altLang="fr-FR">
                <a:solidFill>
                  <a:schemeClr val="tx1"/>
                </a:solidFill>
                <a:latin typeface="Tahoma" panose="020B0604030504040204" pitchFamily="34" charset="0"/>
              </a:rPr>
              <a:t>Progestérone/œstrogènes</a:t>
            </a:r>
          </a:p>
        </p:txBody>
      </p:sp>
      <p:pic>
        <p:nvPicPr>
          <p:cNvPr id="8230" name="Picture 38" descr="peau2">
            <a:extLst>
              <a:ext uri="{FF2B5EF4-FFF2-40B4-BE49-F238E27FC236}">
                <a16:creationId xmlns:a16="http://schemas.microsoft.com/office/drawing/2014/main" id="{4A808591-330D-CED4-6FC9-1B43BA7B7F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12" r="16434"/>
          <a:stretch>
            <a:fillRect/>
          </a:stretch>
        </p:blipFill>
        <p:spPr bwMode="auto">
          <a:xfrm>
            <a:off x="612775" y="2276475"/>
            <a:ext cx="944563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231" name="AutoShape 39">
            <a:extLst>
              <a:ext uri="{FF2B5EF4-FFF2-40B4-BE49-F238E27FC236}">
                <a16:creationId xmlns:a16="http://schemas.microsoft.com/office/drawing/2014/main" id="{099ABD82-E8A5-2034-BF11-B86E36B4AC6D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 flipV="1">
            <a:off x="1665288" y="1547813"/>
            <a:ext cx="2293937" cy="971550"/>
          </a:xfrm>
          <a:prstGeom prst="curvedConnector3">
            <a:avLst>
              <a:gd name="adj1" fmla="val 49968"/>
            </a:avLst>
          </a:prstGeom>
          <a:noFill/>
          <a:ln w="508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232" name="Text Box 40">
            <a:extLst>
              <a:ext uri="{FF2B5EF4-FFF2-40B4-BE49-F238E27FC236}">
                <a16:creationId xmlns:a16="http://schemas.microsoft.com/office/drawing/2014/main" id="{296248BA-1D75-2CEF-4178-727FDAEA44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4438" y="1844675"/>
            <a:ext cx="720725" cy="366713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CA" altLang="fr-FR">
                <a:solidFill>
                  <a:srgbClr val="000000"/>
                </a:solidFill>
                <a:latin typeface="Tahoma" panose="020B0604030504040204" pitchFamily="34" charset="0"/>
              </a:rPr>
              <a:t>MSH</a:t>
            </a:r>
          </a:p>
        </p:txBody>
      </p:sp>
      <p:pic>
        <p:nvPicPr>
          <p:cNvPr id="8233" name="Picture 41" descr="muscle">
            <a:extLst>
              <a:ext uri="{FF2B5EF4-FFF2-40B4-BE49-F238E27FC236}">
                <a16:creationId xmlns:a16="http://schemas.microsoft.com/office/drawing/2014/main" id="{AFCA43C5-02F7-E1EE-404B-0498706D59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63"/>
          <a:stretch>
            <a:fillRect/>
          </a:stretch>
        </p:blipFill>
        <p:spPr bwMode="auto">
          <a:xfrm>
            <a:off x="1260475" y="908050"/>
            <a:ext cx="8636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34" name="Text Box 42">
            <a:extLst>
              <a:ext uri="{FF2B5EF4-FFF2-40B4-BE49-F238E27FC236}">
                <a16:creationId xmlns:a16="http://schemas.microsoft.com/office/drawing/2014/main" id="{23501090-761E-C57B-69FF-971FF00803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1916113"/>
            <a:ext cx="5048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CA" altLang="fr-FR">
                <a:solidFill>
                  <a:schemeClr val="tx1"/>
                </a:solidFill>
                <a:latin typeface="Tahoma" panose="020B0604030504040204" pitchFamily="34" charset="0"/>
              </a:rPr>
              <a:t>Os</a:t>
            </a:r>
          </a:p>
        </p:txBody>
      </p:sp>
      <p:sp>
        <p:nvSpPr>
          <p:cNvPr id="8235" name="Text Box 43">
            <a:extLst>
              <a:ext uri="{FF2B5EF4-FFF2-40B4-BE49-F238E27FC236}">
                <a16:creationId xmlns:a16="http://schemas.microsoft.com/office/drawing/2014/main" id="{40BE43A7-562F-F9A1-5C79-EE180CE40D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3429000"/>
            <a:ext cx="7921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CA" altLang="fr-FR">
                <a:solidFill>
                  <a:schemeClr val="tx1"/>
                </a:solidFill>
                <a:latin typeface="Tahoma" panose="020B0604030504040204" pitchFamily="34" charset="0"/>
              </a:rPr>
              <a:t>Peau</a:t>
            </a:r>
          </a:p>
        </p:txBody>
      </p:sp>
      <p:sp>
        <p:nvSpPr>
          <p:cNvPr id="8236" name="Text Box 44">
            <a:extLst>
              <a:ext uri="{FF2B5EF4-FFF2-40B4-BE49-F238E27FC236}">
                <a16:creationId xmlns:a16="http://schemas.microsoft.com/office/drawing/2014/main" id="{D9DB46D9-AB4E-0B6D-9BB5-2A2BE32442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5373688"/>
            <a:ext cx="13684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CA" altLang="fr-FR">
                <a:solidFill>
                  <a:schemeClr val="tx1"/>
                </a:solidFill>
                <a:latin typeface="Tahoma" panose="020B0604030504040204" pitchFamily="34" charset="0"/>
              </a:rPr>
              <a:t>Surrénales</a:t>
            </a:r>
          </a:p>
        </p:txBody>
      </p:sp>
      <p:sp>
        <p:nvSpPr>
          <p:cNvPr id="8237" name="Text Box 45">
            <a:extLst>
              <a:ext uri="{FF2B5EF4-FFF2-40B4-BE49-F238E27FC236}">
                <a16:creationId xmlns:a16="http://schemas.microsoft.com/office/drawing/2014/main" id="{2287A31E-FEE2-41B2-7C6C-831A2B3289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8538" y="5084763"/>
            <a:ext cx="10795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CA" altLang="fr-FR">
                <a:solidFill>
                  <a:schemeClr val="tx1"/>
                </a:solidFill>
                <a:latin typeface="Tahoma" panose="020B0604030504040204" pitchFamily="34" charset="0"/>
              </a:rPr>
              <a:t>Thyroïde</a:t>
            </a:r>
          </a:p>
        </p:txBody>
      </p:sp>
      <p:sp>
        <p:nvSpPr>
          <p:cNvPr id="8238" name="Text Box 46">
            <a:extLst>
              <a:ext uri="{FF2B5EF4-FFF2-40B4-BE49-F238E27FC236}">
                <a16:creationId xmlns:a16="http://schemas.microsoft.com/office/drawing/2014/main" id="{90CCDB88-C3B2-1448-8DEA-C5216D017E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4875" y="5445125"/>
            <a:ext cx="12239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CA" altLang="fr-FR">
                <a:solidFill>
                  <a:schemeClr val="tx1"/>
                </a:solidFill>
                <a:latin typeface="Tahoma" panose="020B0604030504040204" pitchFamily="34" charset="0"/>
              </a:rPr>
              <a:t>Testicules</a:t>
            </a:r>
          </a:p>
        </p:txBody>
      </p:sp>
      <p:sp>
        <p:nvSpPr>
          <p:cNvPr id="8239" name="Text Box 47">
            <a:extLst>
              <a:ext uri="{FF2B5EF4-FFF2-40B4-BE49-F238E27FC236}">
                <a16:creationId xmlns:a16="http://schemas.microsoft.com/office/drawing/2014/main" id="{DD07BC4D-7B9F-E3BD-A457-15F6506C3E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450" y="1700213"/>
            <a:ext cx="10810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CA" altLang="fr-FR">
                <a:solidFill>
                  <a:schemeClr val="tx1"/>
                </a:solidFill>
                <a:latin typeface="Tahoma" panose="020B0604030504040204" pitchFamily="34" charset="0"/>
              </a:rPr>
              <a:t>Muscles</a:t>
            </a:r>
          </a:p>
        </p:txBody>
      </p:sp>
      <p:sp>
        <p:nvSpPr>
          <p:cNvPr id="8240" name="Text Box 48">
            <a:extLst>
              <a:ext uri="{FF2B5EF4-FFF2-40B4-BE49-F238E27FC236}">
                <a16:creationId xmlns:a16="http://schemas.microsoft.com/office/drawing/2014/main" id="{1F01068C-C0D1-1904-96B8-72E8D1B689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2363" y="5084763"/>
            <a:ext cx="10795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CA" altLang="fr-FR">
                <a:solidFill>
                  <a:schemeClr val="tx1"/>
                </a:solidFill>
                <a:latin typeface="Tahoma" panose="020B0604030504040204" pitchFamily="34" charset="0"/>
              </a:rPr>
              <a:t>Ovaires</a:t>
            </a:r>
          </a:p>
        </p:txBody>
      </p:sp>
      <p:sp>
        <p:nvSpPr>
          <p:cNvPr id="8241" name="Text Box 49">
            <a:extLst>
              <a:ext uri="{FF2B5EF4-FFF2-40B4-BE49-F238E27FC236}">
                <a16:creationId xmlns:a16="http://schemas.microsoft.com/office/drawing/2014/main" id="{D5624811-BC3F-D20C-2029-CF666FD0CF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6325" y="5157788"/>
            <a:ext cx="2305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CA" altLang="fr-FR">
                <a:solidFill>
                  <a:schemeClr val="tx1"/>
                </a:solidFill>
                <a:latin typeface="Tahoma" panose="020B0604030504040204" pitchFamily="34" charset="0"/>
              </a:rPr>
              <a:t>Glandes mammaires</a:t>
            </a:r>
          </a:p>
        </p:txBody>
      </p:sp>
      <p:sp>
        <p:nvSpPr>
          <p:cNvPr id="8242" name="Text Box 50">
            <a:extLst>
              <a:ext uri="{FF2B5EF4-FFF2-40B4-BE49-F238E27FC236}">
                <a16:creationId xmlns:a16="http://schemas.microsoft.com/office/drawing/2014/main" id="{5B8918BD-E6A2-944C-654C-9CF86D59DE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6188" y="3860800"/>
            <a:ext cx="9017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CA" altLang="fr-FR">
                <a:solidFill>
                  <a:schemeClr val="tx1"/>
                </a:solidFill>
                <a:latin typeface="Tahoma" panose="020B0604030504040204" pitchFamily="34" charset="0"/>
              </a:rPr>
              <a:t>Utérus</a:t>
            </a:r>
          </a:p>
        </p:txBody>
      </p:sp>
      <p:sp>
        <p:nvSpPr>
          <p:cNvPr id="8243" name="Text Box 51">
            <a:extLst>
              <a:ext uri="{FF2B5EF4-FFF2-40B4-BE49-F238E27FC236}">
                <a16:creationId xmlns:a16="http://schemas.microsoft.com/office/drawing/2014/main" id="{143ED466-4092-EEEB-1930-B58A39B349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40650" y="2492375"/>
            <a:ext cx="8651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CA" altLang="fr-FR">
                <a:solidFill>
                  <a:schemeClr val="tx1"/>
                </a:solidFill>
                <a:latin typeface="Tahoma" panose="020B0604030504040204" pitchFamily="34" charset="0"/>
              </a:rPr>
              <a:t>Reins</a:t>
            </a:r>
          </a:p>
        </p:txBody>
      </p:sp>
      <p:pic>
        <p:nvPicPr>
          <p:cNvPr id="8244" name="Picture 52" descr="image cerveau">
            <a:extLst>
              <a:ext uri="{FF2B5EF4-FFF2-40B4-BE49-F238E27FC236}">
                <a16:creationId xmlns:a16="http://schemas.microsoft.com/office/drawing/2014/main" id="{9C29685C-84B7-259C-943B-82A8F4DFDC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479" b="7579"/>
          <a:stretch>
            <a:fillRect/>
          </a:stretch>
        </p:blipFill>
        <p:spPr bwMode="auto">
          <a:xfrm>
            <a:off x="7019925" y="50800"/>
            <a:ext cx="1300163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45" name="Oval 53">
            <a:extLst>
              <a:ext uri="{FF2B5EF4-FFF2-40B4-BE49-F238E27FC236}">
                <a16:creationId xmlns:a16="http://schemas.microsoft.com/office/drawing/2014/main" id="{F789CD98-B556-0E2B-D7B6-23AC8B9CA4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0288" y="620713"/>
            <a:ext cx="431800" cy="433387"/>
          </a:xfrm>
          <a:prstGeom prst="ellips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CA" altLang="fr-FR"/>
          </a:p>
        </p:txBody>
      </p:sp>
      <p:sp>
        <p:nvSpPr>
          <p:cNvPr id="8246" name="AutoShape 54">
            <a:extLst>
              <a:ext uri="{FF2B5EF4-FFF2-40B4-BE49-F238E27FC236}">
                <a16:creationId xmlns:a16="http://schemas.microsoft.com/office/drawing/2014/main" id="{8180FEA7-9B44-722A-DADF-160E9E870344}"/>
              </a:ext>
            </a:extLst>
          </p:cNvPr>
          <p:cNvSpPr>
            <a:spLocks noChangeArrowheads="1"/>
          </p:cNvSpPr>
          <p:nvPr/>
        </p:nvSpPr>
        <p:spPr bwMode="auto">
          <a:xfrm rot="4458838">
            <a:off x="6324601" y="307975"/>
            <a:ext cx="311150" cy="1800225"/>
          </a:xfrm>
          <a:prstGeom prst="downArrow">
            <a:avLst>
              <a:gd name="adj1" fmla="val 50000"/>
              <a:gd name="adj2" fmla="val 144643"/>
            </a:avLst>
          </a:prstGeom>
          <a:solidFill>
            <a:schemeClr val="accent1">
              <a:alpha val="74901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fr-CA" altLang="fr-FR"/>
          </a:p>
        </p:txBody>
      </p:sp>
      <p:pic>
        <p:nvPicPr>
          <p:cNvPr id="8247" name="Picture 55" descr="sein">
            <a:extLst>
              <a:ext uri="{FF2B5EF4-FFF2-40B4-BE49-F238E27FC236}">
                <a16:creationId xmlns:a16="http://schemas.microsoft.com/office/drawing/2014/main" id="{1CE69ACF-00BA-957E-3748-623D073C19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3933825"/>
            <a:ext cx="1152525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48" name="Text Box 56">
            <a:extLst>
              <a:ext uri="{FF2B5EF4-FFF2-40B4-BE49-F238E27FC236}">
                <a16:creationId xmlns:a16="http://schemas.microsoft.com/office/drawing/2014/main" id="{5C97C421-7B40-9AFA-C8BD-C5070B9E1E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78200" y="865188"/>
            <a:ext cx="19431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CA" altLang="fr-FR" sz="1000" b="1">
                <a:solidFill>
                  <a:srgbClr val="000000"/>
                </a:solidFill>
                <a:latin typeface="Tahoma" panose="020B0604030504040204" pitchFamily="34" charset="0"/>
              </a:rPr>
              <a:t>Adénohypophyse</a:t>
            </a:r>
          </a:p>
        </p:txBody>
      </p:sp>
      <p:sp>
        <p:nvSpPr>
          <p:cNvPr id="8249" name="Text Box 57">
            <a:extLst>
              <a:ext uri="{FF2B5EF4-FFF2-40B4-BE49-F238E27FC236}">
                <a16:creationId xmlns:a16="http://schemas.microsoft.com/office/drawing/2014/main" id="{7E41D4B6-DD38-D404-C11C-1D6B452B5C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2363" y="865188"/>
            <a:ext cx="216058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CA" altLang="fr-FR" sz="1000" b="1">
                <a:solidFill>
                  <a:srgbClr val="000000"/>
                </a:solidFill>
                <a:latin typeface="Tahoma" panose="020B0604030504040204" pitchFamily="34" charset="0"/>
              </a:rPr>
              <a:t>Neurohypophyse</a:t>
            </a:r>
          </a:p>
        </p:txBody>
      </p:sp>
    </p:spTree>
  </p:cSld>
  <p:clrMapOvr>
    <a:masterClrMapping/>
  </p:clrMapOvr>
  <p:transition spd="slow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5576" y="1124744"/>
            <a:ext cx="8047856" cy="2152650"/>
          </a:xfrm>
        </p:spPr>
        <p:txBody>
          <a:bodyPr/>
          <a:lstStyle/>
          <a:p>
            <a:r>
              <a:rPr lang="fr-CA" altLang="fr-FR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Anovulants</a:t>
            </a:r>
            <a:br>
              <a:rPr lang="fr-CA" altLang="fr-FR" sz="7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</a:br>
            <a:r>
              <a:rPr lang="fr-CA" altLang="fr-FR" sz="3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(œstrogènes et progestérones)</a:t>
            </a:r>
            <a:br>
              <a:rPr lang="fr-CA" altLang="fr-FR" b="1" dirty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6" charset="0"/>
              </a:rPr>
            </a:br>
            <a:endParaRPr lang="fr-CA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267744" y="3140968"/>
            <a:ext cx="6172200" cy="1925717"/>
          </a:xfrm>
        </p:spPr>
        <p:txBody>
          <a:bodyPr>
            <a:normAutofit/>
          </a:bodyPr>
          <a:lstStyle/>
          <a:p>
            <a:pPr>
              <a:spcBef>
                <a:spcPts val="800"/>
              </a:spcBef>
              <a:buClr>
                <a:srgbClr val="FAFD00"/>
              </a:buClr>
              <a:defRPr/>
            </a:pPr>
            <a:r>
              <a:rPr lang="fr-CA" altLang="fr-FR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 Instaurer une contraception</a:t>
            </a:r>
          </a:p>
          <a:p>
            <a:pPr>
              <a:spcBef>
                <a:spcPts val="800"/>
              </a:spcBef>
              <a:buClr>
                <a:srgbClr val="FAFD00"/>
              </a:buClr>
              <a:defRPr/>
            </a:pPr>
            <a:r>
              <a:rPr lang="fr-CA" altLang="fr-FR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 Régulariser le cycle menstruel</a:t>
            </a:r>
          </a:p>
          <a:p>
            <a:pPr>
              <a:spcBef>
                <a:spcPts val="800"/>
              </a:spcBef>
              <a:buClr>
                <a:srgbClr val="FAFD00"/>
              </a:buClr>
              <a:defRPr/>
            </a:pPr>
            <a:r>
              <a:rPr lang="fr-CA" altLang="fr-FR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- ↓ </a:t>
            </a:r>
            <a:r>
              <a:rPr lang="fr-CA" altLang="fr-FR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les symptômes de ménopause</a:t>
            </a:r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523002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899592" y="685801"/>
            <a:ext cx="7632848" cy="4111351"/>
          </a:xfrm>
        </p:spPr>
        <p:txBody>
          <a:bodyPr>
            <a:normAutofit lnSpcReduction="10000"/>
          </a:bodyPr>
          <a:lstStyle/>
          <a:p>
            <a:pPr marL="18288" indent="0">
              <a:spcBef>
                <a:spcPts val="800"/>
              </a:spcBef>
              <a:buClr>
                <a:srgbClr val="FAFD00"/>
              </a:buClr>
              <a:buNone/>
              <a:defRPr/>
            </a:pPr>
            <a:r>
              <a:rPr lang="fr-CA" altLang="fr-FR" sz="4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Utiliser pour traiter: </a:t>
            </a:r>
          </a:p>
          <a:p>
            <a:pPr marL="18288" indent="0">
              <a:spcBef>
                <a:spcPts val="800"/>
              </a:spcBef>
              <a:buClr>
                <a:srgbClr val="FAFD00"/>
              </a:buClr>
              <a:buNone/>
              <a:defRPr/>
            </a:pPr>
            <a:endParaRPr lang="fr-CA" altLang="fr-FR" sz="40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spcBef>
                <a:spcPts val="800"/>
              </a:spcBef>
              <a:buClr>
                <a:schemeClr val="tx1"/>
              </a:buClr>
              <a:buFont typeface="Wingdings" panose="05000000000000000000" pitchFamily="2" charset="2"/>
              <a:buChar char="v"/>
              <a:defRPr/>
            </a:pPr>
            <a:r>
              <a:rPr lang="fr-CA" altLang="fr-FR" sz="32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Maladies allergiques</a:t>
            </a:r>
          </a:p>
          <a:p>
            <a:pPr>
              <a:spcBef>
                <a:spcPts val="800"/>
              </a:spcBef>
              <a:buClr>
                <a:schemeClr val="tx1"/>
              </a:buClr>
              <a:buFont typeface="Wingdings" panose="05000000000000000000" pitchFamily="2" charset="2"/>
              <a:buChar char="v"/>
              <a:defRPr/>
            </a:pPr>
            <a:r>
              <a:rPr lang="fr-CA" altLang="fr-FR" sz="32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Bronchospasmes</a:t>
            </a:r>
          </a:p>
          <a:p>
            <a:pPr>
              <a:spcBef>
                <a:spcPts val="800"/>
              </a:spcBef>
              <a:buClr>
                <a:schemeClr val="tx1"/>
              </a:buClr>
              <a:buFont typeface="Wingdings" panose="05000000000000000000" pitchFamily="2" charset="2"/>
              <a:buChar char="v"/>
              <a:defRPr/>
            </a:pPr>
            <a:r>
              <a:rPr lang="fr-CA" altLang="fr-FR" sz="32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Certaines maladies pulmonaires entraînant une hypersécrétion bronchique</a:t>
            </a:r>
          </a:p>
          <a:p>
            <a:pPr marL="18288" indent="0">
              <a:buNone/>
            </a:pPr>
            <a:endParaRPr lang="fr-CA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755576" y="5229200"/>
            <a:ext cx="7543800" cy="914400"/>
          </a:xfrm>
        </p:spPr>
        <p:txBody>
          <a:bodyPr/>
          <a:lstStyle/>
          <a:p>
            <a:r>
              <a:rPr lang="fr-CA" altLang="fr-FR" sz="6000" b="1" dirty="0">
                <a:effectLst>
                  <a:outerShdw blurRad="38100" dist="38100" dir="2700000" algn="tl">
                    <a:srgbClr val="000000"/>
                  </a:outerShdw>
                </a:effectLst>
                <a:sym typeface="Wingdings"/>
              </a:rPr>
              <a:t> </a:t>
            </a:r>
            <a:r>
              <a:rPr lang="fr-CA" altLang="fr-FR" sz="6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Antihistaminiques</a:t>
            </a:r>
            <a:endParaRPr lang="fr-CA" sz="5400" dirty="0"/>
          </a:p>
        </p:txBody>
      </p:sp>
    </p:spTree>
    <p:extLst>
      <p:ext uri="{BB962C8B-B14F-4D97-AF65-F5344CB8AC3E}">
        <p14:creationId xmlns:p14="http://schemas.microsoft.com/office/powerpoint/2010/main" val="206502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27584" y="1268760"/>
            <a:ext cx="7543800" cy="2152650"/>
          </a:xfrm>
        </p:spPr>
        <p:txBody>
          <a:bodyPr/>
          <a:lstStyle/>
          <a:p>
            <a:r>
              <a:rPr lang="fr-CA" altLang="fr-FR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Anovulants</a:t>
            </a:r>
            <a:br>
              <a:rPr lang="fr-CA" altLang="fr-FR" b="1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</a:br>
            <a:r>
              <a:rPr lang="fr-CA" altLang="fr-FR" sz="4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(Œstrogènes)</a:t>
            </a:r>
            <a:r>
              <a:rPr lang="fr-CA" altLang="fr-FR" b="1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</a:t>
            </a:r>
            <a:br>
              <a:rPr lang="fr-CA" altLang="fr-FR" b="1" dirty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6" charset="0"/>
              </a:rPr>
            </a:br>
            <a:endParaRPr lang="fr-CA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123728" y="2924944"/>
            <a:ext cx="6624736" cy="2520280"/>
          </a:xfrm>
        </p:spPr>
        <p:txBody>
          <a:bodyPr>
            <a:normAutofit/>
          </a:bodyPr>
          <a:lstStyle/>
          <a:p>
            <a:pPr>
              <a:spcBef>
                <a:spcPts val="800"/>
              </a:spcBef>
              <a:buClr>
                <a:srgbClr val="FAFD00"/>
              </a:buClr>
              <a:defRPr/>
            </a:pPr>
            <a:r>
              <a:rPr lang="fr-CA" altLang="fr-FR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 Suppléer à un déficit hormonal</a:t>
            </a:r>
          </a:p>
          <a:p>
            <a:pPr>
              <a:spcBef>
                <a:spcPts val="800"/>
              </a:spcBef>
              <a:buClr>
                <a:srgbClr val="FAFD00"/>
              </a:buClr>
              <a:defRPr/>
            </a:pPr>
            <a:r>
              <a:rPr lang="fr-CA" altLang="fr-FR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 ↓les symptômes de la ménopause</a:t>
            </a:r>
          </a:p>
          <a:p>
            <a:pPr>
              <a:spcBef>
                <a:spcPts val="800"/>
              </a:spcBef>
              <a:buClr>
                <a:srgbClr val="FAFD00"/>
              </a:buClr>
              <a:defRPr/>
            </a:pPr>
            <a:r>
              <a:rPr lang="fr-CA" altLang="fr-FR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 Traiter des cancers du sein et de la prostate</a:t>
            </a:r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8787126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altLang="fr-FR" b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Anovulants</a:t>
            </a:r>
            <a:br>
              <a:rPr lang="fr-CA" altLang="fr-FR" b="1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fr-CA" altLang="fr-FR" sz="36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(Œstrogènes)</a:t>
            </a:r>
            <a:endParaRPr lang="fr-CA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18288" indent="0">
              <a:buNone/>
            </a:pPr>
            <a:r>
              <a:rPr lang="fr-CA" sz="3200" b="1" u="sng" dirty="0"/>
              <a:t>Effets secondaires</a:t>
            </a:r>
          </a:p>
          <a:p>
            <a:pPr marL="18288" indent="0">
              <a:buNone/>
            </a:pPr>
            <a:endParaRPr lang="fr-CA" dirty="0"/>
          </a:p>
          <a:p>
            <a:r>
              <a:rPr lang="fr-CA" altLang="fr-FR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Nausées</a:t>
            </a:r>
          </a:p>
          <a:p>
            <a:r>
              <a:rPr lang="fr-CA" altLang="fr-FR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Œdème</a:t>
            </a:r>
          </a:p>
          <a:p>
            <a:r>
              <a:rPr lang="fr-CA" altLang="fr-FR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HTA</a:t>
            </a:r>
          </a:p>
          <a:p>
            <a:endParaRPr lang="fr-CA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18288" indent="0">
              <a:buNone/>
            </a:pPr>
            <a:r>
              <a:rPr lang="fr-CA" sz="3200" b="1" u="sng" dirty="0"/>
              <a:t>Soins</a:t>
            </a:r>
          </a:p>
          <a:p>
            <a:pPr marL="18288" indent="0">
              <a:buNone/>
            </a:pPr>
            <a:r>
              <a:rPr lang="fr-CA" sz="3200" b="1" u="sng" dirty="0"/>
              <a:t> </a:t>
            </a:r>
          </a:p>
          <a:p>
            <a:r>
              <a:rPr lang="fr-CA" altLang="fr-FR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Administrer pendant ou après les repas</a:t>
            </a:r>
          </a:p>
          <a:p>
            <a:pPr marL="18288" indent="0">
              <a:buNone/>
            </a:pP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2365538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re 1">
            <a:extLst>
              <a:ext uri="{FF2B5EF4-FFF2-40B4-BE49-F238E27FC236}">
                <a16:creationId xmlns:a16="http://schemas.microsoft.com/office/drawing/2014/main" id="{93DF32BD-5FC2-38EF-4119-B596E813F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</p:spPr>
        <p:txBody>
          <a:bodyPr anchor="b">
            <a:normAutofit/>
          </a:bodyPr>
          <a:lstStyle/>
          <a:p>
            <a:pPr eaLnBrk="1" hangingPunct="1"/>
            <a:r>
              <a:rPr lang="fr-CA" altLang="fr-FR"/>
              <a:t>Définition</a:t>
            </a:r>
          </a:p>
        </p:txBody>
      </p:sp>
      <p:sp>
        <p:nvSpPr>
          <p:cNvPr id="12291" name="Espace réservé du contenu 2">
            <a:extLst>
              <a:ext uri="{FF2B5EF4-FFF2-40B4-BE49-F238E27FC236}">
                <a16:creationId xmlns:a16="http://schemas.microsoft.com/office/drawing/2014/main" id="{4B82A1F8-6D60-BCF8-33A6-DFCB48936B2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 anchor="ctr">
            <a:normAutofit/>
          </a:bodyPr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fr-CA" altLang="fr-FR"/>
              <a:t>Le diabète est une maladie chronique caractérisée par l’</a:t>
            </a:r>
            <a:r>
              <a:rPr lang="fr-CA" altLang="fr-FR" b="1"/>
              <a:t>hyperglycémie</a:t>
            </a:r>
            <a:r>
              <a:rPr lang="fr-CA" altLang="fr-FR"/>
              <a:t> ce qui entraine des complications sérieuses à long terme. </a:t>
            </a:r>
          </a:p>
        </p:txBody>
      </p:sp>
      <p:pic>
        <p:nvPicPr>
          <p:cNvPr id="3" name="Espace réservé du contenu 2" descr="Rouleau de bonbon en couleur">
            <a:extLst>
              <a:ext uri="{FF2B5EF4-FFF2-40B4-BE49-F238E27FC236}">
                <a16:creationId xmlns:a16="http://schemas.microsoft.com/office/drawing/2014/main" id="{44761122-CE2A-2CEB-8E65-95BF0F721AD9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865076"/>
            <a:ext cx="3968296" cy="2232248"/>
          </a:xfrm>
        </p:spPr>
      </p:pic>
    </p:spTree>
  </p:cSld>
  <p:clrMapOvr>
    <a:masterClrMapping/>
  </p:clrMapOvr>
  <p:transition spd="med">
    <p:fade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27584" y="1268760"/>
            <a:ext cx="7543800" cy="2152650"/>
          </a:xfrm>
        </p:spPr>
        <p:txBody>
          <a:bodyPr/>
          <a:lstStyle/>
          <a:p>
            <a:r>
              <a:rPr lang="fr-CA" altLang="fr-FR" b="1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Antidiabétique</a:t>
            </a:r>
            <a:br>
              <a:rPr lang="fr-CA" altLang="fr-FR" b="1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</a:br>
            <a:br>
              <a:rPr lang="fr-CA" altLang="fr-FR" b="1" dirty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6" charset="0"/>
              </a:rPr>
            </a:br>
            <a:endParaRPr lang="fr-CA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195736" y="2852936"/>
            <a:ext cx="6624736" cy="2520280"/>
          </a:xfrm>
        </p:spPr>
        <p:txBody>
          <a:bodyPr>
            <a:normAutofit/>
          </a:bodyPr>
          <a:lstStyle/>
          <a:p>
            <a:pPr marL="285750" indent="-285750">
              <a:spcBef>
                <a:spcPts val="800"/>
              </a:spcBef>
              <a:buSzTx/>
              <a:buFont typeface="Wingdings" panose="05000000000000000000" pitchFamily="2" charset="2"/>
              <a:buChar char="§"/>
              <a:defRPr/>
            </a:pPr>
            <a:r>
              <a:rPr lang="fr-CA" altLang="fr-FR" sz="2800" dirty="0">
                <a:effectLst/>
                <a:latin typeface="+mj-lt"/>
              </a:rPr>
              <a:t>↓ ou maintenir le taux de glycémie le plus près possible de la normale</a:t>
            </a:r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9404655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re 3">
            <a:extLst>
              <a:ext uri="{FF2B5EF4-FFF2-40B4-BE49-F238E27FC236}">
                <a16:creationId xmlns:a16="http://schemas.microsoft.com/office/drawing/2014/main" id="{09AF5F78-055B-F9B3-D29A-0331B35B0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fr-CA" altLang="fr-FR"/>
              <a:t>Types de diabète</a:t>
            </a:r>
          </a:p>
        </p:txBody>
      </p:sp>
      <p:sp>
        <p:nvSpPr>
          <p:cNvPr id="15363" name="Espace réservé du contenu 4">
            <a:extLst>
              <a:ext uri="{FF2B5EF4-FFF2-40B4-BE49-F238E27FC236}">
                <a16:creationId xmlns:a16="http://schemas.microsoft.com/office/drawing/2014/main" id="{78EEF976-A4C3-7FBC-9250-A9F317D0CBC0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548640" y="1420812"/>
            <a:ext cx="3886200" cy="3505200"/>
          </a:xfrm>
          <a:ln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fr-CA" altLang="fr-FR" sz="2200"/>
              <a:t>Insulinodépendant 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fr-CA" altLang="fr-FR" sz="2200"/>
              <a:t>Apparition &lt; 35 ans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fr-CA" altLang="fr-FR" sz="2200"/>
              <a:t>Signes et symptômes soudains 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fr-CA" altLang="fr-FR" sz="2200" b="1"/>
              <a:t>Absence de production d’insuline par le pancréas </a:t>
            </a:r>
          </a:p>
        </p:txBody>
      </p:sp>
      <p:sp>
        <p:nvSpPr>
          <p:cNvPr id="15364" name="Espace réservé du contenu 6">
            <a:extLst>
              <a:ext uri="{FF2B5EF4-FFF2-40B4-BE49-F238E27FC236}">
                <a16:creationId xmlns:a16="http://schemas.microsoft.com/office/drawing/2014/main" id="{825CA205-38B5-D210-7A62-338F2492C10B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4967347" y="1420812"/>
            <a:ext cx="3886200" cy="3505200"/>
          </a:xfrm>
          <a:ln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fr-CA" altLang="fr-FR" dirty="0"/>
              <a:t>Non insulinodépendant 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fr-CA" altLang="fr-FR" dirty="0"/>
              <a:t>Apparition &gt; 35 ans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fr-CA" altLang="fr-FR" dirty="0"/>
              <a:t>Début insidieux 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fr-CA" altLang="fr-FR" b="1" dirty="0"/>
              <a:t>Résistance à l’insuline, ou diminution de la production d’insuline 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fr-CA" altLang="fr-FR" dirty="0"/>
              <a:t>Relié aux habitudes de vie (obésité, sédentarité)</a:t>
            </a:r>
          </a:p>
        </p:txBody>
      </p:sp>
      <p:sp>
        <p:nvSpPr>
          <p:cNvPr id="15365" name="Espace réservé du texte 7">
            <a:extLst>
              <a:ext uri="{FF2B5EF4-FFF2-40B4-BE49-F238E27FC236}">
                <a16:creationId xmlns:a16="http://schemas.microsoft.com/office/drawing/2014/main" id="{2807E9EC-86D1-59F6-2C74-5FF7F4AE6A18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25761" y="692150"/>
            <a:ext cx="3886200" cy="708025"/>
          </a:xfrm>
          <a:ln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marL="44450" indent="0" algn="ctr" eaLnBrk="1" hangingPunct="1">
              <a:buFont typeface="Arial" panose="020B0604020202020204" pitchFamily="34" charset="0"/>
              <a:buNone/>
            </a:pPr>
            <a:r>
              <a:rPr lang="fr-CA" altLang="fr-FR"/>
              <a:t>Type 1</a:t>
            </a:r>
          </a:p>
        </p:txBody>
      </p:sp>
      <p:sp>
        <p:nvSpPr>
          <p:cNvPr id="15366" name="Espace réservé du texte 8">
            <a:extLst>
              <a:ext uri="{FF2B5EF4-FFF2-40B4-BE49-F238E27FC236}">
                <a16:creationId xmlns:a16="http://schemas.microsoft.com/office/drawing/2014/main" id="{5CBAEF46-81EF-D971-8FF4-D79D356FCBF4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241301" y="692149"/>
            <a:ext cx="3886200" cy="708025"/>
          </a:xfrm>
          <a:ln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marL="44450" indent="0" algn="ctr" eaLnBrk="1" hangingPunct="1">
              <a:buFont typeface="Arial" panose="020B0604020202020204" pitchFamily="34" charset="0"/>
              <a:buNone/>
            </a:pPr>
            <a:r>
              <a:rPr lang="fr-CA" altLang="fr-FR"/>
              <a:t>Type 2</a:t>
            </a:r>
          </a:p>
        </p:txBody>
      </p:sp>
    </p:spTree>
  </p:cSld>
  <p:clrMapOvr>
    <a:masterClrMapping/>
  </p:clrMapOvr>
  <p:transition spd="slow">
    <p:wipe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altLang="fr-FR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Antidiabétique</a:t>
            </a:r>
            <a:br>
              <a:rPr lang="fr-CA" altLang="fr-FR" b="1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fr-CA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18288" indent="0">
              <a:buNone/>
            </a:pPr>
            <a:r>
              <a:rPr lang="fr-CA" sz="3200" b="1" u="sng" dirty="0"/>
              <a:t>Insuline</a:t>
            </a:r>
          </a:p>
          <a:p>
            <a:pPr marL="18288" indent="0">
              <a:buNone/>
            </a:pPr>
            <a:endParaRPr lang="fr-CA" dirty="0"/>
          </a:p>
          <a:p>
            <a:r>
              <a:rPr lang="fr-CA" altLang="fr-FR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Prend le relais du pancréas</a:t>
            </a:r>
          </a:p>
          <a:p>
            <a:r>
              <a:rPr lang="fr-CA" altLang="fr-FR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insulinodépendant</a:t>
            </a:r>
          </a:p>
          <a:p>
            <a:endParaRPr lang="fr-CA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503240" cy="3432175"/>
          </a:xfrm>
        </p:spPr>
        <p:txBody>
          <a:bodyPr/>
          <a:lstStyle/>
          <a:p>
            <a:pPr marL="18288" indent="0">
              <a:buNone/>
            </a:pPr>
            <a:r>
              <a:rPr lang="fr-CA" sz="3200" b="1" u="sng" dirty="0"/>
              <a:t>Antidiabétiques oraux</a:t>
            </a:r>
          </a:p>
          <a:p>
            <a:pPr marL="18288" indent="0">
              <a:buNone/>
            </a:pPr>
            <a:r>
              <a:rPr lang="fr-CA" sz="3200" b="1" u="sng" dirty="0"/>
              <a:t> </a:t>
            </a:r>
          </a:p>
          <a:p>
            <a:r>
              <a:rPr lang="fr-CA" altLang="fr-FR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" panose="05000000000000000000" pitchFamily="2" charset="2"/>
              </a:rPr>
              <a:t> taux de sucre</a:t>
            </a:r>
          </a:p>
          <a:p>
            <a:r>
              <a:rPr lang="fr-CA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" panose="05000000000000000000" pitchFamily="2" charset="2"/>
              </a:rPr>
              <a:t>Stabilise la glycémie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6021334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altLang="fr-FR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Antidiabétique</a:t>
            </a:r>
            <a:br>
              <a:rPr lang="fr-CA" altLang="fr-FR" b="1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fr-CA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5892128" cy="3429000"/>
          </a:xfrm>
        </p:spPr>
        <p:txBody>
          <a:bodyPr/>
          <a:lstStyle/>
          <a:p>
            <a:pPr marL="18288" indent="0">
              <a:buNone/>
            </a:pPr>
            <a:r>
              <a:rPr lang="fr-CA" sz="3200" b="1" u="sng" dirty="0"/>
              <a:t>Effets secondaires</a:t>
            </a:r>
          </a:p>
          <a:p>
            <a:pPr marL="18288" indent="0">
              <a:buNone/>
            </a:pPr>
            <a:endParaRPr lang="fr-CA" dirty="0"/>
          </a:p>
          <a:p>
            <a:r>
              <a:rPr lang="fr-CA" altLang="fr-FR" sz="2800" dirty="0">
                <a:solidFill>
                  <a:schemeClr val="tx1"/>
                </a:solidFill>
                <a:effectLst/>
                <a:latin typeface="Book Antiqua" pitchFamily="16" charset="0"/>
              </a:rPr>
              <a:t>Hypoglycémie </a:t>
            </a:r>
            <a:r>
              <a:rPr lang="fr-CA" altLang="fr-FR" sz="3200" dirty="0">
                <a:solidFill>
                  <a:schemeClr val="tx1"/>
                </a:solidFill>
                <a:effectLst/>
                <a:latin typeface="Book Antiqua" pitchFamily="16" charset="0"/>
              </a:rPr>
              <a:t>   </a:t>
            </a:r>
            <a:r>
              <a:rPr lang="fr-CA" sz="2400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(diaphorèse, pâleur, nervosité, tremblements, faim, faiblesse).</a:t>
            </a:r>
            <a:r>
              <a:rPr lang="fr-CA" altLang="fr-FR" sz="3200" dirty="0">
                <a:solidFill>
                  <a:schemeClr val="tx1"/>
                </a:solidFill>
                <a:effectLst/>
                <a:latin typeface="Book Antiqua" pitchFamily="16" charset="0"/>
              </a:rPr>
              <a:t>             </a:t>
            </a:r>
            <a:endParaRPr lang="fr-CA" altLang="fr-FR" sz="2400" dirty="0">
              <a:solidFill>
                <a:schemeClr val="tx1"/>
              </a:solidFill>
              <a:effectLst/>
              <a:latin typeface="Book Antiqua" pitchFamily="16" charset="0"/>
            </a:endParaRPr>
          </a:p>
          <a:p>
            <a:r>
              <a:rPr lang="fr-CA" dirty="0"/>
              <a:t>Pour les hypoglycémiants et insuline</a:t>
            </a:r>
          </a:p>
        </p:txBody>
      </p:sp>
    </p:spTree>
    <p:extLst>
      <p:ext uri="{BB962C8B-B14F-4D97-AF65-F5344CB8AC3E}">
        <p14:creationId xmlns:p14="http://schemas.microsoft.com/office/powerpoint/2010/main" val="38290898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altLang="fr-FR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Antidiabétique</a:t>
            </a:r>
            <a:br>
              <a:rPr lang="fr-CA" altLang="fr-FR" b="1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fr-CA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6252168" cy="3634728"/>
          </a:xfrm>
        </p:spPr>
        <p:txBody>
          <a:bodyPr>
            <a:normAutofit lnSpcReduction="10000"/>
          </a:bodyPr>
          <a:lstStyle/>
          <a:p>
            <a:pPr marL="18288" indent="0">
              <a:buNone/>
            </a:pPr>
            <a:r>
              <a:rPr lang="fr-CA" sz="3200" b="1" u="sng" dirty="0"/>
              <a:t>Soins infirmiers</a:t>
            </a:r>
          </a:p>
          <a:p>
            <a:pPr marL="18288" indent="0">
              <a:buNone/>
            </a:pPr>
            <a:endParaRPr lang="fr-CA" sz="3200" b="1" u="sng" dirty="0"/>
          </a:p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fr-CA" altLang="fr-FR" sz="2400" dirty="0">
                <a:solidFill>
                  <a:schemeClr val="tx1"/>
                </a:solidFill>
                <a:effectLst/>
              </a:rPr>
              <a:t>Respecter l’horaire d’administration selon la rapidité d’action</a:t>
            </a:r>
          </a:p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fr-CA" altLang="fr-FR" sz="2400" b="1" dirty="0">
                <a:solidFill>
                  <a:schemeClr val="tx1"/>
                </a:solidFill>
                <a:effectLst/>
              </a:rPr>
              <a:t>s’assurer que le patient s’alimente</a:t>
            </a:r>
          </a:p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fr-CA" altLang="fr-FR" sz="2400" b="1" dirty="0">
                <a:solidFill>
                  <a:schemeClr val="tx1"/>
                </a:solidFill>
                <a:effectLst/>
              </a:rPr>
              <a:t>changer de site d’injection </a:t>
            </a:r>
            <a:r>
              <a:rPr lang="fr-CA" altLang="fr-FR" sz="2400" b="1" dirty="0" err="1">
                <a:solidFill>
                  <a:schemeClr val="tx1"/>
                </a:solidFill>
                <a:effectLst/>
              </a:rPr>
              <a:t>s⁄c</a:t>
            </a:r>
            <a:endParaRPr lang="fr-CA" altLang="fr-FR" sz="2400" b="1" dirty="0">
              <a:solidFill>
                <a:schemeClr val="tx1"/>
              </a:solidFill>
              <a:effectLst/>
            </a:endParaRPr>
          </a:p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fr-CA" altLang="fr-FR" sz="2400" b="1" dirty="0">
                <a:solidFill>
                  <a:schemeClr val="tx1"/>
                </a:solidFill>
                <a:effectLst/>
              </a:rPr>
              <a:t>Faire glycémie si signes d’hypoglycémie</a:t>
            </a:r>
          </a:p>
          <a:p>
            <a:pPr marL="18288" indent="0">
              <a:buNone/>
            </a:pP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2921353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altLang="fr-FR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Antidiabétique</a:t>
            </a:r>
            <a:br>
              <a:rPr lang="fr-CA" altLang="fr-FR" b="1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fr-CA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6252168" cy="3634728"/>
          </a:xfrm>
        </p:spPr>
        <p:txBody>
          <a:bodyPr>
            <a:normAutofit/>
          </a:bodyPr>
          <a:lstStyle/>
          <a:p>
            <a:pPr marL="18288" indent="0">
              <a:buNone/>
            </a:pPr>
            <a:r>
              <a:rPr lang="fr-CA" sz="3200" b="1" u="sng" dirty="0"/>
              <a:t>Feuille résumé</a:t>
            </a:r>
            <a:endParaRPr lang="fr-CA" altLang="fr-FR" sz="2400" b="1" dirty="0">
              <a:solidFill>
                <a:schemeClr val="tx1"/>
              </a:solidFill>
              <a:effectLst/>
              <a:latin typeface="Book Antiqua" pitchFamily="16" charset="0"/>
            </a:endParaRPr>
          </a:p>
          <a:p>
            <a:pPr marL="18288" indent="0">
              <a:buNone/>
            </a:pP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035585901"/>
      </p:ext>
    </p:extLst>
  </p:cSld>
  <p:clrMapOvr>
    <a:masterClrMapping/>
  </p:clrMapOvr>
  <p:transition spd="slow">
    <p:wipe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re 1">
            <a:extLst>
              <a:ext uri="{FF2B5EF4-FFF2-40B4-BE49-F238E27FC236}">
                <a16:creationId xmlns:a16="http://schemas.microsoft.com/office/drawing/2014/main" id="{7805CDFF-8A89-C69E-2E9D-749693E88B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altLang="fr-FR"/>
              <a:t>La glande thyroïde</a:t>
            </a:r>
          </a:p>
        </p:txBody>
      </p:sp>
      <p:pic>
        <p:nvPicPr>
          <p:cNvPr id="17411" name="Espace réservé du contenu 3" descr="img thyro087.jpg">
            <a:extLst>
              <a:ext uri="{FF2B5EF4-FFF2-40B4-BE49-F238E27FC236}">
                <a16:creationId xmlns:a16="http://schemas.microsoft.com/office/drawing/2014/main" id="{EE9E0A45-2822-2644-FBFB-2E9224F571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2927" y="487363"/>
            <a:ext cx="7972425" cy="4389437"/>
          </a:xfrm>
        </p:spPr>
      </p:pic>
    </p:spTree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396" y="764704"/>
            <a:ext cx="7051640" cy="540059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47207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re 1">
            <a:extLst>
              <a:ext uri="{FF2B5EF4-FFF2-40B4-BE49-F238E27FC236}">
                <a16:creationId xmlns:a16="http://schemas.microsoft.com/office/drawing/2014/main" id="{3CD649F1-F96A-8DC3-B1D2-8CA24DD54D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5445224"/>
            <a:ext cx="7543800" cy="914400"/>
          </a:xfrm>
        </p:spPr>
        <p:txBody>
          <a:bodyPr/>
          <a:lstStyle/>
          <a:p>
            <a:pPr algn="ctr"/>
            <a:r>
              <a:rPr lang="fr-CA" altLang="fr-FR" dirty="0"/>
              <a:t>Métabolisme basal</a:t>
            </a:r>
          </a:p>
        </p:txBody>
      </p:sp>
      <p:sp>
        <p:nvSpPr>
          <p:cNvPr id="18435" name="Espace réservé du contenu 2">
            <a:extLst>
              <a:ext uri="{FF2B5EF4-FFF2-40B4-BE49-F238E27FC236}">
                <a16:creationId xmlns:a16="http://schemas.microsoft.com/office/drawing/2014/main" id="{92FC32AC-C271-C893-4DA5-DD2E5B345D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685801"/>
            <a:ext cx="8280920" cy="4759423"/>
          </a:xfrm>
        </p:spPr>
        <p:txBody>
          <a:bodyPr>
            <a:normAutofit/>
          </a:bodyPr>
          <a:lstStyle/>
          <a:p>
            <a:r>
              <a:rPr lang="fr-CA" altLang="fr-FR" dirty="0"/>
              <a:t>Le métabolisme basal, correspond aux besoins énergétiques de l'organisme, c’est-à-dire la dépense d'énergie minimum quotidienne permettant à l'organisme de survivre ; au repos, l’organisme consomme de l’énergie pour maintenir en activité ses fonctions (cœur, cerveau, respiration, digestion, maintien de la température du corps.</a:t>
            </a:r>
          </a:p>
          <a:p>
            <a:endParaRPr lang="fr-CA" altLang="fr-FR" dirty="0"/>
          </a:p>
          <a:p>
            <a:r>
              <a:rPr lang="fr-CA" altLang="fr-FR" dirty="0"/>
              <a:t> Il est exprimé sur la base d'une journée, et donc en joules ou en calories par jour. L'alimentation permet de subvenir à ces besoins, en apportant les calories nécessaires.</a:t>
            </a:r>
          </a:p>
          <a:p>
            <a:endParaRPr lang="fr-CA" altLang="fr-FR" dirty="0"/>
          </a:p>
          <a:p>
            <a:r>
              <a:rPr lang="fr-CA" altLang="fr-FR" dirty="0"/>
              <a:t>Il dépend de la taille, du poids, de l’âge, du sexe et de l’activité.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00100" y="1776611"/>
            <a:ext cx="7543800" cy="2152650"/>
          </a:xfrm>
        </p:spPr>
        <p:txBody>
          <a:bodyPr/>
          <a:lstStyle/>
          <a:p>
            <a:r>
              <a:rPr lang="fr-CA" altLang="fr-FR" sz="6000" b="1" dirty="0">
                <a:effectLst>
                  <a:outerShdw blurRad="38100" dist="38100" dir="2700000" algn="tl">
                    <a:srgbClr val="000000"/>
                  </a:outerShdw>
                </a:effectLst>
                <a:sym typeface="Wingdings"/>
              </a:rPr>
              <a:t> </a:t>
            </a:r>
            <a:r>
              <a:rPr lang="fr-CA" altLang="fr-FR" b="1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Hormones thyroïdiennes</a:t>
            </a:r>
            <a:br>
              <a:rPr lang="fr-CA" altLang="fr-FR" b="1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</a:br>
            <a:br>
              <a:rPr lang="fr-CA" altLang="fr-FR" b="1" dirty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6" charset="0"/>
              </a:rPr>
            </a:br>
            <a:endParaRPr lang="fr-CA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195736" y="2669121"/>
            <a:ext cx="6624736" cy="2520280"/>
          </a:xfrm>
        </p:spPr>
        <p:txBody>
          <a:bodyPr>
            <a:normAutofit/>
          </a:bodyPr>
          <a:lstStyle/>
          <a:p>
            <a:pPr marL="285750" indent="-285750">
              <a:spcBef>
                <a:spcPts val="800"/>
              </a:spcBef>
              <a:buSzTx/>
              <a:buFont typeface="Wingdings" panose="05000000000000000000" pitchFamily="2" charset="2"/>
              <a:buChar char="§"/>
              <a:defRPr/>
            </a:pPr>
            <a:r>
              <a:rPr lang="fr-CA" altLang="fr-FR" sz="2800" dirty="0">
                <a:effectLst/>
                <a:latin typeface="+mj-lt"/>
              </a:rPr>
              <a:t>Corriger les déficiences hormonales</a:t>
            </a:r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9923295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dirty="0">
                <a:sym typeface="Wingdings"/>
              </a:rPr>
              <a:t> </a:t>
            </a:r>
            <a:r>
              <a:rPr lang="fr-CA" b="1" dirty="0"/>
              <a:t>Extraits thyroïdiens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683568" y="658368"/>
            <a:ext cx="3934152" cy="4138784"/>
          </a:xfrm>
        </p:spPr>
        <p:txBody>
          <a:bodyPr>
            <a:normAutofit/>
          </a:bodyPr>
          <a:lstStyle/>
          <a:p>
            <a:pPr marL="18288" indent="0">
              <a:buNone/>
            </a:pPr>
            <a:r>
              <a:rPr lang="fr-CA" sz="3200" b="1" u="sng" dirty="0"/>
              <a:t>Effets secondaires</a:t>
            </a:r>
          </a:p>
          <a:p>
            <a:pPr marL="18288" indent="0">
              <a:buNone/>
            </a:pPr>
            <a:endParaRPr lang="fr-CA" sz="3200" b="1" u="sng" dirty="0"/>
          </a:p>
          <a:p>
            <a:r>
              <a:rPr lang="fr-CA" altLang="fr-FR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Insomnie</a:t>
            </a:r>
          </a:p>
          <a:p>
            <a:r>
              <a:rPr lang="fr-CA" altLang="fr-FR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Palpitations</a:t>
            </a:r>
          </a:p>
          <a:p>
            <a:r>
              <a:rPr lang="fr-CA" altLang="fr-FR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Tremblements</a:t>
            </a:r>
          </a:p>
          <a:p>
            <a:r>
              <a:rPr lang="fr-CA" altLang="fr-FR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Perte de poids</a:t>
            </a:r>
            <a:endParaRPr lang="fr-CA" altLang="fr-FR" sz="24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endParaRPr lang="fr-CA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647256" cy="4354808"/>
          </a:xfrm>
        </p:spPr>
        <p:txBody>
          <a:bodyPr>
            <a:normAutofit/>
          </a:bodyPr>
          <a:lstStyle/>
          <a:p>
            <a:pPr marL="18288" indent="0">
              <a:buNone/>
            </a:pPr>
            <a:r>
              <a:rPr lang="fr-CA" sz="3200" b="1" u="sng" dirty="0">
                <a:latin typeface="+mj-lt"/>
              </a:rPr>
              <a:t>Soins</a:t>
            </a:r>
          </a:p>
          <a:p>
            <a:pPr marL="18288" indent="0">
              <a:buNone/>
            </a:pPr>
            <a:endParaRPr lang="fr-CA" sz="3200" b="1" u="sng" dirty="0">
              <a:latin typeface="+mj-lt"/>
            </a:endParaRPr>
          </a:p>
          <a:p>
            <a:r>
              <a:rPr lang="fr-CA" altLang="fr-FR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Vérifier la pulsation régulièrement</a:t>
            </a:r>
          </a:p>
          <a:p>
            <a:r>
              <a:rPr lang="fr-CA" altLang="fr-FR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Ne pas adm si </a:t>
            </a:r>
            <a:r>
              <a:rPr lang="fr-CA" altLang="fr-FR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sym typeface="Wingdings" panose="05000000000000000000" pitchFamily="2" charset="2"/>
              </a:rPr>
              <a:t> 100</a:t>
            </a:r>
          </a:p>
          <a:p>
            <a:r>
              <a:rPr lang="fr-CA" altLang="fr-FR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sym typeface="Wingdings" panose="05000000000000000000" pitchFamily="2" charset="2"/>
              </a:rPr>
              <a:t>Administrer le matin</a:t>
            </a:r>
          </a:p>
          <a:p>
            <a:r>
              <a:rPr lang="fr-CA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Expliquer les effets secondaires</a:t>
            </a:r>
            <a:endParaRPr lang="fr-CA" altLang="fr-FR" sz="24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</a:endParaRPr>
          </a:p>
          <a:p>
            <a:endParaRPr lang="fr-CA" dirty="0"/>
          </a:p>
          <a:p>
            <a:pPr marL="18288" indent="0">
              <a:buNone/>
            </a:pPr>
            <a:endParaRPr lang="fr-CA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15DF1F80-D727-922B-5390-42E47B7D6DE4}"/>
              </a:ext>
            </a:extLst>
          </p:cNvPr>
          <p:cNvSpPr txBox="1"/>
          <p:nvPr/>
        </p:nvSpPr>
        <p:spPr>
          <a:xfrm>
            <a:off x="1475656" y="5791200"/>
            <a:ext cx="5976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dirty="0"/>
              <a:t>- Traiter l’hypothyroïdie</a:t>
            </a:r>
          </a:p>
        </p:txBody>
      </p:sp>
    </p:spTree>
    <p:extLst>
      <p:ext uri="{BB962C8B-B14F-4D97-AF65-F5344CB8AC3E}">
        <p14:creationId xmlns:p14="http://schemas.microsoft.com/office/powerpoint/2010/main" val="26481032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Image 6">
            <a:extLst>
              <a:ext uri="{FF2B5EF4-FFF2-40B4-BE49-F238E27FC236}">
                <a16:creationId xmlns:a16="http://schemas.microsoft.com/office/drawing/2014/main" id="{A4E34573-E11A-BB9A-91E8-D91316372F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15888"/>
            <a:ext cx="6335713" cy="648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dirty="0"/>
              <a:t>Antithyroïdiens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683568" y="658368"/>
            <a:ext cx="3934152" cy="4138784"/>
          </a:xfrm>
        </p:spPr>
        <p:txBody>
          <a:bodyPr>
            <a:normAutofit/>
          </a:bodyPr>
          <a:lstStyle/>
          <a:p>
            <a:pPr marL="18288" indent="0">
              <a:buNone/>
            </a:pPr>
            <a:r>
              <a:rPr lang="fr-CA" sz="3200" b="1" u="sng" dirty="0"/>
              <a:t>Effets secondaires</a:t>
            </a:r>
          </a:p>
          <a:p>
            <a:pPr marL="18288" indent="0">
              <a:buNone/>
            </a:pPr>
            <a:endParaRPr lang="fr-CA" sz="3200" b="1" u="sng" dirty="0"/>
          </a:p>
          <a:p>
            <a:r>
              <a:rPr lang="fr-CA" altLang="fr-FR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Somnolence</a:t>
            </a:r>
          </a:p>
          <a:p>
            <a:r>
              <a:rPr lang="fr-CA" altLang="fr-FR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Éruption cutanée</a:t>
            </a:r>
            <a:endParaRPr lang="fr-CA" altLang="fr-FR" sz="24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endParaRPr lang="fr-CA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647256" cy="4354808"/>
          </a:xfrm>
        </p:spPr>
        <p:txBody>
          <a:bodyPr>
            <a:normAutofit/>
          </a:bodyPr>
          <a:lstStyle/>
          <a:p>
            <a:pPr marL="18288" indent="0">
              <a:buNone/>
            </a:pPr>
            <a:r>
              <a:rPr lang="fr-CA" sz="3200" b="1" u="sng" dirty="0">
                <a:latin typeface="+mj-lt"/>
              </a:rPr>
              <a:t>Soins</a:t>
            </a:r>
          </a:p>
          <a:p>
            <a:pPr marL="18288" indent="0">
              <a:buNone/>
            </a:pPr>
            <a:endParaRPr lang="fr-CA" sz="3200" b="1" u="sng" dirty="0">
              <a:latin typeface="+mj-lt"/>
            </a:endParaRPr>
          </a:p>
          <a:p>
            <a:r>
              <a:rPr lang="fr-CA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Expliquer les effets secondaires</a:t>
            </a:r>
            <a:endParaRPr lang="fr-CA" dirty="0"/>
          </a:p>
          <a:p>
            <a:pPr marL="18288" indent="0">
              <a:buNone/>
            </a:pPr>
            <a:endParaRPr lang="fr-CA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15DF1F80-D727-922B-5390-42E47B7D6DE4}"/>
              </a:ext>
            </a:extLst>
          </p:cNvPr>
          <p:cNvSpPr txBox="1"/>
          <p:nvPr/>
        </p:nvSpPr>
        <p:spPr>
          <a:xfrm>
            <a:off x="1475656" y="5791200"/>
            <a:ext cx="72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dirty="0"/>
              <a:t>- Réduire l’activité de la glande thyroïde</a:t>
            </a:r>
          </a:p>
        </p:txBody>
      </p:sp>
    </p:spTree>
    <p:extLst>
      <p:ext uri="{BB962C8B-B14F-4D97-AF65-F5344CB8AC3E}">
        <p14:creationId xmlns:p14="http://schemas.microsoft.com/office/powerpoint/2010/main" val="7970599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Image 6">
            <a:extLst>
              <a:ext uri="{FF2B5EF4-FFF2-40B4-BE49-F238E27FC236}">
                <a16:creationId xmlns:a16="http://schemas.microsoft.com/office/drawing/2014/main" id="{A09C73CC-B569-EDD4-83A9-10C1023599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333375"/>
            <a:ext cx="6696075" cy="652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75" y="260648"/>
            <a:ext cx="7840663" cy="53101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1543091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8288" indent="0">
              <a:buNone/>
            </a:pPr>
            <a:r>
              <a:rPr lang="fr-CA" altLang="fr-FR" sz="4000" b="1" i="1" u="sng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Effets recherchés</a:t>
            </a:r>
            <a:r>
              <a:rPr lang="fr-CA" altLang="fr-FR" sz="4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</a:t>
            </a:r>
          </a:p>
          <a:p>
            <a:pPr marL="18288" indent="0">
              <a:buNone/>
            </a:pPr>
            <a:endParaRPr lang="fr-CA" altLang="fr-FR" sz="32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r>
              <a:rPr lang="fr-CA" altLang="fr-FR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Prévenir ou diminuer les symptômes d’allergies</a:t>
            </a:r>
          </a:p>
          <a:p>
            <a:pPr marL="18288" indent="0">
              <a:buNone/>
            </a:pPr>
            <a:endParaRPr lang="fr-CA" altLang="fr-FR" sz="32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r>
              <a:rPr lang="fr-CA" altLang="fr-FR" sz="32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↓ le prurit et l’œdème</a:t>
            </a:r>
          </a:p>
          <a:p>
            <a:endParaRPr lang="fr-CA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altLang="fr-FR" sz="5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Antihistaminiques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3510794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99592" y="5445224"/>
            <a:ext cx="7543800" cy="914400"/>
          </a:xfrm>
        </p:spPr>
        <p:txBody>
          <a:bodyPr/>
          <a:lstStyle/>
          <a:p>
            <a:r>
              <a:rPr lang="fr-CA" altLang="fr-FR" sz="4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Antihistaminiques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855179" y="707046"/>
            <a:ext cx="3273552" cy="4354808"/>
          </a:xfrm>
        </p:spPr>
        <p:txBody>
          <a:bodyPr>
            <a:normAutofit fontScale="92500" lnSpcReduction="10000"/>
          </a:bodyPr>
          <a:lstStyle/>
          <a:p>
            <a:pPr marL="18288" indent="0">
              <a:buNone/>
            </a:pPr>
            <a:r>
              <a:rPr lang="fr-CA" sz="3900" b="1" u="sng" dirty="0"/>
              <a:t>Effets secondaires</a:t>
            </a:r>
          </a:p>
          <a:p>
            <a:pPr marL="18288" indent="0">
              <a:buNone/>
            </a:pPr>
            <a:endParaRPr lang="fr-CA" dirty="0"/>
          </a:p>
          <a:p>
            <a:r>
              <a:rPr lang="fr-CA" sz="3000" b="1" dirty="0"/>
              <a:t>Somnolence</a:t>
            </a:r>
          </a:p>
          <a:p>
            <a:pPr marL="18288" indent="0">
              <a:buNone/>
            </a:pPr>
            <a:endParaRPr lang="fr-CA" sz="2600" b="1" dirty="0"/>
          </a:p>
          <a:p>
            <a:r>
              <a:rPr lang="fr-CA" sz="3000" b="1" dirty="0"/>
              <a:t>Étourdissements</a:t>
            </a:r>
          </a:p>
          <a:p>
            <a:pPr marL="18288" indent="0">
              <a:buNone/>
            </a:pPr>
            <a:endParaRPr lang="fr-CA" sz="3000" b="1" dirty="0"/>
          </a:p>
          <a:p>
            <a:r>
              <a:rPr lang="fr-CA" sz="3000" b="1" dirty="0"/>
              <a:t>Sécheresse des muqueuses 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4"/>
          </p:nvPr>
        </p:nvSpPr>
        <p:spPr>
          <a:xfrm>
            <a:off x="4572000" y="260648"/>
            <a:ext cx="4320480" cy="5400600"/>
          </a:xfrm>
        </p:spPr>
        <p:txBody>
          <a:bodyPr>
            <a:normAutofit lnSpcReduction="10000"/>
          </a:bodyPr>
          <a:lstStyle/>
          <a:p>
            <a:pPr marL="18288" indent="0">
              <a:buNone/>
            </a:pPr>
            <a:r>
              <a:rPr lang="fr-CA" sz="3600" b="1" u="sng" dirty="0"/>
              <a:t>Soins</a:t>
            </a:r>
          </a:p>
          <a:p>
            <a:pPr marL="18288" indent="0">
              <a:buNone/>
            </a:pPr>
            <a:endParaRPr lang="fr-CA" dirty="0"/>
          </a:p>
          <a:p>
            <a:r>
              <a:rPr lang="fr-CA" sz="2800" b="1" dirty="0">
                <a:sym typeface="Wingdings"/>
              </a:rPr>
              <a:t> Vigilance</a:t>
            </a:r>
          </a:p>
          <a:p>
            <a:pPr marL="18288" indent="0">
              <a:buNone/>
            </a:pPr>
            <a:endParaRPr lang="fr-CA" sz="2800" dirty="0">
              <a:sym typeface="Wingdings"/>
            </a:endParaRPr>
          </a:p>
          <a:p>
            <a:r>
              <a:rPr lang="fr-CA" sz="2800" dirty="0">
                <a:sym typeface="Wingdings"/>
              </a:rPr>
              <a:t>Éviter l’alcool</a:t>
            </a:r>
          </a:p>
          <a:p>
            <a:pPr marL="18288" indent="0">
              <a:buNone/>
            </a:pPr>
            <a:endParaRPr lang="fr-CA" sz="2800" dirty="0">
              <a:sym typeface="Wingdings"/>
            </a:endParaRPr>
          </a:p>
          <a:p>
            <a:r>
              <a:rPr lang="fr-CA" sz="2800" b="1" dirty="0">
                <a:sym typeface="Wingdings"/>
              </a:rPr>
              <a:t> Hydratation</a:t>
            </a:r>
          </a:p>
          <a:p>
            <a:r>
              <a:rPr lang="fr-CA" sz="2800" b="1" dirty="0">
                <a:sym typeface="Wingdings"/>
              </a:rPr>
              <a:t>Favoriser alimentation riche en fibre</a:t>
            </a:r>
          </a:p>
          <a:p>
            <a:r>
              <a:rPr lang="fr-CA" sz="2800" dirty="0">
                <a:sym typeface="Wingdings"/>
              </a:rPr>
              <a:t>Suggérer larmes artificielles</a:t>
            </a:r>
            <a:endParaRPr lang="fr-CA" sz="2800" dirty="0"/>
          </a:p>
        </p:txBody>
      </p:sp>
    </p:spTree>
    <p:extLst>
      <p:ext uri="{BB962C8B-B14F-4D97-AF65-F5344CB8AC3E}">
        <p14:creationId xmlns:p14="http://schemas.microsoft.com/office/powerpoint/2010/main" val="8456877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Élémentaire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Élémentaire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6455</TotalTime>
  <Words>1458</Words>
  <Application>Microsoft Office PowerPoint</Application>
  <PresentationFormat>Affichage à l'écran (4:3)</PresentationFormat>
  <Paragraphs>387</Paragraphs>
  <Slides>65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65</vt:i4>
      </vt:variant>
    </vt:vector>
  </HeadingPairs>
  <TitlesOfParts>
    <vt:vector size="72" baseType="lpstr">
      <vt:lpstr>Arial</vt:lpstr>
      <vt:lpstr>Book Antiqua</vt:lpstr>
      <vt:lpstr>Calibri</vt:lpstr>
      <vt:lpstr>Century Gothic</vt:lpstr>
      <vt:lpstr>Tahoma</vt:lpstr>
      <vt:lpstr>Wingdings</vt:lpstr>
      <vt:lpstr>Élémentaire</vt:lpstr>
      <vt:lpstr>Classes des médicaments  </vt:lpstr>
      <vt:lpstr>Pour toute personne qui administre un médicament, il est nécessaire d’en connaître….</vt:lpstr>
      <vt:lpstr>Fonction immunitaire</vt:lpstr>
      <vt:lpstr>Classes de médicaments pour supporter le système immunitaire</vt:lpstr>
      <vt:lpstr> Antihistaminiques</vt:lpstr>
      <vt:lpstr>Présentation PowerPoint</vt:lpstr>
      <vt:lpstr>Présentation PowerPoint</vt:lpstr>
      <vt:lpstr>Antihistaminiques</vt:lpstr>
      <vt:lpstr>Antihistaminiques</vt:lpstr>
      <vt:lpstr>Antinéoplasiques</vt:lpstr>
      <vt:lpstr>Antinéoplasique</vt:lpstr>
      <vt:lpstr>Antinéoplasique</vt:lpstr>
      <vt:lpstr>Antinéoplasique</vt:lpstr>
      <vt:lpstr>Signes d’hémorragies (faire carte-fiche):</vt:lpstr>
      <vt:lpstr>Anti-infectieux </vt:lpstr>
      <vt:lpstr>Présentation PowerPoint</vt:lpstr>
      <vt:lpstr>Anti-infectieux</vt:lpstr>
      <vt:lpstr> Antibiotiques</vt:lpstr>
      <vt:lpstr> Antibiotiques</vt:lpstr>
      <vt:lpstr>Présentation PowerPoint</vt:lpstr>
      <vt:lpstr>VISIONNEZ LA VIDÉO C3.3</vt:lpstr>
      <vt:lpstr>L’organisme peut, en certains cas, développer une résistance aux antibiotiques.  C’est-à-dire qu’il en bloquera l’effet.   C’est ce qui ce produit lorsqu’il y a surutilisation de ce type de médicaments.</vt:lpstr>
      <vt:lpstr>Antiviraux </vt:lpstr>
      <vt:lpstr>Antiviraux</vt:lpstr>
      <vt:lpstr>Antifongique </vt:lpstr>
      <vt:lpstr>Antifongique</vt:lpstr>
      <vt:lpstr>Antituberculeux </vt:lpstr>
      <vt:lpstr>Antituberculeux</vt:lpstr>
      <vt:lpstr>Antihelminthiques </vt:lpstr>
      <vt:lpstr>Antihelminthiques</vt:lpstr>
      <vt:lpstr>Antiprotozoaires</vt:lpstr>
      <vt:lpstr>Antiprotozoaires</vt:lpstr>
      <vt:lpstr>Anti-inflammatoires</vt:lpstr>
      <vt:lpstr>Corticostéroïdes </vt:lpstr>
      <vt:lpstr>Corticostéroïdes</vt:lpstr>
      <vt:lpstr>Corticostéroïdes</vt:lpstr>
      <vt:lpstr>Aviser de ne jamais cesser ou diminuer la dose sans l’avis du médecin!!</vt:lpstr>
      <vt:lpstr>  AINS  (non-stéroïdiens) </vt:lpstr>
      <vt:lpstr>  AINS</vt:lpstr>
      <vt:lpstr> Antigoutteux </vt:lpstr>
      <vt:lpstr> Antigoutteux</vt:lpstr>
      <vt:lpstr>Sérum et vaccin </vt:lpstr>
      <vt:lpstr>Sérum</vt:lpstr>
      <vt:lpstr>Vaccin</vt:lpstr>
      <vt:lpstr>Vaccin </vt:lpstr>
      <vt:lpstr>Vaccin</vt:lpstr>
      <vt:lpstr>Fonction endocrinienne </vt:lpstr>
      <vt:lpstr>Présentation PowerPoint</vt:lpstr>
      <vt:lpstr>Anovulants (œstrogènes et progestérones) </vt:lpstr>
      <vt:lpstr>Anovulants (Œstrogènes)  </vt:lpstr>
      <vt:lpstr>Anovulants (Œstrogènes)</vt:lpstr>
      <vt:lpstr>Définition</vt:lpstr>
      <vt:lpstr>Antidiabétique  </vt:lpstr>
      <vt:lpstr>Types de diabète</vt:lpstr>
      <vt:lpstr>Antidiabétique </vt:lpstr>
      <vt:lpstr>Antidiabétique </vt:lpstr>
      <vt:lpstr>Antidiabétique </vt:lpstr>
      <vt:lpstr>Antidiabétique </vt:lpstr>
      <vt:lpstr>La glande thyroïde</vt:lpstr>
      <vt:lpstr>Métabolisme basal</vt:lpstr>
      <vt:lpstr> Hormones thyroïdiennes  </vt:lpstr>
      <vt:lpstr> Extraits thyroïdiens</vt:lpstr>
      <vt:lpstr>Présentation PowerPoint</vt:lpstr>
      <vt:lpstr>Antithyroïdiens</vt:lpstr>
      <vt:lpstr>Présentation PowerPoint</vt:lpstr>
    </vt:vector>
  </TitlesOfParts>
  <Company>CSRDN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Diotte, Carol</dc:creator>
  <cp:lastModifiedBy>Beaulieu, Daniel</cp:lastModifiedBy>
  <cp:revision>79</cp:revision>
  <dcterms:created xsi:type="dcterms:W3CDTF">2016-11-06T13:29:58Z</dcterms:created>
  <dcterms:modified xsi:type="dcterms:W3CDTF">2024-06-17T17:16:08Z</dcterms:modified>
</cp:coreProperties>
</file>