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6"/>
  </p:notesMasterIdLst>
  <p:sldIdLst>
    <p:sldId id="256" r:id="rId2"/>
    <p:sldId id="527" r:id="rId3"/>
    <p:sldId id="494" r:id="rId4"/>
    <p:sldId id="495" r:id="rId5"/>
    <p:sldId id="496" r:id="rId6"/>
    <p:sldId id="497" r:id="rId7"/>
    <p:sldId id="498" r:id="rId8"/>
    <p:sldId id="499" r:id="rId9"/>
    <p:sldId id="500" r:id="rId10"/>
    <p:sldId id="501" r:id="rId11"/>
    <p:sldId id="502" r:id="rId12"/>
    <p:sldId id="504" r:id="rId13"/>
    <p:sldId id="509" r:id="rId14"/>
    <p:sldId id="505" r:id="rId15"/>
    <p:sldId id="507" r:id="rId16"/>
    <p:sldId id="508" r:id="rId17"/>
    <p:sldId id="510" r:id="rId18"/>
    <p:sldId id="511" r:id="rId19"/>
    <p:sldId id="512" r:id="rId20"/>
    <p:sldId id="513" r:id="rId21"/>
    <p:sldId id="514" r:id="rId22"/>
    <p:sldId id="515" r:id="rId23"/>
    <p:sldId id="516" r:id="rId24"/>
    <p:sldId id="517" r:id="rId25"/>
    <p:sldId id="518" r:id="rId26"/>
    <p:sldId id="519" r:id="rId27"/>
    <p:sldId id="520" r:id="rId28"/>
    <p:sldId id="521" r:id="rId29"/>
    <p:sldId id="522" r:id="rId30"/>
    <p:sldId id="306" r:id="rId31"/>
    <p:sldId id="523" r:id="rId32"/>
    <p:sldId id="524" r:id="rId33"/>
    <p:sldId id="525" r:id="rId34"/>
    <p:sldId id="526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1301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CA0F-149F-455D-A4FA-ADE410F8C912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F72C1-D155-4823-BE7A-7983FE1AF36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008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>
            <a:extLst>
              <a:ext uri="{FF2B5EF4-FFF2-40B4-BE49-F238E27FC236}">
                <a16:creationId xmlns:a16="http://schemas.microsoft.com/office/drawing/2014/main" id="{629E509D-6DF0-22EF-7CD2-6E0ADDC11A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9939" name="Espace réservé des commentaires 2">
            <a:extLst>
              <a:ext uri="{FF2B5EF4-FFF2-40B4-BE49-F238E27FC236}">
                <a16:creationId xmlns:a16="http://schemas.microsoft.com/office/drawing/2014/main" id="{ED50065E-D368-3C6A-9DFF-6A557575F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A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0DCFABAD-59AB-F0C1-D97A-5A83CE167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B52904E8-6DBB-887D-60BF-2794FCAD7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>
            <a:extLst>
              <a:ext uri="{FF2B5EF4-FFF2-40B4-BE49-F238E27FC236}">
                <a16:creationId xmlns:a16="http://schemas.microsoft.com/office/drawing/2014/main" id="{E7D33C44-5268-7E8B-CE2B-5D20347B8F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9C42DC7B-D301-8030-E272-A5DB7B88CB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>
            <a:extLst>
              <a:ext uri="{FF2B5EF4-FFF2-40B4-BE49-F238E27FC236}">
                <a16:creationId xmlns:a16="http://schemas.microsoft.com/office/drawing/2014/main" id="{1973E87F-350E-22FD-B2D8-2A898F34D1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30D55A1A-8189-220A-A9F4-D66D6C0DB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A66E1CE2-7B57-95ED-043D-2FEBA53673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0A3AB1B-3D97-11EA-DFD7-883A01D85D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585AC956-DA9A-DC56-48FD-F60461EF4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D00029E2-7E59-9C88-8B37-5DC6F188EA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E52DCF72-11B1-F762-F829-8C657AA647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45F298F-5D77-1502-58C6-2752B3035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B317EBD3-53FD-76FA-31A5-1CEA469607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59414BB-8E15-2A8C-E7AB-9F9C54321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32C60015-DA54-D3A4-09C8-A14454DED7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62CD37B4-D98B-E8E3-DB83-31E417D08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A" altLang="fr-FR">
                <a:latin typeface="Times New Roman" panose="02020603050405020304" pitchFamily="18" charset="0"/>
              </a:rPr>
              <a:t>SNS: Il est responsable du contrôle d'un grand nombre d'activités inconscientes de l'organisme, telles que le rythme cardiaque ou la contraction des muscles lisses.</a:t>
            </a:r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EAEF89C3-4F78-1E8F-8501-B8C3AD287D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5B9865A2-22E0-3357-E044-C36C902FEF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D9FB98A0-05ED-8AF3-FC6D-B698495110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833D54A-AEAB-BE1B-FDBA-7145267A1A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803400"/>
            <a:ext cx="8153400" cy="4368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623E4C-58E0-F2DE-CE62-2828A63B880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C9FCC5-9572-46E0-AD4C-AE35CEE78148}" type="datetime1">
              <a:rPr lang="fr-FR"/>
              <a:pPr>
                <a:defRPr/>
              </a:pPr>
              <a:t>19/06/2024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AE29F6-D8D3-4E66-40D6-B523EBEF13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F2195F-E0F6-3717-5C8D-F5B05B9313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16D4C94D-3B78-4D32-B1F8-291C5A8336BB}" type="slidenum">
              <a:rPr lang="fr-FR" altLang="fr-FR"/>
              <a:pPr/>
              <a:t>‹N°›</a:t>
            </a:fld>
            <a:endParaRPr lang="fr-FR" altLang="fr-FR" sz="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7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01BB2CD-87AC-4A20-A592-CE84D4ECC316}" type="datetimeFigureOut">
              <a:rPr lang="fr-CA" smtClean="0"/>
              <a:t>2024-06-19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B827DC9-46C0-4435-9BDC-9C053C25D981}" type="slidenum">
              <a:rPr lang="fr-CA" smtClean="0"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slow">
    <p:wipe/>
  </p:transition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87624" y="2204864"/>
            <a:ext cx="7543800" cy="2152650"/>
          </a:xfrm>
        </p:spPr>
        <p:txBody>
          <a:bodyPr/>
          <a:lstStyle/>
          <a:p>
            <a:r>
              <a:rPr lang="fr-CA" altLang="fr-FR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Classes des médicaments</a:t>
            </a:r>
            <a:br>
              <a:rPr lang="fr-CA" altLang="fr-FR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6" charset="0"/>
              </a:rPr>
            </a:br>
            <a:br>
              <a:rPr lang="fr-CA" altLang="fr-FR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6" charset="0"/>
              </a:rPr>
            </a:b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br>
              <a:rPr lang="fr-CA" altLang="fr-FR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6" charset="0"/>
              </a:rPr>
            </a:br>
            <a:r>
              <a:rPr lang="fr-CA" altLang="fr-FR" sz="3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cemeq</a:t>
            </a:r>
            <a:r>
              <a:rPr lang="fr-CA" altLang="fr-FR" sz="3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p. 54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644171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88640"/>
            <a:ext cx="7632848" cy="4752528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enforce la contraction </a:t>
            </a:r>
            <a:r>
              <a:rPr lang="fr-CA" altLang="fr-FR" sz="6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ebdings" panose="05030102010509060703" pitchFamily="18" charset="2"/>
              </a:rPr>
              <a:t></a:t>
            </a:r>
            <a:endParaRPr lang="fr-CA" altLang="fr-FR" sz="6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alentir la fréquence </a:t>
            </a:r>
            <a:r>
              <a:rPr lang="fr-CA" altLang="fr-FR" sz="6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ebdings" panose="05030102010509060703" pitchFamily="18" charset="2"/>
              </a:rPr>
              <a:t></a:t>
            </a:r>
            <a:endParaRPr lang="fr-CA" altLang="fr-FR" sz="6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égulariser le rythme </a:t>
            </a:r>
            <a:r>
              <a:rPr lang="fr-CA" altLang="fr-FR" sz="6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ebdings" panose="05030102010509060703" pitchFamily="18" charset="2"/>
              </a:rPr>
              <a:t></a:t>
            </a:r>
            <a:endParaRPr lang="fr-CA" altLang="fr-FR" sz="6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Cardiotonique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1359834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Cardiotonique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855179" y="707046"/>
            <a:ext cx="3273552" cy="4354808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Bradycardie</a:t>
            </a:r>
          </a:p>
          <a:p>
            <a:r>
              <a:rPr lang="fr-CA" sz="3000" b="1" dirty="0"/>
              <a:t>Risques intoxication:</a:t>
            </a:r>
          </a:p>
          <a:p>
            <a:pPr marL="18288" indent="0">
              <a:buNone/>
            </a:pPr>
            <a:r>
              <a:rPr lang="fr-CA" sz="3000" dirty="0"/>
              <a:t>N-V, fatigue, faiblesse musculaire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572000" y="260648"/>
            <a:ext cx="4320480" cy="54006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b="1" dirty="0">
                <a:sym typeface="Wingdings"/>
              </a:rPr>
              <a:t>Prendre le </a:t>
            </a:r>
            <a:r>
              <a:rPr lang="fr-CA" sz="2800" b="1" dirty="0" err="1">
                <a:sym typeface="Wingdings"/>
              </a:rPr>
              <a:t>pls</a:t>
            </a:r>
            <a:r>
              <a:rPr lang="fr-CA" sz="2800" b="1" dirty="0">
                <a:sym typeface="Wingdings"/>
              </a:rPr>
              <a:t> avant l’administration. Ne pas administrer </a:t>
            </a:r>
            <a:r>
              <a:rPr lang="fr-CA" sz="2800" b="1" u="sng" dirty="0">
                <a:sym typeface="Wingdings"/>
              </a:rPr>
              <a:t>en bas de 60/min</a:t>
            </a:r>
            <a:endParaRPr lang="fr-CA" sz="2800" u="sng" dirty="0"/>
          </a:p>
        </p:txBody>
      </p:sp>
    </p:spTree>
    <p:extLst>
      <p:ext uri="{BB962C8B-B14F-4D97-AF65-F5344CB8AC3E}">
        <p14:creationId xmlns:p14="http://schemas.microsoft.com/office/powerpoint/2010/main" val="1162256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Traite ou réduit la fréquence et la quantité des crises d’angine</a:t>
            </a: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Dilater les vaisseaux sanguins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Antiangineux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3238024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4">
            <a:extLst>
              <a:ext uri="{FF2B5EF4-FFF2-40B4-BE49-F238E27FC236}">
                <a16:creationId xmlns:a16="http://schemas.microsoft.com/office/drawing/2014/main" id="{9EC1CA61-0D07-6651-222C-7651BCC6A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38188"/>
          </a:xfrm>
        </p:spPr>
        <p:txBody>
          <a:bodyPr/>
          <a:lstStyle/>
          <a:p>
            <a:pPr algn="ctr"/>
            <a:r>
              <a:rPr lang="fr-CA" altLang="fr-FR"/>
              <a:t>Douleur rétrosternale (DRS)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CF09ECE-02AC-2386-7222-C36FF5863F0A}"/>
              </a:ext>
            </a:extLst>
          </p:cNvPr>
          <p:cNvSpPr txBox="1"/>
          <p:nvPr/>
        </p:nvSpPr>
        <p:spPr>
          <a:xfrm>
            <a:off x="6200092" y="695582"/>
            <a:ext cx="2533650" cy="175418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fr-CA" u="sng" dirty="0">
                <a:solidFill>
                  <a:schemeClr val="tx1"/>
                </a:solidFill>
              </a:rPr>
              <a:t>Forme de la douleur</a:t>
            </a:r>
            <a:r>
              <a:rPr lang="fr-CA" dirty="0">
                <a:solidFill>
                  <a:schemeClr val="tx1"/>
                </a:solidFill>
              </a:rPr>
              <a:t>: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2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Pincement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2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Brûlure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2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Picotement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2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Élancement 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2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Gêne thoracique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A49DC64-A375-0B0C-C3C3-DFCC7183D70A}"/>
              </a:ext>
            </a:extLst>
          </p:cNvPr>
          <p:cNvSpPr txBox="1"/>
          <p:nvPr/>
        </p:nvSpPr>
        <p:spPr>
          <a:xfrm>
            <a:off x="6200092" y="2600489"/>
            <a:ext cx="2584450" cy="147796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fr-CA" u="sng" dirty="0">
                <a:solidFill>
                  <a:schemeClr val="tx1"/>
                </a:solidFill>
              </a:rPr>
              <a:t>DRS typique: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3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Dlr au bras gauche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3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Irradiant à la mâchoire et au cou</a:t>
            </a:r>
          </a:p>
          <a:p>
            <a:pPr marL="285750" indent="-28575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Blip>
                <a:blip r:embed="rId3"/>
              </a:buBlip>
              <a:defRPr/>
            </a:pPr>
            <a:r>
              <a:rPr lang="fr-CA" dirty="0">
                <a:solidFill>
                  <a:schemeClr val="tx1"/>
                </a:solidFill>
              </a:rPr>
              <a:t>Dlr thoracique </a:t>
            </a:r>
          </a:p>
        </p:txBody>
      </p:sp>
      <p:sp>
        <p:nvSpPr>
          <p:cNvPr id="9" name="Cœur 8">
            <a:extLst>
              <a:ext uri="{FF2B5EF4-FFF2-40B4-BE49-F238E27FC236}">
                <a16:creationId xmlns:a16="http://schemas.microsoft.com/office/drawing/2014/main" id="{1AADA555-9642-8A7C-BF4C-03FC13216ADE}"/>
              </a:ext>
            </a:extLst>
          </p:cNvPr>
          <p:cNvSpPr/>
          <p:nvPr/>
        </p:nvSpPr>
        <p:spPr>
          <a:xfrm>
            <a:off x="6019800" y="5085183"/>
            <a:ext cx="2667000" cy="1666455"/>
          </a:xfrm>
          <a:prstGeom prst="heart">
            <a:avLst/>
          </a:prstGeom>
          <a:solidFill>
            <a:srgbClr val="CF0715"/>
          </a:solidFill>
          <a:ln>
            <a:solidFill>
              <a:srgbClr val="CF07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eaLnBrk="1" hangingPunct="1">
              <a:buClr>
                <a:srgbClr val="000000"/>
              </a:buClr>
              <a:buSzPct val="100000"/>
              <a:buFont typeface="Wingdings" pitchFamily="2" charset="2"/>
              <a:buChar char="ü"/>
              <a:defRPr/>
            </a:pPr>
            <a:r>
              <a:rPr lang="fr-CA" dirty="0">
                <a:solidFill>
                  <a:schemeClr val="tx1"/>
                </a:solidFill>
              </a:rPr>
              <a:t>Angine ?</a:t>
            </a:r>
          </a:p>
          <a:p>
            <a:pPr marL="285750" indent="-285750" algn="ctr" eaLnBrk="1" hangingPunct="1">
              <a:buClr>
                <a:srgbClr val="000000"/>
              </a:buClr>
              <a:buSzPct val="100000"/>
              <a:buFont typeface="Wingdings" pitchFamily="2" charset="2"/>
              <a:buChar char="ü"/>
              <a:defRPr/>
            </a:pPr>
            <a:r>
              <a:rPr lang="fr-CA" dirty="0">
                <a:solidFill>
                  <a:schemeClr val="tx1"/>
                </a:solidFill>
              </a:rPr>
              <a:t>Infarctus?</a:t>
            </a:r>
          </a:p>
          <a:p>
            <a:pPr marL="285750" indent="-285750" algn="ctr" eaLnBrk="1" hangingPunct="1">
              <a:buClr>
                <a:srgbClr val="000000"/>
              </a:buClr>
              <a:buSzPct val="100000"/>
              <a:buFont typeface="Wingdings" pitchFamily="2" charset="2"/>
              <a:buChar char="ü"/>
              <a:defRPr/>
            </a:pPr>
            <a:r>
              <a:rPr lang="fr-CA" dirty="0">
                <a:solidFill>
                  <a:schemeClr val="tx1"/>
                </a:solidFill>
              </a:rPr>
              <a:t>Brûlement d’estomac ?</a:t>
            </a:r>
          </a:p>
        </p:txBody>
      </p:sp>
      <p:pic>
        <p:nvPicPr>
          <p:cNvPr id="29702" name="Picture 2" descr="http://psychologie-sante.tn/wp-content/uploads/2014/04/angine-de-poitrine-localisation-des-douleurs-lors-de-sa-survenue.jpg">
            <a:extLst>
              <a:ext uri="{FF2B5EF4-FFF2-40B4-BE49-F238E27FC236}">
                <a16:creationId xmlns:a16="http://schemas.microsoft.com/office/drawing/2014/main" id="{51E13950-EC03-5138-CD04-07536A955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1038"/>
            <a:ext cx="6096000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Peuvent agir de façon </a:t>
            </a:r>
            <a:r>
              <a:rPr lang="fr-CA" altLang="fr-FR" sz="24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rapide</a:t>
            </a: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fr-CA" altLang="fr-FR" sz="24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lente</a:t>
            </a: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ou </a:t>
            </a:r>
            <a:r>
              <a:rPr lang="fr-CA" altLang="fr-FR" sz="24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continue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2400" i="1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Peut être administrés en </a:t>
            </a:r>
            <a:r>
              <a:rPr lang="fr-CA" altLang="fr-FR" sz="2400" i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co.</a:t>
            </a: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fr-CA" altLang="fr-FR" sz="2400" i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pulv</a:t>
            </a:r>
            <a:r>
              <a:rPr lang="fr-CA" altLang="fr-FR" sz="24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fr-CA" altLang="fr-F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fr-CA" altLang="fr-FR" sz="24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timbres cutanés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Antiangineux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2753638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 angineux </a:t>
            </a:r>
            <a:b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CA" altLang="fr-F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action immédiate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611560" y="188640"/>
            <a:ext cx="3554659" cy="435480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Bradycardie</a:t>
            </a:r>
          </a:p>
          <a:p>
            <a:r>
              <a:rPr lang="fr-CA" sz="3000" b="1" dirty="0"/>
              <a:t>Hypotension artérielle</a:t>
            </a:r>
          </a:p>
          <a:p>
            <a:r>
              <a:rPr lang="fr-CA" sz="3000" b="1" dirty="0" err="1"/>
              <a:t>Cépahlée</a:t>
            </a:r>
            <a:r>
              <a:rPr lang="fr-CA" sz="3000" b="1" dirty="0"/>
              <a:t> </a:t>
            </a:r>
          </a:p>
          <a:p>
            <a:r>
              <a:rPr lang="fr-CA" sz="3000" b="1" dirty="0"/>
              <a:t>Étourdissements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572000" y="727024"/>
            <a:ext cx="4320480" cy="3816424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b="1" dirty="0">
                <a:sym typeface="Wingdings"/>
              </a:rPr>
              <a:t>Prendre le PLS et la TA avant chaque administration</a:t>
            </a:r>
          </a:p>
          <a:p>
            <a:r>
              <a:rPr lang="fr-CA" sz="2800" b="1" dirty="0">
                <a:sym typeface="Wingdings"/>
              </a:rPr>
              <a:t>Évaluer PQRST avant chaque dose</a:t>
            </a:r>
          </a:p>
          <a:p>
            <a:r>
              <a:rPr lang="fr-CA" sz="2800" b="1" u="sng" dirty="0">
                <a:sym typeface="Wingdings"/>
              </a:rPr>
              <a:t>Maximum de 3 doses</a:t>
            </a:r>
          </a:p>
          <a:p>
            <a:r>
              <a:rPr lang="fr-CA" sz="2800" b="1" u="sng" dirty="0">
                <a:sym typeface="Wingdings"/>
              </a:rPr>
              <a:t>Ne pas adm si TA </a:t>
            </a:r>
            <a:r>
              <a:rPr lang="fr-CA" sz="2800" b="1" u="sng" dirty="0">
                <a:sym typeface="Wingdings" panose="05000000000000000000" pitchFamily="2" charset="2"/>
              </a:rPr>
              <a:t> 100</a:t>
            </a:r>
            <a:endParaRPr lang="fr-CA" sz="2800" u="sng" dirty="0"/>
          </a:p>
        </p:txBody>
      </p:sp>
    </p:spTree>
    <p:extLst>
      <p:ext uri="{BB962C8B-B14F-4D97-AF65-F5344CB8AC3E}">
        <p14:creationId xmlns:p14="http://schemas.microsoft.com/office/powerpoint/2010/main" val="18261887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 angineux </a:t>
            </a:r>
            <a:b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CA" altLang="fr-F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action lente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892666" y="188640"/>
            <a:ext cx="3679333" cy="435480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Bradycardie</a:t>
            </a:r>
          </a:p>
          <a:p>
            <a:r>
              <a:rPr lang="fr-CA" sz="3000" b="1" dirty="0"/>
              <a:t>Hypotension artérielle</a:t>
            </a:r>
          </a:p>
          <a:p>
            <a:r>
              <a:rPr lang="fr-CA" sz="3000" b="1" dirty="0"/>
              <a:t>Fatigue, étourdissement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836712"/>
            <a:ext cx="4320480" cy="324036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b="1" dirty="0">
                <a:sym typeface="Wingdings"/>
              </a:rPr>
              <a:t>Prendre le PLS et la TA régulièrement</a:t>
            </a:r>
          </a:p>
        </p:txBody>
      </p:sp>
    </p:spTree>
    <p:extLst>
      <p:ext uri="{BB962C8B-B14F-4D97-AF65-F5344CB8AC3E}">
        <p14:creationId xmlns:p14="http://schemas.microsoft.com/office/powerpoint/2010/main" val="811333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>
            <a:extLst>
              <a:ext uri="{FF2B5EF4-FFF2-40B4-BE49-F238E27FC236}">
                <a16:creationId xmlns:a16="http://schemas.microsoft.com/office/drawing/2014/main" id="{F4B9C72E-CDA9-E29F-24E9-1F3887D2A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42875"/>
            <a:ext cx="7772400" cy="928688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suite…</a:t>
            </a:r>
          </a:p>
        </p:txBody>
      </p:sp>
      <p:sp>
        <p:nvSpPr>
          <p:cNvPr id="55298" name="Text Box 2">
            <a:extLst>
              <a:ext uri="{FF2B5EF4-FFF2-40B4-BE49-F238E27FC236}">
                <a16:creationId xmlns:a16="http://schemas.microsoft.com/office/drawing/2014/main" id="{DF2F0A64-3E41-F991-BCA7-6ADFD5CA4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099" y="1276350"/>
            <a:ext cx="8568952" cy="542925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Book Antiqua" pitchFamily="16" charset="0"/>
              <a:buChar char="•"/>
              <a:defRPr/>
            </a:pPr>
            <a:r>
              <a:rPr lang="fr-CA" altLang="fr-FR" sz="32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4 sous-classes d’</a:t>
            </a:r>
            <a:r>
              <a:rPr lang="fr-CA" altLang="fr-FR" sz="32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antiangineux</a:t>
            </a:r>
            <a:r>
              <a:rPr lang="fr-CA" altLang="fr-FR" sz="32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fr-CA" altLang="fr-FR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(faire une carte-fiche avec ces particularités)</a:t>
            </a: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Vasodilatateurs coronariens</a:t>
            </a: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dilatent les artères coronaires pour permettre l’oxygénation du myocarde (</a:t>
            </a:r>
            <a:r>
              <a:rPr lang="fr-CA" altLang="fr-FR" sz="3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</a:t>
            </a: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Vasodilatateurs périphériques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dilatent les vaisseaux périphériques et ↓ les besoins du cœur en oxygène (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</p:txBody>
      </p:sp>
      <p:sp>
        <p:nvSpPr>
          <p:cNvPr id="55299" name="Text Box 3">
            <a:extLst>
              <a:ext uri="{FF2B5EF4-FFF2-40B4-BE49-F238E27FC236}">
                <a16:creationId xmlns:a16="http://schemas.microsoft.com/office/drawing/2014/main" id="{FDC3AF86-773C-F8F1-EC32-05E73431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8E68A0F2-57C5-4C37-BDC9-D26AF8704D77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17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>
            <a:extLst>
              <a:ext uri="{FF2B5EF4-FFF2-40B4-BE49-F238E27FC236}">
                <a16:creationId xmlns:a16="http://schemas.microsoft.com/office/drawing/2014/main" id="{BDF4FD36-9498-F727-541D-6080C90F8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04" y="-17367"/>
            <a:ext cx="7772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suite…</a:t>
            </a:r>
          </a:p>
        </p:txBody>
      </p:sp>
      <p:sp>
        <p:nvSpPr>
          <p:cNvPr id="56322" name="Text Box 2">
            <a:extLst>
              <a:ext uri="{FF2B5EF4-FFF2-40B4-BE49-F238E27FC236}">
                <a16:creationId xmlns:a16="http://schemas.microsoft.com/office/drawing/2014/main" id="{593C5513-D86C-FC85-DE4C-0CE7E3DA7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059969"/>
            <a:ext cx="8712968" cy="5819775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Bêtabloquants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inhibent l’action du système nerveux sympathique et ↓ les besoins du cœur en oxygène (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 et ↓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 ne pas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adm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si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↓50⁄min.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Inhibiteurs calciques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empêchent le Ca de pénétrer dans les cellules des parois des vaisseaux et du cœur donc ↓ les besoins du cœur en oxygène (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 et ↓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 ne pas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adm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si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↓60⁄min.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endParaRPr lang="fr-CA" altLang="fr-FR" sz="3200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6" charset="0"/>
            </a:endParaRPr>
          </a:p>
        </p:txBody>
      </p:sp>
      <p:sp>
        <p:nvSpPr>
          <p:cNvPr id="56323" name="Text Box 3">
            <a:extLst>
              <a:ext uri="{FF2B5EF4-FFF2-40B4-BE49-F238E27FC236}">
                <a16:creationId xmlns:a16="http://schemas.microsoft.com/office/drawing/2014/main" id="{A478D459-2B2B-F3B7-7D4A-8E3BFC21D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73F1C512-54CC-46C1-AA92-D22AB3B59E41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18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Ramener la fréquence cardiaque à des valeurs plus normales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 arythmique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18125094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6C0A11F-9581-06DC-7F29-4142DC6EF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DÉBUTEZ AVEC L’AIDE À L’APPRENTISSAGE #1</a:t>
            </a:r>
          </a:p>
        </p:txBody>
      </p:sp>
      <p:pic>
        <p:nvPicPr>
          <p:cNvPr id="1026" name="Picture 2" descr="Préparation examen d'admission secondaire 2024 - Débutez!">
            <a:extLst>
              <a:ext uri="{FF2B5EF4-FFF2-40B4-BE49-F238E27FC236}">
                <a16:creationId xmlns:a16="http://schemas.microsoft.com/office/drawing/2014/main" id="{BC6859A9-3954-42C6-EEB8-E764F871592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32957"/>
            <a:ext cx="4296122" cy="3205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516795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 arythmique </a:t>
            </a:r>
            <a:b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892666" y="188640"/>
            <a:ext cx="3679333" cy="435480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Bradycardie</a:t>
            </a:r>
          </a:p>
          <a:p>
            <a:r>
              <a:rPr lang="fr-CA" sz="3000" b="1" dirty="0"/>
              <a:t>Étourdissements</a:t>
            </a:r>
          </a:p>
          <a:p>
            <a:r>
              <a:rPr lang="fr-CA" sz="3000" b="1" dirty="0"/>
              <a:t>Syncope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836712"/>
            <a:ext cx="4320480" cy="3240360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b="1" dirty="0">
                <a:sym typeface="Wingdings"/>
              </a:rPr>
              <a:t>Prendre le PLS avant administration.</a:t>
            </a:r>
          </a:p>
          <a:p>
            <a:r>
              <a:rPr lang="fr-CA" sz="2800" b="1" dirty="0">
                <a:sym typeface="Wingdings"/>
              </a:rPr>
              <a:t>Ne pas donner si PLS </a:t>
            </a:r>
            <a:r>
              <a:rPr lang="fr-CA" sz="2800" b="1" dirty="0">
                <a:sym typeface="Wingdings" panose="05000000000000000000" pitchFamily="2" charset="2"/>
              </a:rPr>
              <a:t> 50 ou 60/min selon ordonnance</a:t>
            </a:r>
            <a:endParaRPr lang="fr-CA" sz="2800" b="1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584579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>
            <a:extLst>
              <a:ext uri="{FF2B5EF4-FFF2-40B4-BE49-F238E27FC236}">
                <a16:creationId xmlns:a16="http://schemas.microsoft.com/office/drawing/2014/main" id="{3C41B36C-26E7-9A64-21C8-FBE50943E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5588"/>
            <a:ext cx="7772400" cy="1433512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6" charset="0"/>
              </a:rPr>
              <a:t>Médicaments agissant sur les vaisseaux </a:t>
            </a:r>
          </a:p>
        </p:txBody>
      </p:sp>
      <p:sp>
        <p:nvSpPr>
          <p:cNvPr id="60418" name="Text Box 2">
            <a:extLst>
              <a:ext uri="{FF2B5EF4-FFF2-40B4-BE49-F238E27FC236}">
                <a16:creationId xmlns:a16="http://schemas.microsoft.com/office/drawing/2014/main" id="{E9E034D1-F087-57AD-05B8-340382FBC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771650"/>
            <a:ext cx="8278688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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En agissant sur les vaisseaux, ils influencent également la tension artérielle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"/>
              <a:defRPr/>
            </a:pPr>
            <a:r>
              <a:rPr lang="fr-CA" altLang="fr-FR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Trois classes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Antihypertenseurs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Diurétiques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Hypolipidémiants </a:t>
            </a:r>
          </a:p>
        </p:txBody>
      </p:sp>
      <p:sp>
        <p:nvSpPr>
          <p:cNvPr id="60419" name="Text Box 3">
            <a:extLst>
              <a:ext uri="{FF2B5EF4-FFF2-40B4-BE49-F238E27FC236}">
                <a16:creationId xmlns:a16="http://schemas.microsoft.com/office/drawing/2014/main" id="{789C17C4-9E85-7FF4-F5F1-9ACA8678C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E348D86F-578C-4F84-90B6-7B27ECF8E4C8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21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7893" name="Picture 4">
            <a:extLst>
              <a:ext uri="{FF2B5EF4-FFF2-40B4-BE49-F238E27FC236}">
                <a16:creationId xmlns:a16="http://schemas.microsoft.com/office/drawing/2014/main" id="{44DF1319-D545-E8A1-AA83-F56A4BC6B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720725"/>
            <a:ext cx="2309812" cy="270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4" name="Picture 5">
            <a:extLst>
              <a:ext uri="{FF2B5EF4-FFF2-40B4-BE49-F238E27FC236}">
                <a16:creationId xmlns:a16="http://schemas.microsoft.com/office/drawing/2014/main" id="{52DDAC4E-03E9-66C8-4ED6-90FF306CF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357563"/>
            <a:ext cx="288925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Diminuer et maintenir la tension dans les limites de la normale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Antihypertenseur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3277739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Antihypertenseur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892666" y="188640"/>
            <a:ext cx="3679333" cy="435480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Bradycardie</a:t>
            </a:r>
          </a:p>
          <a:p>
            <a:r>
              <a:rPr lang="fr-CA" sz="3000" b="1" dirty="0"/>
              <a:t>Hypotension orthostatique</a:t>
            </a:r>
          </a:p>
          <a:p>
            <a:r>
              <a:rPr lang="fr-CA" sz="3000" b="1" dirty="0"/>
              <a:t>Étourdissements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1272612"/>
            <a:ext cx="4320480" cy="3240360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b="1" dirty="0">
                <a:sym typeface="Wingdings"/>
              </a:rPr>
              <a:t>Prendre le PLS et la TA avant administration</a:t>
            </a:r>
          </a:p>
          <a:p>
            <a:r>
              <a:rPr lang="fr-CA" sz="2800" b="1" dirty="0">
                <a:sym typeface="Wingdings"/>
              </a:rPr>
              <a:t>Ne pas administrer ai TA </a:t>
            </a:r>
            <a:r>
              <a:rPr lang="fr-CA" sz="2800" b="1" dirty="0">
                <a:sym typeface="Wingdings" panose="05000000000000000000" pitchFamily="2" charset="2"/>
              </a:rPr>
              <a:t> 100</a:t>
            </a:r>
          </a:p>
          <a:p>
            <a:r>
              <a:rPr lang="fr-CA" sz="2800" b="1" dirty="0">
                <a:sym typeface="Wingdings" panose="05000000000000000000" pitchFamily="2" charset="2"/>
              </a:rPr>
              <a:t>Si bêta-bloquant ne pas administrer si PLS  50</a:t>
            </a:r>
            <a:endParaRPr lang="fr-CA" sz="2800" b="1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7363663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>
            <a:extLst>
              <a:ext uri="{FF2B5EF4-FFF2-40B4-BE49-F238E27FC236}">
                <a16:creationId xmlns:a16="http://schemas.microsoft.com/office/drawing/2014/main" id="{1F97D9D1-69D1-58BF-BB4A-9A432C048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4" y="-204787"/>
            <a:ext cx="7772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Antihypertenseurs</a:t>
            </a:r>
          </a:p>
        </p:txBody>
      </p:sp>
      <p:sp>
        <p:nvSpPr>
          <p:cNvPr id="61442" name="Text Box 2">
            <a:extLst>
              <a:ext uri="{FF2B5EF4-FFF2-40B4-BE49-F238E27FC236}">
                <a16:creationId xmlns:a16="http://schemas.microsoft.com/office/drawing/2014/main" id="{2A6B18FA-01E2-CBD1-CDE2-6C9511820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885593"/>
            <a:ext cx="8496944" cy="5357813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Book Antiqua" pitchFamily="16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5 </a:t>
            </a:r>
            <a:r>
              <a:rPr lang="fr-CA" altLang="fr-FR" sz="32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sous-classes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d’antihypertenseurs:</a:t>
            </a:r>
          </a:p>
          <a:p>
            <a:pPr marL="0" indent="0" eaLnBrk="1" hangingPunct="1">
              <a:spcBef>
                <a:spcPts val="800"/>
              </a:spcBef>
              <a:buClr>
                <a:srgbClr val="FAFD00"/>
              </a:buClr>
              <a:buSzPct val="100000"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Bêta-bloquants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: inhibent l’action du système nerveux sympathique (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↓TA et ↓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) ne pas adm. si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↓50⁄min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Inhibiteurs calciques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: empêchent le Ca de pénétrer dans les cellules des parois des vaisseaux et du cœur (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↓TA et ↓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) ne pas adm. si </a:t>
            </a:r>
            <a:r>
              <a:rPr lang="fr-CA" altLang="fr-FR" sz="32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pls</a:t>
            </a:r>
            <a:r>
              <a:rPr lang="fr-CA" altLang="fr-FR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↓60⁄min.  </a:t>
            </a:r>
          </a:p>
        </p:txBody>
      </p:sp>
      <p:sp>
        <p:nvSpPr>
          <p:cNvPr id="61443" name="Text Box 3">
            <a:extLst>
              <a:ext uri="{FF2B5EF4-FFF2-40B4-BE49-F238E27FC236}">
                <a16:creationId xmlns:a16="http://schemas.microsoft.com/office/drawing/2014/main" id="{1A047BA4-71E6-5969-CBE1-59977E9AF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D43F4BF4-315C-4518-8E3F-5438D87B6473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24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>
            <a:extLst>
              <a:ext uri="{FF2B5EF4-FFF2-40B4-BE49-F238E27FC236}">
                <a16:creationId xmlns:a16="http://schemas.microsoft.com/office/drawing/2014/main" id="{4AEE3706-3F87-B3F7-8F26-AB2D6598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0"/>
            <a:ext cx="7772400" cy="85725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Suite…</a:t>
            </a:r>
          </a:p>
        </p:txBody>
      </p:sp>
      <p:sp>
        <p:nvSpPr>
          <p:cNvPr id="62466" name="Text Box 2">
            <a:extLst>
              <a:ext uri="{FF2B5EF4-FFF2-40B4-BE49-F238E27FC236}">
                <a16:creationId xmlns:a16="http://schemas.microsoft.com/office/drawing/2014/main" id="{1B1B86E2-A5D0-E420-D4A6-581F501B0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7250"/>
            <a:ext cx="9144000" cy="6580188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28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Inhibiteurs de l’enzyme de conversion de l’angiotensine(</a:t>
            </a:r>
            <a:r>
              <a:rPr lang="fr-CA" altLang="fr-FR" sz="28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IECA</a:t>
            </a:r>
            <a:r>
              <a:rPr lang="fr-CA" altLang="fr-FR" sz="28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entraine une vasodilatation en empêchant l’activation de l’angiotensine2, qui est un vasoconstricteur (</a:t>
            </a:r>
            <a:r>
              <a:rPr lang="fr-CA" altLang="fr-FR" sz="2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  <a:p>
            <a:pPr eaLnBrk="1" hangingPunct="1">
              <a:spcBef>
                <a:spcPts val="750"/>
              </a:spcBef>
              <a:buSzPct val="100000"/>
              <a:defRPr/>
            </a:pPr>
            <a:endParaRPr lang="fr-CA" altLang="fr-FR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75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28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Antagonistes des récepteurs de l’angiotensine2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entraine une vasodilatation périphérique en empêchant les effets de l’angiotensine2 sans en empêcher l’activation (</a:t>
            </a:r>
            <a:r>
              <a:rPr lang="fr-CA" altLang="fr-FR" sz="2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</a:p>
          <a:p>
            <a:pPr eaLnBrk="1" hangingPunct="1">
              <a:spcBef>
                <a:spcPts val="750"/>
              </a:spcBef>
              <a:buSzPct val="100000"/>
              <a:defRPr/>
            </a:pPr>
            <a:endParaRPr lang="fr-CA" altLang="fr-FR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2800" b="1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Vasodilatateurs périphériques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</a:t>
            </a:r>
            <a:r>
              <a:rPr lang="fr-CA" altLang="fr-FR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vasodilatent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la paroi vasculaire (</a:t>
            </a:r>
            <a:r>
              <a:rPr lang="fr-CA" altLang="fr-FR" sz="2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↓TA</a:t>
            </a:r>
            <a:r>
              <a:rPr lang="fr-CA" altLang="fr-FR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 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6" charset="0"/>
            </a:endParaRPr>
          </a:p>
        </p:txBody>
      </p:sp>
      <p:sp>
        <p:nvSpPr>
          <p:cNvPr id="62467" name="Text Box 3">
            <a:extLst>
              <a:ext uri="{FF2B5EF4-FFF2-40B4-BE49-F238E27FC236}">
                <a16:creationId xmlns:a16="http://schemas.microsoft.com/office/drawing/2014/main" id="{91147B63-4D77-C3DD-AD78-8C4CC8EA8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4C842F0D-ED47-465E-82AF-0B3BB4B12C34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25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4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Augmenter le volume de la diurèse</a:t>
            </a: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Diminuer la volume sanguin</a:t>
            </a: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Diminuer l’œdème</a:t>
            </a: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Diminuer la TA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Diurétique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532661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Diurétique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611560" y="188640"/>
            <a:ext cx="3960439" cy="4968552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Hypokaliémie (</a:t>
            </a:r>
            <a:r>
              <a:rPr lang="fr-CA" sz="3000" dirty="0"/>
              <a:t>douleur, crampes musculaire, PLS faible et irrégulier</a:t>
            </a:r>
          </a:p>
          <a:p>
            <a:r>
              <a:rPr lang="fr-CA" sz="3000" b="1" dirty="0"/>
              <a:t>Hypotension orthostatique</a:t>
            </a:r>
          </a:p>
          <a:p>
            <a:r>
              <a:rPr lang="fr-CA" sz="3000" b="1" dirty="0"/>
              <a:t>Étourdissements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1090666"/>
            <a:ext cx="4320480" cy="4676668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dirty="0">
                <a:sym typeface="Wingdings"/>
              </a:rPr>
              <a:t>Surveiller la diurèse</a:t>
            </a:r>
          </a:p>
          <a:p>
            <a:r>
              <a:rPr lang="fr-CA" sz="2800" dirty="0">
                <a:sym typeface="Wingdings"/>
              </a:rPr>
              <a:t>Surveiller les signes d’hypokaliémie et de déshydratation</a:t>
            </a:r>
          </a:p>
          <a:p>
            <a:r>
              <a:rPr lang="fr-CA" sz="2800" dirty="0">
                <a:sym typeface="Wingdings"/>
              </a:rPr>
              <a:t>Bilan I/E</a:t>
            </a:r>
          </a:p>
          <a:p>
            <a:r>
              <a:rPr lang="fr-CA" sz="2800" dirty="0">
                <a:sym typeface="Wingdings"/>
              </a:rPr>
              <a:t>Vérifier la TA avant adm</a:t>
            </a:r>
          </a:p>
          <a:p>
            <a:r>
              <a:rPr lang="fr-CA" sz="2800" dirty="0">
                <a:sym typeface="Wingdings"/>
              </a:rPr>
              <a:t>Peser régulièrement</a:t>
            </a:r>
          </a:p>
          <a:p>
            <a:r>
              <a:rPr lang="fr-CA" sz="2800" dirty="0">
                <a:sym typeface="Wingdings"/>
              </a:rPr>
              <a:t>Adm avant souper si possible</a:t>
            </a:r>
          </a:p>
          <a:p>
            <a:endParaRPr lang="fr-CA" sz="28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6202471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Diminuer le taux de cholestérol sanguin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Hypolipidémiant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14107715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/>
              </a:rPr>
              <a:t>Hypolipidémiant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75503" y="775361"/>
            <a:ext cx="4176463" cy="4968552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Douleur abdominale</a:t>
            </a:r>
          </a:p>
          <a:p>
            <a:r>
              <a:rPr lang="fr-CA" sz="3000" b="1" dirty="0"/>
              <a:t>Sensation de plénitude gastrique</a:t>
            </a:r>
          </a:p>
          <a:p>
            <a:r>
              <a:rPr lang="fr-CA" sz="3000" b="1" dirty="0"/>
              <a:t>N-V</a:t>
            </a:r>
          </a:p>
          <a:p>
            <a:r>
              <a:rPr lang="fr-CA" sz="3000" b="1" dirty="0"/>
              <a:t>Diarrhée ou constipation</a:t>
            </a:r>
          </a:p>
          <a:p>
            <a:endParaRPr lang="fr-CA" sz="30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1090666"/>
            <a:ext cx="4320480" cy="467666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dirty="0">
                <a:sym typeface="Wingdings"/>
              </a:rPr>
              <a:t>Administrer le soir</a:t>
            </a:r>
          </a:p>
          <a:p>
            <a:endParaRPr lang="fr-CA" sz="28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690425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 1">
            <a:extLst>
              <a:ext uri="{FF2B5EF4-FFF2-40B4-BE49-F238E27FC236}">
                <a16:creationId xmlns:a16="http://schemas.microsoft.com/office/drawing/2014/main" id="{8B4F1285-9FFC-1033-F47F-210CEE72AB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84784"/>
            <a:ext cx="4392488" cy="3294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 Box 12">
            <a:extLst>
              <a:ext uri="{FF2B5EF4-FFF2-40B4-BE49-F238E27FC236}">
                <a16:creationId xmlns:a16="http://schemas.microsoft.com/office/drawing/2014/main" id="{82974BA7-99D1-3E4A-9995-6A0C0835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1" y="620688"/>
            <a:ext cx="7927170" cy="54476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buFont typeface="CommonBullets" pitchFamily="34" charset="2"/>
              <a:buNone/>
              <a:defRPr/>
            </a:pPr>
            <a:r>
              <a:rPr lang="fr-CA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Fonction cardiovasculaire</a:t>
            </a:r>
          </a:p>
          <a:p>
            <a:pPr algn="ctr">
              <a:buFont typeface="CommonBullets" pitchFamily="34" charset="2"/>
              <a:buNone/>
              <a:defRPr/>
            </a:pPr>
            <a:endParaRPr lang="fr-CA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Cardiotoniques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Antiangineux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Antiarythmiques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Antihypertenseurs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Diurétiques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Hypolipidémiants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Antianémique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Anticoagulants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2400" b="1" dirty="0">
                <a:solidFill>
                  <a:schemeClr val="tx1"/>
                </a:solidFill>
                <a:latin typeface="+mj-lt"/>
              </a:rPr>
              <a:t>Antiagrégants plaquettaires </a:t>
            </a:r>
          </a:p>
          <a:p>
            <a:pPr marL="342900" indent="-342900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CA" sz="4400" dirty="0">
                <a:latin typeface="+mj-lt"/>
              </a:rPr>
              <a:t>Attention aux sous-classes!!</a:t>
            </a:r>
          </a:p>
        </p:txBody>
      </p:sp>
    </p:spTree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>
            <a:extLst>
              <a:ext uri="{FF2B5EF4-FFF2-40B4-BE49-F238E27FC236}">
                <a16:creationId xmlns:a16="http://schemas.microsoft.com/office/drawing/2014/main" id="{8647471B-3EE9-F75F-B637-E09A53F40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5588"/>
            <a:ext cx="7772400" cy="1433512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Médicaments agissant sur le sang</a:t>
            </a:r>
          </a:p>
        </p:txBody>
      </p:sp>
      <p:sp>
        <p:nvSpPr>
          <p:cNvPr id="66562" name="Text Box 2">
            <a:extLst>
              <a:ext uri="{FF2B5EF4-FFF2-40B4-BE49-F238E27FC236}">
                <a16:creationId xmlns:a16="http://schemas.microsoft.com/office/drawing/2014/main" id="{6355392D-FF16-74C8-BB17-0F1403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71650"/>
            <a:ext cx="8458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"/>
              <a:defRPr/>
            </a:pPr>
            <a:r>
              <a:rPr lang="fr-CA" altLang="fr-FR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Trois classes</a:t>
            </a: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</a:p>
          <a:p>
            <a:pPr marL="0" indent="0" eaLnBrk="1" hangingPunct="1">
              <a:spcBef>
                <a:spcPts val="800"/>
              </a:spcBef>
              <a:buClr>
                <a:srgbClr val="FAFD00"/>
              </a:buClr>
              <a:buSzPct val="100000"/>
              <a:defRPr/>
            </a:pPr>
            <a:endParaRPr lang="fr-CA" altLang="fr-FR" sz="3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Agents </a:t>
            </a:r>
            <a:r>
              <a:rPr lang="fr-CA" altLang="fr-FR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vasoactifs</a:t>
            </a:r>
            <a:endParaRPr lang="fr-CA" altLang="fr-FR" sz="3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Antianémiques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Anticoagulants et les 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antiagrégants </a:t>
            </a:r>
          </a:p>
          <a:p>
            <a:pPr eaLnBrk="1" hangingPunct="1">
              <a:spcBef>
                <a:spcPts val="800"/>
              </a:spcBef>
              <a:buSzPct val="100000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plaquettaires</a:t>
            </a:r>
          </a:p>
          <a:p>
            <a:pPr eaLnBrk="1" hangingPunct="1">
              <a:spcBef>
                <a:spcPts val="800"/>
              </a:spcBef>
              <a:buClr>
                <a:srgbClr val="FAFD00"/>
              </a:buClr>
              <a:buSzPct val="100000"/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Hémostatiques </a:t>
            </a:r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id="{E50164A4-032B-43B2-D1F0-EFD7462DB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fld id="{9BACEFA0-F762-4AE9-95A1-C33BB4730150}" type="slidenum">
              <a:rPr lang="fr-CA" altLang="fr-FR"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SzPct val="100000"/>
                <a:defRPr/>
              </a:pPr>
              <a:t>30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7109" name="Picture 4">
            <a:extLst>
              <a:ext uri="{FF2B5EF4-FFF2-40B4-BE49-F238E27FC236}">
                <a16:creationId xmlns:a16="http://schemas.microsoft.com/office/drawing/2014/main" id="{B5D1649C-6368-3FBC-1E19-E01FCB2B3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24406"/>
            <a:ext cx="3804063" cy="3671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Augmenter le taux de fer sérique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543800" cy="914400"/>
          </a:xfrm>
        </p:spPr>
        <p:txBody>
          <a:bodyPr/>
          <a:lstStyle/>
          <a:p>
            <a:r>
              <a:rPr lang="fr-CA" sz="6000" b="1" dirty="0">
                <a:sym typeface="Wingdings"/>
              </a:rPr>
              <a:t> </a:t>
            </a:r>
            <a:r>
              <a:rPr lang="fr-CA" altLang="fr-FR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Antianémique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1559942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/>
              </a:rPr>
              <a:t>Antianémique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75503" y="775361"/>
            <a:ext cx="4176463" cy="496855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Irritation gastrique</a:t>
            </a:r>
          </a:p>
          <a:p>
            <a:r>
              <a:rPr lang="fr-CA" sz="3000" b="1" dirty="0"/>
              <a:t>Constipation</a:t>
            </a:r>
          </a:p>
          <a:p>
            <a:r>
              <a:rPr lang="fr-CA" sz="3000" b="1" dirty="0"/>
              <a:t>Selles rouges ou noires</a:t>
            </a:r>
          </a:p>
          <a:p>
            <a:pPr marL="18288" indent="0">
              <a:buNone/>
            </a:pPr>
            <a:endParaRPr lang="fr-CA" sz="30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1124744"/>
            <a:ext cx="4320480" cy="327443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dirty="0">
                <a:sym typeface="Wingdings" panose="05000000000000000000" pitchFamily="2" charset="2"/>
              </a:rPr>
              <a:t> hydratation</a:t>
            </a:r>
          </a:p>
          <a:p>
            <a:r>
              <a:rPr lang="fr-CA" sz="2800" dirty="0">
                <a:sym typeface="Wingdings" panose="05000000000000000000" pitchFamily="2" charset="2"/>
              </a:rPr>
              <a:t>Aliment riche en fibre</a:t>
            </a:r>
            <a:endParaRPr lang="fr-CA" sz="28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31956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685801"/>
            <a:ext cx="7632848" cy="4111351"/>
          </a:xfrm>
        </p:spPr>
        <p:txBody>
          <a:bodyPr>
            <a:normAutofit/>
          </a:bodyPr>
          <a:lstStyle/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r>
              <a:rPr lang="fr-CA" altLang="fr-F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Utiliser pour traiter: </a:t>
            </a:r>
          </a:p>
          <a:p>
            <a:pPr marL="18288" indent="0">
              <a:spcBef>
                <a:spcPts val="800"/>
              </a:spcBef>
              <a:buClr>
                <a:srgbClr val="FAFD00"/>
              </a:buClr>
              <a:buNone/>
              <a:defRPr/>
            </a:pPr>
            <a:endParaRPr lang="fr-CA" altLang="fr-FR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ts val="800"/>
              </a:spcBef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Retarder la coagulation et prévenir la formation d’un caillot</a:t>
            </a:r>
          </a:p>
          <a:p>
            <a:pPr marL="18288" indent="0">
              <a:spcBef>
                <a:spcPts val="800"/>
              </a:spcBef>
              <a:buClr>
                <a:schemeClr val="tx1"/>
              </a:buClr>
              <a:buNone/>
              <a:defRPr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86662" y="5253817"/>
            <a:ext cx="8658708" cy="914400"/>
          </a:xfrm>
        </p:spPr>
        <p:txBody>
          <a:bodyPr/>
          <a:lstStyle/>
          <a:p>
            <a:r>
              <a:rPr lang="fr-CA" sz="4800" b="1" dirty="0">
                <a:sym typeface="Wingdings"/>
              </a:rPr>
              <a:t> </a:t>
            </a:r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Anticoagulant </a:t>
            </a:r>
            <a:b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Antiagrégants plaquettaires</a:t>
            </a:r>
            <a:endParaRPr lang="fr-CA" sz="4400" dirty="0"/>
          </a:p>
        </p:txBody>
      </p:sp>
    </p:spTree>
    <p:extLst>
      <p:ext uri="{BB962C8B-B14F-4D97-AF65-F5344CB8AC3E}">
        <p14:creationId xmlns:p14="http://schemas.microsoft.com/office/powerpoint/2010/main" val="2297160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8808" y="5907472"/>
            <a:ext cx="8768497" cy="914400"/>
          </a:xfrm>
        </p:spPr>
        <p:txBody>
          <a:bodyPr/>
          <a:lstStyle/>
          <a:p>
            <a:r>
              <a:rPr lang="fr-CA" sz="4800" b="1" dirty="0">
                <a:sym typeface="Wingdings"/>
              </a:rPr>
              <a:t> </a:t>
            </a:r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Anticoagulant </a:t>
            </a:r>
            <a:b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CA" altLang="fr-F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Antiagrégants plaquettaires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75503" y="453585"/>
            <a:ext cx="4176463" cy="496855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fr-CA" sz="3900" b="1" u="sng" dirty="0"/>
              <a:t>Effets secondaires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3000" b="1" dirty="0"/>
              <a:t>Saignements:</a:t>
            </a:r>
          </a:p>
          <a:p>
            <a:pPr>
              <a:buFontTx/>
              <a:buChar char="-"/>
            </a:pPr>
            <a:r>
              <a:rPr lang="fr-CA" sz="3000" b="1" dirty="0"/>
              <a:t>Méléna</a:t>
            </a:r>
          </a:p>
          <a:p>
            <a:pPr>
              <a:buFontTx/>
              <a:buChar char="-"/>
            </a:pPr>
            <a:r>
              <a:rPr lang="fr-CA" sz="3000" b="1" dirty="0"/>
              <a:t>Pétéchies</a:t>
            </a:r>
          </a:p>
          <a:p>
            <a:pPr>
              <a:buFontTx/>
              <a:buChar char="-"/>
            </a:pPr>
            <a:r>
              <a:rPr lang="fr-CA" sz="3000" b="1" dirty="0"/>
              <a:t>Épistaxis</a:t>
            </a:r>
          </a:p>
          <a:p>
            <a:pPr>
              <a:buFontTx/>
              <a:buChar char="-"/>
            </a:pPr>
            <a:r>
              <a:rPr lang="fr-CA" sz="3000" b="1" dirty="0"/>
              <a:t>Hématurie</a:t>
            </a:r>
          </a:p>
          <a:p>
            <a:pPr>
              <a:buFontTx/>
              <a:buChar char="-"/>
            </a:pPr>
            <a:r>
              <a:rPr lang="fr-CA" sz="3000" b="1" dirty="0"/>
              <a:t>Ecchymose</a:t>
            </a:r>
          </a:p>
          <a:p>
            <a:pPr marL="18288" indent="0">
              <a:buNone/>
            </a:pPr>
            <a:endParaRPr lang="fr-CA" sz="30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4823520" y="1124744"/>
            <a:ext cx="4320480" cy="3960440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fr-CA" sz="3600" b="1" u="sng" dirty="0"/>
              <a:t>Soins</a:t>
            </a:r>
          </a:p>
          <a:p>
            <a:pPr marL="18288" indent="0">
              <a:buNone/>
            </a:pPr>
            <a:endParaRPr lang="fr-CA" dirty="0"/>
          </a:p>
          <a:p>
            <a:r>
              <a:rPr lang="fr-CA" sz="2800" dirty="0">
                <a:sym typeface="Wingdings" panose="05000000000000000000" pitchFamily="2" charset="2"/>
              </a:rPr>
              <a:t>Vérifier PTT ou RIN au dossier</a:t>
            </a:r>
          </a:p>
          <a:p>
            <a:r>
              <a:rPr lang="fr-CA" sz="2800" dirty="0">
                <a:sym typeface="Wingdings" panose="05000000000000000000" pitchFamily="2" charset="2"/>
              </a:rPr>
              <a:t>Signaler tous signes de saignements</a:t>
            </a:r>
          </a:p>
          <a:p>
            <a:r>
              <a:rPr lang="fr-CA" sz="2800" dirty="0">
                <a:sym typeface="Wingdings" panose="05000000000000000000" pitchFamily="2" charset="2"/>
              </a:rPr>
              <a:t>Médicament à haut risque (double vérification)</a:t>
            </a:r>
            <a:endParaRPr lang="fr-CA" sz="28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649491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>
            <a:extLst>
              <a:ext uri="{FF2B5EF4-FFF2-40B4-BE49-F238E27FC236}">
                <a16:creationId xmlns:a16="http://schemas.microsoft.com/office/drawing/2014/main" id="{B8F6A6BF-6B89-9B4F-28DC-29B216798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226" y="-33435"/>
            <a:ext cx="7772400" cy="76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6" charset="0"/>
              </a:rPr>
              <a:t>Fonction cardiovasculaire</a:t>
            </a:r>
          </a:p>
        </p:txBody>
      </p:sp>
      <p:sp>
        <p:nvSpPr>
          <p:cNvPr id="49154" name="Text Box 2">
            <a:extLst>
              <a:ext uri="{FF2B5EF4-FFF2-40B4-BE49-F238E27FC236}">
                <a16:creationId xmlns:a16="http://schemas.microsoft.com/office/drawing/2014/main" id="{A3A711B3-077D-A5B8-EC46-68E7B17E9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33327"/>
            <a:ext cx="7976479" cy="483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800"/>
              </a:spcBef>
              <a:buClr>
                <a:srgbClr val="FAFD00"/>
              </a:buClr>
              <a:buFont typeface="Book Antiqua" pitchFamily="16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Chargé de transporter les éléments nutritifs et l’oxygène (O2) aux cellules, puis de rapporter les produits d’élimination (CO2, déchets)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Book Antiqua" pitchFamily="16" charset="0"/>
              <a:buChar char="•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Formé du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cœur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qui sert de pompe, et des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vaisseaux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qui transportent le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sang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"/>
              <a:defRPr/>
            </a:pPr>
            <a:r>
              <a:rPr lang="fr-CA" altLang="fr-FR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Trois catégories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Ceux qui agissent sur le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cœur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Ceux qui agissent sur les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vaisseaux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Ceux qui agissent sur le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sang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7E8093CE-4E1A-6835-30BB-5C00C4B2D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08D2369-1752-49EC-9973-69FD1C05BBC6}" type="slidenum">
              <a:rPr lang="fr-CA" altLang="fr-FR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ClrTx/>
                <a:buFontTx/>
                <a:buNone/>
              </a:pPr>
              <a:t>4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221549B1-0944-77BF-4314-FF1487EC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62" r="18126"/>
          <a:stretch>
            <a:fillRect/>
          </a:stretch>
        </p:blipFill>
        <p:spPr bwMode="auto">
          <a:xfrm>
            <a:off x="7702550" y="1988840"/>
            <a:ext cx="1511300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5762" r="1812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>
            <a:extLst>
              <a:ext uri="{FF2B5EF4-FFF2-40B4-BE49-F238E27FC236}">
                <a16:creationId xmlns:a16="http://schemas.microsoft.com/office/drawing/2014/main" id="{C5891925-32BB-8AC0-65B8-FB41F8DA4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5588"/>
            <a:ext cx="77724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Cartes fiches pour fonction cardiovasculaire </a:t>
            </a:r>
          </a:p>
        </p:txBody>
      </p:sp>
      <p:sp>
        <p:nvSpPr>
          <p:cNvPr id="50178" name="Text Box 2">
            <a:extLst>
              <a:ext uri="{FF2B5EF4-FFF2-40B4-BE49-F238E27FC236}">
                <a16:creationId xmlns:a16="http://schemas.microsoft.com/office/drawing/2014/main" id="{53D00268-309C-3B23-3BE2-608746A78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771650"/>
            <a:ext cx="8496944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800"/>
              </a:spcBef>
              <a:buClr>
                <a:srgbClr val="FAFD00"/>
              </a:buClr>
              <a:buFont typeface="Book Antiqua" pitchFamily="16" charset="0"/>
              <a:buChar char="•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Les valeurs de références d’une TA, </a:t>
            </a:r>
            <a:r>
              <a:rPr lang="fr-CA" altLang="fr-FR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PLS⁄min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., </a:t>
            </a:r>
            <a:r>
              <a:rPr lang="fr-CA" altLang="fr-FR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Resp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⁄min. et T⁰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Calibri" pitchFamily="32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Les 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signes d’hypo TA (</a:t>
            </a:r>
            <a:r>
              <a:rPr lang="fr-CA" altLang="fr-FR" sz="32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14) 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et la valeur limite de la systolique que l’on considère comme un début d’hypo TA 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Calibri" pitchFamily="32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Les 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signes d’hyper TA (</a:t>
            </a:r>
            <a:r>
              <a:rPr lang="fr-CA" altLang="fr-FR" sz="32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14) 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et la valeur limite de la systolique que l’on considère comme un début d’hyper TA </a:t>
            </a: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0BDE6316-15E9-850D-BF67-885FA323D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5D095D7-1ED0-49AC-947B-BEBC579146F7}" type="slidenum">
              <a:rPr lang="fr-CA" altLang="fr-FR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ClrTx/>
                <a:buFontTx/>
                <a:buNone/>
              </a:pPr>
              <a:t>5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>
            <a:extLst>
              <a:ext uri="{FF2B5EF4-FFF2-40B4-BE49-F238E27FC236}">
                <a16:creationId xmlns:a16="http://schemas.microsoft.com/office/drawing/2014/main" id="{F5E3A61C-4DC8-428E-8D58-0618E8165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142875"/>
            <a:ext cx="777240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Suite..</a:t>
            </a: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D7BAEB2C-4C3B-5250-26DA-3DD586D04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357313"/>
            <a:ext cx="7772400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800"/>
              </a:spcBef>
              <a:buClr>
                <a:srgbClr val="FAFD00"/>
              </a:buClr>
              <a:buFont typeface="Calibri" pitchFamily="32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Les 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signes de bradycardie ( </a:t>
            </a:r>
            <a:r>
              <a:rPr lang="fr-CA" altLang="fr-FR" sz="3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14) et la valeur limite du </a:t>
            </a:r>
            <a:r>
              <a:rPr lang="fr-CA" altLang="fr-FR" sz="3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que l’on considère comme un début de bradycardie                                        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(&lt; 60 /min)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Calibri" pitchFamily="32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Les 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signes de tachycardie (</a:t>
            </a:r>
            <a:r>
              <a:rPr lang="fr-CA" altLang="fr-FR" sz="32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</a:t>
            </a:r>
            <a:r>
              <a:rPr lang="fr-CA" altLang="fr-FR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14) 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et la valeur limite du </a:t>
            </a:r>
            <a:r>
              <a:rPr lang="fr-CA" altLang="fr-FR" sz="3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pls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que l’on considère comme un début de tachycardie                                        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(&gt; 100 /min)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6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fr-CA" altLang="fr-FR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6" charset="0"/>
            </a:endParaRP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BC5D0BEF-2A6E-F8DE-89DA-CAD8F1F57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E060525-0959-49FD-8D9A-23D0893ED222}" type="slidenum">
              <a:rPr lang="fr-CA" altLang="fr-FR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ClrTx/>
                <a:buFontTx/>
                <a:buNone/>
              </a:pPr>
              <a:t>6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F0D4E93E-CDC9-9EBF-5984-D8ACBAF0B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5588"/>
            <a:ext cx="77724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fr-CA" alt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Médicaments agissant sur le cœur</a:t>
            </a:r>
          </a:p>
        </p:txBody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5DBF36DA-3F4C-7C5E-3D42-B03A665A2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7338"/>
            <a:ext cx="8458200" cy="498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334963" indent="-3349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800"/>
              </a:spcBef>
              <a:buClr>
                <a:srgbClr val="FAFD00"/>
              </a:buClr>
              <a:buFont typeface="Book Antiqua" pitchFamily="16" charset="0"/>
              <a:buChar char="•"/>
              <a:defRPr/>
            </a:pP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Le cœur doit avoir un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rythme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régulier et une bonne </a:t>
            </a:r>
            <a:r>
              <a:rPr lang="fr-CA" altLang="fr-FR" sz="32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force de contraction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"/>
              <a:defRPr/>
            </a:pPr>
            <a:r>
              <a:rPr lang="fr-CA" altLang="fr-FR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Trois classes  </a:t>
            </a:r>
            <a:r>
              <a:rPr lang="fr-CA" altLang="fr-F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qui traitent certaines altérations cardiaques: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Cardiotoniques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b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Antiangineux</a:t>
            </a: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                                         ou vasodilatateurs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fr-CA" alt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coronariens</a:t>
            </a:r>
          </a:p>
          <a:p>
            <a:pPr>
              <a:spcBef>
                <a:spcPts val="800"/>
              </a:spcBef>
              <a:buClr>
                <a:srgbClr val="FAFD00"/>
              </a:buClr>
              <a:buFont typeface="Wingdings" charset="2"/>
              <a:buChar char=""/>
              <a:defRPr/>
            </a:pPr>
            <a:r>
              <a:rPr lang="fr-CA" altLang="fr-FR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Antiarythmiques</a:t>
            </a:r>
            <a:r>
              <a:rPr lang="fr-CA" altLang="fr-FR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5CD9B75B-B7DC-F13A-E9D0-5A8977198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0" tIns="46080" rIns="92160" bIns="4608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CCE6B544-7277-4A7A-BD7E-142287043191}" type="slidenum">
              <a:rPr lang="fr-CA" altLang="fr-FR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ClrTx/>
                <a:buFontTx/>
                <a:buNone/>
              </a:pPr>
              <a:t>7</a:t>
            </a:fld>
            <a:endParaRPr lang="fr-CA" altLang="fr-FR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317" name="Picture 4">
            <a:extLst>
              <a:ext uri="{FF2B5EF4-FFF2-40B4-BE49-F238E27FC236}">
                <a16:creationId xmlns:a16="http://schemas.microsoft.com/office/drawing/2014/main" id="{31AC7528-352D-DC97-CA80-5A5B430F0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0"/>
          <a:stretch>
            <a:fillRect/>
          </a:stretch>
        </p:blipFill>
        <p:spPr bwMode="auto">
          <a:xfrm>
            <a:off x="5177195" y="4293096"/>
            <a:ext cx="3734235" cy="2331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r="4420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>
            <a:extLst>
              <a:ext uri="{FF2B5EF4-FFF2-40B4-BE49-F238E27FC236}">
                <a16:creationId xmlns:a16="http://schemas.microsoft.com/office/drawing/2014/main" id="{69D19B46-A6AB-9760-53DD-2FD3C264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5517232"/>
            <a:ext cx="7543800" cy="914400"/>
          </a:xfrm>
        </p:spPr>
        <p:txBody>
          <a:bodyPr/>
          <a:lstStyle/>
          <a:p>
            <a:pPr algn="ctr"/>
            <a:r>
              <a:rPr lang="fr-CA" altLang="fr-FR" dirty="0"/>
              <a:t>Généralités</a:t>
            </a:r>
          </a:p>
        </p:txBody>
      </p:sp>
      <p:sp>
        <p:nvSpPr>
          <p:cNvPr id="14339" name="Espace réservé du contenu 2">
            <a:extLst>
              <a:ext uri="{FF2B5EF4-FFF2-40B4-BE49-F238E27FC236}">
                <a16:creationId xmlns:a16="http://schemas.microsoft.com/office/drawing/2014/main" id="{D4DA363F-E3E8-594A-D8B6-0015EAB80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685801"/>
            <a:ext cx="6753944" cy="48314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fr-CA" altLang="fr-FR" dirty="0"/>
          </a:p>
          <a:p>
            <a:pPr marL="18288" indent="0">
              <a:lnSpc>
                <a:spcPct val="150000"/>
              </a:lnSpc>
              <a:buNone/>
            </a:pPr>
            <a:r>
              <a:rPr lang="fr-CA" altLang="fr-FR" sz="2400" dirty="0"/>
              <a:t>VISIONNEZ LA VIDÉO C4.3 (rythme sinusal)</a:t>
            </a:r>
          </a:p>
          <a:p>
            <a:pPr>
              <a:lnSpc>
                <a:spcPct val="150000"/>
              </a:lnSpc>
            </a:pPr>
            <a:r>
              <a:rPr lang="fr-CA" altLang="fr-FR" sz="2400" dirty="0"/>
              <a:t>Pulsation normale: 60 à 100 /min </a:t>
            </a:r>
          </a:p>
          <a:p>
            <a:pPr>
              <a:lnSpc>
                <a:spcPct val="150000"/>
              </a:lnSpc>
            </a:pPr>
            <a:r>
              <a:rPr lang="fr-CA" altLang="fr-FR" sz="2400" dirty="0"/>
              <a:t>Tachycardie: &gt; 100 /min </a:t>
            </a:r>
          </a:p>
          <a:p>
            <a:pPr>
              <a:lnSpc>
                <a:spcPct val="150000"/>
              </a:lnSpc>
            </a:pPr>
            <a:r>
              <a:rPr lang="fr-CA" altLang="fr-FR" sz="2400" dirty="0"/>
              <a:t>Bradycardie : &lt; 60 /min </a:t>
            </a:r>
          </a:p>
          <a:p>
            <a:pPr>
              <a:lnSpc>
                <a:spcPct val="150000"/>
              </a:lnSpc>
            </a:pPr>
            <a:r>
              <a:rPr lang="fr-CA" altLang="fr-FR" sz="2400" dirty="0"/>
              <a:t>Régulier ou irrégulier</a:t>
            </a:r>
          </a:p>
          <a:p>
            <a:pPr>
              <a:lnSpc>
                <a:spcPct val="150000"/>
              </a:lnSpc>
            </a:pPr>
            <a:r>
              <a:rPr lang="fr-CA" altLang="fr-FR" sz="2400" b="1" dirty="0"/>
              <a:t>Le rythme sinusal: </a:t>
            </a:r>
            <a:r>
              <a:rPr lang="fr-CA" altLang="fr-FR" sz="2400" b="1" dirty="0" err="1"/>
              <a:t>Pls</a:t>
            </a:r>
            <a:r>
              <a:rPr lang="fr-CA" altLang="fr-FR" sz="2400" b="1" dirty="0"/>
              <a:t> entre 60 à 100/min, régulier. (Personne qui n’a pas d’arythmie)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>
            <a:extLst>
              <a:ext uri="{FF2B5EF4-FFF2-40B4-BE49-F238E27FC236}">
                <a16:creationId xmlns:a16="http://schemas.microsoft.com/office/drawing/2014/main" id="{D3739893-9ED7-10F8-0777-98D838BD0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 dirty="0"/>
              <a:t>Anomalies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3B4155-72F9-A6C9-52F5-5F2820A27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685801"/>
            <a:ext cx="6969968" cy="3657599"/>
          </a:xfrm>
        </p:spPr>
        <p:txBody>
          <a:bodyPr/>
          <a:lstStyle/>
          <a:p>
            <a:pPr marL="44450" indent="0">
              <a:buFont typeface="Arial" panose="020B0604020202020204" pitchFamily="34" charset="0"/>
              <a:buNone/>
              <a:defRPr/>
            </a:pPr>
            <a:r>
              <a:rPr lang="fr-CA" b="1" dirty="0">
                <a:solidFill>
                  <a:schemeClr val="tx1"/>
                </a:solidFill>
              </a:rPr>
              <a:t>Arythmie : </a:t>
            </a:r>
          </a:p>
          <a:p>
            <a:pPr marL="44450" indent="0">
              <a:buFont typeface="Arial" panose="020B0604020202020204" pitchFamily="34" charset="0"/>
              <a:buNone/>
              <a:defRPr/>
            </a:pPr>
            <a:endParaRPr lang="fr-CA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CA" dirty="0"/>
              <a:t>Le rythme cardiaque est anormal </a:t>
            </a:r>
          </a:p>
          <a:p>
            <a:pPr>
              <a:defRPr/>
            </a:pPr>
            <a:endParaRPr lang="fr-CA" dirty="0"/>
          </a:p>
          <a:p>
            <a:pPr>
              <a:defRPr/>
            </a:pPr>
            <a:r>
              <a:rPr lang="fr-CA" dirty="0"/>
              <a:t>Les arythmies peuvent ralentir les battements de votre cœur (bradycardie, soit moins de 60 battements à la minute) les accélérer (tachycardie, soit plus de 100 battements à la minute), ou encore provoquer des contractions désordonnées (fibrillation).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6517</TotalTime>
  <Words>1155</Words>
  <Application>Microsoft Office PowerPoint</Application>
  <PresentationFormat>Affichage à l'écran (4:3)</PresentationFormat>
  <Paragraphs>254</Paragraphs>
  <Slides>34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42" baseType="lpstr">
      <vt:lpstr>Arial</vt:lpstr>
      <vt:lpstr>Book Antiqua</vt:lpstr>
      <vt:lpstr>Calibri</vt:lpstr>
      <vt:lpstr>Century Gothic</vt:lpstr>
      <vt:lpstr>CommonBullets</vt:lpstr>
      <vt:lpstr>Times New Roman</vt:lpstr>
      <vt:lpstr>Wingdings</vt:lpstr>
      <vt:lpstr>Élémentaire</vt:lpstr>
      <vt:lpstr>Classes des médicaments  </vt:lpstr>
      <vt:lpstr>DÉBUTEZ AVEC L’AIDE À L’APPRENTISSAGE #1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Généralités</vt:lpstr>
      <vt:lpstr>Anomalies</vt:lpstr>
      <vt:lpstr> Cardiotonique</vt:lpstr>
      <vt:lpstr>Cardiotonique</vt:lpstr>
      <vt:lpstr> Antiangineux</vt:lpstr>
      <vt:lpstr>Douleur rétrosternale (DRS)</vt:lpstr>
      <vt:lpstr>Antiangineux</vt:lpstr>
      <vt:lpstr>Anti angineux  action immédiate</vt:lpstr>
      <vt:lpstr>Anti angineux  action lente</vt:lpstr>
      <vt:lpstr>Présentation PowerPoint</vt:lpstr>
      <vt:lpstr>Présentation PowerPoint</vt:lpstr>
      <vt:lpstr>Anti arythmique</vt:lpstr>
      <vt:lpstr>Anti arythmique  </vt:lpstr>
      <vt:lpstr>Présentation PowerPoint</vt:lpstr>
      <vt:lpstr> Antihypertenseur</vt:lpstr>
      <vt:lpstr>Antihypertenseur</vt:lpstr>
      <vt:lpstr>Présentation PowerPoint</vt:lpstr>
      <vt:lpstr>Présentation PowerPoint</vt:lpstr>
      <vt:lpstr> Diurétique</vt:lpstr>
      <vt:lpstr>Diurétique</vt:lpstr>
      <vt:lpstr> Hypolipidémiant</vt:lpstr>
      <vt:lpstr>Hypolipidémiant</vt:lpstr>
      <vt:lpstr>Présentation PowerPoint</vt:lpstr>
      <vt:lpstr> Antianémique</vt:lpstr>
      <vt:lpstr>Antianémique</vt:lpstr>
      <vt:lpstr> Anticoagulant  Antiagrégants plaquettaires</vt:lpstr>
      <vt:lpstr> Anticoagulant  Antiagrégants plaquettaires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Diotte, Carol</dc:creator>
  <cp:lastModifiedBy>Beaulieu, Daniel</cp:lastModifiedBy>
  <cp:revision>80</cp:revision>
  <dcterms:created xsi:type="dcterms:W3CDTF">2016-11-06T13:29:58Z</dcterms:created>
  <dcterms:modified xsi:type="dcterms:W3CDTF">2024-06-19T19:07:42Z</dcterms:modified>
</cp:coreProperties>
</file>