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9"/>
  </p:notesMasterIdLst>
  <p:sldIdLst>
    <p:sldId id="256" r:id="rId2"/>
    <p:sldId id="327" r:id="rId3"/>
    <p:sldId id="370" r:id="rId4"/>
    <p:sldId id="328" r:id="rId5"/>
    <p:sldId id="545" r:id="rId6"/>
    <p:sldId id="546" r:id="rId7"/>
    <p:sldId id="547" r:id="rId8"/>
    <p:sldId id="386" r:id="rId9"/>
    <p:sldId id="387" r:id="rId10"/>
    <p:sldId id="548" r:id="rId11"/>
    <p:sldId id="333" r:id="rId12"/>
    <p:sldId id="549" r:id="rId13"/>
    <p:sldId id="550" r:id="rId14"/>
    <p:sldId id="551" r:id="rId15"/>
    <p:sldId id="552" r:id="rId16"/>
    <p:sldId id="553" r:id="rId17"/>
    <p:sldId id="554" r:id="rId18"/>
    <p:sldId id="555" r:id="rId19"/>
    <p:sldId id="556" r:id="rId20"/>
    <p:sldId id="557" r:id="rId21"/>
    <p:sldId id="558" r:id="rId22"/>
    <p:sldId id="559" r:id="rId23"/>
    <p:sldId id="560" r:id="rId24"/>
    <p:sldId id="561" r:id="rId25"/>
    <p:sldId id="562" r:id="rId26"/>
    <p:sldId id="563" r:id="rId27"/>
    <p:sldId id="564" r:id="rId28"/>
    <p:sldId id="565" r:id="rId29"/>
    <p:sldId id="566" r:id="rId30"/>
    <p:sldId id="567" r:id="rId31"/>
    <p:sldId id="568" r:id="rId32"/>
    <p:sldId id="569" r:id="rId33"/>
    <p:sldId id="570" r:id="rId34"/>
    <p:sldId id="571" r:id="rId35"/>
    <p:sldId id="388" r:id="rId36"/>
    <p:sldId id="572" r:id="rId37"/>
    <p:sldId id="573" r:id="rId3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1325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4CA0F-149F-455D-A4FA-ADE410F8C912}" type="datetimeFigureOut">
              <a:rPr lang="fr-CA" smtClean="0"/>
              <a:t>2024-06-20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F72C1-D155-4823-BE7A-7983FE1AF36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60085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>
            <a:extLst>
              <a:ext uri="{FF2B5EF4-FFF2-40B4-BE49-F238E27FC236}">
                <a16:creationId xmlns:a16="http://schemas.microsoft.com/office/drawing/2014/main" id="{69159B56-8265-F05A-28FC-08BB306FFE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C037FE8D-6E49-BFC3-EAC2-E3880659F9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F72C1-D155-4823-BE7A-7983FE1AF36F}" type="slidenum">
              <a:rPr lang="fr-CA" smtClean="0"/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27622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F72C1-D155-4823-BE7A-7983FE1AF36F}" type="slidenum">
              <a:rPr lang="fr-CA" smtClean="0"/>
              <a:t>26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26185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F72C1-D155-4823-BE7A-7983FE1AF36F}" type="slidenum">
              <a:rPr lang="fr-CA" smtClean="0"/>
              <a:t>28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57029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F72C1-D155-4823-BE7A-7983FE1AF36F}" type="slidenum">
              <a:rPr lang="fr-CA" smtClean="0"/>
              <a:t>31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32609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F72C1-D155-4823-BE7A-7983FE1AF36F}" type="slidenum">
              <a:rPr lang="fr-CA" smtClean="0"/>
              <a:t>33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3442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F72C1-D155-4823-BE7A-7983FE1AF36F}" type="slidenum">
              <a:rPr lang="fr-CA" smtClean="0"/>
              <a:t>37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47336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>
            <a:extLst>
              <a:ext uri="{FF2B5EF4-FFF2-40B4-BE49-F238E27FC236}">
                <a16:creationId xmlns:a16="http://schemas.microsoft.com/office/drawing/2014/main" id="{5CA7DBA0-84BA-B0BB-7AB4-D4101D7F53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8BB60AFF-0D63-65D3-00FB-328747A5C3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F72C1-D155-4823-BE7A-7983FE1AF36F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81660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F72C1-D155-4823-BE7A-7983FE1AF36F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93116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>
            <a:extLst>
              <a:ext uri="{FF2B5EF4-FFF2-40B4-BE49-F238E27FC236}">
                <a16:creationId xmlns:a16="http://schemas.microsoft.com/office/drawing/2014/main" id="{17A24393-3A54-021D-56FF-ABD1CCC6C8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53D3777F-3434-4AF1-E070-31CEDC297E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F72C1-D155-4823-BE7A-7983FE1AF36F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50613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F72C1-D155-4823-BE7A-7983FE1AF36F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82419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F72C1-D155-4823-BE7A-7983FE1AF36F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12988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F72C1-D155-4823-BE7A-7983FE1AF36F}" type="slidenum">
              <a:rPr lang="fr-CA" smtClean="0"/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82931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BB2CD-87AC-4A20-A592-CE84D4ECC316}" type="datetimeFigureOut">
              <a:rPr lang="fr-CA" smtClean="0"/>
              <a:t>2024-06-20</a:t>
            </a:fld>
            <a:endParaRPr lang="fr-CA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827DC9-46C0-4435-9BDC-9C053C25D981}" type="slidenum">
              <a:rPr lang="fr-CA" smtClean="0"/>
              <a:t>‹N°›</a:t>
            </a:fld>
            <a:endParaRPr lang="fr-C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CA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BB2CD-87AC-4A20-A592-CE84D4ECC316}" type="datetimeFigureOut">
              <a:rPr lang="fr-CA" smtClean="0"/>
              <a:t>2024-06-20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27DC9-46C0-4435-9BDC-9C053C25D981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BB2CD-87AC-4A20-A592-CE84D4ECC316}" type="datetimeFigureOut">
              <a:rPr lang="fr-CA" smtClean="0"/>
              <a:t>2024-06-20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27DC9-46C0-4435-9BDC-9C053C25D981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803400"/>
            <a:ext cx="8153400" cy="4368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5623E4C-58E0-F2DE-CE62-2828A63B880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7C9FCC5-9572-46E0-AD4C-AE35CEE78148}" type="datetime1">
              <a:rPr lang="fr-FR"/>
              <a:pPr>
                <a:defRPr/>
              </a:pPr>
              <a:t>20/06/2024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FAE29F6-D8D3-4E66-40D6-B523EBEF130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3F2195F-E0F6-3717-5C8D-F5B05B93134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fld id="{16D4C94D-3B78-4D32-B1F8-291C5A8336BB}" type="slidenum">
              <a:rPr lang="fr-FR" altLang="fr-FR"/>
              <a:pPr/>
              <a:t>‹N°›</a:t>
            </a:fld>
            <a:endParaRPr lang="fr-FR" altLang="fr-FR" sz="8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579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BB2CD-87AC-4A20-A592-CE84D4ECC316}" type="datetimeFigureOut">
              <a:rPr lang="fr-CA" smtClean="0"/>
              <a:t>2024-06-20</a:t>
            </a:fld>
            <a:endParaRPr lang="fr-CA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827DC9-46C0-4435-9BDC-9C053C25D981}" type="slidenum">
              <a:rPr lang="fr-CA" smtClean="0"/>
              <a:t>‹N°›</a:t>
            </a:fld>
            <a:endParaRPr lang="fr-CA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CA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BB2CD-87AC-4A20-A592-CE84D4ECC316}" type="datetimeFigureOut">
              <a:rPr lang="fr-CA" smtClean="0"/>
              <a:t>2024-06-20</a:t>
            </a:fld>
            <a:endParaRPr lang="fr-CA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827DC9-46C0-4435-9BDC-9C053C25D981}" type="slidenum">
              <a:rPr lang="fr-CA" smtClean="0"/>
              <a:t>‹N°›</a:t>
            </a:fld>
            <a:endParaRPr lang="fr-CA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BB2CD-87AC-4A20-A592-CE84D4ECC316}" type="datetimeFigureOut">
              <a:rPr lang="fr-CA" smtClean="0"/>
              <a:t>2024-06-20</a:t>
            </a:fld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827DC9-46C0-4435-9BDC-9C053C25D981}" type="slidenum">
              <a:rPr lang="fr-CA" smtClean="0"/>
              <a:t>‹N°›</a:t>
            </a:fld>
            <a:endParaRPr lang="fr-C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BB2CD-87AC-4A20-A592-CE84D4ECC316}" type="datetimeFigureOut">
              <a:rPr lang="fr-CA" smtClean="0"/>
              <a:t>2024-06-20</a:t>
            </a:fld>
            <a:endParaRPr lang="fr-CA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827DC9-46C0-4435-9BDC-9C053C25D981}" type="slidenum">
              <a:rPr lang="fr-CA" smtClean="0"/>
              <a:t>‹N°›</a:t>
            </a:fld>
            <a:endParaRPr lang="fr-CA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CA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BB2CD-87AC-4A20-A592-CE84D4ECC316}" type="datetimeFigureOut">
              <a:rPr lang="fr-CA" smtClean="0"/>
              <a:t>2024-06-20</a:t>
            </a:fld>
            <a:endParaRPr lang="fr-C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827DC9-46C0-4435-9BDC-9C053C25D981}" type="slidenum">
              <a:rPr lang="fr-CA" smtClean="0"/>
              <a:t>‹N°›</a:t>
            </a:fld>
            <a:endParaRPr lang="fr-C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CA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BB2CD-87AC-4A20-A592-CE84D4ECC316}" type="datetimeFigureOut">
              <a:rPr lang="fr-CA" smtClean="0"/>
              <a:t>2024-06-20</a:t>
            </a:fld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827DC9-46C0-4435-9BDC-9C053C25D981}" type="slidenum">
              <a:rPr lang="fr-CA" smtClean="0"/>
              <a:t>‹N°›</a:t>
            </a:fld>
            <a:endParaRPr lang="fr-C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CA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BB2CD-87AC-4A20-A592-CE84D4ECC316}" type="datetimeFigureOut">
              <a:rPr lang="fr-CA" smtClean="0"/>
              <a:t>2024-06-20</a:t>
            </a:fld>
            <a:endParaRPr lang="fr-CA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827DC9-46C0-4435-9BDC-9C053C25D981}" type="slidenum">
              <a:rPr lang="fr-CA" smtClean="0"/>
              <a:t>‹N°›</a:t>
            </a:fld>
            <a:endParaRPr lang="fr-C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BB2CD-87AC-4A20-A592-CE84D4ECC316}" type="datetimeFigureOut">
              <a:rPr lang="fr-CA" smtClean="0"/>
              <a:t>2024-06-20</a:t>
            </a:fld>
            <a:endParaRPr lang="fr-CA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827DC9-46C0-4435-9BDC-9C053C25D981}" type="slidenum">
              <a:rPr lang="fr-CA" smtClean="0"/>
              <a:t>‹N°›</a:t>
            </a:fld>
            <a:endParaRPr lang="fr-CA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CA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201BB2CD-87AC-4A20-A592-CE84D4ECC316}" type="datetimeFigureOut">
              <a:rPr lang="fr-CA" smtClean="0"/>
              <a:t>2024-06-20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8B827DC9-46C0-4435-9BDC-9C053C25D981}" type="slidenum">
              <a:rPr lang="fr-CA" smtClean="0"/>
              <a:t>‹N°›</a:t>
            </a:fld>
            <a:endParaRPr lang="fr-C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ransition spd="slow">
    <p:wipe/>
  </p:transition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87624" y="2204864"/>
            <a:ext cx="7543800" cy="2152650"/>
          </a:xfrm>
        </p:spPr>
        <p:txBody>
          <a:bodyPr/>
          <a:lstStyle/>
          <a:p>
            <a:r>
              <a:rPr lang="fr-CA" altLang="fr-FR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Classes des médicaments</a:t>
            </a:r>
            <a:br>
              <a:rPr lang="fr-CA" altLang="fr-F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6" charset="0"/>
              </a:rPr>
            </a:br>
            <a:br>
              <a:rPr lang="fr-CA" altLang="fr-FR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6" charset="0"/>
              </a:rPr>
            </a:b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br>
              <a:rPr lang="fr-CA" altLang="fr-FR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6" charset="0"/>
              </a:rPr>
            </a:br>
            <a:r>
              <a:rPr lang="fr-CA" altLang="fr-FR" sz="38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cemeq</a:t>
            </a:r>
            <a:r>
              <a:rPr lang="fr-CA" altLang="fr-FR" sz="3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p. </a:t>
            </a:r>
            <a:r>
              <a:rPr lang="fr-CA" altLang="fr-FR" sz="3800" b="1">
                <a:effectLst>
                  <a:outerShdw blurRad="38100" dist="38100" dir="2700000" algn="tl">
                    <a:srgbClr val="000000"/>
                  </a:outerShdw>
                </a:effectLst>
              </a:rPr>
              <a:t>75</a:t>
            </a:r>
            <a:endParaRPr lang="fr-CA" altLang="fr-FR" sz="3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644171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5733256"/>
            <a:ext cx="7543800" cy="914400"/>
          </a:xfrm>
        </p:spPr>
        <p:txBody>
          <a:bodyPr/>
          <a:lstStyle/>
          <a:p>
            <a:r>
              <a:rPr lang="fr-CA" sz="5400" b="1" dirty="0">
                <a:sym typeface="Wingdings"/>
              </a:rPr>
              <a:t> </a:t>
            </a:r>
            <a:r>
              <a:rPr lang="fr-CA" sz="54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/>
              </a:rPr>
              <a:t>Analgésiques narcotiques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251520" y="692696"/>
            <a:ext cx="4795470" cy="4968552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fr-CA" sz="3900" b="1" u="sng" dirty="0"/>
              <a:t>Effets secondaires</a:t>
            </a:r>
          </a:p>
          <a:p>
            <a:pPr marL="18288" indent="0">
              <a:buNone/>
            </a:pPr>
            <a:endParaRPr lang="fr-CA" dirty="0"/>
          </a:p>
          <a:p>
            <a:r>
              <a:rPr lang="fr-CA" sz="3000" b="1" dirty="0"/>
              <a:t>Somnolence</a:t>
            </a:r>
          </a:p>
          <a:p>
            <a:r>
              <a:rPr lang="fr-CA" sz="3000" b="1" dirty="0"/>
              <a:t>Dépression respiratoire</a:t>
            </a:r>
          </a:p>
          <a:p>
            <a:r>
              <a:rPr lang="fr-CA" sz="3000" b="1" dirty="0"/>
              <a:t>Tolérance</a:t>
            </a:r>
          </a:p>
          <a:p>
            <a:r>
              <a:rPr lang="fr-CA" sz="3000" b="1" dirty="0"/>
              <a:t>Constipation</a:t>
            </a:r>
          </a:p>
          <a:p>
            <a:pPr marL="18288" indent="0">
              <a:buNone/>
            </a:pPr>
            <a:endParaRPr lang="fr-CA" sz="3000" b="1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4"/>
          </p:nvPr>
        </p:nvSpPr>
        <p:spPr>
          <a:xfrm>
            <a:off x="5294490" y="1340768"/>
            <a:ext cx="3851920" cy="3274438"/>
          </a:xfrm>
        </p:spPr>
        <p:txBody>
          <a:bodyPr>
            <a:normAutofit lnSpcReduction="10000"/>
          </a:bodyPr>
          <a:lstStyle/>
          <a:p>
            <a:pPr marL="18288" indent="0">
              <a:buNone/>
            </a:pPr>
            <a:r>
              <a:rPr lang="fr-CA" sz="3600" b="1" u="sng" dirty="0"/>
              <a:t>Soins</a:t>
            </a:r>
          </a:p>
          <a:p>
            <a:pPr marL="18288" indent="0">
              <a:buNone/>
            </a:pPr>
            <a:endParaRPr lang="fr-CA" dirty="0"/>
          </a:p>
          <a:p>
            <a:r>
              <a:rPr lang="fr-CA" sz="2800" dirty="0">
                <a:sym typeface="Wingdings" panose="05000000000000000000" pitchFamily="2" charset="2"/>
              </a:rPr>
              <a:t> vigilance</a:t>
            </a:r>
          </a:p>
          <a:p>
            <a:r>
              <a:rPr lang="fr-CA" sz="2800" dirty="0">
                <a:sym typeface="Wingdings" panose="05000000000000000000" pitchFamily="2" charset="2"/>
              </a:rPr>
              <a:t> hydratation, fibre</a:t>
            </a:r>
          </a:p>
          <a:p>
            <a:r>
              <a:rPr lang="fr-CA" sz="2800" dirty="0">
                <a:sym typeface="Wingdings" panose="05000000000000000000" pitchFamily="2" charset="2"/>
              </a:rPr>
              <a:t>SV et PQRST</a:t>
            </a:r>
          </a:p>
          <a:p>
            <a:r>
              <a:rPr lang="fr-CA" sz="2800" dirty="0">
                <a:sym typeface="Wingdings" panose="05000000000000000000" pitchFamily="2" charset="2"/>
              </a:rPr>
              <a:t>Protocole de narcotique</a:t>
            </a:r>
            <a:endParaRPr lang="fr-CA" sz="2800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2624935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">
            <a:extLst>
              <a:ext uri="{FF2B5EF4-FFF2-40B4-BE49-F238E27FC236}">
                <a16:creationId xmlns:a16="http://schemas.microsoft.com/office/drawing/2014/main" id="{DEC6D62A-1CB9-7D91-FC52-89A56DD5539B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39688"/>
            <a:ext cx="8393112" cy="6665912"/>
            <a:chOff x="460" y="121"/>
            <a:chExt cx="4622" cy="3952"/>
          </a:xfrm>
        </p:grpSpPr>
        <p:pic>
          <p:nvPicPr>
            <p:cNvPr id="10247" name="Picture 2">
              <a:extLst>
                <a:ext uri="{FF2B5EF4-FFF2-40B4-BE49-F238E27FC236}">
                  <a16:creationId xmlns:a16="http://schemas.microsoft.com/office/drawing/2014/main" id="{6E7BF213-4F1A-8F99-A966-9B8F2E9CF1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63" t="47182" r="8606" b="9048"/>
            <a:stretch>
              <a:fillRect/>
            </a:stretch>
          </p:blipFill>
          <p:spPr bwMode="auto">
            <a:xfrm>
              <a:off x="460" y="121"/>
              <a:ext cx="4622" cy="39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25163" t="47182" r="8606" b="9048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248" name="Text Box 3">
              <a:extLst>
                <a:ext uri="{FF2B5EF4-FFF2-40B4-BE49-F238E27FC236}">
                  <a16:creationId xmlns:a16="http://schemas.microsoft.com/office/drawing/2014/main" id="{900ADAE2-30E7-4429-0C50-485041BBA6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" y="121"/>
              <a:ext cx="4622" cy="39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A" altLang="fr-FR"/>
            </a:p>
          </p:txBody>
        </p:sp>
      </p:grpSp>
      <p:sp>
        <p:nvSpPr>
          <p:cNvPr id="94212" name="Text Box 4">
            <a:extLst>
              <a:ext uri="{FF2B5EF4-FFF2-40B4-BE49-F238E27FC236}">
                <a16:creationId xmlns:a16="http://schemas.microsoft.com/office/drawing/2014/main" id="{9734021A-E361-D9B8-AB9C-368E969B7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60" tIns="46080" rIns="92160" bIns="4608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3FF1225D-B8B9-4522-B76C-6055D8AFFD1E}" type="slidenum">
              <a:rPr lang="fr-CA" altLang="fr-FR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hangingPunct="1">
                <a:buClrTx/>
                <a:buFontTx/>
                <a:buNone/>
              </a:pPr>
              <a:t>11</a:t>
            </a:fld>
            <a:endParaRPr lang="fr-CA" altLang="fr-FR" sz="14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244" name="ZoneTexte 1">
            <a:extLst>
              <a:ext uri="{FF2B5EF4-FFF2-40B4-BE49-F238E27FC236}">
                <a16:creationId xmlns:a16="http://schemas.microsoft.com/office/drawing/2014/main" id="{05A0A2A0-ACA3-D8BB-AF98-6143899F1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" y="1412875"/>
            <a:ext cx="8208963" cy="923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fr-CA" altLang="fr-FR"/>
          </a:p>
          <a:p>
            <a:endParaRPr lang="fr-CA" altLang="fr-FR"/>
          </a:p>
          <a:p>
            <a:endParaRPr lang="fr-CA" altLang="fr-FR"/>
          </a:p>
        </p:txBody>
      </p:sp>
      <p:sp>
        <p:nvSpPr>
          <p:cNvPr id="10245" name="ZoneTexte 6">
            <a:extLst>
              <a:ext uri="{FF2B5EF4-FFF2-40B4-BE49-F238E27FC236}">
                <a16:creationId xmlns:a16="http://schemas.microsoft.com/office/drawing/2014/main" id="{59C41028-F137-4D1D-BBB4-9398BA8DF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" y="4005263"/>
            <a:ext cx="8208963" cy="17541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fr-CA" altLang="fr-FR"/>
          </a:p>
          <a:p>
            <a:endParaRPr lang="fr-CA" altLang="fr-FR"/>
          </a:p>
          <a:p>
            <a:endParaRPr lang="fr-CA" altLang="fr-FR"/>
          </a:p>
          <a:p>
            <a:endParaRPr lang="fr-CA" altLang="fr-FR"/>
          </a:p>
          <a:p>
            <a:endParaRPr lang="fr-CA" altLang="fr-FR"/>
          </a:p>
          <a:p>
            <a:endParaRPr lang="fr-CA" altLang="fr-FR"/>
          </a:p>
        </p:txBody>
      </p:sp>
      <p:sp>
        <p:nvSpPr>
          <p:cNvPr id="10246" name="ZoneTexte 1">
            <a:extLst>
              <a:ext uri="{FF2B5EF4-FFF2-40B4-BE49-F238E27FC236}">
                <a16:creationId xmlns:a16="http://schemas.microsoft.com/office/drawing/2014/main" id="{676242D7-75D6-CF40-3FB1-C257424BE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3666709"/>
            <a:ext cx="89595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CA" altLang="fr-FR" sz="1600" dirty="0">
                <a:solidFill>
                  <a:schemeClr val="bg1"/>
                </a:solidFill>
              </a:rPr>
              <a:t>: hypnotique pouvant provoquer une perte de connaissance partielle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D6B468-218E-7808-BB06-B3880AD55D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/>
              <a:t>Paramètres fondamentaux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711B1E5-84A5-FFCF-EE7F-B2D4FA2DD9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3728" y="3354265"/>
            <a:ext cx="6758880" cy="989613"/>
          </a:xfrm>
        </p:spPr>
        <p:txBody>
          <a:bodyPr>
            <a:normAutofit/>
          </a:bodyPr>
          <a:lstStyle/>
          <a:p>
            <a:r>
              <a:rPr lang="fr-CA" sz="2400" dirty="0"/>
              <a:t>Remplir la feuille avec la mise en situation</a:t>
            </a:r>
          </a:p>
        </p:txBody>
      </p:sp>
    </p:spTree>
    <p:extLst>
      <p:ext uri="{BB962C8B-B14F-4D97-AF65-F5344CB8AC3E}">
        <p14:creationId xmlns:p14="http://schemas.microsoft.com/office/powerpoint/2010/main" val="1329035052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899592" y="685801"/>
            <a:ext cx="7632848" cy="4111351"/>
          </a:xfrm>
        </p:spPr>
        <p:txBody>
          <a:bodyPr>
            <a:normAutofit/>
          </a:bodyPr>
          <a:lstStyle/>
          <a:p>
            <a:pPr marL="18288" indent="0">
              <a:spcBef>
                <a:spcPts val="800"/>
              </a:spcBef>
              <a:buClr>
                <a:srgbClr val="FAFD00"/>
              </a:buClr>
              <a:buNone/>
              <a:defRPr/>
            </a:pPr>
            <a:r>
              <a:rPr lang="fr-CA" altLang="fr-F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Utiliser pour traiter: </a:t>
            </a:r>
          </a:p>
          <a:p>
            <a:pPr marL="18288" indent="0">
              <a:spcBef>
                <a:spcPts val="800"/>
              </a:spcBef>
              <a:buClr>
                <a:srgbClr val="FAFD00"/>
              </a:buClr>
              <a:buNone/>
              <a:defRPr/>
            </a:pPr>
            <a:endParaRPr lang="fr-CA" altLang="fr-FR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ts val="8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fr-CA" alt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Diminuer ou supprimer les douleurs plus légère</a:t>
            </a:r>
          </a:p>
          <a:p>
            <a:pPr>
              <a:spcBef>
                <a:spcPts val="8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fr-CA" alt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Diminuer la fièvre</a:t>
            </a:r>
          </a:p>
          <a:p>
            <a:pPr marL="18288" indent="0">
              <a:spcBef>
                <a:spcPts val="800"/>
              </a:spcBef>
              <a:buClr>
                <a:schemeClr val="tx1"/>
              </a:buClr>
              <a:buNone/>
              <a:defRPr/>
            </a:pP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51520" y="5714999"/>
            <a:ext cx="8917770" cy="914400"/>
          </a:xfrm>
        </p:spPr>
        <p:txBody>
          <a:bodyPr/>
          <a:lstStyle/>
          <a:p>
            <a:r>
              <a:rPr lang="fr-CA" sz="4800" b="1" dirty="0">
                <a:sym typeface="Wingdings"/>
              </a:rPr>
              <a:t> </a:t>
            </a:r>
            <a:r>
              <a:rPr lang="fr-CA" sz="48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/>
              </a:rPr>
              <a:t>Analgésiques non narcotiques et Antipyrétiques</a:t>
            </a:r>
            <a:endParaRPr lang="fr-CA" sz="4400" dirty="0"/>
          </a:p>
        </p:txBody>
      </p:sp>
    </p:spTree>
    <p:extLst>
      <p:ext uri="{BB962C8B-B14F-4D97-AF65-F5344CB8AC3E}">
        <p14:creationId xmlns:p14="http://schemas.microsoft.com/office/powerpoint/2010/main" val="16662786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5733256"/>
            <a:ext cx="9001000" cy="914400"/>
          </a:xfrm>
        </p:spPr>
        <p:txBody>
          <a:bodyPr/>
          <a:lstStyle/>
          <a:p>
            <a:r>
              <a:rPr lang="fr-CA" sz="4800" b="1" dirty="0">
                <a:sym typeface="Wingdings"/>
              </a:rPr>
              <a:t> </a:t>
            </a:r>
            <a:r>
              <a:rPr lang="fr-CA" sz="48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/>
              </a:rPr>
              <a:t>Analgésiques non narcotiques et Antipyrétiques</a:t>
            </a:r>
            <a:endParaRPr lang="fr-CA" sz="4800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251520" y="692696"/>
            <a:ext cx="4795470" cy="4968552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fr-CA" sz="3900" b="1" u="sng" dirty="0"/>
              <a:t>Effets secondaires</a:t>
            </a:r>
          </a:p>
          <a:p>
            <a:pPr marL="18288" indent="0">
              <a:buNone/>
            </a:pPr>
            <a:endParaRPr lang="fr-CA" dirty="0"/>
          </a:p>
          <a:p>
            <a:r>
              <a:rPr lang="fr-CA" sz="3000" b="1" dirty="0"/>
              <a:t>Nausée</a:t>
            </a:r>
          </a:p>
          <a:p>
            <a:r>
              <a:rPr lang="fr-CA" sz="3000" b="1" dirty="0"/>
              <a:t>Irritation gastrique</a:t>
            </a:r>
          </a:p>
          <a:p>
            <a:r>
              <a:rPr lang="fr-CA" sz="3000" b="1" dirty="0"/>
              <a:t>Hépatotoxicité</a:t>
            </a:r>
          </a:p>
          <a:p>
            <a:pPr marL="18288" indent="0">
              <a:buNone/>
            </a:pPr>
            <a:endParaRPr lang="fr-CA" sz="3000" b="1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4"/>
          </p:nvPr>
        </p:nvSpPr>
        <p:spPr>
          <a:xfrm>
            <a:off x="4932040" y="1340768"/>
            <a:ext cx="4214370" cy="4104456"/>
          </a:xfrm>
        </p:spPr>
        <p:txBody>
          <a:bodyPr>
            <a:normAutofit fontScale="85000" lnSpcReduction="10000"/>
          </a:bodyPr>
          <a:lstStyle/>
          <a:p>
            <a:pPr marL="18288" indent="0">
              <a:buNone/>
            </a:pPr>
            <a:r>
              <a:rPr lang="fr-CA" sz="3600" b="1" u="sng" dirty="0"/>
              <a:t>Soins</a:t>
            </a:r>
          </a:p>
          <a:p>
            <a:pPr marL="18288" indent="0">
              <a:buNone/>
            </a:pPr>
            <a:endParaRPr lang="fr-CA" dirty="0"/>
          </a:p>
          <a:p>
            <a:r>
              <a:rPr lang="fr-CA" sz="2800" dirty="0">
                <a:sym typeface="Wingdings" panose="05000000000000000000" pitchFamily="2" charset="2"/>
              </a:rPr>
              <a:t>Adm avec nourriture</a:t>
            </a:r>
          </a:p>
          <a:p>
            <a:r>
              <a:rPr lang="fr-CA" sz="2800" dirty="0">
                <a:sym typeface="Wingdings" panose="05000000000000000000" pitchFamily="2" charset="2"/>
              </a:rPr>
              <a:t>Max 4g/jour </a:t>
            </a:r>
            <a:r>
              <a:rPr lang="fr-CA" sz="2800" dirty="0" err="1">
                <a:sym typeface="Wingdings" panose="05000000000000000000" pitchFamily="2" charset="2"/>
              </a:rPr>
              <a:t>tylénol</a:t>
            </a:r>
            <a:endParaRPr lang="fr-CA" sz="2800" dirty="0">
              <a:sym typeface="Wingdings" panose="05000000000000000000" pitchFamily="2" charset="2"/>
            </a:endParaRPr>
          </a:p>
          <a:p>
            <a:r>
              <a:rPr lang="fr-CA" sz="2800" dirty="0">
                <a:sym typeface="Wingdings" panose="05000000000000000000" pitchFamily="2" charset="2"/>
              </a:rPr>
              <a:t>PQRST</a:t>
            </a:r>
          </a:p>
          <a:p>
            <a:pPr marL="18288" indent="0">
              <a:buNone/>
            </a:pPr>
            <a:r>
              <a:rPr lang="fr-CA" altLang="fr-FR" sz="2800" dirty="0">
                <a:effectLst/>
              </a:rPr>
              <a:t>*** L’aspirine et l’</a:t>
            </a:r>
            <a:r>
              <a:rPr lang="fr-CA" altLang="fr-FR" sz="2800" dirty="0" err="1">
                <a:effectLst/>
              </a:rPr>
              <a:t>entrophen</a:t>
            </a:r>
            <a:r>
              <a:rPr lang="fr-CA" altLang="fr-FR" sz="2800" dirty="0">
                <a:effectLst/>
              </a:rPr>
              <a:t> ne sont </a:t>
            </a:r>
            <a:r>
              <a:rPr lang="fr-CA" altLang="fr-FR" sz="2800" b="1" i="1" u="sng" dirty="0">
                <a:effectLst/>
              </a:rPr>
              <a:t>jamais</a:t>
            </a:r>
            <a:r>
              <a:rPr lang="fr-CA" altLang="fr-FR" sz="2800" dirty="0">
                <a:effectLst/>
              </a:rPr>
              <a:t> adm. comme analgésique ou antipyrétique à cause de leur effet antiplaquettaire.</a:t>
            </a:r>
          </a:p>
          <a:p>
            <a:endParaRPr lang="fr-CA" sz="28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652746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899592" y="685801"/>
            <a:ext cx="7632848" cy="4111351"/>
          </a:xfrm>
        </p:spPr>
        <p:txBody>
          <a:bodyPr>
            <a:normAutofit lnSpcReduction="10000"/>
          </a:bodyPr>
          <a:lstStyle/>
          <a:p>
            <a:pPr marL="18288" indent="0">
              <a:spcBef>
                <a:spcPts val="800"/>
              </a:spcBef>
              <a:buClr>
                <a:srgbClr val="FAFD00"/>
              </a:buClr>
              <a:buNone/>
              <a:defRPr/>
            </a:pPr>
            <a:r>
              <a:rPr lang="fr-CA" altLang="fr-F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Hépatotoxicité:</a:t>
            </a:r>
          </a:p>
          <a:p>
            <a:pPr marL="18288" indent="0">
              <a:spcBef>
                <a:spcPts val="800"/>
              </a:spcBef>
              <a:buClr>
                <a:srgbClr val="FAFD00"/>
              </a:buClr>
              <a:buNone/>
              <a:defRPr/>
            </a:pPr>
            <a:endParaRPr lang="fr-CA" altLang="fr-FR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ts val="8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fr-CA" alt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Nausées, vomissements</a:t>
            </a:r>
          </a:p>
          <a:p>
            <a:pPr>
              <a:spcBef>
                <a:spcPts val="8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fr-CA" alt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Douleur abdo</a:t>
            </a:r>
          </a:p>
          <a:p>
            <a:pPr>
              <a:spcBef>
                <a:spcPts val="8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fr-CA" alt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Ictère</a:t>
            </a:r>
          </a:p>
          <a:p>
            <a:pPr>
              <a:spcBef>
                <a:spcPts val="8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fr-CA" alt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Prurit</a:t>
            </a:r>
          </a:p>
          <a:p>
            <a:pPr>
              <a:spcBef>
                <a:spcPts val="8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fr-CA" alt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Urine foncé</a:t>
            </a:r>
          </a:p>
          <a:p>
            <a:pPr marL="18288" indent="0">
              <a:spcBef>
                <a:spcPts val="800"/>
              </a:spcBef>
              <a:buClr>
                <a:schemeClr val="tx1"/>
              </a:buClr>
              <a:buNone/>
              <a:defRPr/>
            </a:pP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51520" y="5714999"/>
            <a:ext cx="8917770" cy="914400"/>
          </a:xfrm>
        </p:spPr>
        <p:txBody>
          <a:bodyPr/>
          <a:lstStyle/>
          <a:p>
            <a:r>
              <a:rPr lang="fr-CA" sz="4800" b="1" dirty="0">
                <a:sym typeface="Wingdings"/>
              </a:rPr>
              <a:t> </a:t>
            </a:r>
            <a:r>
              <a:rPr lang="fr-CA" sz="48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/>
              </a:rPr>
              <a:t>Analgésiques non narcotiques et Antipyrétiques</a:t>
            </a:r>
            <a:endParaRPr lang="fr-CA" sz="4400" dirty="0"/>
          </a:p>
        </p:txBody>
      </p:sp>
    </p:spTree>
    <p:extLst>
      <p:ext uri="{BB962C8B-B14F-4D97-AF65-F5344CB8AC3E}">
        <p14:creationId xmlns:p14="http://schemas.microsoft.com/office/powerpoint/2010/main" val="11104130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51520" y="3379"/>
            <a:ext cx="7632848" cy="4111351"/>
          </a:xfrm>
        </p:spPr>
        <p:txBody>
          <a:bodyPr>
            <a:normAutofit/>
          </a:bodyPr>
          <a:lstStyle/>
          <a:p>
            <a:pPr marL="18288" indent="0">
              <a:spcBef>
                <a:spcPts val="800"/>
              </a:spcBef>
              <a:buClr>
                <a:srgbClr val="FAFD00"/>
              </a:buClr>
              <a:buNone/>
              <a:defRPr/>
            </a:pPr>
            <a:r>
              <a:rPr lang="fr-CA" altLang="fr-F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Utiliser pour traiter: </a:t>
            </a:r>
          </a:p>
          <a:p>
            <a:pPr marL="18288" indent="0">
              <a:spcBef>
                <a:spcPts val="800"/>
              </a:spcBef>
              <a:buClr>
                <a:srgbClr val="FAFD00"/>
              </a:buClr>
              <a:buNone/>
              <a:defRPr/>
            </a:pPr>
            <a:endParaRPr lang="fr-CA" altLang="fr-FR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ts val="8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fr-CA" alt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Empêcher les manifestations épileptiques</a:t>
            </a:r>
          </a:p>
          <a:p>
            <a:pPr>
              <a:spcBef>
                <a:spcPts val="8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fr-CA" alt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Contrer les convulsions</a:t>
            </a:r>
          </a:p>
          <a:p>
            <a:pPr marL="18288" indent="0">
              <a:spcBef>
                <a:spcPts val="800"/>
              </a:spcBef>
              <a:buClr>
                <a:schemeClr val="tx1"/>
              </a:buClr>
              <a:buNone/>
              <a:defRPr/>
            </a:pP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18559" y="5805264"/>
            <a:ext cx="8640960" cy="914400"/>
          </a:xfrm>
        </p:spPr>
        <p:txBody>
          <a:bodyPr/>
          <a:lstStyle/>
          <a:p>
            <a:r>
              <a:rPr lang="fr-CA" sz="6000" b="1" dirty="0">
                <a:sym typeface="Wingdings"/>
              </a:rPr>
              <a:t> </a:t>
            </a:r>
            <a:r>
              <a:rPr lang="fr-CA" sz="60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/>
              </a:rPr>
              <a:t>Anticonvulsivants</a:t>
            </a:r>
            <a:endParaRPr lang="fr-CA" sz="5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6CF631B-23A7-E51D-274E-3A359F531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3429000"/>
            <a:ext cx="4320480" cy="243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1816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5733256"/>
            <a:ext cx="7543800" cy="914400"/>
          </a:xfrm>
        </p:spPr>
        <p:txBody>
          <a:bodyPr/>
          <a:lstStyle/>
          <a:p>
            <a:r>
              <a:rPr lang="fr-CA" sz="5400" b="1" dirty="0">
                <a:sym typeface="Wingdings"/>
              </a:rPr>
              <a:t> </a:t>
            </a:r>
            <a:r>
              <a:rPr lang="fr-CA" sz="54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/>
              </a:rPr>
              <a:t>Anticonvulsivants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251520" y="692696"/>
            <a:ext cx="4795470" cy="4968552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fr-CA" sz="3900" b="1" u="sng" dirty="0"/>
              <a:t>Effets secondaires</a:t>
            </a:r>
          </a:p>
          <a:p>
            <a:pPr marL="18288" indent="0">
              <a:buNone/>
            </a:pPr>
            <a:endParaRPr lang="fr-CA" dirty="0"/>
          </a:p>
          <a:p>
            <a:r>
              <a:rPr lang="fr-CA" sz="3000" b="1" dirty="0"/>
              <a:t>Étourdissements</a:t>
            </a:r>
          </a:p>
          <a:p>
            <a:r>
              <a:rPr lang="fr-CA" sz="3000" b="1" dirty="0"/>
              <a:t>Difficulté de concentration</a:t>
            </a:r>
          </a:p>
          <a:p>
            <a:r>
              <a:rPr lang="fr-CA" sz="3000" b="1" dirty="0"/>
              <a:t>Vision trouble</a:t>
            </a:r>
          </a:p>
          <a:p>
            <a:r>
              <a:rPr lang="fr-CA" sz="3000" b="1" dirty="0"/>
              <a:t>Somnolence</a:t>
            </a:r>
          </a:p>
          <a:p>
            <a:pPr marL="18288" indent="0">
              <a:buNone/>
            </a:pPr>
            <a:endParaRPr lang="fr-CA" sz="3000" b="1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4"/>
          </p:nvPr>
        </p:nvSpPr>
        <p:spPr>
          <a:xfrm>
            <a:off x="5292080" y="1124744"/>
            <a:ext cx="3851920" cy="3274438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fr-CA" sz="3600" b="1" u="sng" dirty="0"/>
              <a:t>Soins</a:t>
            </a:r>
          </a:p>
          <a:p>
            <a:pPr marL="18288" indent="0">
              <a:buNone/>
            </a:pPr>
            <a:endParaRPr lang="fr-CA" dirty="0"/>
          </a:p>
          <a:p>
            <a:r>
              <a:rPr lang="fr-CA" sz="2800" dirty="0">
                <a:sym typeface="Wingdings" panose="05000000000000000000" pitchFamily="2" charset="2"/>
              </a:rPr>
              <a:t> la vigilance</a:t>
            </a:r>
          </a:p>
        </p:txBody>
      </p:sp>
    </p:spTree>
    <p:extLst>
      <p:ext uri="{BB962C8B-B14F-4D97-AF65-F5344CB8AC3E}">
        <p14:creationId xmlns:p14="http://schemas.microsoft.com/office/powerpoint/2010/main" val="29235307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51520" y="24125"/>
            <a:ext cx="7632848" cy="3130623"/>
          </a:xfrm>
        </p:spPr>
        <p:txBody>
          <a:bodyPr>
            <a:normAutofit/>
          </a:bodyPr>
          <a:lstStyle/>
          <a:p>
            <a:pPr marL="18288" indent="0">
              <a:spcBef>
                <a:spcPts val="800"/>
              </a:spcBef>
              <a:buClr>
                <a:srgbClr val="FAFD00"/>
              </a:buClr>
              <a:buNone/>
              <a:defRPr/>
            </a:pPr>
            <a:r>
              <a:rPr lang="fr-CA" altLang="fr-F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Utiliser pour traiter: </a:t>
            </a:r>
          </a:p>
          <a:p>
            <a:pPr marL="18288" indent="0">
              <a:spcBef>
                <a:spcPts val="800"/>
              </a:spcBef>
              <a:buClr>
                <a:srgbClr val="FAFD00"/>
              </a:buClr>
              <a:buNone/>
              <a:defRPr/>
            </a:pPr>
            <a:endParaRPr lang="fr-CA" altLang="fr-FR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ts val="8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fr-CA" alt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Traiter les symptômes du Parkinson</a:t>
            </a:r>
          </a:p>
          <a:p>
            <a:pPr marL="18288" indent="0">
              <a:spcBef>
                <a:spcPts val="800"/>
              </a:spcBef>
              <a:buClr>
                <a:schemeClr val="tx1"/>
              </a:buClr>
              <a:buNone/>
              <a:defRPr/>
            </a:pP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28330" y="5714999"/>
            <a:ext cx="8640960" cy="914400"/>
          </a:xfrm>
        </p:spPr>
        <p:txBody>
          <a:bodyPr/>
          <a:lstStyle/>
          <a:p>
            <a:r>
              <a:rPr lang="fr-CA" sz="6000" b="1" dirty="0">
                <a:sym typeface="Wingdings"/>
              </a:rPr>
              <a:t> </a:t>
            </a:r>
            <a:r>
              <a:rPr lang="fr-CA" sz="60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/>
              </a:rPr>
              <a:t>Antiparkinsoniens</a:t>
            </a:r>
            <a:endParaRPr lang="fr-CA" sz="5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E2AF0ED-DCAE-8E31-1DED-7B4D3350F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2400299"/>
            <a:ext cx="45720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590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5733256"/>
            <a:ext cx="7543800" cy="914400"/>
          </a:xfrm>
        </p:spPr>
        <p:txBody>
          <a:bodyPr/>
          <a:lstStyle/>
          <a:p>
            <a:r>
              <a:rPr lang="fr-CA" sz="5400" b="1" dirty="0">
                <a:sym typeface="Wingdings"/>
              </a:rPr>
              <a:t> </a:t>
            </a:r>
            <a:r>
              <a:rPr lang="fr-CA" sz="54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/>
              </a:rPr>
              <a:t>Antiparkinsonien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251520" y="692696"/>
            <a:ext cx="4795470" cy="4968552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fr-CA" sz="3900" b="1" u="sng" dirty="0"/>
              <a:t>Effets secondaires</a:t>
            </a:r>
          </a:p>
          <a:p>
            <a:pPr marL="18288" indent="0">
              <a:buNone/>
            </a:pPr>
            <a:endParaRPr lang="fr-CA" dirty="0"/>
          </a:p>
          <a:p>
            <a:r>
              <a:rPr lang="fr-CA" sz="3000" b="1" dirty="0"/>
              <a:t>Sécheresses des muqueuses</a:t>
            </a:r>
          </a:p>
          <a:p>
            <a:r>
              <a:rPr lang="fr-CA" sz="3000" b="1" dirty="0"/>
              <a:t>Étourdissements</a:t>
            </a:r>
          </a:p>
          <a:p>
            <a:r>
              <a:rPr lang="fr-CA" sz="3000" b="1" dirty="0"/>
              <a:t>Hypotension orthostatique</a:t>
            </a:r>
          </a:p>
          <a:p>
            <a:pPr marL="18288" indent="0">
              <a:buNone/>
            </a:pPr>
            <a:endParaRPr lang="fr-CA" sz="3000" b="1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4"/>
          </p:nvPr>
        </p:nvSpPr>
        <p:spPr>
          <a:xfrm>
            <a:off x="5032704" y="1412776"/>
            <a:ext cx="4097010" cy="3274438"/>
          </a:xfrm>
        </p:spPr>
        <p:txBody>
          <a:bodyPr>
            <a:normAutofit lnSpcReduction="10000"/>
          </a:bodyPr>
          <a:lstStyle/>
          <a:p>
            <a:pPr marL="18288" indent="0">
              <a:buNone/>
            </a:pPr>
            <a:r>
              <a:rPr lang="fr-CA" sz="3600" b="1" u="sng" dirty="0"/>
              <a:t>Soins</a:t>
            </a:r>
          </a:p>
          <a:p>
            <a:pPr marL="18288" indent="0">
              <a:buNone/>
            </a:pPr>
            <a:endParaRPr lang="fr-CA" dirty="0"/>
          </a:p>
          <a:p>
            <a:r>
              <a:rPr lang="fr-CA" sz="2800" dirty="0">
                <a:sym typeface="Wingdings" panose="05000000000000000000" pitchFamily="2" charset="2"/>
              </a:rPr>
              <a:t> hydratation et fibre</a:t>
            </a:r>
          </a:p>
          <a:p>
            <a:r>
              <a:rPr lang="fr-CA" sz="2800" dirty="0">
                <a:sym typeface="Wingdings" panose="05000000000000000000" pitchFamily="2" charset="2"/>
              </a:rPr>
              <a:t>Se lever lentement</a:t>
            </a:r>
          </a:p>
          <a:p>
            <a:r>
              <a:rPr lang="fr-CA" sz="2800" dirty="0">
                <a:sym typeface="Wingdings" panose="05000000000000000000" pitchFamily="2" charset="2"/>
              </a:rPr>
              <a:t>Larmes artificielles PRN</a:t>
            </a:r>
          </a:p>
          <a:p>
            <a:endParaRPr lang="fr-CA" sz="28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171795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1">
            <a:extLst>
              <a:ext uri="{FF2B5EF4-FFF2-40B4-BE49-F238E27FC236}">
                <a16:creationId xmlns:a16="http://schemas.microsoft.com/office/drawing/2014/main" id="{32C36053-5F68-341B-B09D-8C1721B0D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82550"/>
            <a:ext cx="77724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fr-CA" altLang="fr-F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Fonction nerveuse et sensorielle</a:t>
            </a:r>
          </a:p>
        </p:txBody>
      </p:sp>
      <p:sp>
        <p:nvSpPr>
          <p:cNvPr id="88066" name="Text Box 2">
            <a:extLst>
              <a:ext uri="{FF2B5EF4-FFF2-40B4-BE49-F238E27FC236}">
                <a16:creationId xmlns:a16="http://schemas.microsoft.com/office/drawing/2014/main" id="{84A66340-4636-782C-0293-32DE3391B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71650"/>
            <a:ext cx="6084888" cy="497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/>
          <a:lstStyle>
            <a:lvl1pPr marL="334963" indent="-334963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spcBef>
                <a:spcPts val="800"/>
              </a:spcBef>
              <a:buClr>
                <a:srgbClr val="FAFD00"/>
              </a:buClr>
              <a:buFont typeface="Book Antiqua" pitchFamily="16" charset="0"/>
              <a:buChar char="•"/>
              <a:defRPr/>
            </a:pPr>
            <a:r>
              <a:rPr lang="fr-CA" alt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Plusieurs classes de médicaments peuvent être prescrites en cas d’altérations de la fonction nerveuse ou sensorielle:</a:t>
            </a:r>
          </a:p>
          <a:p>
            <a:pPr>
              <a:spcBef>
                <a:spcPts val="800"/>
              </a:spcBef>
              <a:buClr>
                <a:srgbClr val="FAFD00"/>
              </a:buClr>
              <a:buFont typeface="Wingdings" charset="2"/>
              <a:buChar char=""/>
              <a:defRPr/>
            </a:pPr>
            <a:r>
              <a:rPr lang="fr-CA" alt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SNC</a:t>
            </a:r>
          </a:p>
          <a:p>
            <a:pPr>
              <a:spcBef>
                <a:spcPts val="800"/>
              </a:spcBef>
              <a:buClr>
                <a:srgbClr val="FAFD00"/>
              </a:buClr>
              <a:buFont typeface="Wingdings" charset="2"/>
              <a:buChar char=""/>
              <a:defRPr/>
            </a:pPr>
            <a:r>
              <a:rPr lang="fr-CA" alt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SNA</a:t>
            </a:r>
          </a:p>
          <a:p>
            <a:pPr>
              <a:spcBef>
                <a:spcPts val="800"/>
              </a:spcBef>
              <a:buClr>
                <a:srgbClr val="FAFD00"/>
              </a:buClr>
              <a:buFont typeface="Wingdings" charset="2"/>
              <a:buChar char=""/>
              <a:defRPr/>
            </a:pPr>
            <a:r>
              <a:rPr lang="fr-CA" alt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Fonction mentale</a:t>
            </a:r>
          </a:p>
          <a:p>
            <a:pPr>
              <a:spcBef>
                <a:spcPts val="800"/>
              </a:spcBef>
              <a:buClr>
                <a:srgbClr val="FAFD00"/>
              </a:buClr>
              <a:buFont typeface="Wingdings" charset="2"/>
              <a:buChar char=""/>
              <a:defRPr/>
            </a:pPr>
            <a:r>
              <a:rPr lang="fr-CA" alt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L’œil</a:t>
            </a:r>
          </a:p>
        </p:txBody>
      </p:sp>
      <p:sp>
        <p:nvSpPr>
          <p:cNvPr id="88067" name="Text Box 3">
            <a:extLst>
              <a:ext uri="{FF2B5EF4-FFF2-40B4-BE49-F238E27FC236}">
                <a16:creationId xmlns:a16="http://schemas.microsoft.com/office/drawing/2014/main" id="{74FD56EC-64B8-1B59-9625-3C6450082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60" tIns="46080" rIns="92160" bIns="4608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B79E1BF5-780C-4B5A-9686-784366E4A8D1}" type="slidenum">
              <a:rPr lang="fr-CA" altLang="fr-FR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hangingPunct="1">
                <a:buClrTx/>
                <a:buFontTx/>
                <a:buNone/>
              </a:pPr>
              <a:t>2</a:t>
            </a:fld>
            <a:endParaRPr lang="fr-CA" altLang="fr-FR" sz="14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077" name="Picture 4">
            <a:extLst>
              <a:ext uri="{FF2B5EF4-FFF2-40B4-BE49-F238E27FC236}">
                <a16:creationId xmlns:a16="http://schemas.microsoft.com/office/drawing/2014/main" id="{3219776B-3A24-D3EA-F4B5-8466A8C78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" r="43027"/>
          <a:stretch>
            <a:fillRect/>
          </a:stretch>
        </p:blipFill>
        <p:spPr bwMode="auto">
          <a:xfrm>
            <a:off x="6121400" y="736600"/>
            <a:ext cx="3022600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488" r="4302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0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0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80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0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3">
            <a:extLst>
              <a:ext uri="{FF2B5EF4-FFF2-40B4-BE49-F238E27FC236}">
                <a16:creationId xmlns:a16="http://schemas.microsoft.com/office/drawing/2014/main" id="{8594BDB5-17FA-D327-839F-4D2410B8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</p:spPr>
        <p:txBody>
          <a:bodyPr anchor="b">
            <a:normAutofit/>
          </a:bodyPr>
          <a:lstStyle/>
          <a:p>
            <a:pPr eaLnBrk="1" hangingPunct="1">
              <a:defRPr/>
            </a:pPr>
            <a:r>
              <a:rPr lang="fr-CA" altLang="fr-FR" dirty="0"/>
              <a:t>Fonction mentale</a:t>
            </a:r>
            <a:endParaRPr lang="fr-CA" alt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C24565A-E16D-46FE-B8FA-0B67104BBF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31" r="23146" b="2"/>
          <a:stretch/>
        </p:blipFill>
        <p:spPr>
          <a:xfrm>
            <a:off x="1344168" y="658368"/>
            <a:ext cx="3273552" cy="3429000"/>
          </a:xfrm>
          <a:prstGeom prst="rect">
            <a:avLst/>
          </a:prstGeom>
          <a:noFill/>
        </p:spPr>
      </p:pic>
      <p:sp>
        <p:nvSpPr>
          <p:cNvPr id="2051" name="Espace réservé du texte 4">
            <a:extLst>
              <a:ext uri="{FF2B5EF4-FFF2-40B4-BE49-F238E27FC236}">
                <a16:creationId xmlns:a16="http://schemas.microsoft.com/office/drawing/2014/main" id="{9EEB5686-4A42-EB40-56DB-053DF66489E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 anchor="ctr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CA" altLang="fr-FR"/>
              <a:t>Anxiolytiques, sédatifs, hypnotiques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CA" altLang="fr-FR"/>
              <a:t>Antidépresseurs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CA" altLang="fr-FR" err="1"/>
              <a:t>Antimaniaques</a:t>
            </a:r>
            <a:r>
              <a:rPr lang="fr-CA" altLang="fr-FR"/>
              <a:t> ou thymorégulateurs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CA" altLang="fr-FR"/>
              <a:t>Antipsychotique 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85175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28330" y="19631"/>
            <a:ext cx="7632848" cy="4111351"/>
          </a:xfrm>
        </p:spPr>
        <p:txBody>
          <a:bodyPr>
            <a:normAutofit/>
          </a:bodyPr>
          <a:lstStyle/>
          <a:p>
            <a:pPr marL="18288" indent="0">
              <a:spcBef>
                <a:spcPts val="800"/>
              </a:spcBef>
              <a:buClr>
                <a:srgbClr val="FAFD00"/>
              </a:buClr>
              <a:buNone/>
              <a:defRPr/>
            </a:pPr>
            <a:r>
              <a:rPr lang="fr-CA" altLang="fr-F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Utiliser pour traiter: </a:t>
            </a:r>
          </a:p>
          <a:p>
            <a:pPr marL="18288" indent="0">
              <a:spcBef>
                <a:spcPts val="800"/>
              </a:spcBef>
              <a:buClr>
                <a:srgbClr val="FAFD00"/>
              </a:buClr>
              <a:buNone/>
              <a:defRPr/>
            </a:pPr>
            <a:endParaRPr lang="fr-CA" altLang="fr-FR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ts val="8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fr-CA" alt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Diminuer l’anxiété et les troubles de panique</a:t>
            </a:r>
          </a:p>
          <a:p>
            <a:pPr marL="18288" indent="0">
              <a:spcBef>
                <a:spcPts val="800"/>
              </a:spcBef>
              <a:buClr>
                <a:schemeClr val="tx1"/>
              </a:buClr>
              <a:buNone/>
              <a:defRPr/>
            </a:pP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28330" y="5714999"/>
            <a:ext cx="8640960" cy="914400"/>
          </a:xfrm>
        </p:spPr>
        <p:txBody>
          <a:bodyPr/>
          <a:lstStyle/>
          <a:p>
            <a:r>
              <a:rPr lang="fr-CA" sz="6000" b="1" dirty="0">
                <a:sym typeface="Wingdings"/>
              </a:rPr>
              <a:t> </a:t>
            </a:r>
            <a:r>
              <a:rPr lang="fr-CA" sz="60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/>
              </a:rPr>
              <a:t>Anxiolytiques</a:t>
            </a:r>
            <a:endParaRPr lang="fr-CA" sz="5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422E3E-F50A-2EDD-530C-7FFB0FC64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3068960"/>
            <a:ext cx="2520280" cy="233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90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5733256"/>
            <a:ext cx="7543800" cy="914400"/>
          </a:xfrm>
        </p:spPr>
        <p:txBody>
          <a:bodyPr/>
          <a:lstStyle/>
          <a:p>
            <a:r>
              <a:rPr lang="fr-CA" sz="5400" b="1" dirty="0">
                <a:sym typeface="Wingdings"/>
              </a:rPr>
              <a:t> </a:t>
            </a:r>
            <a:r>
              <a:rPr lang="fr-CA" sz="54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/>
              </a:rPr>
              <a:t>Anxiolytiques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251520" y="692696"/>
            <a:ext cx="4795470" cy="4968552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fr-CA" sz="3900" b="1" u="sng" dirty="0"/>
              <a:t>Effets secondaires</a:t>
            </a:r>
          </a:p>
          <a:p>
            <a:pPr marL="18288" indent="0">
              <a:buNone/>
            </a:pPr>
            <a:endParaRPr lang="fr-CA" dirty="0"/>
          </a:p>
          <a:p>
            <a:r>
              <a:rPr lang="fr-CA" sz="3000" b="1" dirty="0"/>
              <a:t>Somnolence résiduelle</a:t>
            </a:r>
          </a:p>
          <a:p>
            <a:r>
              <a:rPr lang="fr-CA" sz="3000" b="1" dirty="0"/>
              <a:t>Étourdissements</a:t>
            </a:r>
          </a:p>
          <a:p>
            <a:r>
              <a:rPr lang="fr-CA" sz="3000" b="1" dirty="0"/>
              <a:t>Hypotension orthostatique</a:t>
            </a:r>
          </a:p>
          <a:p>
            <a:r>
              <a:rPr lang="fr-CA" sz="3000" b="1" dirty="0"/>
              <a:t>Dépendance</a:t>
            </a:r>
          </a:p>
          <a:p>
            <a:r>
              <a:rPr lang="fr-CA" sz="3000" b="1" dirty="0"/>
              <a:t>Sécheresse de la bouche</a:t>
            </a:r>
          </a:p>
          <a:p>
            <a:pPr marL="18288" indent="0">
              <a:buNone/>
            </a:pPr>
            <a:endParaRPr lang="fr-CA" sz="3000" b="1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4"/>
          </p:nvPr>
        </p:nvSpPr>
        <p:spPr>
          <a:xfrm>
            <a:off x="5032704" y="1412776"/>
            <a:ext cx="4097010" cy="3274438"/>
          </a:xfrm>
        </p:spPr>
        <p:txBody>
          <a:bodyPr>
            <a:normAutofit fontScale="92500" lnSpcReduction="10000"/>
          </a:bodyPr>
          <a:lstStyle/>
          <a:p>
            <a:pPr marL="18288" indent="0">
              <a:buNone/>
            </a:pPr>
            <a:r>
              <a:rPr lang="fr-CA" sz="3600" b="1" u="sng" dirty="0"/>
              <a:t>Soins</a:t>
            </a:r>
          </a:p>
          <a:p>
            <a:pPr marL="18288" indent="0">
              <a:buNone/>
            </a:pPr>
            <a:endParaRPr lang="fr-CA" dirty="0"/>
          </a:p>
          <a:p>
            <a:r>
              <a:rPr lang="fr-CA" sz="2800" dirty="0">
                <a:sym typeface="Wingdings" panose="05000000000000000000" pitchFamily="2" charset="2"/>
              </a:rPr>
              <a:t>Éviter d’administrer tard</a:t>
            </a:r>
          </a:p>
          <a:p>
            <a:r>
              <a:rPr lang="fr-CA" sz="2800" dirty="0">
                <a:sym typeface="Wingdings" panose="05000000000000000000" pitchFamily="2" charset="2"/>
              </a:rPr>
              <a:t>Se lever lentement</a:t>
            </a:r>
          </a:p>
          <a:p>
            <a:r>
              <a:rPr lang="fr-CA" sz="2800" dirty="0">
                <a:sym typeface="Wingdings" panose="05000000000000000000" pitchFamily="2" charset="2"/>
              </a:rPr>
              <a:t> Vigilance si administrer avec narcotique</a:t>
            </a:r>
          </a:p>
        </p:txBody>
      </p:sp>
    </p:spTree>
    <p:extLst>
      <p:ext uri="{BB962C8B-B14F-4D97-AF65-F5344CB8AC3E}">
        <p14:creationId xmlns:p14="http://schemas.microsoft.com/office/powerpoint/2010/main" val="25834786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28330" y="228601"/>
            <a:ext cx="7632848" cy="4111351"/>
          </a:xfrm>
        </p:spPr>
        <p:txBody>
          <a:bodyPr>
            <a:normAutofit/>
          </a:bodyPr>
          <a:lstStyle/>
          <a:p>
            <a:pPr marL="18288" indent="0">
              <a:spcBef>
                <a:spcPts val="800"/>
              </a:spcBef>
              <a:buClr>
                <a:srgbClr val="FAFD00"/>
              </a:buClr>
              <a:buNone/>
              <a:defRPr/>
            </a:pPr>
            <a:r>
              <a:rPr lang="fr-CA" altLang="fr-F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Utiliser pour traiter: </a:t>
            </a:r>
          </a:p>
          <a:p>
            <a:pPr marL="18288" indent="0">
              <a:spcBef>
                <a:spcPts val="800"/>
              </a:spcBef>
              <a:buClr>
                <a:srgbClr val="FAFD00"/>
              </a:buClr>
              <a:buNone/>
              <a:defRPr/>
            </a:pPr>
            <a:endParaRPr lang="fr-CA" altLang="fr-FR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ts val="8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fr-CA" alt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Stimuler l’activité mentale et la vigilance</a:t>
            </a:r>
          </a:p>
          <a:p>
            <a:pPr>
              <a:spcBef>
                <a:spcPts val="8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fr-CA" alt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Améliorer l’humeur chez la personne déprimée</a:t>
            </a:r>
          </a:p>
          <a:p>
            <a:pPr marL="18288" indent="0">
              <a:spcBef>
                <a:spcPts val="800"/>
              </a:spcBef>
              <a:buClr>
                <a:schemeClr val="tx1"/>
              </a:buClr>
              <a:buNone/>
              <a:defRPr/>
            </a:pP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28330" y="5714999"/>
            <a:ext cx="8640960" cy="914400"/>
          </a:xfrm>
        </p:spPr>
        <p:txBody>
          <a:bodyPr/>
          <a:lstStyle/>
          <a:p>
            <a:r>
              <a:rPr lang="fr-CA" sz="6000" b="1" dirty="0">
                <a:sym typeface="Wingdings"/>
              </a:rPr>
              <a:t> </a:t>
            </a:r>
            <a:r>
              <a:rPr lang="fr-CA" sz="60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/>
              </a:rPr>
              <a:t>Antidépresseurs</a:t>
            </a:r>
            <a:endParaRPr lang="fr-CA" sz="5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6C581B9-649C-BB7C-6559-14646C328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3430738"/>
            <a:ext cx="3464446" cy="230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460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5733256"/>
            <a:ext cx="7543800" cy="914400"/>
          </a:xfrm>
        </p:spPr>
        <p:txBody>
          <a:bodyPr/>
          <a:lstStyle/>
          <a:p>
            <a:r>
              <a:rPr lang="fr-CA" sz="5400" b="1" dirty="0">
                <a:sym typeface="Wingdings"/>
              </a:rPr>
              <a:t> </a:t>
            </a:r>
            <a:r>
              <a:rPr lang="fr-CA" sz="54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/>
              </a:rPr>
              <a:t>Antidépresseurs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251520" y="692696"/>
            <a:ext cx="4795470" cy="4968552"/>
          </a:xfrm>
        </p:spPr>
        <p:txBody>
          <a:bodyPr>
            <a:normAutofit fontScale="92500" lnSpcReduction="10000"/>
          </a:bodyPr>
          <a:lstStyle/>
          <a:p>
            <a:pPr marL="18288" indent="0">
              <a:buNone/>
            </a:pPr>
            <a:r>
              <a:rPr lang="fr-CA" sz="3900" b="1" u="sng" dirty="0"/>
              <a:t>Effets secondaires</a:t>
            </a:r>
          </a:p>
          <a:p>
            <a:pPr marL="18288" indent="0">
              <a:buNone/>
            </a:pPr>
            <a:endParaRPr lang="fr-CA" dirty="0"/>
          </a:p>
          <a:p>
            <a:r>
              <a:rPr lang="fr-CA" sz="3000" b="1" dirty="0"/>
              <a:t>Sécheresse des muqueuses</a:t>
            </a:r>
          </a:p>
          <a:p>
            <a:r>
              <a:rPr lang="fr-CA" sz="3000" b="1" dirty="0"/>
              <a:t>Vision embrouillée</a:t>
            </a:r>
          </a:p>
          <a:p>
            <a:r>
              <a:rPr lang="fr-CA" sz="3000" b="1" dirty="0"/>
              <a:t>Gain de poids</a:t>
            </a:r>
          </a:p>
          <a:p>
            <a:r>
              <a:rPr lang="fr-CA" sz="3000" b="1" dirty="0"/>
              <a:t>Fatigue </a:t>
            </a:r>
          </a:p>
          <a:p>
            <a:r>
              <a:rPr lang="fr-CA" sz="3000" b="1" dirty="0"/>
              <a:t>Étourdissements</a:t>
            </a:r>
          </a:p>
          <a:p>
            <a:r>
              <a:rPr lang="fr-CA" sz="3000" b="1" dirty="0"/>
              <a:t>Hypotension orthostatique</a:t>
            </a:r>
          </a:p>
          <a:p>
            <a:r>
              <a:rPr lang="fr-CA" sz="3000" b="1" dirty="0">
                <a:sym typeface="Wingdings" panose="05000000000000000000" pitchFamily="2" charset="2"/>
              </a:rPr>
              <a:t> libido</a:t>
            </a:r>
            <a:endParaRPr lang="fr-CA" sz="3000" b="1" dirty="0"/>
          </a:p>
          <a:p>
            <a:pPr marL="18288" indent="0">
              <a:buNone/>
            </a:pPr>
            <a:endParaRPr lang="fr-CA" sz="3000" b="1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4"/>
          </p:nvPr>
        </p:nvSpPr>
        <p:spPr>
          <a:xfrm>
            <a:off x="5032704" y="1412776"/>
            <a:ext cx="4097010" cy="3274438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fr-CA" sz="3600" b="1" u="sng" dirty="0"/>
              <a:t>Soins</a:t>
            </a:r>
          </a:p>
          <a:p>
            <a:pPr marL="18288" indent="0">
              <a:buNone/>
            </a:pPr>
            <a:endParaRPr lang="fr-CA" dirty="0"/>
          </a:p>
          <a:p>
            <a:r>
              <a:rPr lang="fr-CA" sz="2800" dirty="0">
                <a:sym typeface="Wingdings" panose="05000000000000000000" pitchFamily="2" charset="2"/>
              </a:rPr>
              <a:t>Surveiller l’humeur</a:t>
            </a:r>
          </a:p>
          <a:p>
            <a:r>
              <a:rPr lang="fr-CA" sz="2800" dirty="0">
                <a:sym typeface="Wingdings" panose="05000000000000000000" pitchFamily="2" charset="2"/>
              </a:rPr>
              <a:t>Se lever lentement</a:t>
            </a:r>
          </a:p>
          <a:p>
            <a:r>
              <a:rPr lang="fr-CA" sz="2800" dirty="0">
                <a:sym typeface="Wingdings" panose="05000000000000000000" pitchFamily="2" charset="2"/>
              </a:rPr>
              <a:t> hydratation</a:t>
            </a:r>
          </a:p>
        </p:txBody>
      </p:sp>
    </p:spTree>
    <p:extLst>
      <p:ext uri="{BB962C8B-B14F-4D97-AF65-F5344CB8AC3E}">
        <p14:creationId xmlns:p14="http://schemas.microsoft.com/office/powerpoint/2010/main" val="20315358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48364" y="93792"/>
            <a:ext cx="7632848" cy="3359224"/>
          </a:xfrm>
        </p:spPr>
        <p:txBody>
          <a:bodyPr>
            <a:normAutofit/>
          </a:bodyPr>
          <a:lstStyle/>
          <a:p>
            <a:pPr marL="18288" indent="0">
              <a:spcBef>
                <a:spcPts val="800"/>
              </a:spcBef>
              <a:buClr>
                <a:srgbClr val="FAFD00"/>
              </a:buClr>
              <a:buNone/>
              <a:defRPr/>
            </a:pPr>
            <a:r>
              <a:rPr lang="fr-CA" altLang="fr-F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Utiliser pour traiter: </a:t>
            </a:r>
          </a:p>
          <a:p>
            <a:pPr marL="18288" indent="0">
              <a:spcBef>
                <a:spcPts val="800"/>
              </a:spcBef>
              <a:buClr>
                <a:srgbClr val="FAFD00"/>
              </a:buClr>
              <a:buNone/>
              <a:defRPr/>
            </a:pPr>
            <a:endParaRPr lang="fr-CA" altLang="fr-FR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ts val="8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fr-CA" alt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Combattre les accès de mélancolie et de manies</a:t>
            </a:r>
          </a:p>
          <a:p>
            <a:pPr marL="18288" indent="0">
              <a:spcBef>
                <a:spcPts val="800"/>
              </a:spcBef>
              <a:buClr>
                <a:schemeClr val="tx1"/>
              </a:buClr>
              <a:buNone/>
              <a:defRPr/>
            </a:pP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28330" y="5714999"/>
            <a:ext cx="8640960" cy="914400"/>
          </a:xfrm>
        </p:spPr>
        <p:txBody>
          <a:bodyPr/>
          <a:lstStyle/>
          <a:p>
            <a:r>
              <a:rPr lang="fr-CA" sz="6000" b="1" dirty="0">
                <a:sym typeface="Wingdings"/>
              </a:rPr>
              <a:t> </a:t>
            </a:r>
            <a:r>
              <a:rPr lang="fr-CA" sz="60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/>
              </a:rPr>
              <a:t>Thymorégulateurs</a:t>
            </a:r>
            <a:endParaRPr lang="fr-CA" sz="5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FAF12-F56A-74C3-36C7-A55A44F48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564904"/>
            <a:ext cx="3106308" cy="299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632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5733256"/>
            <a:ext cx="7543800" cy="914400"/>
          </a:xfrm>
        </p:spPr>
        <p:txBody>
          <a:bodyPr/>
          <a:lstStyle/>
          <a:p>
            <a:r>
              <a:rPr lang="fr-CA" sz="5400" b="1" dirty="0">
                <a:sym typeface="Wingdings"/>
              </a:rPr>
              <a:t> </a:t>
            </a:r>
            <a:r>
              <a:rPr lang="fr-CA" sz="54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/>
              </a:rPr>
              <a:t>Thymorégulateurs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251520" y="692696"/>
            <a:ext cx="4795470" cy="4968552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fr-CA" sz="3900" b="1" u="sng" dirty="0"/>
              <a:t>Effets secondaires</a:t>
            </a:r>
          </a:p>
          <a:p>
            <a:pPr marL="18288" indent="0">
              <a:buNone/>
            </a:pPr>
            <a:endParaRPr lang="fr-CA" dirty="0"/>
          </a:p>
          <a:p>
            <a:r>
              <a:rPr lang="fr-CA" sz="3000" b="1" dirty="0"/>
              <a:t>Tremblements légers des mains</a:t>
            </a:r>
          </a:p>
          <a:p>
            <a:r>
              <a:rPr lang="fr-CA" sz="3000" b="1" dirty="0"/>
              <a:t>Fatigue</a:t>
            </a:r>
          </a:p>
          <a:p>
            <a:r>
              <a:rPr lang="fr-CA" sz="3000" b="1" dirty="0"/>
              <a:t>Céphalée</a:t>
            </a:r>
          </a:p>
          <a:p>
            <a:r>
              <a:rPr lang="fr-CA" sz="3000" b="1" dirty="0"/>
              <a:t>Gain de poids</a:t>
            </a:r>
          </a:p>
          <a:p>
            <a:r>
              <a:rPr lang="fr-CA" sz="3000" b="1" dirty="0"/>
              <a:t>Signes de toxicité</a:t>
            </a:r>
          </a:p>
          <a:p>
            <a:r>
              <a:rPr lang="fr-CA" sz="3000" b="1" dirty="0"/>
              <a:t>Polyurie-Polydipsie</a:t>
            </a:r>
          </a:p>
          <a:p>
            <a:pPr marL="18288" indent="0">
              <a:buNone/>
            </a:pPr>
            <a:endParaRPr lang="fr-CA" sz="3000" b="1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4"/>
          </p:nvPr>
        </p:nvSpPr>
        <p:spPr>
          <a:xfrm>
            <a:off x="5032704" y="1412776"/>
            <a:ext cx="4097010" cy="3274438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fr-CA" sz="3600" b="1" u="sng" dirty="0"/>
              <a:t>Soins</a:t>
            </a:r>
          </a:p>
          <a:p>
            <a:pPr marL="18288" indent="0">
              <a:buNone/>
            </a:pPr>
            <a:endParaRPr lang="fr-CA" dirty="0"/>
          </a:p>
          <a:p>
            <a:r>
              <a:rPr lang="fr-CA" sz="2800" dirty="0">
                <a:sym typeface="Wingdings" panose="05000000000000000000" pitchFamily="2" charset="2"/>
              </a:rPr>
              <a:t> hydratation</a:t>
            </a:r>
          </a:p>
          <a:p>
            <a:r>
              <a:rPr lang="fr-CA" sz="2800" dirty="0">
                <a:sym typeface="Wingdings" panose="05000000000000000000" pitchFamily="2" charset="2"/>
              </a:rPr>
              <a:t>Surveiller les signes de toxicité</a:t>
            </a:r>
          </a:p>
          <a:p>
            <a:r>
              <a:rPr lang="fr-CA" sz="2800" dirty="0">
                <a:sym typeface="Wingdings" panose="05000000000000000000" pitchFamily="2" charset="2"/>
              </a:rPr>
              <a:t>Prise de sang</a:t>
            </a:r>
          </a:p>
        </p:txBody>
      </p:sp>
    </p:spTree>
    <p:extLst>
      <p:ext uri="{BB962C8B-B14F-4D97-AF65-F5344CB8AC3E}">
        <p14:creationId xmlns:p14="http://schemas.microsoft.com/office/powerpoint/2010/main" val="30634804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57888" y="228601"/>
            <a:ext cx="8262584" cy="3359224"/>
          </a:xfrm>
        </p:spPr>
        <p:txBody>
          <a:bodyPr>
            <a:normAutofit/>
          </a:bodyPr>
          <a:lstStyle/>
          <a:p>
            <a:pPr marL="18288" indent="0">
              <a:spcBef>
                <a:spcPts val="800"/>
              </a:spcBef>
              <a:buClr>
                <a:srgbClr val="FAFD00"/>
              </a:buClr>
              <a:buNone/>
              <a:defRPr/>
            </a:pPr>
            <a:r>
              <a:rPr lang="fr-CA" altLang="fr-F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Utiliser pour traiter: </a:t>
            </a:r>
          </a:p>
          <a:p>
            <a:pPr marL="18288" indent="0">
              <a:spcBef>
                <a:spcPts val="800"/>
              </a:spcBef>
              <a:buClr>
                <a:srgbClr val="FAFD00"/>
              </a:buClr>
              <a:buNone/>
              <a:defRPr/>
            </a:pPr>
            <a:endParaRPr lang="fr-CA" altLang="fr-FR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ts val="8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fr-CA" alt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Diminuer les états de grande agitation, d’hallucination, d’excitation</a:t>
            </a:r>
          </a:p>
          <a:p>
            <a:pPr marL="18288" indent="0">
              <a:spcBef>
                <a:spcPts val="800"/>
              </a:spcBef>
              <a:buClr>
                <a:schemeClr val="tx1"/>
              </a:buClr>
              <a:buNone/>
              <a:defRPr/>
            </a:pP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28330" y="5714999"/>
            <a:ext cx="8640960" cy="914400"/>
          </a:xfrm>
        </p:spPr>
        <p:txBody>
          <a:bodyPr/>
          <a:lstStyle/>
          <a:p>
            <a:r>
              <a:rPr lang="fr-CA" sz="6000" b="1" dirty="0">
                <a:sym typeface="Wingdings"/>
              </a:rPr>
              <a:t> </a:t>
            </a:r>
            <a:r>
              <a:rPr lang="fr-CA" sz="60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/>
              </a:rPr>
              <a:t>Antipsychotiques</a:t>
            </a:r>
            <a:endParaRPr lang="fr-CA" sz="5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9E860F7-2C63-98B2-8308-7D159662B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932" y="3173670"/>
            <a:ext cx="4464496" cy="254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002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5733256"/>
            <a:ext cx="7543800" cy="914400"/>
          </a:xfrm>
        </p:spPr>
        <p:txBody>
          <a:bodyPr/>
          <a:lstStyle/>
          <a:p>
            <a:r>
              <a:rPr lang="fr-CA" sz="5400" b="1" dirty="0">
                <a:sym typeface="Wingdings"/>
              </a:rPr>
              <a:t> </a:t>
            </a:r>
            <a:r>
              <a:rPr lang="fr-CA" sz="54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/>
              </a:rPr>
              <a:t>Antipsychotiques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251520" y="692696"/>
            <a:ext cx="4608512" cy="4968552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fr-CA" sz="3900" b="1" u="sng" dirty="0"/>
              <a:t>Effets secondaires</a:t>
            </a:r>
          </a:p>
          <a:p>
            <a:pPr marL="18288" indent="0">
              <a:buNone/>
            </a:pPr>
            <a:endParaRPr lang="fr-CA" dirty="0"/>
          </a:p>
          <a:p>
            <a:r>
              <a:rPr lang="fr-CA" sz="3000" b="1" dirty="0"/>
              <a:t>Symptômes extrapyramidaux (SEP)</a:t>
            </a:r>
          </a:p>
          <a:p>
            <a:r>
              <a:rPr lang="fr-CA" sz="3000" b="1" dirty="0"/>
              <a:t>Sécheresse des muqueuses</a:t>
            </a:r>
          </a:p>
          <a:p>
            <a:r>
              <a:rPr lang="fr-CA" sz="3000" b="1" dirty="0"/>
              <a:t>Instabilité dans la TA et PLS</a:t>
            </a:r>
          </a:p>
          <a:p>
            <a:pPr marL="18288" indent="0">
              <a:buNone/>
            </a:pPr>
            <a:endParaRPr lang="fr-CA" sz="3000" b="1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4"/>
          </p:nvPr>
        </p:nvSpPr>
        <p:spPr>
          <a:xfrm>
            <a:off x="5032704" y="1412776"/>
            <a:ext cx="4097010" cy="3274438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fr-CA" sz="3600" b="1" u="sng" dirty="0"/>
              <a:t>Soins</a:t>
            </a:r>
          </a:p>
          <a:p>
            <a:pPr marL="18288" indent="0">
              <a:buNone/>
            </a:pPr>
            <a:endParaRPr lang="fr-CA" dirty="0"/>
          </a:p>
          <a:p>
            <a:r>
              <a:rPr lang="fr-CA" sz="2800" dirty="0">
                <a:sym typeface="Wingdings" panose="05000000000000000000" pitchFamily="2" charset="2"/>
              </a:rPr>
              <a:t>Surveiller SEP</a:t>
            </a:r>
          </a:p>
          <a:p>
            <a:r>
              <a:rPr lang="fr-CA" sz="2800" dirty="0">
                <a:sym typeface="Wingdings" panose="05000000000000000000" pitchFamily="2" charset="2"/>
              </a:rPr>
              <a:t> hydratation</a:t>
            </a:r>
          </a:p>
          <a:p>
            <a:r>
              <a:rPr lang="fr-CA" sz="2800" dirty="0">
                <a:sym typeface="Wingdings" panose="05000000000000000000" pitchFamily="2" charset="2"/>
              </a:rPr>
              <a:t>Surveiller SV</a:t>
            </a:r>
          </a:p>
        </p:txBody>
      </p:sp>
    </p:spTree>
    <p:extLst>
      <p:ext uri="{BB962C8B-B14F-4D97-AF65-F5344CB8AC3E}">
        <p14:creationId xmlns:p14="http://schemas.microsoft.com/office/powerpoint/2010/main" val="8310597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3">
            <a:extLst>
              <a:ext uri="{FF2B5EF4-FFF2-40B4-BE49-F238E27FC236}">
                <a16:creationId xmlns:a16="http://schemas.microsoft.com/office/drawing/2014/main" id="{8594BDB5-17FA-D327-839F-4D2410B8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5315106"/>
            <a:ext cx="7543800" cy="914400"/>
          </a:xfrm>
        </p:spPr>
        <p:txBody>
          <a:bodyPr anchor="b">
            <a:normAutofit fontScale="90000"/>
          </a:bodyPr>
          <a:lstStyle/>
          <a:p>
            <a:pPr eaLnBrk="1" hangingPunct="1">
              <a:defRPr/>
            </a:pPr>
            <a:r>
              <a:rPr lang="fr-CA" altLang="fr-FR" dirty="0"/>
              <a:t>Fonction nerveuse</a:t>
            </a:r>
            <a:br>
              <a:rPr lang="fr-CA" altLang="fr-FR" dirty="0"/>
            </a:br>
            <a:r>
              <a:rPr lang="fr-CA" altLang="fr-FR" dirty="0"/>
              <a:t>Agissant sur SNA</a:t>
            </a:r>
          </a:p>
        </p:txBody>
      </p:sp>
      <p:sp>
        <p:nvSpPr>
          <p:cNvPr id="2051" name="Espace réservé du texte 4">
            <a:extLst>
              <a:ext uri="{FF2B5EF4-FFF2-40B4-BE49-F238E27FC236}">
                <a16:creationId xmlns:a16="http://schemas.microsoft.com/office/drawing/2014/main" id="{9EEB5686-4A42-EB40-56DB-053DF66489E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39777" y="628494"/>
            <a:ext cx="3273552" cy="3432175"/>
          </a:xfrm>
        </p:spPr>
        <p:txBody>
          <a:bodyPr anchor="ctr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CA" altLang="fr-FR" sz="2400" dirty="0"/>
              <a:t>Antispasmodique ou anticholinergique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CA" altLang="fr-FR" sz="2400" dirty="0"/>
              <a:t>Relaxants musculaires 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endParaRPr lang="fr-CA" alt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8CEAD8-8604-1549-7178-F3E69C11F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60648"/>
            <a:ext cx="3273552" cy="442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296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3">
            <a:extLst>
              <a:ext uri="{FF2B5EF4-FFF2-40B4-BE49-F238E27FC236}">
                <a16:creationId xmlns:a16="http://schemas.microsoft.com/office/drawing/2014/main" id="{8594BDB5-17FA-D327-839F-4D2410B8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</p:spPr>
        <p:txBody>
          <a:bodyPr anchor="b">
            <a:normAutofit/>
          </a:bodyPr>
          <a:lstStyle/>
          <a:p>
            <a:pPr eaLnBrk="1" hangingPunct="1">
              <a:defRPr/>
            </a:pPr>
            <a:r>
              <a:rPr lang="fr-CA" altLang="fr-FR" dirty="0"/>
              <a:t>Fonction nerveuse</a:t>
            </a:r>
          </a:p>
        </p:txBody>
      </p:sp>
      <p:sp>
        <p:nvSpPr>
          <p:cNvPr id="2051" name="Espace réservé du texte 4">
            <a:extLst>
              <a:ext uri="{FF2B5EF4-FFF2-40B4-BE49-F238E27FC236}">
                <a16:creationId xmlns:a16="http://schemas.microsoft.com/office/drawing/2014/main" id="{9EEB5686-4A42-EB40-56DB-053DF6648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77240" y="658368"/>
            <a:ext cx="3840480" cy="3429000"/>
          </a:xfrm>
        </p:spPr>
        <p:txBody>
          <a:bodyPr anchor="ctr">
            <a:normAutofit/>
          </a:bodyPr>
          <a:lstStyle/>
          <a:p>
            <a:pPr marL="342900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fr-CA" altLang="fr-FR" dirty="0"/>
              <a:t>Inhibiteur de l’acétylcholinestérase</a:t>
            </a:r>
          </a:p>
          <a:p>
            <a:pPr marL="342900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fr-CA" altLang="fr-FR" dirty="0"/>
              <a:t>Analgésique narcotique</a:t>
            </a:r>
          </a:p>
          <a:p>
            <a:pPr marL="342900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fr-CA" altLang="fr-FR" dirty="0"/>
              <a:t>Analgésique non-narcotique </a:t>
            </a:r>
          </a:p>
          <a:p>
            <a:pPr marL="342900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fr-CA" altLang="fr-FR" dirty="0"/>
              <a:t>Antipyrétique </a:t>
            </a:r>
          </a:p>
          <a:p>
            <a:pPr marL="342900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fr-CA" altLang="fr-FR" dirty="0"/>
              <a:t>Anticonvulsivant </a:t>
            </a:r>
          </a:p>
          <a:p>
            <a:pPr marL="342900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fr-CA" altLang="fr-FR" dirty="0"/>
              <a:t>Antiparkinsonien </a:t>
            </a:r>
          </a:p>
          <a:p>
            <a:pPr marL="342900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fr-CA" alt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C6C074A-879D-CE02-E43E-EC0DFF00C6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34" r="22016" b="-1"/>
          <a:stretch/>
        </p:blipFill>
        <p:spPr>
          <a:xfrm>
            <a:off x="5029200" y="658368"/>
            <a:ext cx="3273552" cy="34321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28330" y="548680"/>
            <a:ext cx="8262584" cy="3359224"/>
          </a:xfrm>
        </p:spPr>
        <p:txBody>
          <a:bodyPr>
            <a:normAutofit/>
          </a:bodyPr>
          <a:lstStyle/>
          <a:p>
            <a:pPr marL="18288" indent="0">
              <a:spcBef>
                <a:spcPts val="800"/>
              </a:spcBef>
              <a:buClr>
                <a:srgbClr val="FAFD00"/>
              </a:buClr>
              <a:buNone/>
              <a:defRPr/>
            </a:pPr>
            <a:r>
              <a:rPr lang="fr-CA" altLang="fr-F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Utiliser pour traiter: </a:t>
            </a:r>
          </a:p>
          <a:p>
            <a:pPr marL="18288" indent="0">
              <a:spcBef>
                <a:spcPts val="800"/>
              </a:spcBef>
              <a:buClr>
                <a:srgbClr val="FAFD00"/>
              </a:buClr>
              <a:buNone/>
              <a:defRPr/>
            </a:pPr>
            <a:endParaRPr lang="fr-CA" altLang="fr-FR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ts val="8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fr-CA" alt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Diminuer les spasmes des muscles lisses</a:t>
            </a:r>
          </a:p>
          <a:p>
            <a:pPr>
              <a:spcBef>
                <a:spcPts val="8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fr-CA" alt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Diminuer la production des diverses sécrétions</a:t>
            </a:r>
          </a:p>
          <a:p>
            <a:pPr marL="18288" indent="0">
              <a:spcBef>
                <a:spcPts val="800"/>
              </a:spcBef>
              <a:buClr>
                <a:schemeClr val="tx1"/>
              </a:buClr>
              <a:buNone/>
              <a:defRPr/>
            </a:pP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28330" y="5714999"/>
            <a:ext cx="8640960" cy="914400"/>
          </a:xfrm>
        </p:spPr>
        <p:txBody>
          <a:bodyPr/>
          <a:lstStyle/>
          <a:p>
            <a:r>
              <a:rPr lang="fr-CA" sz="6000" b="1" dirty="0">
                <a:sym typeface="Wingdings"/>
              </a:rPr>
              <a:t> </a:t>
            </a:r>
            <a:r>
              <a:rPr lang="fr-CA" sz="60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/>
              </a:rPr>
              <a:t>Anticholinergiques</a:t>
            </a:r>
            <a:endParaRPr lang="fr-CA" sz="5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ECB7BD7-1280-D29F-EA28-BE359C2E1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3100975"/>
            <a:ext cx="5280858" cy="261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057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5733256"/>
            <a:ext cx="7543800" cy="914400"/>
          </a:xfrm>
        </p:spPr>
        <p:txBody>
          <a:bodyPr/>
          <a:lstStyle/>
          <a:p>
            <a:r>
              <a:rPr lang="fr-CA" sz="5400" b="1" dirty="0">
                <a:sym typeface="Wingdings"/>
              </a:rPr>
              <a:t> </a:t>
            </a:r>
            <a:r>
              <a:rPr lang="fr-CA" sz="54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/>
              </a:rPr>
              <a:t>Anticholinergiques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251520" y="692696"/>
            <a:ext cx="4608512" cy="4968552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fr-CA" sz="3900" b="1" u="sng" dirty="0"/>
              <a:t>Effets secondaires</a:t>
            </a:r>
          </a:p>
          <a:p>
            <a:pPr marL="18288" indent="0">
              <a:buNone/>
            </a:pPr>
            <a:endParaRPr lang="fr-CA" dirty="0"/>
          </a:p>
          <a:p>
            <a:r>
              <a:rPr lang="fr-CA" sz="3000" b="1" dirty="0"/>
              <a:t>Sécheresse de la bouche</a:t>
            </a:r>
          </a:p>
          <a:p>
            <a:r>
              <a:rPr lang="fr-CA" sz="3000" b="1" dirty="0"/>
              <a:t>Constipation </a:t>
            </a:r>
          </a:p>
          <a:p>
            <a:r>
              <a:rPr lang="fr-CA" sz="3000" b="1" dirty="0"/>
              <a:t>Sécheresse des yeux</a:t>
            </a:r>
          </a:p>
          <a:p>
            <a:r>
              <a:rPr lang="fr-CA" sz="3000" b="1" dirty="0"/>
              <a:t>Tachycardie </a:t>
            </a:r>
          </a:p>
          <a:p>
            <a:r>
              <a:rPr lang="fr-CA" sz="3000" b="1" dirty="0"/>
              <a:t>Somnolence</a:t>
            </a:r>
          </a:p>
          <a:p>
            <a:pPr marL="18288" indent="0">
              <a:buNone/>
            </a:pPr>
            <a:endParaRPr lang="fr-CA" sz="3000" b="1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4"/>
          </p:nvPr>
        </p:nvSpPr>
        <p:spPr>
          <a:xfrm>
            <a:off x="5032704" y="1412776"/>
            <a:ext cx="4097010" cy="3274438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fr-CA" sz="3600" b="1" u="sng" dirty="0"/>
              <a:t>Soins</a:t>
            </a:r>
          </a:p>
          <a:p>
            <a:pPr marL="18288" indent="0">
              <a:buNone/>
            </a:pPr>
            <a:endParaRPr lang="fr-CA" dirty="0"/>
          </a:p>
          <a:p>
            <a:r>
              <a:rPr lang="fr-CA" sz="2800" dirty="0">
                <a:sym typeface="Wingdings" panose="05000000000000000000" pitchFamily="2" charset="2"/>
              </a:rPr>
              <a:t> hydratation et fibre</a:t>
            </a:r>
          </a:p>
          <a:p>
            <a:r>
              <a:rPr lang="fr-CA" sz="2800" dirty="0">
                <a:sym typeface="Wingdings" panose="05000000000000000000" pitchFamily="2" charset="2"/>
              </a:rPr>
              <a:t>Surveiller PLS</a:t>
            </a:r>
          </a:p>
          <a:p>
            <a:r>
              <a:rPr lang="fr-CA" sz="2800" dirty="0">
                <a:sym typeface="Wingdings" panose="05000000000000000000" pitchFamily="2" charset="2"/>
              </a:rPr>
              <a:t> vigilance</a:t>
            </a:r>
          </a:p>
        </p:txBody>
      </p:sp>
    </p:spTree>
    <p:extLst>
      <p:ext uri="{BB962C8B-B14F-4D97-AF65-F5344CB8AC3E}">
        <p14:creationId xmlns:p14="http://schemas.microsoft.com/office/powerpoint/2010/main" val="993373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83568" y="0"/>
            <a:ext cx="8262584" cy="2922409"/>
          </a:xfrm>
        </p:spPr>
        <p:txBody>
          <a:bodyPr>
            <a:normAutofit/>
          </a:bodyPr>
          <a:lstStyle/>
          <a:p>
            <a:pPr marL="18288" indent="0">
              <a:spcBef>
                <a:spcPts val="800"/>
              </a:spcBef>
              <a:buClr>
                <a:srgbClr val="FAFD00"/>
              </a:buClr>
              <a:buNone/>
              <a:defRPr/>
            </a:pPr>
            <a:r>
              <a:rPr lang="fr-CA" altLang="fr-F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Utiliser pour traiter: </a:t>
            </a:r>
          </a:p>
          <a:p>
            <a:pPr marL="18288" indent="0">
              <a:spcBef>
                <a:spcPts val="800"/>
              </a:spcBef>
              <a:buClr>
                <a:srgbClr val="FAFD00"/>
              </a:buClr>
              <a:buNone/>
              <a:defRPr/>
            </a:pPr>
            <a:endParaRPr lang="fr-CA" altLang="fr-FR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ts val="8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fr-CA" alt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Provoquer une détente au niveau des muscles squelettiques</a:t>
            </a:r>
          </a:p>
          <a:p>
            <a:pPr marL="18288" indent="0">
              <a:spcBef>
                <a:spcPts val="800"/>
              </a:spcBef>
              <a:buClr>
                <a:schemeClr val="tx1"/>
              </a:buClr>
              <a:buNone/>
              <a:defRPr/>
            </a:pP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-108520" y="5714999"/>
            <a:ext cx="9505056" cy="914400"/>
          </a:xfrm>
        </p:spPr>
        <p:txBody>
          <a:bodyPr/>
          <a:lstStyle/>
          <a:p>
            <a:r>
              <a:rPr lang="fr-CA" sz="6000" b="1" dirty="0">
                <a:sym typeface="Wingdings"/>
              </a:rPr>
              <a:t> </a:t>
            </a:r>
            <a:r>
              <a:rPr lang="fr-CA" sz="60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/>
              </a:rPr>
              <a:t>Relaxants musculaires</a:t>
            </a:r>
            <a:endParaRPr lang="fr-CA" sz="5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4383F11-150C-F634-FC87-907EA4A92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676" y="2670634"/>
            <a:ext cx="5832648" cy="306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053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5733256"/>
            <a:ext cx="8424936" cy="914400"/>
          </a:xfrm>
        </p:spPr>
        <p:txBody>
          <a:bodyPr/>
          <a:lstStyle/>
          <a:p>
            <a:r>
              <a:rPr lang="fr-CA" sz="5400" b="1" dirty="0">
                <a:sym typeface="Wingdings"/>
              </a:rPr>
              <a:t> </a:t>
            </a:r>
            <a:r>
              <a:rPr lang="fr-CA" sz="54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/>
              </a:rPr>
              <a:t>Relaxants musculaires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251520" y="692696"/>
            <a:ext cx="4608512" cy="4968552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fr-CA" sz="3900" b="1" u="sng" dirty="0"/>
              <a:t>Effets secondaires</a:t>
            </a:r>
          </a:p>
          <a:p>
            <a:pPr marL="18288" indent="0">
              <a:buNone/>
            </a:pPr>
            <a:endParaRPr lang="fr-CA" dirty="0"/>
          </a:p>
          <a:p>
            <a:r>
              <a:rPr lang="fr-CA" sz="3000" b="1" dirty="0"/>
              <a:t>Étourdissements</a:t>
            </a:r>
          </a:p>
          <a:p>
            <a:r>
              <a:rPr lang="fr-CA" sz="3000" b="1" dirty="0"/>
              <a:t>Hypotension orthostatique</a:t>
            </a:r>
          </a:p>
          <a:p>
            <a:r>
              <a:rPr lang="fr-CA" sz="3000" b="1" dirty="0"/>
              <a:t>Somnolence</a:t>
            </a:r>
          </a:p>
          <a:p>
            <a:pPr marL="18288" indent="0">
              <a:buNone/>
            </a:pPr>
            <a:endParaRPr lang="fr-CA" sz="3000" b="1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4"/>
          </p:nvPr>
        </p:nvSpPr>
        <p:spPr>
          <a:xfrm>
            <a:off x="5032704" y="1412776"/>
            <a:ext cx="4097010" cy="3274438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fr-CA" sz="3600" b="1" u="sng" dirty="0"/>
              <a:t>Soins</a:t>
            </a:r>
          </a:p>
          <a:p>
            <a:pPr marL="18288" indent="0">
              <a:buNone/>
            </a:pPr>
            <a:endParaRPr lang="fr-CA" dirty="0"/>
          </a:p>
          <a:p>
            <a:r>
              <a:rPr lang="fr-CA" sz="2800" dirty="0">
                <a:sym typeface="Wingdings" panose="05000000000000000000" pitchFamily="2" charset="2"/>
              </a:rPr>
              <a:t> vigilance</a:t>
            </a:r>
          </a:p>
        </p:txBody>
      </p:sp>
    </p:spTree>
    <p:extLst>
      <p:ext uri="{BB962C8B-B14F-4D97-AF65-F5344CB8AC3E}">
        <p14:creationId xmlns:p14="http://schemas.microsoft.com/office/powerpoint/2010/main" val="3044338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3">
            <a:extLst>
              <a:ext uri="{FF2B5EF4-FFF2-40B4-BE49-F238E27FC236}">
                <a16:creationId xmlns:a16="http://schemas.microsoft.com/office/drawing/2014/main" id="{8594BDB5-17FA-D327-839F-4D2410B8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5315106"/>
            <a:ext cx="7543800" cy="914400"/>
          </a:xfrm>
        </p:spPr>
        <p:txBody>
          <a:bodyPr anchor="b">
            <a:normAutofit fontScale="90000"/>
          </a:bodyPr>
          <a:lstStyle/>
          <a:p>
            <a:pPr eaLnBrk="1" hangingPunct="1">
              <a:defRPr/>
            </a:pPr>
            <a:r>
              <a:rPr lang="fr-CA" altLang="fr-FR" dirty="0"/>
              <a:t>Fonction nerveuse</a:t>
            </a:r>
            <a:br>
              <a:rPr lang="fr-CA" altLang="fr-FR" dirty="0"/>
            </a:br>
            <a:r>
              <a:rPr lang="fr-CA" altLang="fr-FR" dirty="0"/>
              <a:t>Agissant sur l’œil </a:t>
            </a:r>
          </a:p>
        </p:txBody>
      </p:sp>
      <p:sp>
        <p:nvSpPr>
          <p:cNvPr id="2051" name="Espace réservé du texte 4">
            <a:extLst>
              <a:ext uri="{FF2B5EF4-FFF2-40B4-BE49-F238E27FC236}">
                <a16:creationId xmlns:a16="http://schemas.microsoft.com/office/drawing/2014/main" id="{9EEB5686-4A42-EB40-56DB-053DF66489E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39777" y="628494"/>
            <a:ext cx="3273552" cy="3432175"/>
          </a:xfrm>
        </p:spPr>
        <p:txBody>
          <a:bodyPr anchor="ctr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CA" altLang="fr-FR" sz="2400" dirty="0"/>
              <a:t>Myotiques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endParaRPr lang="fr-CA" alt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ACE06B4-AFEE-B6BD-F095-69A363922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80" y="827066"/>
            <a:ext cx="4915078" cy="323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396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 1" descr="Oeil-myosis,mydriase.png">
            <a:extLst>
              <a:ext uri="{FF2B5EF4-FFF2-40B4-BE49-F238E27FC236}">
                <a16:creationId xmlns:a16="http://schemas.microsoft.com/office/drawing/2014/main" id="{D98B2FD1-DDF0-2BF5-20AC-3A7983992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7" t="8913" r="31497" b="8913"/>
          <a:stretch>
            <a:fillRect/>
          </a:stretch>
        </p:blipFill>
        <p:spPr bwMode="auto">
          <a:xfrm>
            <a:off x="704055" y="354360"/>
            <a:ext cx="2286000" cy="527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itre 4">
            <a:extLst>
              <a:ext uri="{FF2B5EF4-FFF2-40B4-BE49-F238E27FC236}">
                <a16:creationId xmlns:a16="http://schemas.microsoft.com/office/drawing/2014/main" id="{9651A826-6573-2460-8079-FA821EB13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050" y="5589240"/>
            <a:ext cx="7543800" cy="914400"/>
          </a:xfrm>
        </p:spPr>
        <p:txBody>
          <a:bodyPr/>
          <a:lstStyle/>
          <a:p>
            <a:r>
              <a:rPr lang="fr-CA" altLang="fr-FR" dirty="0"/>
              <a:t>Dilatation des pupilles</a:t>
            </a:r>
          </a:p>
        </p:txBody>
      </p:sp>
      <p:sp>
        <p:nvSpPr>
          <p:cNvPr id="25604" name="ZoneTexte 7">
            <a:extLst>
              <a:ext uri="{FF2B5EF4-FFF2-40B4-BE49-F238E27FC236}">
                <a16:creationId xmlns:a16="http://schemas.microsoft.com/office/drawing/2014/main" id="{884F5984-591D-5D59-9C71-A7E97955E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1196752"/>
            <a:ext cx="22320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A" altLang="fr-FR" sz="2400" dirty="0">
                <a:solidFill>
                  <a:schemeClr val="tx1"/>
                </a:solidFill>
              </a:rPr>
              <a:t>Mydriase</a:t>
            </a:r>
            <a:r>
              <a:rPr lang="fr-CA" altLang="fr-FR" sz="2400" dirty="0"/>
              <a:t>: </a:t>
            </a:r>
            <a:r>
              <a:rPr lang="fr-CA" altLang="fr-FR" sz="2400" dirty="0">
                <a:solidFill>
                  <a:schemeClr val="tx1"/>
                </a:solidFill>
              </a:rPr>
              <a:t>Dilatée</a:t>
            </a:r>
          </a:p>
        </p:txBody>
      </p:sp>
      <p:sp>
        <p:nvSpPr>
          <p:cNvPr id="25605" name="ZoneTexte 8">
            <a:extLst>
              <a:ext uri="{FF2B5EF4-FFF2-40B4-BE49-F238E27FC236}">
                <a16:creationId xmlns:a16="http://schemas.microsoft.com/office/drawing/2014/main" id="{E320DB89-2D04-3C20-D320-AD780BA8E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8927" y="4034849"/>
            <a:ext cx="22320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A" altLang="fr-FR" sz="2400" dirty="0">
                <a:solidFill>
                  <a:schemeClr val="tx1"/>
                </a:solidFill>
              </a:rPr>
              <a:t>Myosis: Contractée</a:t>
            </a:r>
          </a:p>
        </p:txBody>
      </p:sp>
    </p:spTree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23528" y="228601"/>
            <a:ext cx="8262584" cy="3861048"/>
          </a:xfrm>
        </p:spPr>
        <p:txBody>
          <a:bodyPr>
            <a:normAutofit fontScale="92500" lnSpcReduction="10000"/>
          </a:bodyPr>
          <a:lstStyle/>
          <a:p>
            <a:pPr marL="18288" indent="0">
              <a:spcBef>
                <a:spcPts val="800"/>
              </a:spcBef>
              <a:buClr>
                <a:srgbClr val="FAFD00"/>
              </a:buClr>
              <a:buNone/>
              <a:defRPr/>
            </a:pPr>
            <a:r>
              <a:rPr lang="fr-CA" altLang="fr-F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Utiliser pour traiter: </a:t>
            </a:r>
          </a:p>
          <a:p>
            <a:pPr marL="18288" indent="0">
              <a:spcBef>
                <a:spcPts val="800"/>
              </a:spcBef>
              <a:buClr>
                <a:srgbClr val="FAFD00"/>
              </a:buClr>
              <a:buNone/>
              <a:defRPr/>
            </a:pPr>
            <a:endParaRPr lang="fr-CA" altLang="fr-FR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ts val="8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fr-CA" alt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Provoquer la contraction de la pupille</a:t>
            </a:r>
          </a:p>
          <a:p>
            <a:pPr>
              <a:spcBef>
                <a:spcPts val="8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fr-CA" alt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Diminuer la production de l’humeur aqueuse</a:t>
            </a:r>
          </a:p>
          <a:p>
            <a:pPr>
              <a:spcBef>
                <a:spcPts val="8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fr-CA" alt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Augmenter l’élimination de l’humeur aqueuse</a:t>
            </a:r>
          </a:p>
          <a:p>
            <a:pPr marL="18288" indent="0">
              <a:spcBef>
                <a:spcPts val="800"/>
              </a:spcBef>
              <a:buClr>
                <a:schemeClr val="tx1"/>
              </a:buClr>
              <a:buNone/>
              <a:defRPr/>
            </a:pP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79512" y="5714999"/>
            <a:ext cx="8989778" cy="914400"/>
          </a:xfrm>
        </p:spPr>
        <p:txBody>
          <a:bodyPr/>
          <a:lstStyle/>
          <a:p>
            <a:r>
              <a:rPr lang="fr-CA" sz="6000" b="1" dirty="0">
                <a:sym typeface="Wingdings"/>
              </a:rPr>
              <a:t> </a:t>
            </a:r>
            <a:r>
              <a:rPr lang="fr-CA" sz="60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/>
              </a:rPr>
              <a:t>Myotiques</a:t>
            </a:r>
            <a:endParaRPr lang="fr-CA" sz="5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219656-83FB-691B-CB86-2EFBF7868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645024"/>
            <a:ext cx="4114428" cy="278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66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5733256"/>
            <a:ext cx="7543800" cy="914400"/>
          </a:xfrm>
        </p:spPr>
        <p:txBody>
          <a:bodyPr/>
          <a:lstStyle/>
          <a:p>
            <a:r>
              <a:rPr lang="fr-CA" sz="5400" b="1" dirty="0">
                <a:sym typeface="Wingdings"/>
              </a:rPr>
              <a:t> </a:t>
            </a:r>
            <a:r>
              <a:rPr lang="fr-CA" sz="54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/>
              </a:rPr>
              <a:t>Myotiques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251520" y="692696"/>
            <a:ext cx="4608512" cy="4968552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fr-CA" sz="3900" b="1" u="sng" dirty="0"/>
              <a:t>Effets secondaires</a:t>
            </a:r>
          </a:p>
          <a:p>
            <a:pPr marL="18288" indent="0">
              <a:buNone/>
            </a:pPr>
            <a:endParaRPr lang="fr-CA" dirty="0"/>
          </a:p>
          <a:p>
            <a:r>
              <a:rPr lang="fr-CA" sz="3000" b="1" dirty="0"/>
              <a:t>Vision trouble</a:t>
            </a:r>
          </a:p>
          <a:p>
            <a:r>
              <a:rPr lang="fr-CA" sz="3000" b="1" dirty="0"/>
              <a:t>Irritation </a:t>
            </a:r>
          </a:p>
          <a:p>
            <a:r>
              <a:rPr lang="fr-CA" sz="3000" b="1" dirty="0"/>
              <a:t>Sécheresse oculaire</a:t>
            </a:r>
          </a:p>
          <a:p>
            <a:pPr marL="18288" indent="0">
              <a:buNone/>
            </a:pPr>
            <a:endParaRPr lang="fr-CA" sz="3000" b="1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4"/>
          </p:nvPr>
        </p:nvSpPr>
        <p:spPr>
          <a:xfrm>
            <a:off x="5032704" y="1412776"/>
            <a:ext cx="4097010" cy="3274438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fr-CA" sz="3600" b="1" u="sng" dirty="0"/>
              <a:t>Soins</a:t>
            </a:r>
          </a:p>
          <a:p>
            <a:pPr marL="18288" indent="0">
              <a:buNone/>
            </a:pPr>
            <a:endParaRPr lang="fr-CA" dirty="0"/>
          </a:p>
          <a:p>
            <a:r>
              <a:rPr lang="fr-CA" sz="2800" dirty="0">
                <a:sym typeface="Wingdings" panose="05000000000000000000" pitchFamily="2" charset="2"/>
              </a:rPr>
              <a:t> vigilance</a:t>
            </a:r>
          </a:p>
          <a:p>
            <a:r>
              <a:rPr lang="fr-CA" sz="2800" dirty="0">
                <a:sym typeface="Wingdings" panose="05000000000000000000" pitchFamily="2" charset="2"/>
              </a:rPr>
              <a:t>Larmes artificielles</a:t>
            </a:r>
          </a:p>
        </p:txBody>
      </p:sp>
    </p:spTree>
    <p:extLst>
      <p:ext uri="{BB962C8B-B14F-4D97-AF65-F5344CB8AC3E}">
        <p14:creationId xmlns:p14="http://schemas.microsoft.com/office/powerpoint/2010/main" val="545074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 Box 1">
            <a:extLst>
              <a:ext uri="{FF2B5EF4-FFF2-40B4-BE49-F238E27FC236}">
                <a16:creationId xmlns:a16="http://schemas.microsoft.com/office/drawing/2014/main" id="{CEF81044-3676-5C32-66DF-069E5B66D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-1588"/>
            <a:ext cx="77724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fr-CA" altLang="fr-F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Médicaments agissants sur le SNC </a:t>
            </a:r>
            <a:r>
              <a:rPr lang="fr-CA" alt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p.76 </a:t>
            </a:r>
            <a:r>
              <a:rPr lang="fr-CA" altLang="fr-F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cémeq</a:t>
            </a:r>
            <a:endParaRPr lang="fr-CA" alt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89090" name="Text Box 2">
            <a:extLst>
              <a:ext uri="{FF2B5EF4-FFF2-40B4-BE49-F238E27FC236}">
                <a16:creationId xmlns:a16="http://schemas.microsoft.com/office/drawing/2014/main" id="{A56FCF8D-E9B0-B08A-AE1C-93BD7765E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00188"/>
            <a:ext cx="774541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/>
          <a:lstStyle>
            <a:lvl1pPr marL="334963" indent="-334963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spcBef>
                <a:spcPts val="800"/>
              </a:spcBef>
              <a:buClr>
                <a:srgbClr val="FAFD00"/>
              </a:buClr>
              <a:buFont typeface="Book Antiqua" pitchFamily="16" charset="0"/>
              <a:buChar char="•"/>
              <a:defRPr/>
            </a:pPr>
            <a:r>
              <a:rPr lang="fr-CA" alt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Dans le SNC sont </a:t>
            </a:r>
            <a:r>
              <a:rPr lang="fr-CA" altLang="fr-FR" sz="32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analysées</a:t>
            </a:r>
            <a:r>
              <a:rPr lang="fr-CA" alt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les informations et les différentes sensations perçues par le corps et ensuite </a:t>
            </a:r>
            <a:r>
              <a:rPr lang="fr-CA" altLang="fr-FR" sz="32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transmet les ordres à la périphérie</a:t>
            </a:r>
            <a:r>
              <a:rPr lang="fr-CA" altLang="fr-F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A" alt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par les nerfs. Nous y retrouvons également les centres de la </a:t>
            </a:r>
            <a:r>
              <a:rPr lang="fr-CA" altLang="fr-FR" sz="32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mémoire</a:t>
            </a:r>
            <a:r>
              <a:rPr lang="fr-CA" alt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, de l’</a:t>
            </a:r>
            <a:r>
              <a:rPr lang="fr-CA" altLang="fr-FR" sz="32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affectivité</a:t>
            </a:r>
            <a:r>
              <a:rPr lang="fr-CA" alt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, des </a:t>
            </a:r>
            <a:r>
              <a:rPr lang="fr-CA" altLang="fr-FR" sz="32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émotions</a:t>
            </a:r>
            <a:r>
              <a:rPr lang="fr-CA" alt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et les </a:t>
            </a:r>
            <a:r>
              <a:rPr lang="fr-CA" altLang="fr-FR" sz="32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centres régulateurs de l’homéostasie</a:t>
            </a:r>
            <a:r>
              <a:rPr lang="fr-CA" alt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.</a:t>
            </a:r>
          </a:p>
        </p:txBody>
      </p:sp>
      <p:sp>
        <p:nvSpPr>
          <p:cNvPr id="89091" name="Text Box 3">
            <a:extLst>
              <a:ext uri="{FF2B5EF4-FFF2-40B4-BE49-F238E27FC236}">
                <a16:creationId xmlns:a16="http://schemas.microsoft.com/office/drawing/2014/main" id="{E8A41337-FE0A-5BE6-E34D-89F9AD0DE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60" tIns="46080" rIns="92160" bIns="4608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4EB6B016-DAF1-42ED-8816-1E4FC8C6B66A}" type="slidenum">
              <a:rPr lang="fr-CA" altLang="fr-FR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hangingPunct="1">
                <a:buClrTx/>
                <a:buFontTx/>
                <a:buNone/>
              </a:pPr>
              <a:t>4</a:t>
            </a:fld>
            <a:endParaRPr lang="fr-CA" altLang="fr-FR" sz="14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07504" y="0"/>
            <a:ext cx="7632848" cy="4111351"/>
          </a:xfrm>
        </p:spPr>
        <p:txBody>
          <a:bodyPr>
            <a:normAutofit/>
          </a:bodyPr>
          <a:lstStyle/>
          <a:p>
            <a:pPr marL="18288" indent="0">
              <a:spcBef>
                <a:spcPts val="800"/>
              </a:spcBef>
              <a:buClr>
                <a:srgbClr val="FAFD00"/>
              </a:buClr>
              <a:buNone/>
              <a:defRPr/>
            </a:pPr>
            <a:r>
              <a:rPr lang="fr-CA" altLang="fr-F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Utiliser pour traiter: </a:t>
            </a:r>
          </a:p>
          <a:p>
            <a:pPr marL="18288" indent="0">
              <a:spcBef>
                <a:spcPts val="800"/>
              </a:spcBef>
              <a:buClr>
                <a:srgbClr val="FAFD00"/>
              </a:buClr>
              <a:buNone/>
              <a:defRPr/>
            </a:pPr>
            <a:endParaRPr lang="fr-CA" altLang="fr-FR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ts val="8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fr-CA" alt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Ralentir la destruction de l’</a:t>
            </a:r>
            <a:r>
              <a:rPr lang="fr-CA" altLang="fr-FR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acétylcoline</a:t>
            </a:r>
            <a:r>
              <a:rPr lang="fr-CA" alt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 pour ralentir l’évolution de l’Alzheimer</a:t>
            </a:r>
          </a:p>
          <a:p>
            <a:pPr marL="18288" indent="0">
              <a:spcBef>
                <a:spcPts val="800"/>
              </a:spcBef>
              <a:buClr>
                <a:schemeClr val="tx1"/>
              </a:buClr>
              <a:buNone/>
              <a:defRPr/>
            </a:pP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28330" y="5714999"/>
            <a:ext cx="8640960" cy="914400"/>
          </a:xfrm>
        </p:spPr>
        <p:txBody>
          <a:bodyPr/>
          <a:lstStyle/>
          <a:p>
            <a:r>
              <a:rPr lang="fr-CA" sz="6000" b="1" dirty="0">
                <a:sym typeface="Wingdings"/>
              </a:rPr>
              <a:t> </a:t>
            </a:r>
            <a:r>
              <a:rPr lang="fr-CA" sz="60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/>
              </a:rPr>
              <a:t>Inhibiteurs de l’acétylcholinestérase </a:t>
            </a:r>
            <a:endParaRPr lang="fr-CA" sz="5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7C61DD5-1851-4BA8-0B8F-E86EA9437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306" y="2708920"/>
            <a:ext cx="3320786" cy="203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445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5733256"/>
            <a:ext cx="7543800" cy="914400"/>
          </a:xfrm>
        </p:spPr>
        <p:txBody>
          <a:bodyPr/>
          <a:lstStyle/>
          <a:p>
            <a:r>
              <a:rPr lang="fr-CA" sz="5400" b="1" dirty="0">
                <a:sym typeface="Wingdings"/>
              </a:rPr>
              <a:t> </a:t>
            </a:r>
            <a:r>
              <a:rPr lang="fr-CA" sz="54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/>
              </a:rPr>
              <a:t>Inhibiteurs de l’acétylcholinestérase 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251520" y="692696"/>
            <a:ext cx="4795470" cy="4968552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fr-CA" sz="3900" b="1" u="sng" dirty="0"/>
              <a:t>Effets secondaires</a:t>
            </a:r>
          </a:p>
          <a:p>
            <a:pPr marL="18288" indent="0">
              <a:buNone/>
            </a:pPr>
            <a:endParaRPr lang="fr-CA" dirty="0"/>
          </a:p>
          <a:p>
            <a:r>
              <a:rPr lang="fr-CA" sz="3000" b="1" dirty="0"/>
              <a:t>Anorexie</a:t>
            </a:r>
          </a:p>
          <a:p>
            <a:r>
              <a:rPr lang="fr-CA" sz="3000" b="1" dirty="0"/>
              <a:t>Nausée</a:t>
            </a:r>
          </a:p>
          <a:p>
            <a:pPr marL="18288" indent="0">
              <a:buNone/>
            </a:pPr>
            <a:endParaRPr lang="fr-CA" sz="3000" b="1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4"/>
          </p:nvPr>
        </p:nvSpPr>
        <p:spPr>
          <a:xfrm>
            <a:off x="5292080" y="1124744"/>
            <a:ext cx="3851920" cy="3274438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fr-CA" sz="3600" b="1" u="sng" dirty="0"/>
              <a:t>Soins</a:t>
            </a:r>
          </a:p>
          <a:p>
            <a:pPr marL="18288" indent="0">
              <a:buNone/>
            </a:pPr>
            <a:endParaRPr lang="fr-CA" dirty="0"/>
          </a:p>
          <a:p>
            <a:r>
              <a:rPr lang="fr-CA" sz="2800" dirty="0">
                <a:sym typeface="Wingdings" panose="05000000000000000000" pitchFamily="2" charset="2"/>
              </a:rPr>
              <a:t> l’hydratation</a:t>
            </a:r>
          </a:p>
          <a:p>
            <a:r>
              <a:rPr lang="fr-CA" sz="2800" dirty="0">
                <a:sym typeface="Wingdings" panose="05000000000000000000" pitchFamily="2" charset="2"/>
              </a:rPr>
              <a:t>Adm avec ou sans aliments</a:t>
            </a:r>
            <a:endParaRPr lang="fr-CA" sz="2800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789718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899592" y="685801"/>
            <a:ext cx="7632848" cy="4111351"/>
          </a:xfrm>
        </p:spPr>
        <p:txBody>
          <a:bodyPr>
            <a:normAutofit/>
          </a:bodyPr>
          <a:lstStyle/>
          <a:p>
            <a:pPr marL="18288" indent="0">
              <a:spcBef>
                <a:spcPts val="800"/>
              </a:spcBef>
              <a:buClr>
                <a:srgbClr val="FAFD00"/>
              </a:buClr>
              <a:buNone/>
              <a:defRPr/>
            </a:pPr>
            <a:r>
              <a:rPr lang="fr-CA" altLang="fr-F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Utiliser pour traiter: </a:t>
            </a:r>
          </a:p>
          <a:p>
            <a:pPr marL="18288" indent="0">
              <a:spcBef>
                <a:spcPts val="800"/>
              </a:spcBef>
              <a:buClr>
                <a:srgbClr val="FAFD00"/>
              </a:buClr>
              <a:buNone/>
              <a:defRPr/>
            </a:pPr>
            <a:endParaRPr lang="fr-CA" altLang="fr-FR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ts val="8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fr-CA" alt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Diminuer ou supprimer les douleurs modérées à sévères</a:t>
            </a:r>
          </a:p>
          <a:p>
            <a:pPr marL="18288" indent="0">
              <a:spcBef>
                <a:spcPts val="800"/>
              </a:spcBef>
              <a:buClr>
                <a:schemeClr val="tx1"/>
              </a:buClr>
              <a:buNone/>
              <a:defRPr/>
            </a:pP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28330" y="5714999"/>
            <a:ext cx="8640960" cy="914400"/>
          </a:xfrm>
        </p:spPr>
        <p:txBody>
          <a:bodyPr/>
          <a:lstStyle/>
          <a:p>
            <a:r>
              <a:rPr lang="fr-CA" sz="6000" b="1" dirty="0">
                <a:sym typeface="Wingdings"/>
              </a:rPr>
              <a:t> </a:t>
            </a:r>
            <a:r>
              <a:rPr lang="fr-CA" sz="60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/>
              </a:rPr>
              <a:t>Analgésiques narcotiques</a:t>
            </a:r>
            <a:endParaRPr lang="fr-CA" sz="5400" dirty="0"/>
          </a:p>
        </p:txBody>
      </p:sp>
    </p:spTree>
    <p:extLst>
      <p:ext uri="{BB962C8B-B14F-4D97-AF65-F5344CB8AC3E}">
        <p14:creationId xmlns:p14="http://schemas.microsoft.com/office/powerpoint/2010/main" val="90538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35BD2067-4B57-4D20-C866-BFAD11375FC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51083933"/>
              </p:ext>
            </p:extLst>
          </p:nvPr>
        </p:nvGraphicFramePr>
        <p:xfrm>
          <a:off x="-73023" y="0"/>
          <a:ext cx="9217023" cy="6919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5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768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CA" sz="1600" dirty="0">
                          <a:solidFill>
                            <a:schemeClr val="tx1"/>
                          </a:solidFill>
                        </a:rPr>
                        <a:t>ACRONYMES</a:t>
                      </a:r>
                    </a:p>
                  </a:txBody>
                  <a:tcPr marL="91437" marR="91437"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b="1" dirty="0">
                          <a:solidFill>
                            <a:schemeClr val="tx1"/>
                          </a:solidFill>
                        </a:rPr>
                        <a:t>DONNÉES CLINIQUES</a:t>
                      </a:r>
                    </a:p>
                  </a:txBody>
                  <a:tcPr marL="91437" marR="91437"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>
                          <a:solidFill>
                            <a:schemeClr val="tx1"/>
                          </a:solidFill>
                        </a:rPr>
                        <a:t>QUESTIONS</a:t>
                      </a:r>
                    </a:p>
                  </a:txBody>
                  <a:tcPr marL="91437" marR="91437" marT="45730" marB="4573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5139">
                <a:tc>
                  <a:txBody>
                    <a:bodyPr/>
                    <a:lstStyle/>
                    <a:p>
                      <a:pPr algn="ctr"/>
                      <a:r>
                        <a:rPr lang="fr-CA" sz="2400" b="1" dirty="0"/>
                        <a:t>p</a:t>
                      </a:r>
                    </a:p>
                  </a:txBody>
                  <a:tcPr marL="91437" marR="91437" marT="45730" marB="4573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2000" b="1" dirty="0"/>
                        <a:t>Provoquée/palliée</a:t>
                      </a:r>
                    </a:p>
                    <a:p>
                      <a:r>
                        <a:rPr lang="fr-CA" sz="2000" dirty="0"/>
                        <a:t>(facteurs déclenchants)</a:t>
                      </a:r>
                    </a:p>
                  </a:txBody>
                  <a:tcPr marL="91437" marR="91437" marT="45730" marB="4573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CA" sz="2000" dirty="0"/>
                        <a:t>Comment votre dlr</a:t>
                      </a:r>
                      <a:r>
                        <a:rPr lang="fr-CA" sz="2000" baseline="0" dirty="0"/>
                        <a:t> est-elle apparue?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CA" sz="2000" baseline="0" dirty="0"/>
                        <a:t>Y a-t-il une position qui aggrave ou soulage votre dlr ?</a:t>
                      </a:r>
                    </a:p>
                  </a:txBody>
                  <a:tcPr marL="91437" marR="91437" marT="45730" marB="4573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6120">
                <a:tc>
                  <a:txBody>
                    <a:bodyPr/>
                    <a:lstStyle/>
                    <a:p>
                      <a:pPr algn="ctr"/>
                      <a:r>
                        <a:rPr lang="fr-CA" sz="2400" b="1" dirty="0"/>
                        <a:t>Q</a:t>
                      </a:r>
                    </a:p>
                  </a:txBody>
                  <a:tcPr marL="91437" marR="91437" marT="45730" marB="4573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2000" b="1" dirty="0"/>
                        <a:t>Qualité/quantité</a:t>
                      </a:r>
                    </a:p>
                  </a:txBody>
                  <a:tcPr marL="91437" marR="91437" marT="45730" marB="4573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CA" sz="2000" dirty="0"/>
                        <a:t>Décrivez-moi le genre de dlr que vous ressentez.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CA" sz="2000" dirty="0"/>
                        <a:t>À quoi ressemble votre dlr?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fr-CA" sz="2000" dirty="0"/>
                        <a:t>Sur une échelle de 0à 10 à combien est votre dlr ?</a:t>
                      </a:r>
                    </a:p>
                  </a:txBody>
                  <a:tcPr marL="91437" marR="91437" marT="45730" marB="4573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0630">
                <a:tc>
                  <a:txBody>
                    <a:bodyPr/>
                    <a:lstStyle/>
                    <a:p>
                      <a:pPr algn="ctr"/>
                      <a:r>
                        <a:rPr lang="fr-CA" sz="2400" b="1" dirty="0"/>
                        <a:t>R</a:t>
                      </a:r>
                    </a:p>
                  </a:txBody>
                  <a:tcPr marL="91437" marR="91437" marT="45730" marB="4573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2000" b="1" dirty="0"/>
                        <a:t>Région/irradiation</a:t>
                      </a:r>
                    </a:p>
                  </a:txBody>
                  <a:tcPr marL="91437" marR="91437" marT="45730" marB="4573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CA" sz="2000" dirty="0"/>
                        <a:t>Où</a:t>
                      </a:r>
                      <a:r>
                        <a:rPr lang="fr-CA" sz="2000" baseline="0" dirty="0"/>
                        <a:t> ressentez-vous de la dlr ?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CA" sz="2000" dirty="0"/>
                        <a:t>Montrez-moi</a:t>
                      </a:r>
                      <a:r>
                        <a:rPr lang="fr-CA" sz="2000" baseline="0" dirty="0"/>
                        <a:t> où est la dlr?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CA" sz="2000" baseline="0" dirty="0"/>
                        <a:t>Est-ce que la dlr irradie vers une autre partie du corps?</a:t>
                      </a:r>
                      <a:endParaRPr lang="fr-CA" sz="2000" dirty="0"/>
                    </a:p>
                  </a:txBody>
                  <a:tcPr marL="91437" marR="91437" marT="45730" marB="4573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9648">
                <a:tc>
                  <a:txBody>
                    <a:bodyPr/>
                    <a:lstStyle/>
                    <a:p>
                      <a:pPr algn="ctr"/>
                      <a:r>
                        <a:rPr lang="fr-CA" sz="2400" b="1" dirty="0"/>
                        <a:t>S</a:t>
                      </a:r>
                    </a:p>
                  </a:txBody>
                  <a:tcPr marL="91437" marR="91437" marT="45730" marB="4573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2000" b="1" dirty="0"/>
                        <a:t>Signes/</a:t>
                      </a:r>
                      <a:r>
                        <a:rPr lang="fr-CA" sz="2000" b="1" baseline="0" dirty="0"/>
                        <a:t> symptômes</a:t>
                      </a:r>
                      <a:endParaRPr lang="fr-CA" sz="2000" b="1" dirty="0"/>
                    </a:p>
                  </a:txBody>
                  <a:tcPr marL="91437" marR="91437" marT="45730" marB="4573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CA" sz="2000" dirty="0"/>
                        <a:t>Présence de diaphorèse, tachycardie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CA" sz="2000" dirty="0"/>
                        <a:t>N-V</a:t>
                      </a:r>
                    </a:p>
                  </a:txBody>
                  <a:tcPr marL="91437" marR="91437" marT="45730" marB="4573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5139">
                <a:tc>
                  <a:txBody>
                    <a:bodyPr/>
                    <a:lstStyle/>
                    <a:p>
                      <a:pPr algn="ctr"/>
                      <a:r>
                        <a:rPr lang="fr-CA" sz="2400" b="1" dirty="0"/>
                        <a:t>T</a:t>
                      </a:r>
                    </a:p>
                  </a:txBody>
                  <a:tcPr marL="91437" marR="91437" marT="45730" marB="4573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2000" b="1" dirty="0"/>
                        <a:t>Temps</a:t>
                      </a:r>
                    </a:p>
                  </a:txBody>
                  <a:tcPr marL="91437" marR="91437" marT="45730" marB="4573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CA" sz="2000" dirty="0"/>
                        <a:t>Depuis combien de temps avez-vous mal?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CA" sz="2000" dirty="0"/>
                        <a:t>Progressive ou constante </a:t>
                      </a:r>
                    </a:p>
                  </a:txBody>
                  <a:tcPr marL="91437" marR="91437" marT="45730" marB="4573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9648">
                <a:tc>
                  <a:txBody>
                    <a:bodyPr/>
                    <a:lstStyle/>
                    <a:p>
                      <a:pPr algn="ctr"/>
                      <a:r>
                        <a:rPr lang="fr-CA" sz="2400" b="1" dirty="0"/>
                        <a:t>U</a:t>
                      </a:r>
                    </a:p>
                  </a:txBody>
                  <a:tcPr marL="91437" marR="91437" marT="45730" marB="4573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2000" b="1" dirty="0" err="1"/>
                        <a:t>Understand</a:t>
                      </a:r>
                      <a:endParaRPr lang="fr-CA" sz="2000" b="1" dirty="0"/>
                    </a:p>
                  </a:txBody>
                  <a:tcPr marL="91437" marR="91437" marT="45730" marB="4573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CA" sz="2000" dirty="0"/>
                        <a:t>Quelle compréhension le client </a:t>
                      </a:r>
                      <a:r>
                        <a:rPr lang="fr-CA" sz="2000" dirty="0" err="1"/>
                        <a:t>a-t-il</a:t>
                      </a:r>
                      <a:r>
                        <a:rPr lang="fr-CA" sz="2000" dirty="0"/>
                        <a:t> de sa douleur? </a:t>
                      </a:r>
                    </a:p>
                  </a:txBody>
                  <a:tcPr marL="91437" marR="91437" marT="45730" marB="4573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re 2">
            <a:extLst>
              <a:ext uri="{FF2B5EF4-FFF2-40B4-BE49-F238E27FC236}">
                <a16:creationId xmlns:a16="http://schemas.microsoft.com/office/drawing/2014/main" id="{0CDE42A7-279B-8053-F43A-F939932E3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5700446"/>
            <a:ext cx="75438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>
                <a:solidFill>
                  <a:schemeClr val="bg1"/>
                </a:solidFill>
              </a:rPr>
              <a:t>Modèles d’échelles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E9C49DD-D108-FAED-1433-7B8D4AFA4D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172505"/>
            <a:ext cx="4422775" cy="489585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A0343E9-78FD-A9BC-6F4E-04E1846A6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2" y="1157554"/>
            <a:ext cx="6948488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Élémentaire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Élémentaire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6452</TotalTime>
  <Words>785</Words>
  <Application>Microsoft Office PowerPoint</Application>
  <PresentationFormat>Affichage à l'écran (4:3)</PresentationFormat>
  <Paragraphs>285</Paragraphs>
  <Slides>37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4" baseType="lpstr">
      <vt:lpstr>Arial</vt:lpstr>
      <vt:lpstr>Book Antiqua</vt:lpstr>
      <vt:lpstr>Calibri</vt:lpstr>
      <vt:lpstr>Century Gothic</vt:lpstr>
      <vt:lpstr>Times New Roman</vt:lpstr>
      <vt:lpstr>Wingdings</vt:lpstr>
      <vt:lpstr>Élémentaire</vt:lpstr>
      <vt:lpstr>Classes des médicaments  </vt:lpstr>
      <vt:lpstr>Présentation PowerPoint</vt:lpstr>
      <vt:lpstr>Fonction nerveuse</vt:lpstr>
      <vt:lpstr>Présentation PowerPoint</vt:lpstr>
      <vt:lpstr> Inhibiteurs de l’acétylcholinestérase </vt:lpstr>
      <vt:lpstr> Inhibiteurs de l’acétylcholinestérase </vt:lpstr>
      <vt:lpstr> Analgésiques narcotiques</vt:lpstr>
      <vt:lpstr>Présentation PowerPoint</vt:lpstr>
      <vt:lpstr>Modèles d’échelles </vt:lpstr>
      <vt:lpstr> Analgésiques narcotiques</vt:lpstr>
      <vt:lpstr>Présentation PowerPoint</vt:lpstr>
      <vt:lpstr>Paramètres fondamentaux</vt:lpstr>
      <vt:lpstr> Analgésiques non narcotiques et Antipyrétiques</vt:lpstr>
      <vt:lpstr> Analgésiques non narcotiques et Antipyrétiques</vt:lpstr>
      <vt:lpstr> Analgésiques non narcotiques et Antipyrétiques</vt:lpstr>
      <vt:lpstr> Anticonvulsivants</vt:lpstr>
      <vt:lpstr> Anticonvulsivants</vt:lpstr>
      <vt:lpstr> Antiparkinsoniens</vt:lpstr>
      <vt:lpstr> Antiparkinsonien</vt:lpstr>
      <vt:lpstr>Fonction mentale</vt:lpstr>
      <vt:lpstr> Anxiolytiques</vt:lpstr>
      <vt:lpstr> Anxiolytiques</vt:lpstr>
      <vt:lpstr> Antidépresseurs</vt:lpstr>
      <vt:lpstr> Antidépresseurs</vt:lpstr>
      <vt:lpstr> Thymorégulateurs</vt:lpstr>
      <vt:lpstr> Thymorégulateurs</vt:lpstr>
      <vt:lpstr> Antipsychotiques</vt:lpstr>
      <vt:lpstr> Antipsychotiques</vt:lpstr>
      <vt:lpstr>Fonction nerveuse Agissant sur SNA</vt:lpstr>
      <vt:lpstr> Anticholinergiques</vt:lpstr>
      <vt:lpstr> Anticholinergiques</vt:lpstr>
      <vt:lpstr> Relaxants musculaires</vt:lpstr>
      <vt:lpstr> Relaxants musculaires</vt:lpstr>
      <vt:lpstr>Fonction nerveuse Agissant sur l’œil </vt:lpstr>
      <vt:lpstr>Dilatation des pupilles</vt:lpstr>
      <vt:lpstr> Myotiques</vt:lpstr>
      <vt:lpstr> Myotiques</vt:lpstr>
    </vt:vector>
  </TitlesOfParts>
  <Company>CSRDN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Diotte, Carol</dc:creator>
  <cp:lastModifiedBy>Beaulieu, Daniel</cp:lastModifiedBy>
  <cp:revision>79</cp:revision>
  <dcterms:created xsi:type="dcterms:W3CDTF">2016-11-06T13:29:58Z</dcterms:created>
  <dcterms:modified xsi:type="dcterms:W3CDTF">2024-06-20T12:28:43Z</dcterms:modified>
</cp:coreProperties>
</file>