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41" r:id="rId9"/>
    <p:sldId id="342" r:id="rId10"/>
    <p:sldId id="256" r:id="rId11"/>
    <p:sldId id="353" r:id="rId12"/>
    <p:sldId id="354" r:id="rId13"/>
    <p:sldId id="343" r:id="rId14"/>
    <p:sldId id="344" r:id="rId15"/>
    <p:sldId id="355" r:id="rId16"/>
    <p:sldId id="345" r:id="rId17"/>
    <p:sldId id="356" r:id="rId18"/>
    <p:sldId id="346" r:id="rId19"/>
    <p:sldId id="348" r:id="rId20"/>
    <p:sldId id="349" r:id="rId21"/>
    <p:sldId id="357" r:id="rId22"/>
    <p:sldId id="350" r:id="rId23"/>
    <p:sldId id="351" r:id="rId24"/>
    <p:sldId id="352" r:id="rId25"/>
    <p:sldId id="358" r:id="rId26"/>
    <p:sldId id="280" r:id="rId27"/>
    <p:sldId id="281" r:id="rId28"/>
    <p:sldId id="282" r:id="rId29"/>
    <p:sldId id="283" r:id="rId30"/>
    <p:sldId id="284" r:id="rId31"/>
    <p:sldId id="359" r:id="rId32"/>
    <p:sldId id="360" r:id="rId33"/>
    <p:sldId id="361" r:id="rId34"/>
    <p:sldId id="285" r:id="rId35"/>
    <p:sldId id="286" r:id="rId36"/>
    <p:sldId id="287" r:id="rId37"/>
    <p:sldId id="291" r:id="rId38"/>
  </p:sldIdLst>
  <p:sldSz cx="9144000" cy="6858000" type="screen4x3"/>
  <p:notesSz cx="6858000" cy="9144000"/>
  <p:custDataLst>
    <p:tags r:id="rId4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2" autoAdjust="0"/>
    <p:restoredTop sz="86387" autoAdjust="0"/>
  </p:normalViewPr>
  <p:slideViewPr>
    <p:cSldViewPr>
      <p:cViewPr varScale="1">
        <p:scale>
          <a:sx n="52" d="100"/>
          <a:sy n="52" d="100"/>
        </p:scale>
        <p:origin x="119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0E0B1-3F44-470D-8C9A-C4832EC6E00C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4306D-2DEE-4757-831D-0437B847EB3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1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94835FE-8205-A810-1DA5-E2E66CDE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589361-410C-4C4F-93E3-C87292D94EF2}" type="slidenum">
              <a:rPr lang="fr-FR" altLang="fr-FR"/>
              <a:pPr eaLnBrk="1" hangingPunct="1"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9D0CF84-C307-21FC-058A-7F1B910B3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F446379-3988-8C88-74E6-54D95E3DA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9BBE87-E6B7-46C1-AA84-61B3A7B0C46B}" type="slidenum">
              <a:rPr lang="fr-CA" smtClean="0">
                <a:solidFill>
                  <a:srgbClr val="94C600"/>
                </a:solidFill>
              </a:rPr>
              <a:pPr/>
              <a:t>‹N°›</a:t>
            </a:fld>
            <a:endParaRPr lang="fr-CA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521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806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62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7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727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2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11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020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463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118DC6-2E99-4EBD-8284-EF694D112312}" type="datetimeFigureOut">
              <a:rPr lang="fr-CA" smtClean="0"/>
              <a:pPr/>
              <a:t>2024-04-29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9BBE87-E6B7-46C1-AA84-61B3A7B0C46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351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ÉVALUATIONS DIAGNOSTIQUES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7" y="2636912"/>
            <a:ext cx="33147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15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age scan">
            <a:extLst>
              <a:ext uri="{FF2B5EF4-FFF2-40B4-BE49-F238E27FC236}">
                <a16:creationId xmlns:a16="http://schemas.microsoft.com/office/drawing/2014/main" id="{665F1AA3-EC2D-6C3C-1505-17D228D20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5"/>
          <a:stretch>
            <a:fillRect/>
          </a:stretch>
        </p:blipFill>
        <p:spPr bwMode="auto">
          <a:xfrm>
            <a:off x="900113" y="337905"/>
            <a:ext cx="6696223" cy="61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556" y="1700808"/>
            <a:ext cx="7704856" cy="504056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r-CA" b="1" u="sng" dirty="0"/>
              <a:t>Tomodensitométrie (scan)</a:t>
            </a:r>
          </a:p>
          <a:p>
            <a:pPr marL="68580" indent="0">
              <a:buNone/>
            </a:pPr>
            <a:endParaRPr lang="fr-CA" dirty="0">
              <a:highlight>
                <a:srgbClr val="FFFF00"/>
              </a:highlight>
            </a:endParaRPr>
          </a:p>
          <a:p>
            <a:r>
              <a:rPr lang="fr-CA" dirty="0">
                <a:highlight>
                  <a:srgbClr val="FFFF00"/>
                </a:highlight>
              </a:rPr>
              <a:t>Vérifier que la personne n’est pas allergique à l’iode.</a:t>
            </a:r>
          </a:p>
          <a:p>
            <a:r>
              <a:rPr lang="fr-CA" dirty="0"/>
              <a:t>Préciser que:</a:t>
            </a:r>
          </a:p>
          <a:p>
            <a:pPr lvl="1"/>
            <a:r>
              <a:rPr lang="fr-CA" dirty="0"/>
              <a:t>Doit être à jeun 4h avant l’examen.</a:t>
            </a:r>
          </a:p>
          <a:p>
            <a:pPr lvl="1"/>
            <a:r>
              <a:rPr lang="fr-CA" dirty="0"/>
              <a:t>Recevra une injection de produit iodé par la tubulure d’un soluté et qu’elle ressentira une sensation de chaleur.</a:t>
            </a:r>
          </a:p>
          <a:p>
            <a:pPr lvl="1"/>
            <a:r>
              <a:rPr lang="fr-CA" dirty="0"/>
              <a:t>Pourra communiquer avec la technicienne en tout temps.</a:t>
            </a:r>
          </a:p>
          <a:p>
            <a:pPr lvl="1"/>
            <a:r>
              <a:rPr lang="fr-CA" dirty="0">
                <a:highlight>
                  <a:srgbClr val="FFFF00"/>
                </a:highlight>
              </a:rPr>
              <a:t>Devra boire beaucoup d’eau après l’examen pour éliminer le produit iodé.</a:t>
            </a:r>
          </a:p>
          <a:p>
            <a:pPr lvl="1"/>
            <a:endParaRPr lang="fr-CA" dirty="0"/>
          </a:p>
          <a:p>
            <a:pPr marL="6858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F59EC3D-CD23-81C3-CE78-06070380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20346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556" y="1700808"/>
            <a:ext cx="7704856" cy="50405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u="sng" dirty="0"/>
              <a:t>En cas d’allergie à l’iode:</a:t>
            </a:r>
          </a:p>
          <a:p>
            <a:pPr marL="68580" indent="0">
              <a:buNone/>
            </a:pPr>
            <a:endParaRPr lang="fr-CA" b="1" u="sng" dirty="0"/>
          </a:p>
          <a:p>
            <a:pPr marL="68580" indent="0">
              <a:buNone/>
            </a:pPr>
            <a:r>
              <a:rPr lang="fr-CA" dirty="0"/>
              <a:t>Si la personne est allergique à l’iode, l’examen se fera quand même. </a:t>
            </a:r>
          </a:p>
          <a:p>
            <a:pPr marL="68580" indent="0">
              <a:buNone/>
            </a:pPr>
            <a:r>
              <a:rPr lang="fr-CA" dirty="0"/>
              <a:t>La personne aura reçu à ce moment un médicament pour inhiber la réaction allergique.</a:t>
            </a:r>
          </a:p>
          <a:p>
            <a:pPr marL="6858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F59EC3D-CD23-81C3-CE78-06070380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21456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556" y="1916832"/>
            <a:ext cx="7992888" cy="4680520"/>
          </a:xfrm>
        </p:spPr>
        <p:txBody>
          <a:bodyPr/>
          <a:lstStyle/>
          <a:p>
            <a:pPr marL="68580" indent="0">
              <a:buNone/>
            </a:pPr>
            <a:r>
              <a:rPr lang="fr-CA" b="1" u="sng" dirty="0"/>
              <a:t>Scintigraphie</a:t>
            </a:r>
          </a:p>
          <a:p>
            <a:endParaRPr lang="fr-CA" b="1" u="sng" dirty="0"/>
          </a:p>
          <a:p>
            <a:r>
              <a:rPr lang="fr-CA" dirty="0">
                <a:highlight>
                  <a:srgbClr val="FFFF00"/>
                </a:highlight>
              </a:rPr>
              <a:t>Radiographie faite à la suite de l’injection d’un produit radioactif.</a:t>
            </a:r>
          </a:p>
          <a:p>
            <a:r>
              <a:rPr lang="fr-CA" dirty="0"/>
              <a:t>Permet de détecter des masses intracrâniennes, de localiser des zones d’ischémie, d’infarctus et d’hémorragie cérébrale, de contrôler l’évolution de certaines lésions à la suite d’une chirurgie ou de traitements de radiothérapie et de chimiothérapie.</a:t>
            </a:r>
          </a:p>
          <a:p>
            <a:pPr marL="68580" indent="0">
              <a:buNone/>
            </a:pPr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6612CB6-0F59-D9C0-2A08-49648B9C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908720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38188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556" y="753643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556" y="1700808"/>
            <a:ext cx="7776864" cy="492284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u="sng" dirty="0"/>
              <a:t>Résonance magnétique</a:t>
            </a:r>
            <a:r>
              <a:rPr lang="fr-CA" dirty="0"/>
              <a:t> (IRM)</a:t>
            </a:r>
          </a:p>
          <a:p>
            <a:endParaRPr lang="fr-CA" b="1" u="sng" dirty="0"/>
          </a:p>
          <a:p>
            <a:r>
              <a:rPr lang="fr-CA" dirty="0">
                <a:highlight>
                  <a:srgbClr val="FFFF00"/>
                </a:highlight>
              </a:rPr>
              <a:t>Examen non invasif qui donne des images transversales de la région observée dans différents plans, sans avoir recours aux radiations ou à l’injection d’une substance de contraste. </a:t>
            </a:r>
            <a:r>
              <a:rPr lang="fr-CA" dirty="0">
                <a:solidFill>
                  <a:srgbClr val="0070C0"/>
                </a:solidFill>
                <a:highlight>
                  <a:srgbClr val="FFFF00"/>
                </a:highlight>
              </a:rPr>
              <a:t>(À l’aide de gros aimants)</a:t>
            </a:r>
          </a:p>
          <a:p>
            <a:r>
              <a:rPr lang="fr-CA" dirty="0">
                <a:solidFill>
                  <a:schemeClr val="tx1"/>
                </a:solidFill>
              </a:rPr>
              <a:t>Permet de diagnostiquer des anomalies des tissus mous intracrâniens ou de la moelle épinière, la sclérose en plaques et une hernie discale.</a:t>
            </a:r>
          </a:p>
        </p:txBody>
      </p:sp>
    </p:spTree>
    <p:extLst>
      <p:ext uri="{BB962C8B-B14F-4D97-AF65-F5344CB8AC3E}">
        <p14:creationId xmlns:p14="http://schemas.microsoft.com/office/powerpoint/2010/main" val="27618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556" y="753643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556" y="1700808"/>
            <a:ext cx="7776864" cy="492284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u="sng" dirty="0"/>
              <a:t>Résonance magnétique</a:t>
            </a:r>
            <a:r>
              <a:rPr lang="fr-CA" dirty="0"/>
              <a:t> (IRM)</a:t>
            </a:r>
          </a:p>
          <a:p>
            <a:endParaRPr lang="fr-CA" b="1" u="sng" dirty="0"/>
          </a:p>
          <a:p>
            <a:r>
              <a:rPr lang="fr-CA" dirty="0">
                <a:highlight>
                  <a:srgbClr val="FFFF00"/>
                </a:highlight>
              </a:rPr>
              <a:t>S’assurer que la personne n’a pas de métal sur elle ni à l’intérieur d’elle (ex.: prothèse de hanche ou de genou, pace maker)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81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844824"/>
            <a:ext cx="7884876" cy="44644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u="sng" dirty="0"/>
              <a:t>Échographie</a:t>
            </a:r>
          </a:p>
          <a:p>
            <a:endParaRPr lang="fr-CA" b="1" u="sng" dirty="0"/>
          </a:p>
          <a:p>
            <a:r>
              <a:rPr lang="fr-CA" dirty="0"/>
              <a:t>Test non invasif qui utilise les ondes sonores pour pénétrer l’organe à examiner et produire des échos variant selon la densité des tissus rencontrés.</a:t>
            </a:r>
          </a:p>
          <a:p>
            <a:r>
              <a:rPr lang="fr-CA" dirty="0"/>
              <a:t>Permet de vérifier l’état de l’encéphale pour détecter un vasospasme cérébral ou une hypertension intracrânienne.</a:t>
            </a:r>
          </a:p>
          <a:p>
            <a:pPr marL="68580" indent="0">
              <a:buNone/>
            </a:pPr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A005F39-87A0-ED15-7463-6D5FB98C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38403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844824"/>
            <a:ext cx="7488832" cy="460851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fr-CA" sz="3200" b="1" u="sng" dirty="0">
                <a:solidFill>
                  <a:schemeClr val="tx1"/>
                </a:solidFill>
              </a:rPr>
              <a:t>Angiographie cérébrale</a:t>
            </a:r>
          </a:p>
          <a:p>
            <a:endParaRPr lang="fr-CA" sz="2900" dirty="0"/>
          </a:p>
          <a:p>
            <a:r>
              <a:rPr lang="fr-CA" sz="2900" dirty="0">
                <a:highlight>
                  <a:srgbClr val="FFFF00"/>
                </a:highlight>
              </a:rPr>
              <a:t>Radiographie du système vasculaire cérébral réalisé à la suite de l’injection d’un produit de contraste dans l’une ou l’autre des artères suivantes: fémorale, carotide ou brachiale.</a:t>
            </a:r>
          </a:p>
          <a:p>
            <a:r>
              <a:rPr lang="fr-CA" sz="2900" dirty="0"/>
              <a:t>Permet de détecter un anévrisme, une thrombose, un déplacement vasculaire à cause d’une tumeur, d’un hématome ou d’une hydrocéphalie</a:t>
            </a:r>
          </a:p>
          <a:p>
            <a:r>
              <a:rPr lang="fr-CA" sz="2900" dirty="0"/>
              <a:t>Permet d’évaluer l’état des vaisseaux cérébraux et d’évaluer l’état postopératoire après une chirurgie vasculaire.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372EA1F-9C5E-AF59-BEBD-81C559A1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28770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844824"/>
            <a:ext cx="7488832" cy="4608512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fr-CA" sz="3200" b="1" u="sng" dirty="0">
                <a:solidFill>
                  <a:schemeClr val="tx1"/>
                </a:solidFill>
              </a:rPr>
              <a:t>Angiographie cérébrale</a:t>
            </a:r>
          </a:p>
          <a:p>
            <a:endParaRPr lang="fr-CA" sz="2900" dirty="0"/>
          </a:p>
          <a:p>
            <a:r>
              <a:rPr lang="fr-CA" sz="2900" b="1" u="sng" dirty="0"/>
              <a:t>Avant le test</a:t>
            </a:r>
          </a:p>
          <a:p>
            <a:endParaRPr lang="fr-CA" sz="2900" u="sng" dirty="0"/>
          </a:p>
          <a:p>
            <a:pPr lvl="1">
              <a:buFont typeface="Arial" pitchFamily="34" charset="0"/>
              <a:buChar char="•"/>
            </a:pPr>
            <a:r>
              <a:rPr lang="fr-CA" sz="2900" dirty="0"/>
              <a:t>A jeun la veille ou 6 heures avant l’examen</a:t>
            </a:r>
          </a:p>
          <a:p>
            <a:pPr lvl="1">
              <a:buFont typeface="Arial" pitchFamily="34" charset="0"/>
              <a:buChar char="•"/>
            </a:pPr>
            <a:r>
              <a:rPr lang="fr-CA" sz="2900" dirty="0"/>
              <a:t>Informer du léger inconfort</a:t>
            </a:r>
          </a:p>
          <a:p>
            <a:pPr lvl="1">
              <a:buFont typeface="Arial" pitchFamily="34" charset="0"/>
              <a:buChar char="•"/>
            </a:pPr>
            <a:r>
              <a:rPr lang="fr-CA" sz="2900" dirty="0"/>
              <a:t>Rasage au besoin</a:t>
            </a:r>
          </a:p>
          <a:p>
            <a:pPr marL="68580" indent="0">
              <a:buNone/>
            </a:pPr>
            <a:endParaRPr lang="fr-CA" sz="2900" dirty="0"/>
          </a:p>
          <a:p>
            <a:r>
              <a:rPr lang="fr-CA" sz="2900" b="1" u="sng" dirty="0"/>
              <a:t>Après le test</a:t>
            </a:r>
          </a:p>
          <a:p>
            <a:endParaRPr lang="fr-CA" sz="2900" u="sng" dirty="0"/>
          </a:p>
          <a:p>
            <a:pPr lvl="1">
              <a:buFont typeface="Arial" pitchFamily="34" charset="0"/>
              <a:buChar char="•"/>
            </a:pPr>
            <a:r>
              <a:rPr lang="fr-CA" sz="2900" dirty="0">
                <a:highlight>
                  <a:srgbClr val="FFFF00"/>
                </a:highlight>
              </a:rPr>
              <a:t>Garder le lit 12-24 heures</a:t>
            </a:r>
          </a:p>
          <a:p>
            <a:pPr lvl="1">
              <a:buFont typeface="Arial" pitchFamily="34" charset="0"/>
              <a:buChar char="•"/>
            </a:pPr>
            <a:r>
              <a:rPr lang="fr-CA" sz="2900" dirty="0">
                <a:highlight>
                  <a:srgbClr val="FFFF00"/>
                </a:highlight>
              </a:rPr>
              <a:t>SV q 15min ad stabilité</a:t>
            </a:r>
          </a:p>
          <a:p>
            <a:pPr lvl="1">
              <a:buFont typeface="Arial" pitchFamily="34" charset="0"/>
              <a:buChar char="•"/>
            </a:pPr>
            <a:r>
              <a:rPr lang="fr-CA" sz="2900" dirty="0">
                <a:highlight>
                  <a:srgbClr val="FFFF00"/>
                </a:highlight>
              </a:rPr>
              <a:t>Surveiller pouls périphérique du site de l’injection</a:t>
            </a:r>
          </a:p>
          <a:p>
            <a:pPr lvl="1">
              <a:buFont typeface="Arial" pitchFamily="34" charset="0"/>
              <a:buChar char="•"/>
            </a:pPr>
            <a:r>
              <a:rPr lang="fr-CA" sz="2900" dirty="0">
                <a:highlight>
                  <a:srgbClr val="FFFF00"/>
                </a:highlight>
              </a:rPr>
              <a:t>Surveiller pansement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372EA1F-9C5E-AF59-BEBD-81C559A1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23615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CA" b="1" u="sng" dirty="0"/>
              <a:t>Biopsie</a:t>
            </a:r>
          </a:p>
          <a:p>
            <a:endParaRPr lang="fr-CA" b="1" u="sng" dirty="0"/>
          </a:p>
          <a:p>
            <a:r>
              <a:rPr lang="fr-CA" dirty="0">
                <a:highlight>
                  <a:srgbClr val="FFFF00"/>
                </a:highlight>
              </a:rPr>
              <a:t>Analyse histologique d’un tissu.</a:t>
            </a:r>
          </a:p>
          <a:p>
            <a:r>
              <a:rPr lang="fr-CA" dirty="0"/>
              <a:t>Permet d’établir ou de confirmer un diagnostic.</a:t>
            </a:r>
          </a:p>
          <a:p>
            <a:endParaRPr lang="fr-CA" dirty="0"/>
          </a:p>
          <a:p>
            <a:pPr marL="68580" indent="0">
              <a:buNone/>
            </a:pPr>
            <a:endParaRPr lang="fr-CA" b="1" u="sng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5B35993-4479-99A2-8B4F-0EB9FC69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908720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27491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628" y="908720"/>
            <a:ext cx="7024744" cy="6858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EXAMEN</a:t>
            </a:r>
            <a:r>
              <a:rPr lang="fr-CA" b="1" dirty="0"/>
              <a:t> </a:t>
            </a:r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PHYSIQUE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1527" y="1819596"/>
            <a:ext cx="6777317" cy="4633740"/>
          </a:xfrm>
        </p:spPr>
        <p:txBody>
          <a:bodyPr>
            <a:normAutofit/>
          </a:bodyPr>
          <a:lstStyle/>
          <a:p>
            <a:r>
              <a:rPr lang="fr-CA" dirty="0"/>
              <a:t>Vérification des signes vitaux pour évaluer </a:t>
            </a:r>
          </a:p>
          <a:p>
            <a:pPr marL="68580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Tension artérielle (TA)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Le rythme cardiaque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respiration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saturométrie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température</a:t>
            </a:r>
          </a:p>
        </p:txBody>
      </p:sp>
    </p:spTree>
    <p:extLst>
      <p:ext uri="{BB962C8B-B14F-4D97-AF65-F5344CB8AC3E}">
        <p14:creationId xmlns:p14="http://schemas.microsoft.com/office/powerpoint/2010/main" val="20781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46085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u="sng" dirty="0"/>
              <a:t>Ponction lombaire</a:t>
            </a:r>
          </a:p>
          <a:p>
            <a:endParaRPr lang="fr-CA" b="1" u="sng" dirty="0"/>
          </a:p>
          <a:p>
            <a:r>
              <a:rPr lang="fr-CA" dirty="0">
                <a:highlight>
                  <a:srgbClr val="FFFF00"/>
                </a:highlight>
              </a:rPr>
              <a:t>Intervention qui consiste à prélever du liquide céphalorachidien en insérant une aiguille dans l’espace sous-arachnoïdien </a:t>
            </a:r>
            <a:r>
              <a:rPr lang="fr-CA" dirty="0"/>
              <a:t>entre les vertèbres L3-L4 ou L4-L5 sous anesthésie locale.</a:t>
            </a:r>
          </a:p>
          <a:p>
            <a:r>
              <a:rPr lang="fr-CA" dirty="0"/>
              <a:t>Permet de détecter des anomalies ou des infections et de confirmer une sclérose en plaques.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A4EF5D2-A516-D633-237E-C676BDE0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27494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379" y="1628800"/>
            <a:ext cx="8338875" cy="4968552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fr-CA" b="1" u="sng" dirty="0"/>
              <a:t>Ponction lombaire</a:t>
            </a:r>
          </a:p>
          <a:p>
            <a:pPr marL="68580" indent="0">
              <a:buNone/>
            </a:pPr>
            <a:endParaRPr lang="fr-CA" b="1" u="sng" dirty="0"/>
          </a:p>
          <a:p>
            <a:pPr marL="68580" indent="0">
              <a:buNone/>
            </a:pPr>
            <a:r>
              <a:rPr lang="fr-CA" b="1" u="sng" dirty="0"/>
              <a:t>Avant le test:</a:t>
            </a:r>
          </a:p>
          <a:p>
            <a:r>
              <a:rPr lang="fr-CA" dirty="0"/>
              <a:t>Faire prendre une position avec les genoux repliés pour dégager l’espace vertébral.</a:t>
            </a:r>
          </a:p>
          <a:p>
            <a:r>
              <a:rPr lang="fr-CA" dirty="0"/>
              <a:t>Aviser que pourra éprouver un léger inconfort au cours du test.</a:t>
            </a:r>
          </a:p>
          <a:p>
            <a:r>
              <a:rPr lang="fr-CA" dirty="0"/>
              <a:t>Aviser de rester immobile durant la ponction.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b="1" u="sng" dirty="0"/>
              <a:t>Après le test:</a:t>
            </a:r>
          </a:p>
          <a:p>
            <a:r>
              <a:rPr lang="fr-CA" dirty="0">
                <a:highlight>
                  <a:srgbClr val="FFFF00"/>
                </a:highlight>
              </a:rPr>
              <a:t>Repos à l’horizontale durant quelques heures.</a:t>
            </a:r>
          </a:p>
          <a:p>
            <a:r>
              <a:rPr lang="fr-CA" dirty="0">
                <a:highlight>
                  <a:srgbClr val="FFFF00"/>
                </a:highlight>
              </a:rPr>
              <a:t>Augmenter l’hydratation.</a:t>
            </a:r>
          </a:p>
          <a:p>
            <a:r>
              <a:rPr lang="fr-CA" dirty="0">
                <a:highlight>
                  <a:srgbClr val="FFFF00"/>
                </a:highlight>
              </a:rPr>
              <a:t>Surveiller le site de ponction (œdème, hématome, fuite de LCR)</a:t>
            </a:r>
          </a:p>
          <a:p>
            <a:r>
              <a:rPr lang="fr-CA" dirty="0">
                <a:highlight>
                  <a:srgbClr val="FFFF00"/>
                </a:highlight>
              </a:rPr>
              <a:t>Surveiller les signes de syndrome méningé (céphalée, irritabilité, raideur de la nuque, mal de dos, fièvre)</a:t>
            </a:r>
          </a:p>
          <a:p>
            <a:pPr marL="68580" indent="0">
              <a:buNone/>
            </a:pPr>
            <a:endParaRPr lang="fr-CA" b="1" u="sng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A4EF5D2-A516-D633-237E-C676BDE0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7200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8073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41764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u="sng" dirty="0"/>
              <a:t>Myélographie</a:t>
            </a:r>
          </a:p>
          <a:p>
            <a:endParaRPr lang="fr-CA" b="1" u="sng" dirty="0"/>
          </a:p>
          <a:p>
            <a:r>
              <a:rPr lang="fr-CA" dirty="0"/>
              <a:t>Examen radiologique de la moelle épinière réalisé à la suite de l’injection d’un opacifiant radiologique par le même procédé que la ponction lombaire.</a:t>
            </a:r>
          </a:p>
          <a:p>
            <a:r>
              <a:rPr lang="fr-CA" dirty="0"/>
              <a:t>Permet de détecter des tumeurs et des hernies discales.</a:t>
            </a:r>
          </a:p>
          <a:p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9E87CBC-FE4F-BFF1-3AE3-C63526EC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31908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3204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u="sng" dirty="0"/>
              <a:t>Électroencéphalographie</a:t>
            </a:r>
          </a:p>
          <a:p>
            <a:endParaRPr lang="fr-CA" b="1" u="sng" dirty="0"/>
          </a:p>
          <a:p>
            <a:r>
              <a:rPr lang="fr-CA" dirty="0">
                <a:highlight>
                  <a:srgbClr val="FFFF00"/>
                </a:highlight>
              </a:rPr>
              <a:t>Test qui enregistre l’activité électrique du cerveau à partir d’électrodes.</a:t>
            </a:r>
          </a:p>
          <a:p>
            <a:r>
              <a:rPr lang="fr-CA" dirty="0"/>
              <a:t>Permet d’étudier les symptômes de certains dommages cérébraux causés par des tumeurs, des abcès, des AVC, les crises d’épilepsie.</a:t>
            </a:r>
          </a:p>
          <a:p>
            <a:r>
              <a:rPr lang="fr-CA" dirty="0"/>
              <a:t>Permet de confirmer la mort cérébrale.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F5B8CCA-F0AA-91C5-9325-BB023D31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8772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16832"/>
            <a:ext cx="7812868" cy="44644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u="sng" dirty="0"/>
              <a:t>Électromyographie</a:t>
            </a:r>
          </a:p>
          <a:p>
            <a:pPr marL="68580" indent="0">
              <a:buNone/>
            </a:pPr>
            <a:endParaRPr lang="fr-CA" b="1" u="sng" dirty="0"/>
          </a:p>
          <a:p>
            <a:r>
              <a:rPr lang="fr-CA" dirty="0"/>
              <a:t>Technique d’exploration qui permet d’enregistrer l’activité électrique musculaire au repos et pendant la contraction.</a:t>
            </a:r>
          </a:p>
          <a:p>
            <a:r>
              <a:rPr lang="fr-CA" dirty="0"/>
              <a:t>Permet de détecter des dérèglements musculaires et certaines dégénérescences neuronales.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F84945A-BAEB-C61F-7CB0-77449CBF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908720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42510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16832"/>
            <a:ext cx="7812868" cy="475252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r-CA" b="1" u="sng" dirty="0"/>
              <a:t>Responsabilités générales:</a:t>
            </a:r>
          </a:p>
          <a:p>
            <a:pPr marL="68580" indent="0">
              <a:buNone/>
            </a:pPr>
            <a:endParaRPr lang="fr-CA" b="1" u="sng" dirty="0"/>
          </a:p>
          <a:p>
            <a:r>
              <a:rPr lang="fr-CA" dirty="0">
                <a:highlight>
                  <a:srgbClr val="FFFF00"/>
                </a:highlight>
              </a:rPr>
              <a:t>Développer votre sens de l’observation des symptômes.</a:t>
            </a:r>
          </a:p>
          <a:p>
            <a:r>
              <a:rPr lang="fr-CA" dirty="0">
                <a:highlight>
                  <a:srgbClr val="FFFF00"/>
                </a:highlight>
              </a:rPr>
              <a:t>Vérifier la technique pré et post-examen.</a:t>
            </a:r>
          </a:p>
          <a:p>
            <a:r>
              <a:rPr lang="fr-CA" dirty="0">
                <a:highlight>
                  <a:srgbClr val="FFFF00"/>
                </a:highlight>
              </a:rPr>
              <a:t>Expliquer à la personne le procédé d’examen et la participation qu’on attend d’elle. (dépliants et vidéos peuvent aider)</a:t>
            </a:r>
          </a:p>
          <a:p>
            <a:r>
              <a:rPr lang="fr-CA" dirty="0">
                <a:highlight>
                  <a:srgbClr val="FFFF00"/>
                </a:highlight>
              </a:rPr>
              <a:t>Assurer une surveillance après l’examen, selon le protocole de soins.</a:t>
            </a:r>
          </a:p>
          <a:p>
            <a:pPr marL="68580" indent="0">
              <a:buNone/>
            </a:pPr>
            <a:endParaRPr lang="fr-CA" dirty="0">
              <a:highlight>
                <a:srgbClr val="FFFF00"/>
              </a:highlight>
            </a:endParaRPr>
          </a:p>
          <a:p>
            <a:pPr marL="68580" indent="0">
              <a:buNone/>
            </a:pPr>
            <a:r>
              <a:rPr lang="fr-CA" dirty="0"/>
              <a:t>Faire quiz évaluation diagnostique.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F84945A-BAEB-C61F-7CB0-77449CBF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908720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11382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628" y="681295"/>
            <a:ext cx="7024744" cy="68815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 FACTEURS DE RISQUE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89654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r-CA" b="1" dirty="0">
                <a:highlight>
                  <a:srgbClr val="FFFF00"/>
                </a:highlight>
              </a:rPr>
              <a:t>Diabète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Le diabète entraîne un processus d’athérosclérose et  un épaississement de la membrane des petits vaisseaux.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Les conséquences sont les suivantes 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une mauvaise nutrition des capillaires périphériques;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>
                <a:highlight>
                  <a:srgbClr val="FFFF00"/>
                </a:highlight>
              </a:rPr>
              <a:t>un risque accru d’accident vasculaire cérébral (AVC);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une malnutrition de la rétine avec une diminution  de l’acuité visuelle 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une dégénérescence plus rapide du canal cochléaire avec  une diminution de la capacité auditive 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une malnutrition de la peau avec une diminution  de la perception sensorielle tactile.</a:t>
            </a:r>
            <a:endParaRPr lang="fr-CA" dirty="0"/>
          </a:p>
          <a:p>
            <a:pPr>
              <a:buFont typeface="Wingdings" pitchFamily="2" charset="2"/>
              <a:buChar char="ü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67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628" y="836712"/>
            <a:ext cx="7024744" cy="6858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 FACTEURS DE RISQUE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9628" y="1844824"/>
            <a:ext cx="7200916" cy="446449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r-CA" sz="2200" b="1" dirty="0">
                <a:highlight>
                  <a:srgbClr val="FFFF00"/>
                </a:highlight>
              </a:rPr>
              <a:t>Hypertension artérielle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/>
              <a:t>La tension augmentée dans les vaisseaux entraîne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>
                <a:highlight>
                  <a:srgbClr val="FFFF00"/>
                </a:highlight>
              </a:rPr>
              <a:t>un risque accru d’AVC;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200" dirty="0"/>
              <a:t>des hémorragies rétiniennes, ce qui diminue l’acuité  visuelle à plus ou moins long terme.</a:t>
            </a:r>
            <a:endParaRPr lang="fr-CA" sz="2200" dirty="0"/>
          </a:p>
          <a:p>
            <a:pPr marL="68580" indent="0">
              <a:buNone/>
            </a:pPr>
            <a:endParaRPr lang="fr-CA" sz="2200" dirty="0"/>
          </a:p>
          <a:p>
            <a:pPr marL="68580" indent="0">
              <a:buNone/>
            </a:pPr>
            <a:r>
              <a:rPr lang="fr-CA" sz="2200" b="1" dirty="0"/>
              <a:t>Tumeurs cérébrales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/>
              <a:t>Les tumeurs peuvent affecter la perception et l’interprétation  des sensations de tous les récepteurs par compression d’une  zone cérébrale ou d’un nerf.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4412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2" y="646427"/>
            <a:ext cx="7024744" cy="7578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 FACTEURS DE RISQUE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674511"/>
            <a:ext cx="6777317" cy="47068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dirty="0"/>
              <a:t>Otites à répétition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Les infections de l’oreille moyenne et interne peuvent  entraîner des lésions des récepteurs sensoriels et diminuer  l’acuité auditive.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L’infection peut se propager dans le système nerveux central.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b="1" dirty="0"/>
              <a:t>Altérations musculaires et cutanées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Elles peuvent modifier la perception et l’interprétation des sensations.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760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7578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 FACTEURS DE RISQUE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844824"/>
            <a:ext cx="7920880" cy="44644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dirty="0"/>
              <a:t>Perforation du tympan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Elle peut altérer la transmission des ondes sonores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b="1" dirty="0"/>
              <a:t>Rhume et allergies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Ils entraînent une diminution de la perception des sensations olfactives et gustatives.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b="1" dirty="0"/>
              <a:t>Prise de certains médicaments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Elle peut provoquer une diminution de la perception  de certaines sensations.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36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8265" y="667468"/>
            <a:ext cx="7024744" cy="7578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EXAMEN</a:t>
            </a:r>
            <a:r>
              <a:rPr lang="fr-CA" b="1" dirty="0"/>
              <a:t> </a:t>
            </a:r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PHYSIQUE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23465" y="1556792"/>
                <a:ext cx="3948535" cy="5112568"/>
              </a:xfrm>
            </p:spPr>
            <p:txBody>
              <a:bodyPr>
                <a:normAutofit/>
              </a:bodyPr>
              <a:lstStyle/>
              <a:p>
                <a:r>
                  <a:rPr lang="fr-CA" dirty="0"/>
                  <a:t>Valeurs de références :</a:t>
                </a:r>
              </a:p>
              <a:p>
                <a:pPr marL="68580" indent="0">
                  <a:buNone/>
                </a:pPr>
                <a:endParaRPr lang="fr-CA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fr-CA" b="1" dirty="0"/>
                  <a:t>TA </a:t>
                </a:r>
                <a14:m>
                  <m:oMath xmlns:m="http://schemas.openxmlformats.org/officeDocument/2006/math">
                    <m:r>
                      <a:rPr lang="fr-CA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CA" b="1" dirty="0"/>
                  <a:t> systolique :</a:t>
                </a:r>
              </a:p>
              <a:p>
                <a:pPr marL="365760" lvl="1" indent="0">
                  <a:buNone/>
                </a:pPr>
                <a:r>
                  <a:rPr lang="fr-CA" dirty="0"/>
                  <a:t>    120 +/- 20 </a:t>
                </a:r>
                <a:r>
                  <a:rPr lang="fr-CA" dirty="0" err="1"/>
                  <a:t>mmHg</a:t>
                </a:r>
                <a:endParaRPr lang="fr-CA" dirty="0"/>
              </a:p>
              <a:p>
                <a:pPr marL="365760" lvl="1" indent="0">
                  <a:buNone/>
                </a:pPr>
                <a:r>
                  <a:rPr lang="fr-CA" dirty="0"/>
                  <a:t>    </a:t>
                </a:r>
                <a:r>
                  <a:rPr lang="fr-CA" b="1" dirty="0"/>
                  <a:t>TA 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CA" b="1" dirty="0"/>
                  <a:t> diastolique : </a:t>
                </a:r>
              </a:p>
              <a:p>
                <a:pPr marL="365760" lvl="1" indent="0">
                  <a:buNone/>
                </a:pPr>
                <a:r>
                  <a:rPr lang="fr-CA" dirty="0"/>
                  <a:t>    80 +/- 10 </a:t>
                </a:r>
                <a:r>
                  <a:rPr lang="fr-CA" dirty="0" err="1"/>
                  <a:t>mmHg</a:t>
                </a:r>
                <a:endParaRPr lang="fr-CA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fr-CA" b="1" dirty="0"/>
                  <a:t>Pouls : </a:t>
                </a:r>
              </a:p>
              <a:p>
                <a:pPr marL="365760" lvl="1" indent="0">
                  <a:buNone/>
                </a:pPr>
                <a:r>
                  <a:rPr lang="fr-CA" dirty="0"/>
                  <a:t>    60 à 100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fr-CA" b="1" dirty="0"/>
                  <a:t> Respiration :</a:t>
                </a:r>
              </a:p>
              <a:p>
                <a:pPr marL="365760" lvl="1" indent="0">
                  <a:buNone/>
                </a:pPr>
                <a:r>
                  <a:rPr lang="fr-CA" dirty="0"/>
                  <a:t>    12 à 20</a:t>
                </a:r>
              </a:p>
              <a:p>
                <a:pPr marL="365760" lvl="1" indent="0">
                  <a:buNone/>
                </a:pPr>
                <a:endParaRPr lang="fr-CA" dirty="0"/>
              </a:p>
              <a:p>
                <a:pPr lvl="1">
                  <a:buFont typeface="Wingdings" pitchFamily="2" charset="2"/>
                  <a:buChar char="ü"/>
                </a:pP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65" y="1556792"/>
                <a:ext cx="3948535" cy="5112568"/>
              </a:xfrm>
              <a:blipFill>
                <a:blip r:embed="rId2"/>
                <a:stretch>
                  <a:fillRect t="-954" r="-154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014DDA5-29F2-7610-A9EE-B14FD7A548B7}"/>
              </a:ext>
            </a:extLst>
          </p:cNvPr>
          <p:cNvSpPr txBox="1">
            <a:spLocks/>
          </p:cNvSpPr>
          <p:nvPr/>
        </p:nvSpPr>
        <p:spPr>
          <a:xfrm>
            <a:off x="4211960" y="2060848"/>
            <a:ext cx="4168363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b="1" dirty="0"/>
              <a:t>Saturométrie :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fr-CA" dirty="0"/>
              <a:t>    96 à 100%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fr-CA" dirty="0"/>
              <a:t>    </a:t>
            </a:r>
            <a:r>
              <a:rPr lang="fr-CA" b="1" dirty="0"/>
              <a:t>Protocole hospitalier:  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fr-CA" dirty="0"/>
              <a:t>    généralement &gt; 92%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fr-CA" dirty="0"/>
              <a:t>    </a:t>
            </a:r>
            <a:r>
              <a:rPr lang="fr-CA" b="1" dirty="0"/>
              <a:t>MPOC:  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fr-CA" dirty="0"/>
              <a:t>    &gt; 88-90%</a:t>
            </a:r>
          </a:p>
          <a:p>
            <a:pPr lvl="1">
              <a:buFont typeface="Wingdings" pitchFamily="2" charset="2"/>
              <a:buChar char="ü"/>
            </a:pPr>
            <a:r>
              <a:rPr lang="fr-CA" b="1" dirty="0"/>
              <a:t>Température:</a:t>
            </a:r>
          </a:p>
          <a:p>
            <a:pPr marL="365760" lvl="1" indent="0">
              <a:buNone/>
            </a:pPr>
            <a:r>
              <a:rPr lang="fr-CA" dirty="0"/>
              <a:t>    de 36 à 38</a:t>
            </a:r>
            <a:r>
              <a:rPr lang="fr-CA" baseline="30000" dirty="0"/>
              <a:t>o</a:t>
            </a:r>
            <a:r>
              <a:rPr lang="fr-CA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3545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628" y="682431"/>
            <a:ext cx="7024744" cy="6858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 FACTEURS DE RISQUE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9" y="1674511"/>
            <a:ext cx="7848872" cy="4778825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fr-CA" b="1" dirty="0"/>
              <a:t>Usage du tabac</a:t>
            </a:r>
            <a:endParaRPr lang="fr-F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Il provoque une vasoconstriction périphérique, ce qui  a comme conséquences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la diminution de la nutrition cellulaire du tissu cérébral  et des organes sensoriels;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l’augmentation de la tension artérielle (TA);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la diminution de la perception des sensations gustatives  et olfactives.</a:t>
            </a:r>
            <a:endParaRPr lang="fr-CA" dirty="0"/>
          </a:p>
          <a:p>
            <a:pPr marL="68580" indent="0">
              <a:buNone/>
            </a:pPr>
            <a:endParaRPr lang="fr-CA" b="1" dirty="0"/>
          </a:p>
          <a:p>
            <a:pPr marL="68580" indent="0">
              <a:buNone/>
            </a:pPr>
            <a:r>
              <a:rPr lang="fr-CA" b="1" dirty="0"/>
              <a:t>Usage abusif d’alcool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L’alcool en trop grande quantité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cause une augmentation de la TA;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augmente la glycémie et entraîne des angiopathies et une mauvaise nutrition des capillaires périphériques.</a:t>
            </a:r>
            <a:endParaRPr lang="fr-CA" dirty="0"/>
          </a:p>
          <a:p>
            <a:pPr>
              <a:buFont typeface="Wingdings" pitchFamily="2" charset="2"/>
              <a:buChar char="ü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54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DE4EA2-7004-6C20-7F35-C5CA76EE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4" y="1628800"/>
            <a:ext cx="7848873" cy="482453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r-CA" b="1" dirty="0"/>
              <a:t>Exposition prolongée au soleil sans protection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Les rayons UV du soleil atteignent la peau et endommagent  les substances sensibles qui influent sur le développement  normal des cellules, ce qui 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entraîne des coups de soleil 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provoque un vieillissement prématuré de la peau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favorise l’apparition d’un cancer de la peau. </a:t>
            </a:r>
          </a:p>
          <a:p>
            <a:pPr marL="365760" lvl="1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b="1" dirty="0"/>
              <a:t>Mauvaise dentition, hygiène dentaire insuffisante et diminution de la salive ou modification de son pH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Tous ces facteurs peuvent diminuer la perception  des sensations gustatives.</a:t>
            </a:r>
            <a:endParaRPr lang="fr-CA" dirty="0"/>
          </a:p>
          <a:p>
            <a:pPr marL="6858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C17F437-2F9A-9932-36CE-15455F4F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56" y="764704"/>
            <a:ext cx="7024687" cy="68532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 FACTEURS DE RISQUE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521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36B14A-3FE2-AA60-CF57-CCDFE52C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74511"/>
            <a:ext cx="7560840" cy="477882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dirty="0"/>
              <a:t>Surexposition à des sons de haute intensité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L’exposition prolongée à un niveau de son élevé au travail  ou pendant des activités de loisir entraîne une diminution  de l’acuité auditive.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L’exposition soudaine à un bruit explosif peut entraîner  une lésion des récepteurs sensoriel.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b="1" dirty="0"/>
              <a:t>Accumulation de cérumen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Elle entraîne une diminution de la perception des sons.</a:t>
            </a:r>
            <a:endParaRPr lang="fr-CA" dirty="0"/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CB7CEC8-1C02-38FF-3FB6-6B6DCC88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56" y="682706"/>
            <a:ext cx="7024687" cy="68532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 FACTEURS DE RISQUE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28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20C2D-1EE1-3883-0849-8D50CBD8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68580" indent="0">
              <a:buNone/>
            </a:pPr>
            <a:r>
              <a:rPr lang="fr-CA" b="1" dirty="0"/>
              <a:t>Pollution atmosphérique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Elle diminue la perception des sensations gustatives et olfactives.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b="1" dirty="0"/>
              <a:t>Surexposition des yeux à la lumière vive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Une surexposition à la lumière vive (soleil, explosion,  soudure, etc.) risque de créer des lésions à la rétine et  de diminuer l’acuité visuelle.</a:t>
            </a:r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B5845F0-3874-F748-FEDA-4ABDE032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11" y="836712"/>
            <a:ext cx="7024687" cy="68532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 FACTEURS DE RISQUE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70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2" y="1029072"/>
            <a:ext cx="7024744" cy="7578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 FACTEURS DE RISQUE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060848"/>
            <a:ext cx="7848872" cy="43924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b="1" dirty="0"/>
              <a:t>Moyens de prévention</a:t>
            </a:r>
            <a:r>
              <a:rPr lang="fr-CA" dirty="0"/>
              <a:t> :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sz="2400" dirty="0"/>
              <a:t>Adopter des habitudes de vie saines : alimentation équilibrée, exercices physiques, repos et sommeil adéquats;</a:t>
            </a:r>
          </a:p>
          <a:p>
            <a:pPr lvl="1">
              <a:buFont typeface="Wingdings" pitchFamily="2" charset="2"/>
              <a:buChar char="Ø"/>
            </a:pPr>
            <a:endParaRPr lang="fr-CA" sz="2400" dirty="0"/>
          </a:p>
          <a:p>
            <a:pPr lvl="1">
              <a:buFont typeface="Wingdings" pitchFamily="2" charset="2"/>
              <a:buChar char="Ø"/>
            </a:pPr>
            <a:r>
              <a:rPr lang="fr-CA" sz="2400" dirty="0"/>
              <a:t>Éviter les abus de cigarette et d’alcool;</a:t>
            </a:r>
          </a:p>
          <a:p>
            <a:pPr lvl="1">
              <a:buFont typeface="Wingdings" pitchFamily="2" charset="2"/>
              <a:buChar char="Ø"/>
            </a:pPr>
            <a:endParaRPr lang="fr-CA" sz="2400" dirty="0"/>
          </a:p>
          <a:p>
            <a:pPr lvl="1">
              <a:buFont typeface="Wingdings" pitchFamily="2" charset="2"/>
              <a:buChar char="Ø"/>
            </a:pPr>
            <a:r>
              <a:rPr lang="fr-CA" sz="2400" dirty="0"/>
              <a:t>Éviter l’exposition abusive à des sons intenses;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47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628" y="908720"/>
            <a:ext cx="7024744" cy="7578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 FACTEURS DE RISQUE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3160" y="2204864"/>
            <a:ext cx="7591212" cy="4104456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CA" sz="2400" dirty="0"/>
              <a:t>Traiter rapidement les signes d’hypertension, d’hypercholestérolémie et d’hyperglycémie ainsi que les infections de l’oreille moyenne;</a:t>
            </a:r>
          </a:p>
          <a:p>
            <a:pPr lvl="1">
              <a:buFont typeface="Wingdings" pitchFamily="2" charset="2"/>
              <a:buChar char="Ø"/>
            </a:pPr>
            <a:endParaRPr lang="fr-CA" sz="2400" dirty="0"/>
          </a:p>
          <a:p>
            <a:pPr lvl="1">
              <a:buFont typeface="Wingdings" pitchFamily="2" charset="2"/>
              <a:buChar char="Ø"/>
            </a:pPr>
            <a:r>
              <a:rPr lang="fr-CA" sz="2400" dirty="0"/>
              <a:t>Éviter l’exposition des yeux à la lumière vive;</a:t>
            </a:r>
          </a:p>
          <a:p>
            <a:pPr lvl="1">
              <a:buFont typeface="Wingdings" pitchFamily="2" charset="2"/>
              <a:buChar char="Ø"/>
            </a:pPr>
            <a:endParaRPr lang="fr-CA" sz="2400" dirty="0"/>
          </a:p>
          <a:p>
            <a:pPr lvl="1">
              <a:buFont typeface="Wingdings" pitchFamily="2" charset="2"/>
              <a:buChar char="Ø"/>
            </a:pPr>
            <a:r>
              <a:rPr lang="fr-CA" sz="2400" dirty="0"/>
              <a:t>Assurer une hygiène dentaire et buccale adéquate.</a:t>
            </a:r>
          </a:p>
        </p:txBody>
      </p:sp>
    </p:spTree>
    <p:extLst>
      <p:ext uri="{BB962C8B-B14F-4D97-AF65-F5344CB8AC3E}">
        <p14:creationId xmlns:p14="http://schemas.microsoft.com/office/powerpoint/2010/main" val="1813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2" y="908720"/>
            <a:ext cx="7024744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MANIFESTATIONS CLINIQUES ET SOINS INFIRMIERS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41296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r-CA" b="1" dirty="0"/>
              <a:t>Les principales étant :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sz="2400" dirty="0"/>
              <a:t>La douleur;</a:t>
            </a:r>
          </a:p>
          <a:p>
            <a:pPr lvl="1">
              <a:buFont typeface="Wingdings" pitchFamily="2" charset="2"/>
              <a:buChar char="Ø"/>
            </a:pPr>
            <a:endParaRPr lang="fr-CA" sz="2400" dirty="0"/>
          </a:p>
          <a:p>
            <a:pPr lvl="1">
              <a:buFont typeface="Wingdings" pitchFamily="2" charset="2"/>
              <a:buChar char="Ø"/>
            </a:pPr>
            <a:r>
              <a:rPr lang="fr-CA" sz="2400" dirty="0"/>
              <a:t>Les troubles de la perception;</a:t>
            </a:r>
          </a:p>
          <a:p>
            <a:pPr lvl="1">
              <a:buFont typeface="Wingdings" pitchFamily="2" charset="2"/>
              <a:buChar char="Ø"/>
            </a:pPr>
            <a:endParaRPr lang="fr-CA" sz="2400" dirty="0"/>
          </a:p>
          <a:p>
            <a:pPr lvl="1">
              <a:buFont typeface="Wingdings" pitchFamily="2" charset="2"/>
              <a:buChar char="Ø"/>
            </a:pPr>
            <a:r>
              <a:rPr lang="fr-CA" sz="2400" dirty="0"/>
              <a:t>Les troubles de la communication;</a:t>
            </a:r>
          </a:p>
          <a:p>
            <a:pPr lvl="1">
              <a:buFont typeface="Wingdings" pitchFamily="2" charset="2"/>
              <a:buChar char="Ø"/>
            </a:pPr>
            <a:endParaRPr lang="fr-CA" sz="2400" dirty="0"/>
          </a:p>
          <a:p>
            <a:pPr lvl="1">
              <a:buFont typeface="Wingdings" pitchFamily="2" charset="2"/>
              <a:buChar char="Ø"/>
            </a:pPr>
            <a:r>
              <a:rPr lang="fr-CA" sz="2400" dirty="0"/>
              <a:t>Les troubles de la mobilité.</a:t>
            </a:r>
          </a:p>
        </p:txBody>
      </p:sp>
    </p:spTree>
    <p:extLst>
      <p:ext uri="{BB962C8B-B14F-4D97-AF65-F5344CB8AC3E}">
        <p14:creationId xmlns:p14="http://schemas.microsoft.com/office/powerpoint/2010/main" val="26929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2416" y="951021"/>
            <a:ext cx="7024744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MÉCANISME DE PERCEPTION DE LA DOULEUR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42416" y="2276872"/>
            <a:ext cx="3529584" cy="3493008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fr-CA" b="1" dirty="0"/>
              <a:t>Stimulus</a:t>
            </a:r>
          </a:p>
          <a:p>
            <a:pPr marL="525780" indent="-457200">
              <a:buFont typeface="+mj-lt"/>
              <a:buAutoNum type="arabicPeriod"/>
            </a:pPr>
            <a:endParaRPr lang="fr-CA" b="1" dirty="0"/>
          </a:p>
          <a:p>
            <a:pPr marL="525780" indent="-457200">
              <a:buFont typeface="+mj-lt"/>
              <a:buAutoNum type="arabicPeriod"/>
            </a:pPr>
            <a:r>
              <a:rPr lang="fr-CA" b="1" dirty="0"/>
              <a:t>Récepteur</a:t>
            </a:r>
          </a:p>
          <a:p>
            <a:pPr marL="525780" indent="-457200">
              <a:buFont typeface="+mj-lt"/>
              <a:buAutoNum type="arabicPeriod"/>
            </a:pPr>
            <a:endParaRPr lang="fr-CA" b="1" dirty="0"/>
          </a:p>
          <a:p>
            <a:pPr marL="525780" indent="-457200">
              <a:buFont typeface="+mj-lt"/>
              <a:buAutoNum type="arabicPeriod"/>
            </a:pPr>
            <a:r>
              <a:rPr lang="fr-CA" b="1" dirty="0"/>
              <a:t>Voie sensitive</a:t>
            </a:r>
          </a:p>
          <a:p>
            <a:pPr marL="525780" indent="-457200">
              <a:buFont typeface="+mj-lt"/>
              <a:buAutoNum type="arabicPeriod"/>
            </a:pPr>
            <a:endParaRPr lang="fr-CA" b="1" dirty="0"/>
          </a:p>
          <a:p>
            <a:pPr marL="525780" indent="-457200">
              <a:buFont typeface="+mj-lt"/>
              <a:buAutoNum type="arabicPeriod"/>
            </a:pPr>
            <a:r>
              <a:rPr lang="fr-CA" b="1" dirty="0"/>
              <a:t>Zone du cortex cérébral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995936" y="2132856"/>
            <a:ext cx="4680520" cy="4464495"/>
          </a:xfrm>
        </p:spPr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endParaRPr lang="fr-CA" b="1" dirty="0"/>
          </a:p>
          <a:p>
            <a:pPr marL="525780" indent="-457200">
              <a:buFont typeface="+mj-lt"/>
              <a:buAutoNum type="arabicPeriod"/>
            </a:pPr>
            <a:r>
              <a:rPr lang="fr-CA" sz="5000" dirty="0"/>
              <a:t>Amorce une réaction provenant du système nerveux</a:t>
            </a:r>
          </a:p>
          <a:p>
            <a:pPr marL="525780" indent="-457200">
              <a:buFont typeface="+mj-lt"/>
              <a:buAutoNum type="arabicPeriod"/>
            </a:pPr>
            <a:endParaRPr lang="fr-CA" sz="5000" dirty="0"/>
          </a:p>
          <a:p>
            <a:pPr marL="525780" indent="-457200">
              <a:buFont typeface="+mj-lt"/>
              <a:buAutoNum type="arabicPeriod"/>
            </a:pPr>
            <a:r>
              <a:rPr lang="fr-CA" sz="5000" dirty="0"/>
              <a:t>Capte le stimulus et le transforme en influx nerveux</a:t>
            </a:r>
          </a:p>
          <a:p>
            <a:pPr marL="525780" indent="-457200">
              <a:buFont typeface="+mj-lt"/>
              <a:buAutoNum type="arabicPeriod"/>
            </a:pPr>
            <a:endParaRPr lang="fr-CA" sz="5000" dirty="0"/>
          </a:p>
          <a:p>
            <a:pPr marL="525780" indent="-457200">
              <a:buFont typeface="+mj-lt"/>
              <a:buAutoNum type="arabicPeriod"/>
            </a:pPr>
            <a:r>
              <a:rPr lang="fr-CA" sz="5000" dirty="0"/>
              <a:t>Achemine l’influx nerveux à la moelle épinière et au cortex cérébral</a:t>
            </a:r>
          </a:p>
          <a:p>
            <a:pPr marL="525780" indent="-457200">
              <a:buFont typeface="+mj-lt"/>
              <a:buAutoNum type="arabicPeriod"/>
            </a:pPr>
            <a:endParaRPr lang="fr-CA" sz="5000" dirty="0"/>
          </a:p>
          <a:p>
            <a:pPr marL="525780" indent="-457200">
              <a:buFont typeface="+mj-lt"/>
              <a:buAutoNum type="arabicPeriod"/>
            </a:pPr>
            <a:r>
              <a:rPr lang="fr-CA" sz="5000" dirty="0"/>
              <a:t>Interprète la sensation et la fait ressentir à un endroit précis</a:t>
            </a:r>
          </a:p>
        </p:txBody>
      </p:sp>
    </p:spTree>
    <p:extLst>
      <p:ext uri="{BB962C8B-B14F-4D97-AF65-F5344CB8AC3E}">
        <p14:creationId xmlns:p14="http://schemas.microsoft.com/office/powerpoint/2010/main" val="7288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61" y="2132856"/>
            <a:ext cx="6777317" cy="3508977"/>
          </a:xfrm>
        </p:spPr>
        <p:txBody>
          <a:bodyPr/>
          <a:lstStyle/>
          <a:p>
            <a:r>
              <a:rPr lang="fr-CA" dirty="0"/>
              <a:t>Observation du niveau de conscience pour évaluer :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L’organisation de la pensée;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maîtrise du langage;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capacité de mémorisation.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54B81C1-A7DF-D818-623C-6D20FC4A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56" y="1025371"/>
            <a:ext cx="7024687" cy="71095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EXAMEN</a:t>
            </a:r>
            <a:r>
              <a:rPr lang="fr-CA" b="1" dirty="0"/>
              <a:t> </a:t>
            </a:r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PHYSIQUE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3115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2" y="1025371"/>
            <a:ext cx="7024744" cy="8298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EXAMEN</a:t>
            </a:r>
            <a:r>
              <a:rPr lang="fr-CA" b="1" dirty="0"/>
              <a:t> </a:t>
            </a:r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PHYSIQUE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Moyens utilisés :</a:t>
            </a:r>
          </a:p>
          <a:p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Échelle de Glasgow</a:t>
            </a:r>
          </a:p>
          <a:p>
            <a:pPr lvl="1">
              <a:buFont typeface="Wingdings" pitchFamily="2" charset="2"/>
              <a:buChar char="ü"/>
            </a:pPr>
            <a:endParaRPr lang="fr-CA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</a:rPr>
              <a:t>Signes neurologiques</a:t>
            </a:r>
          </a:p>
          <a:p>
            <a:pPr lvl="1">
              <a:buFont typeface="Wingdings" pitchFamily="2" charset="2"/>
              <a:buChar char="ü"/>
            </a:pPr>
            <a:endParaRPr lang="fr-CA" dirty="0"/>
          </a:p>
          <a:p>
            <a:pPr lvl="1">
              <a:buFont typeface="Wingdings" pitchFamily="2" charset="2"/>
              <a:buChar char="ü"/>
            </a:pPr>
            <a:endParaRPr lang="fr-CA" dirty="0"/>
          </a:p>
          <a:p>
            <a:pPr marL="365760" lvl="1" indent="0" algn="r">
              <a:buNone/>
            </a:pP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5144" y="1025371"/>
            <a:ext cx="7024744" cy="8298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EXAMEN</a:t>
            </a:r>
            <a:r>
              <a:rPr lang="fr-CA" b="1" dirty="0"/>
              <a:t> </a:t>
            </a:r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PHYSIQUE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5144" y="2132856"/>
            <a:ext cx="6777317" cy="3508977"/>
          </a:xfrm>
        </p:spPr>
        <p:txBody>
          <a:bodyPr/>
          <a:lstStyle/>
          <a:p>
            <a:r>
              <a:rPr lang="fr-CA" dirty="0"/>
              <a:t>Observer le degré de mobilité pour évaluer :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L’amplitude des mouvements;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coordination des mouvements;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caractéristique de la démarche;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Le degré d’équilibre;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présence ou l’absence des réflexes;</a:t>
            </a:r>
          </a:p>
        </p:txBody>
      </p:sp>
    </p:spTree>
    <p:extLst>
      <p:ext uri="{BB962C8B-B14F-4D97-AF65-F5344CB8AC3E}">
        <p14:creationId xmlns:p14="http://schemas.microsoft.com/office/powerpoint/2010/main" val="7677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407" y="1035675"/>
            <a:ext cx="7024744" cy="8298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EXAMEN</a:t>
            </a:r>
            <a:r>
              <a:rPr lang="fr-CA" b="1" dirty="0"/>
              <a:t> </a:t>
            </a:r>
            <a:r>
              <a:rPr lang="fr-C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PHYSIQUE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r>
              <a:rPr lang="fr-CA" dirty="0"/>
              <a:t>Suite…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présence de tremblements;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présence de vertiges ou d’étourdissements;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Le degré de force musculaire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La capacité de motricité.</a:t>
            </a:r>
          </a:p>
        </p:txBody>
      </p:sp>
    </p:spTree>
    <p:extLst>
      <p:ext uri="{BB962C8B-B14F-4D97-AF65-F5344CB8AC3E}">
        <p14:creationId xmlns:p14="http://schemas.microsoft.com/office/powerpoint/2010/main" val="2620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46449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fr-CA" b="1" u="sng" dirty="0"/>
              <a:t>Radiographie</a:t>
            </a:r>
          </a:p>
          <a:p>
            <a:endParaRPr lang="fr-CA" b="1" u="sng" dirty="0"/>
          </a:p>
          <a:p>
            <a:r>
              <a:rPr lang="fr-CA" dirty="0">
                <a:highlight>
                  <a:srgbClr val="FFFF00"/>
                </a:highlight>
              </a:rPr>
              <a:t>Examen qui permet d’obtenir, sans aucune préparation, une image fixe de toutes les structures osseuses.</a:t>
            </a:r>
          </a:p>
          <a:p>
            <a:r>
              <a:rPr lang="fr-CA" dirty="0"/>
              <a:t>La radiographie du crâne permet de détecter une augmentation de la pression intracrânienne, des anomalies congénitales et des tumeurs.</a:t>
            </a:r>
          </a:p>
          <a:p>
            <a:r>
              <a:rPr lang="fr-CA" dirty="0"/>
              <a:t>Une radiographie de la colonne met en évidence les affections suivantes: déformations, fractures, luxations, tumeurs.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2BF7E7C-A639-A068-21EC-FD96F780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908720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23235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556" y="1556792"/>
            <a:ext cx="7704856" cy="504056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fr-CA" b="1" u="sng" dirty="0"/>
              <a:t>Tomodensitométrie (scan)</a:t>
            </a:r>
          </a:p>
          <a:p>
            <a:endParaRPr lang="fr-CA" b="1" u="sng" dirty="0"/>
          </a:p>
          <a:p>
            <a:r>
              <a:rPr lang="fr-CA" dirty="0">
                <a:highlight>
                  <a:srgbClr val="FFFF00"/>
                </a:highlight>
              </a:rPr>
              <a:t>Examen radiologique réalisé après l’injection d’une substance de contraste.</a:t>
            </a:r>
          </a:p>
          <a:p>
            <a:r>
              <a:rPr lang="fr-CA" dirty="0">
                <a:highlight>
                  <a:srgbClr val="FFFF00"/>
                </a:highlight>
              </a:rPr>
              <a:t>Cet examen est commandé par un ordinateur qui reconstruit l’image, la projette en coupe transversale sur un écran et donne des images détaillées des tissus mous et des organes.</a:t>
            </a:r>
          </a:p>
          <a:p>
            <a:r>
              <a:rPr lang="fr-CA" dirty="0"/>
              <a:t>Permet de diagnostiquer des lésions, des fractures ou des anomalies de la colonne, du crâne et des orbites oculaires.</a:t>
            </a:r>
          </a:p>
          <a:p>
            <a:r>
              <a:rPr lang="fr-CA" dirty="0"/>
              <a:t>Permet de détecter des tumeurs, des hématomes sous-duraux et épiduraux et des hernies discales.</a:t>
            </a:r>
          </a:p>
          <a:p>
            <a:r>
              <a:rPr lang="fr-CA" dirty="0"/>
              <a:t>Permet de contrôler les effets d’une chirurgie, d’une radiothérapie ou d’une chimiothérapie.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F59EC3D-CD23-81C3-CE78-06070380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7920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fr-CA" sz="3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MOYENS D’EXPLORATION MÉDICALE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19115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a57c43143167236cf612d8fcc68db3c742595ae"/>
  <p:tag name="ISPRING_RESOURCE_PATHS_HASH_2" val="eb55bb6b103e7c4b20c248192323e8150a6de4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14826</TotalTime>
  <Words>1788</Words>
  <Application>Microsoft Office PowerPoint</Application>
  <PresentationFormat>Affichage à l'écran (4:3)</PresentationFormat>
  <Paragraphs>288</Paragraphs>
  <Slides>37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Century Gothic</vt:lpstr>
      <vt:lpstr>Wingdings</vt:lpstr>
      <vt:lpstr>Wingdings 2</vt:lpstr>
      <vt:lpstr>Austin</vt:lpstr>
      <vt:lpstr>ÉVALUATIONS DIAGNOSTIQUES</vt:lpstr>
      <vt:lpstr>EXAMEN PHYSIQUE</vt:lpstr>
      <vt:lpstr>EXAMEN PHYSIQUE</vt:lpstr>
      <vt:lpstr>EXAMEN PHYSIQUE</vt:lpstr>
      <vt:lpstr>EXAMEN PHYSIQUE</vt:lpstr>
      <vt:lpstr>EXAMEN PHYSIQUE</vt:lpstr>
      <vt:lpstr>EXAMEN PHYSIQUE</vt:lpstr>
      <vt:lpstr>MOYENS D’EXPLORATION MÉDICALE</vt:lpstr>
      <vt:lpstr>MOYENS D’EXPLORATION MÉDICALE</vt:lpstr>
      <vt:lpstr>Présentation PowerPoint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MOYENS D’EXPLORATION MÉDICALE</vt:lpstr>
      <vt:lpstr>LES FACTEURS DE RISQUE</vt:lpstr>
      <vt:lpstr>LES FACTEURS DE RISQUE</vt:lpstr>
      <vt:lpstr>LES FACTEURS DE RISQUE</vt:lpstr>
      <vt:lpstr>LES FACTEURS DE RISQUE</vt:lpstr>
      <vt:lpstr>LES FACTEURS DE RISQUE</vt:lpstr>
      <vt:lpstr>LES FACTEURS DE RISQUE</vt:lpstr>
      <vt:lpstr>LES FACTEURS DE RISQUE</vt:lpstr>
      <vt:lpstr>LES FACTEURS DE RISQUE</vt:lpstr>
      <vt:lpstr>LES FACTEURS DE RISQUE</vt:lpstr>
      <vt:lpstr>LES FACTEURS DE RISQUE</vt:lpstr>
      <vt:lpstr>MANIFESTATIONS CLINIQUES ET SOINS INFIRMIERS</vt:lpstr>
      <vt:lpstr>MÉCANISME DE PERCEPTION DE LA DOULEUR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nerveux et sensoriel</dc:title>
  <dc:creator>J-F et Carol</dc:creator>
  <cp:lastModifiedBy>Beaulieu, Daniel</cp:lastModifiedBy>
  <cp:revision>197</cp:revision>
  <dcterms:created xsi:type="dcterms:W3CDTF">2012-05-02T12:57:32Z</dcterms:created>
  <dcterms:modified xsi:type="dcterms:W3CDTF">2024-04-29T18:08:27Z</dcterms:modified>
</cp:coreProperties>
</file>