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89" r:id="rId3"/>
    <p:sldId id="291" r:id="rId4"/>
    <p:sldId id="292" r:id="rId5"/>
    <p:sldId id="336" r:id="rId6"/>
    <p:sldId id="337" r:id="rId7"/>
    <p:sldId id="338" r:id="rId8"/>
    <p:sldId id="339" r:id="rId9"/>
    <p:sldId id="340" r:id="rId10"/>
    <p:sldId id="341" r:id="rId11"/>
    <p:sldId id="322" r:id="rId12"/>
    <p:sldId id="321" r:id="rId13"/>
    <p:sldId id="325" r:id="rId14"/>
    <p:sldId id="299" r:id="rId15"/>
    <p:sldId id="300" r:id="rId16"/>
    <p:sldId id="301" r:id="rId17"/>
    <p:sldId id="302" r:id="rId18"/>
    <p:sldId id="303" r:id="rId19"/>
    <p:sldId id="304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 varScale="1">
        <p:scale>
          <a:sx n="48" d="100"/>
          <a:sy n="48" d="100"/>
        </p:scale>
        <p:origin x="1325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C6C6B-464B-4DBA-AAF1-138DC404A2FA}" type="datetimeFigureOut">
              <a:rPr lang="fr-CA" smtClean="0"/>
              <a:t>2024-04-30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78077-41D4-49E6-B3E0-BD7D84C79CA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98256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118DC6-2E99-4EBD-8284-EF694D112312}" type="datetimeFigureOut">
              <a:rPr lang="fr-CA" smtClean="0"/>
              <a:pPr/>
              <a:t>2024-04-30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79BBE87-E6B7-46C1-AA84-61B3A7B0C46B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8DC6-2E99-4EBD-8284-EF694D112312}" type="datetimeFigureOut">
              <a:rPr lang="fr-CA" smtClean="0"/>
              <a:pPr/>
              <a:t>2024-04-30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E87-E6B7-46C1-AA84-61B3A7B0C46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8DC6-2E99-4EBD-8284-EF694D112312}" type="datetimeFigureOut">
              <a:rPr lang="fr-CA" smtClean="0"/>
              <a:pPr/>
              <a:t>2024-04-30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E87-E6B7-46C1-AA84-61B3A7B0C46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8DC6-2E99-4EBD-8284-EF694D112312}" type="datetimeFigureOut">
              <a:rPr lang="fr-CA" smtClean="0"/>
              <a:pPr/>
              <a:t>2024-04-30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E87-E6B7-46C1-AA84-61B3A7B0C46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8DC6-2E99-4EBD-8284-EF694D112312}" type="datetimeFigureOut">
              <a:rPr lang="fr-CA" smtClean="0"/>
              <a:pPr/>
              <a:t>2024-04-30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E87-E6B7-46C1-AA84-61B3A7B0C46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8DC6-2E99-4EBD-8284-EF694D112312}" type="datetimeFigureOut">
              <a:rPr lang="fr-CA" smtClean="0"/>
              <a:pPr/>
              <a:t>2024-04-30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E87-E6B7-46C1-AA84-61B3A7B0C46B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8DC6-2E99-4EBD-8284-EF694D112312}" type="datetimeFigureOut">
              <a:rPr lang="fr-CA" smtClean="0"/>
              <a:pPr/>
              <a:t>2024-04-30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E87-E6B7-46C1-AA84-61B3A7B0C46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8DC6-2E99-4EBD-8284-EF694D112312}" type="datetimeFigureOut">
              <a:rPr lang="fr-CA" smtClean="0"/>
              <a:pPr/>
              <a:t>2024-04-30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E87-E6B7-46C1-AA84-61B3A7B0C46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8DC6-2E99-4EBD-8284-EF694D112312}" type="datetimeFigureOut">
              <a:rPr lang="fr-CA" smtClean="0"/>
              <a:pPr/>
              <a:t>2024-04-30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E87-E6B7-46C1-AA84-61B3A7B0C46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8DC6-2E99-4EBD-8284-EF694D112312}" type="datetimeFigureOut">
              <a:rPr lang="fr-CA" smtClean="0"/>
              <a:pPr/>
              <a:t>2024-04-30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E87-E6B7-46C1-AA84-61B3A7B0C46B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8DC6-2E99-4EBD-8284-EF694D112312}" type="datetimeFigureOut">
              <a:rPr lang="fr-CA" smtClean="0"/>
              <a:pPr/>
              <a:t>2024-04-30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BE87-E6B7-46C1-AA84-61B3A7B0C46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118DC6-2E99-4EBD-8284-EF694D112312}" type="datetimeFigureOut">
              <a:rPr lang="fr-CA" smtClean="0"/>
              <a:pPr/>
              <a:t>2024-04-30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79BBE87-E6B7-46C1-AA84-61B3A7B0C46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439035" cy="1702160"/>
          </a:xfrm>
        </p:spPr>
        <p:txBody>
          <a:bodyPr>
            <a:noAutofit/>
          </a:bodyPr>
          <a:lstStyle/>
          <a:p>
            <a:pPr algn="ctr"/>
            <a:br>
              <a:rPr lang="fr-CA" sz="2200" b="1" dirty="0">
                <a:latin typeface="Comic Sans MS" pitchFamily="66" charset="0"/>
              </a:rPr>
            </a:br>
            <a:br>
              <a:rPr lang="fr-CA" sz="2200" b="1" dirty="0">
                <a:latin typeface="Comic Sans MS" pitchFamily="66" charset="0"/>
              </a:rPr>
            </a:br>
            <a:r>
              <a:rPr lang="fr-CA" sz="2200" b="1" dirty="0">
                <a:latin typeface="Comic Sans MS" pitchFamily="66" charset="0"/>
              </a:rPr>
              <a:t>Manifestations cliniques et soins infirmiers</a:t>
            </a:r>
            <a:endParaRPr lang="fr-CA" sz="22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pPr algn="ctr"/>
            <a:r>
              <a:rPr lang="fr-CA" dirty="0"/>
              <a:t>CHAPITRE 2</a:t>
            </a:r>
          </a:p>
        </p:txBody>
      </p:sp>
    </p:spTree>
    <p:extLst>
      <p:ext uri="{BB962C8B-B14F-4D97-AF65-F5344CB8AC3E}">
        <p14:creationId xmlns:p14="http://schemas.microsoft.com/office/powerpoint/2010/main" val="3227161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2" cy="4824536"/>
          </a:xfrm>
        </p:spPr>
        <p:txBody>
          <a:bodyPr/>
          <a:lstStyle/>
          <a:p>
            <a:pPr marL="68580" indent="0">
              <a:buNone/>
            </a:pPr>
            <a:r>
              <a:rPr lang="fr-CA" b="1" dirty="0">
                <a:highlight>
                  <a:srgbClr val="FFFF00"/>
                </a:highlight>
              </a:rPr>
              <a:t>Douleur chronique:</a:t>
            </a:r>
          </a:p>
          <a:p>
            <a:endParaRPr lang="fr-CA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CA" dirty="0">
                <a:highlight>
                  <a:srgbClr val="FFFF00"/>
                </a:highlight>
              </a:rPr>
              <a:t>Dure plus de trois à six mois.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dirty="0">
                <a:highlight>
                  <a:srgbClr val="FFFF00"/>
                </a:highlight>
              </a:rPr>
              <a:t>Devient une maladie en elle-même.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dirty="0"/>
              <a:t>Est dévastatrice, nocive, inutile.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dirty="0"/>
              <a:t>Se révèle pénible à endurer, a des répercussions familiales, sociales et professionnelles, et peut même conduire à une dépression.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024744" cy="757888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algn="ctr"/>
            <a:r>
              <a:rPr lang="fr-CA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TYPES DE DOULEURS</a:t>
            </a:r>
            <a:endParaRPr lang="fr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093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888722" cy="1693992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algn="ctr"/>
            <a:r>
              <a:rPr lang="fr-CA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FACTEURS SUSCEPTIBLES DE MODIFIER LA PERCEPTION/EXPRESSION DE LA DOULEUR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CA" dirty="0"/>
          </a:p>
          <a:p>
            <a:r>
              <a:rPr lang="en-CA" dirty="0"/>
              <a:t>5 dimensions en causes :</a:t>
            </a:r>
          </a:p>
          <a:p>
            <a:endParaRPr lang="en-CA" dirty="0"/>
          </a:p>
          <a:p>
            <a:pPr lvl="2">
              <a:buFont typeface="Wingdings" pitchFamily="2" charset="2"/>
              <a:buChar char="Ø"/>
            </a:pPr>
            <a:r>
              <a:rPr lang="en-CA" sz="2400" dirty="0" err="1"/>
              <a:t>Intellectuelle</a:t>
            </a:r>
            <a:endParaRPr lang="en-CA" sz="2400" dirty="0"/>
          </a:p>
          <a:p>
            <a:pPr lvl="2">
              <a:buFont typeface="Wingdings" pitchFamily="2" charset="2"/>
              <a:buChar char="Ø"/>
            </a:pPr>
            <a:r>
              <a:rPr lang="en-CA" sz="2400" dirty="0" err="1"/>
              <a:t>Spirituelle</a:t>
            </a:r>
            <a:endParaRPr lang="en-CA" sz="2400" dirty="0"/>
          </a:p>
          <a:p>
            <a:pPr lvl="2">
              <a:buFont typeface="Wingdings" pitchFamily="2" charset="2"/>
              <a:buChar char="Ø"/>
            </a:pPr>
            <a:r>
              <a:rPr lang="en-CA" sz="2400" dirty="0" err="1"/>
              <a:t>Émotive</a:t>
            </a:r>
            <a:endParaRPr lang="en-CA" sz="2400" dirty="0"/>
          </a:p>
          <a:p>
            <a:pPr lvl="2">
              <a:buFont typeface="Wingdings" pitchFamily="2" charset="2"/>
              <a:buChar char="Ø"/>
            </a:pPr>
            <a:r>
              <a:rPr lang="en-CA" sz="2400" dirty="0" err="1"/>
              <a:t>Biologique</a:t>
            </a:r>
            <a:endParaRPr lang="en-CA" sz="2400" dirty="0"/>
          </a:p>
          <a:p>
            <a:pPr lvl="2">
              <a:buFont typeface="Wingdings" pitchFamily="2" charset="2"/>
              <a:buChar char="Ø"/>
            </a:pPr>
            <a:r>
              <a:rPr lang="en-CA" sz="2400" dirty="0" err="1"/>
              <a:t>Sociale</a:t>
            </a:r>
            <a:r>
              <a:rPr lang="en-CA" sz="2400" dirty="0"/>
              <a:t>   </a:t>
            </a:r>
            <a:endParaRPr lang="fr-C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1298F83-B705-417C-D8E4-51473F6841E1}"/>
              </a:ext>
            </a:extLst>
          </p:cNvPr>
          <p:cNvSpPr/>
          <p:nvPr/>
        </p:nvSpPr>
        <p:spPr>
          <a:xfrm>
            <a:off x="611560" y="1484784"/>
            <a:ext cx="7920880" cy="38884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5400" b="1" dirty="0">
                <a:solidFill>
                  <a:schemeClr val="tx1"/>
                </a:solidFill>
              </a:rPr>
              <a:t>PRENDRE CONNAISSANCE DES   5 DIMENSIONS p.50 DU GUIDE CÉMEQ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 dirty="0"/>
          </a:p>
          <a:p>
            <a:endParaRPr lang="fr-CA" dirty="0"/>
          </a:p>
          <a:p>
            <a:pPr marL="68580" indent="0">
              <a:buNone/>
            </a:pPr>
            <a:endParaRPr lang="fr-CA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1B481B-B53F-90F5-FF29-9115CB153087}"/>
              </a:ext>
            </a:extLst>
          </p:cNvPr>
          <p:cNvSpPr/>
          <p:nvPr/>
        </p:nvSpPr>
        <p:spPr>
          <a:xfrm>
            <a:off x="611560" y="836711"/>
            <a:ext cx="7920880" cy="49959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4800" b="1" dirty="0">
                <a:solidFill>
                  <a:schemeClr val="tx1"/>
                </a:solidFill>
              </a:rPr>
              <a:t>PRENDRE CONNAISSANCE DES   DIFFÉRENTES MANIFESTATIONS DE LA DOULEUR p.51 DU GUIDE CÉMEQ</a:t>
            </a:r>
          </a:p>
        </p:txBody>
      </p:sp>
    </p:spTree>
    <p:extLst>
      <p:ext uri="{BB962C8B-B14F-4D97-AF65-F5344CB8AC3E}">
        <p14:creationId xmlns:p14="http://schemas.microsoft.com/office/powerpoint/2010/main" val="2270989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fr-CA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MANIFESTATIONS DE LA DOULEUR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fr-CA" b="1" dirty="0"/>
              <a:t>Comportement verbal</a:t>
            </a:r>
          </a:p>
          <a:p>
            <a:endParaRPr lang="fr-CA" b="1" dirty="0"/>
          </a:p>
          <a:p>
            <a:pPr lvl="1">
              <a:buFont typeface="Wingdings" pitchFamily="2" charset="2"/>
              <a:buChar char="ü"/>
            </a:pPr>
            <a:r>
              <a:rPr lang="fr-CA" dirty="0"/>
              <a:t>Ton de voix</a:t>
            </a:r>
          </a:p>
          <a:p>
            <a:pPr marL="365760" lvl="1" indent="0">
              <a:buNone/>
            </a:pPr>
            <a:endParaRPr lang="fr-CA" dirty="0"/>
          </a:p>
          <a:p>
            <a:pPr lvl="1">
              <a:buFont typeface="Wingdings" pitchFamily="2" charset="2"/>
              <a:buChar char="ü"/>
            </a:pPr>
            <a:r>
              <a:rPr lang="fr-CA" dirty="0"/>
              <a:t>Rapidité d’élocution</a:t>
            </a:r>
          </a:p>
          <a:p>
            <a:pPr lvl="1">
              <a:buFont typeface="Wingdings" pitchFamily="2" charset="2"/>
              <a:buChar char="ü"/>
            </a:pPr>
            <a:endParaRPr lang="fr-CA" dirty="0"/>
          </a:p>
          <a:p>
            <a:pPr lvl="1">
              <a:buFont typeface="Wingdings" pitchFamily="2" charset="2"/>
              <a:buChar char="ü"/>
            </a:pPr>
            <a:r>
              <a:rPr lang="fr-CA" dirty="0"/>
              <a:t>Vocalisation : gémissement, cris, grognement, soupir, pleurs</a:t>
            </a:r>
          </a:p>
        </p:txBody>
      </p:sp>
    </p:spTree>
    <p:extLst>
      <p:ext uri="{BB962C8B-B14F-4D97-AF65-F5344CB8AC3E}">
        <p14:creationId xmlns:p14="http://schemas.microsoft.com/office/powerpoint/2010/main" val="354461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fr-CA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MANIFESTATIONS DE LA DOULEUR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4129684"/>
          </a:xfrm>
        </p:spPr>
        <p:txBody>
          <a:bodyPr/>
          <a:lstStyle/>
          <a:p>
            <a:pPr marL="68580" indent="0">
              <a:buNone/>
            </a:pPr>
            <a:r>
              <a:rPr lang="fr-CA" b="1" dirty="0"/>
              <a:t>Comportement non verbal</a:t>
            </a:r>
          </a:p>
          <a:p>
            <a:pPr marL="68580" indent="0">
              <a:buNone/>
            </a:pPr>
            <a:endParaRPr lang="fr-CA" b="1" dirty="0"/>
          </a:p>
          <a:p>
            <a:pPr lvl="1">
              <a:buFont typeface="Wingdings" pitchFamily="2" charset="2"/>
              <a:buChar char="ü"/>
            </a:pPr>
            <a:r>
              <a:rPr lang="fr-CA" dirty="0"/>
              <a:t>Expressions faciales</a:t>
            </a:r>
          </a:p>
          <a:p>
            <a:pPr lvl="1">
              <a:buFont typeface="Wingdings" pitchFamily="2" charset="2"/>
              <a:buChar char="ü"/>
            </a:pPr>
            <a:endParaRPr lang="fr-CA" dirty="0"/>
          </a:p>
          <a:p>
            <a:pPr lvl="1">
              <a:buFont typeface="Wingdings" pitchFamily="2" charset="2"/>
              <a:buChar char="ü"/>
            </a:pPr>
            <a:r>
              <a:rPr lang="fr-CA" dirty="0"/>
              <a:t>Mouvements corporels</a:t>
            </a:r>
          </a:p>
          <a:p>
            <a:pPr lvl="1">
              <a:buFont typeface="Wingdings" pitchFamily="2" charset="2"/>
              <a:buChar char="ü"/>
            </a:pPr>
            <a:endParaRPr lang="fr-CA" dirty="0"/>
          </a:p>
          <a:p>
            <a:pPr lvl="1">
              <a:buFont typeface="Wingdings" pitchFamily="2" charset="2"/>
              <a:buChar char="ü"/>
            </a:pPr>
            <a:r>
              <a:rPr lang="fr-CA" dirty="0"/>
              <a:t>Modifications dans les interactions sociales</a:t>
            </a:r>
          </a:p>
          <a:p>
            <a:pPr lvl="1">
              <a:buFont typeface="Wingdings" pitchFamily="2" charset="2"/>
              <a:buChar char="ü"/>
            </a:pPr>
            <a:endParaRPr lang="fr-CA" dirty="0"/>
          </a:p>
          <a:p>
            <a:pPr marL="365760" lvl="1" indent="0">
              <a:buNone/>
            </a:pPr>
            <a:r>
              <a:rPr lang="fr-CA" dirty="0"/>
              <a:t>Voir annexes Échelle </a:t>
            </a:r>
            <a:r>
              <a:rPr lang="fr-CA" dirty="0" err="1"/>
              <a:t>Doloplus</a:t>
            </a:r>
            <a:r>
              <a:rPr lang="fr-CA" dirty="0"/>
              <a:t> et </a:t>
            </a:r>
            <a:r>
              <a:rPr lang="fr-CA" dirty="0" err="1"/>
              <a:t>Pacslac</a:t>
            </a:r>
            <a:r>
              <a:rPr lang="fr-CA" dirty="0"/>
              <a:t> </a:t>
            </a:r>
          </a:p>
          <a:p>
            <a:pPr marL="365760" lvl="1" indent="0">
              <a:buNone/>
            </a:pPr>
            <a:r>
              <a:rPr lang="fr-CA" dirty="0"/>
              <a:t>CÉMEQ p. 189, 190</a:t>
            </a:r>
          </a:p>
        </p:txBody>
      </p:sp>
    </p:spTree>
    <p:extLst>
      <p:ext uri="{BB962C8B-B14F-4D97-AF65-F5344CB8AC3E}">
        <p14:creationId xmlns:p14="http://schemas.microsoft.com/office/powerpoint/2010/main" val="392544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fr-CA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MANIFESTATIONS DE LA DOULEUR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9328" y="2564904"/>
            <a:ext cx="6777317" cy="350897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fr-CA" dirty="0"/>
              <a:t>Une douleur d’intensité faible à modérée agit habituellement sur le </a:t>
            </a:r>
            <a:r>
              <a:rPr lang="fr-CA" b="1" dirty="0"/>
              <a:t>système nerveux sympathique.</a:t>
            </a:r>
          </a:p>
          <a:p>
            <a:pPr marL="68580" indent="0">
              <a:buNone/>
            </a:pPr>
            <a:endParaRPr lang="fr-CA" dirty="0"/>
          </a:p>
          <a:p>
            <a:pPr>
              <a:buFont typeface="Wingdings" panose="05000000000000000000" pitchFamily="2" charset="2"/>
              <a:buChar char="ü"/>
            </a:pPr>
            <a:r>
              <a:rPr lang="fr-CA" dirty="0"/>
              <a:t>Une douleur persistante, intense et profonde agit sur le </a:t>
            </a:r>
            <a:r>
              <a:rPr lang="fr-CA" b="1" dirty="0"/>
              <a:t>système nerveux parasympathique</a:t>
            </a:r>
          </a:p>
        </p:txBody>
      </p:sp>
    </p:spTree>
    <p:extLst>
      <p:ext uri="{BB962C8B-B14F-4D97-AF65-F5344CB8AC3E}">
        <p14:creationId xmlns:p14="http://schemas.microsoft.com/office/powerpoint/2010/main" val="293959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608" y="908720"/>
            <a:ext cx="7024744" cy="757888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fr-C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ÉVALUATION DE LA DOULEUR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6777" y="1916832"/>
            <a:ext cx="3492388" cy="4032448"/>
          </a:xfrm>
        </p:spPr>
        <p:txBody>
          <a:bodyPr>
            <a:normAutofit fontScale="92500" lnSpcReduction="10000"/>
          </a:bodyPr>
          <a:lstStyle/>
          <a:p>
            <a:pPr marL="68580" indent="0" algn="r">
              <a:buNone/>
            </a:pPr>
            <a:r>
              <a:rPr lang="fr-CA" b="1" u="sng" dirty="0">
                <a:highlight>
                  <a:srgbClr val="FFFF00"/>
                </a:highlight>
              </a:rPr>
              <a:t>PQRSTU</a:t>
            </a:r>
          </a:p>
          <a:p>
            <a:pPr marL="365760" lvl="1" indent="0">
              <a:buNone/>
            </a:pPr>
            <a:endParaRPr lang="fr-CA" dirty="0">
              <a:solidFill>
                <a:srgbClr val="7030A0"/>
              </a:solidFill>
              <a:latin typeface="Comic Sans MS" pitchFamily="66" charset="0"/>
            </a:endParaRPr>
          </a:p>
          <a:p>
            <a:pPr marL="365760" lvl="1" indent="0">
              <a:buNone/>
            </a:pPr>
            <a:r>
              <a:rPr lang="fr-CA" b="1" u="sng" dirty="0">
                <a:highlight>
                  <a:srgbClr val="FFFF00"/>
                </a:highlight>
                <a:latin typeface="Comic Sans MS" pitchFamily="66" charset="0"/>
              </a:rPr>
              <a:t>P</a:t>
            </a:r>
            <a:r>
              <a:rPr lang="fr-CA" dirty="0">
                <a:highlight>
                  <a:srgbClr val="FFFF00"/>
                </a:highlight>
                <a:latin typeface="Comic Sans MS" pitchFamily="66" charset="0"/>
              </a:rPr>
              <a:t>rovoque</a:t>
            </a:r>
            <a:r>
              <a:rPr lang="fr-CA" dirty="0">
                <a:latin typeface="Comic Sans MS" pitchFamily="66" charset="0"/>
              </a:rPr>
              <a:t>                                                  </a:t>
            </a:r>
            <a:endParaRPr lang="fr-CA" dirty="0">
              <a:highlight>
                <a:srgbClr val="FFFF00"/>
              </a:highlight>
              <a:latin typeface="Comic Sans MS" pitchFamily="66" charset="0"/>
            </a:endParaRPr>
          </a:p>
          <a:p>
            <a:pPr marL="365760" lvl="1" indent="0">
              <a:buNone/>
            </a:pPr>
            <a:r>
              <a:rPr lang="fr-CA" b="1" u="sng" dirty="0">
                <a:highlight>
                  <a:srgbClr val="FFFF00"/>
                </a:highlight>
                <a:latin typeface="Comic Sans MS" pitchFamily="66" charset="0"/>
              </a:rPr>
              <a:t>P</a:t>
            </a:r>
            <a:r>
              <a:rPr lang="fr-CA" dirty="0">
                <a:highlight>
                  <a:srgbClr val="FFFF00"/>
                </a:highlight>
                <a:latin typeface="Comic Sans MS" pitchFamily="66" charset="0"/>
              </a:rPr>
              <a:t>allie</a:t>
            </a:r>
            <a:r>
              <a:rPr lang="fr-CA" dirty="0">
                <a:latin typeface="Comic Sans MS" pitchFamily="66" charset="0"/>
              </a:rPr>
              <a:t>                                                        </a:t>
            </a:r>
            <a:endParaRPr lang="fr-CA" dirty="0">
              <a:highlight>
                <a:srgbClr val="FFFF00"/>
              </a:highlight>
              <a:latin typeface="Comic Sans MS" pitchFamily="66" charset="0"/>
            </a:endParaRPr>
          </a:p>
          <a:p>
            <a:pPr marL="68580" indent="0">
              <a:buNone/>
            </a:pPr>
            <a:endParaRPr lang="fr-CA" dirty="0">
              <a:latin typeface="Comic Sans MS" pitchFamily="66" charset="0"/>
            </a:endParaRPr>
          </a:p>
          <a:p>
            <a:pPr marL="365760" lvl="1" indent="0">
              <a:buNone/>
            </a:pPr>
            <a:r>
              <a:rPr lang="fr-CA" b="1" u="sng" dirty="0">
                <a:highlight>
                  <a:srgbClr val="FFFF00"/>
                </a:highlight>
                <a:latin typeface="Comic Sans MS" pitchFamily="66" charset="0"/>
              </a:rPr>
              <a:t>Q</a:t>
            </a:r>
            <a:r>
              <a:rPr lang="fr-CA" dirty="0">
                <a:highlight>
                  <a:srgbClr val="FFFF00"/>
                </a:highlight>
                <a:latin typeface="Comic Sans MS" pitchFamily="66" charset="0"/>
              </a:rPr>
              <a:t>ualité</a:t>
            </a:r>
            <a:r>
              <a:rPr lang="fr-CA" dirty="0">
                <a:latin typeface="Comic Sans MS" pitchFamily="66" charset="0"/>
              </a:rPr>
              <a:t> 		                                 </a:t>
            </a:r>
            <a:endParaRPr lang="fr-CA" dirty="0">
              <a:highlight>
                <a:srgbClr val="FFFF00"/>
              </a:highlight>
              <a:latin typeface="Comic Sans MS" pitchFamily="66" charset="0"/>
            </a:endParaRPr>
          </a:p>
          <a:p>
            <a:pPr marL="365760" lvl="1" indent="0">
              <a:buNone/>
            </a:pPr>
            <a:r>
              <a:rPr lang="fr-CA" b="1" u="sng" dirty="0">
                <a:highlight>
                  <a:srgbClr val="FFFF00"/>
                </a:highlight>
                <a:latin typeface="Comic Sans MS" pitchFamily="66" charset="0"/>
              </a:rPr>
              <a:t>Q</a:t>
            </a:r>
            <a:r>
              <a:rPr lang="fr-CA" dirty="0">
                <a:highlight>
                  <a:srgbClr val="FFFF00"/>
                </a:highlight>
                <a:latin typeface="Comic Sans MS" pitchFamily="66" charset="0"/>
              </a:rPr>
              <a:t>uantité</a:t>
            </a:r>
            <a:r>
              <a:rPr lang="fr-CA" dirty="0">
                <a:latin typeface="Comic Sans MS" pitchFamily="66" charset="0"/>
              </a:rPr>
              <a:t>                            </a:t>
            </a:r>
          </a:p>
          <a:p>
            <a:pPr marL="68580" indent="0">
              <a:buNone/>
            </a:pPr>
            <a:endParaRPr lang="fr-CA" dirty="0">
              <a:solidFill>
                <a:srgbClr val="7030A0"/>
              </a:solidFill>
              <a:latin typeface="Comic Sans MS" pitchFamily="66" charset="0"/>
            </a:endParaRPr>
          </a:p>
          <a:p>
            <a:pPr marL="68580" indent="0">
              <a:buNone/>
            </a:pPr>
            <a:r>
              <a:rPr lang="fr-CA" dirty="0">
                <a:solidFill>
                  <a:srgbClr val="7030A0"/>
                </a:solidFill>
                <a:latin typeface="Comic Sans MS" pitchFamily="66" charset="0"/>
              </a:rPr>
              <a:t>   </a:t>
            </a:r>
            <a:r>
              <a:rPr lang="fr-CA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fr-CA" u="sng" dirty="0">
                <a:solidFill>
                  <a:schemeClr val="tx1"/>
                </a:solidFill>
                <a:highlight>
                  <a:srgbClr val="FFFF00"/>
                </a:highlight>
                <a:latin typeface="Comic Sans MS" pitchFamily="66" charset="0"/>
              </a:rPr>
              <a:t>R</a:t>
            </a:r>
            <a:r>
              <a:rPr lang="fr-CA" dirty="0">
                <a:solidFill>
                  <a:schemeClr val="tx1"/>
                </a:solidFill>
                <a:highlight>
                  <a:srgbClr val="FFFF00"/>
                </a:highlight>
                <a:latin typeface="Comic Sans MS" pitchFamily="66" charset="0"/>
              </a:rPr>
              <a:t>égion</a:t>
            </a:r>
            <a:r>
              <a:rPr lang="fr-CA" dirty="0">
                <a:solidFill>
                  <a:schemeClr val="tx1"/>
                </a:solidFill>
                <a:latin typeface="Comic Sans MS" pitchFamily="66" charset="0"/>
              </a:rPr>
              <a:t>	</a:t>
            </a:r>
            <a:endParaRPr lang="fr-CA" dirty="0">
              <a:solidFill>
                <a:schemeClr val="tx1"/>
              </a:solidFill>
              <a:highlight>
                <a:srgbClr val="FFFF00"/>
              </a:highlight>
              <a:latin typeface="Comic Sans MS" pitchFamily="66" charset="0"/>
            </a:endParaRPr>
          </a:p>
          <a:p>
            <a:pPr marL="68580" indent="0">
              <a:buNone/>
            </a:pPr>
            <a:r>
              <a:rPr lang="fr-CA" dirty="0">
                <a:solidFill>
                  <a:schemeClr val="tx1"/>
                </a:solidFill>
                <a:latin typeface="Comic Sans MS" pitchFamily="66" charset="0"/>
              </a:rPr>
              <a:t>    </a:t>
            </a:r>
            <a:r>
              <a:rPr lang="fr-CA" dirty="0">
                <a:solidFill>
                  <a:schemeClr val="tx1"/>
                </a:solidFill>
                <a:highlight>
                  <a:srgbClr val="FFFF00"/>
                </a:highlight>
                <a:latin typeface="Comic Sans MS" pitchFamily="66" charset="0"/>
              </a:rPr>
              <a:t>I</a:t>
            </a:r>
            <a:r>
              <a:rPr lang="fr-CA" u="sng" dirty="0">
                <a:solidFill>
                  <a:schemeClr val="tx1"/>
                </a:solidFill>
                <a:highlight>
                  <a:srgbClr val="FFFF00"/>
                </a:highlight>
                <a:latin typeface="Comic Sans MS" pitchFamily="66" charset="0"/>
              </a:rPr>
              <a:t>rr</a:t>
            </a:r>
            <a:r>
              <a:rPr lang="fr-CA" dirty="0">
                <a:solidFill>
                  <a:schemeClr val="tx1"/>
                </a:solidFill>
                <a:highlight>
                  <a:srgbClr val="FFFF00"/>
                </a:highlight>
                <a:latin typeface="Comic Sans MS" pitchFamily="66" charset="0"/>
              </a:rPr>
              <a:t>adiation</a:t>
            </a:r>
          </a:p>
          <a:p>
            <a:pPr marL="365760" lvl="1" indent="0">
              <a:buNone/>
            </a:pPr>
            <a:r>
              <a:rPr lang="fr-CA" dirty="0">
                <a:latin typeface="Comic Sans MS" pitchFamily="66" charset="0"/>
              </a:rPr>
              <a:t>                                          </a:t>
            </a:r>
          </a:p>
          <a:p>
            <a:pPr marL="68580" indent="0">
              <a:buNone/>
            </a:pPr>
            <a:endParaRPr lang="fr-CA" b="1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76E4425C-80D2-7293-EEE2-9FF19A2BD753}"/>
              </a:ext>
            </a:extLst>
          </p:cNvPr>
          <p:cNvSpPr txBox="1">
            <a:spLocks/>
          </p:cNvSpPr>
          <p:nvPr/>
        </p:nvSpPr>
        <p:spPr>
          <a:xfrm>
            <a:off x="5076056" y="2564904"/>
            <a:ext cx="3923275" cy="3672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Wingdings 2" pitchFamily="18" charset="2"/>
              <a:buNone/>
            </a:pPr>
            <a:r>
              <a:rPr lang="fr-CA" b="1" u="sng" dirty="0">
                <a:highlight>
                  <a:srgbClr val="FFFF00"/>
                </a:highlight>
                <a:latin typeface="Comic Sans MS" pitchFamily="66" charset="0"/>
              </a:rPr>
              <a:t>S</a:t>
            </a:r>
            <a:r>
              <a:rPr lang="fr-CA" b="1" dirty="0">
                <a:highlight>
                  <a:srgbClr val="FFFF00"/>
                </a:highlight>
                <a:latin typeface="Comic Sans MS" pitchFamily="66" charset="0"/>
              </a:rPr>
              <a:t>ignes</a:t>
            </a:r>
            <a:r>
              <a:rPr lang="fr-CA" dirty="0">
                <a:latin typeface="Comic Sans MS" pitchFamily="66" charset="0"/>
              </a:rPr>
              <a:t>                                                        </a:t>
            </a:r>
            <a:r>
              <a:rPr lang="fr-CA" u="sng" dirty="0">
                <a:highlight>
                  <a:srgbClr val="FFFF00"/>
                </a:highlight>
                <a:latin typeface="Comic Sans MS" pitchFamily="66" charset="0"/>
              </a:rPr>
              <a:t>S</a:t>
            </a:r>
            <a:r>
              <a:rPr lang="fr-CA" dirty="0">
                <a:highlight>
                  <a:srgbClr val="FFFF00"/>
                </a:highlight>
                <a:latin typeface="Comic Sans MS" pitchFamily="66" charset="0"/>
              </a:rPr>
              <a:t>ymptômes</a:t>
            </a:r>
          </a:p>
          <a:p>
            <a:pPr marL="365760" lvl="1" indent="0">
              <a:buFont typeface="Wingdings 2" pitchFamily="18" charset="2"/>
              <a:buNone/>
            </a:pPr>
            <a:endParaRPr lang="fr-CA" b="1" u="sng" dirty="0">
              <a:highlight>
                <a:srgbClr val="FFFF00"/>
              </a:highlight>
              <a:latin typeface="Comic Sans MS" pitchFamily="66" charset="0"/>
            </a:endParaRPr>
          </a:p>
          <a:p>
            <a:pPr marL="0" lvl="1" indent="0">
              <a:buFont typeface="Wingdings 2" pitchFamily="18" charset="2"/>
              <a:buNone/>
            </a:pPr>
            <a:r>
              <a:rPr lang="fr-CA" b="1" u="sng" dirty="0">
                <a:highlight>
                  <a:srgbClr val="FFFF00"/>
                </a:highlight>
                <a:latin typeface="Comic Sans MS" pitchFamily="66" charset="0"/>
              </a:rPr>
              <a:t>T</a:t>
            </a:r>
            <a:r>
              <a:rPr lang="fr-CA" dirty="0">
                <a:highlight>
                  <a:srgbClr val="FFFF00"/>
                </a:highlight>
                <a:latin typeface="Comic Sans MS" pitchFamily="66" charset="0"/>
              </a:rPr>
              <a:t>emps</a:t>
            </a:r>
            <a:r>
              <a:rPr lang="fr-CA" dirty="0">
                <a:latin typeface="Comic Sans MS" pitchFamily="66" charset="0"/>
              </a:rPr>
              <a:t>                       </a:t>
            </a:r>
          </a:p>
          <a:p>
            <a:pPr marL="68580" indent="0">
              <a:buFont typeface="Wingdings 2" pitchFamily="18" charset="2"/>
              <a:buNone/>
            </a:pPr>
            <a:endParaRPr lang="fr-CA" dirty="0">
              <a:solidFill>
                <a:srgbClr val="7030A0"/>
              </a:solidFill>
              <a:latin typeface="Comic Sans MS" pitchFamily="66" charset="0"/>
            </a:endParaRPr>
          </a:p>
          <a:p>
            <a:pPr marL="68580" indent="0">
              <a:buFont typeface="Wingdings 2" pitchFamily="18" charset="2"/>
              <a:buNone/>
            </a:pPr>
            <a:r>
              <a:rPr lang="fr-CA" dirty="0">
                <a:solidFill>
                  <a:srgbClr val="7030A0"/>
                </a:solidFill>
                <a:latin typeface="Comic Sans MS" pitchFamily="66" charset="0"/>
              </a:rPr>
              <a:t>   </a:t>
            </a:r>
            <a:r>
              <a:rPr lang="fr-CA" dirty="0">
                <a:solidFill>
                  <a:schemeClr val="tx1"/>
                </a:solidFill>
                <a:latin typeface="Comic Sans MS" pitchFamily="66" charset="0"/>
              </a:rPr>
              <a:t>		                                 </a:t>
            </a:r>
            <a:r>
              <a:rPr lang="fr-CA" u="sng" dirty="0" err="1">
                <a:solidFill>
                  <a:schemeClr val="tx1"/>
                </a:solidFill>
                <a:highlight>
                  <a:srgbClr val="FFFF00"/>
                </a:highlight>
                <a:latin typeface="Comic Sans MS" pitchFamily="66" charset="0"/>
              </a:rPr>
              <a:t>U</a:t>
            </a:r>
            <a:r>
              <a:rPr lang="fr-CA" dirty="0" err="1">
                <a:solidFill>
                  <a:schemeClr val="tx1"/>
                </a:solidFill>
                <a:highlight>
                  <a:srgbClr val="FFFF00"/>
                </a:highlight>
                <a:latin typeface="Comic Sans MS" pitchFamily="66" charset="0"/>
              </a:rPr>
              <a:t>nderstanding</a:t>
            </a:r>
            <a:endParaRPr lang="fr-CA" dirty="0">
              <a:solidFill>
                <a:schemeClr val="tx1"/>
              </a:solidFill>
              <a:highlight>
                <a:srgbClr val="FFFF00"/>
              </a:highlight>
              <a:latin typeface="Comic Sans MS" pitchFamily="66" charset="0"/>
            </a:endParaRPr>
          </a:p>
          <a:p>
            <a:pPr marL="68580" indent="0">
              <a:buFont typeface="Wingdings 2" pitchFamily="18" charset="2"/>
              <a:buNone/>
            </a:pPr>
            <a:r>
              <a:rPr lang="fr-CA" dirty="0">
                <a:solidFill>
                  <a:schemeClr val="tx1"/>
                </a:solidFill>
                <a:latin typeface="Comic Sans MS" pitchFamily="66" charset="0"/>
              </a:rPr>
              <a:t>    </a:t>
            </a:r>
            <a:endParaRPr lang="fr-CA" dirty="0">
              <a:solidFill>
                <a:schemeClr val="tx1"/>
              </a:solidFill>
              <a:highlight>
                <a:srgbClr val="FFFF00"/>
              </a:highlight>
              <a:latin typeface="Comic Sans MS" pitchFamily="66" charset="0"/>
            </a:endParaRPr>
          </a:p>
          <a:p>
            <a:pPr marL="365760" lvl="1" indent="0">
              <a:buFont typeface="Wingdings 2" pitchFamily="18" charset="2"/>
              <a:buNone/>
            </a:pPr>
            <a:r>
              <a:rPr lang="fr-CA" dirty="0">
                <a:latin typeface="Comic Sans MS" pitchFamily="66" charset="0"/>
              </a:rPr>
              <a:t>                                          </a:t>
            </a:r>
          </a:p>
          <a:p>
            <a:pPr marL="68580" indent="0">
              <a:buFont typeface="Wingdings 2" pitchFamily="18" charset="2"/>
              <a:buNone/>
            </a:pPr>
            <a:endParaRPr lang="fr-CA" b="1" dirty="0"/>
          </a:p>
        </p:txBody>
      </p:sp>
    </p:spTree>
    <p:extLst>
      <p:ext uri="{BB962C8B-B14F-4D97-AF65-F5344CB8AC3E}">
        <p14:creationId xmlns:p14="http://schemas.microsoft.com/office/powerpoint/2010/main" val="3059053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59628" y="764704"/>
            <a:ext cx="7024744" cy="1143000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fr-CA" b="1" dirty="0">
                <a:solidFill>
                  <a:srgbClr val="FF0000"/>
                </a:solidFill>
              </a:rPr>
              <a:t>ÉVALUATION DE LA DOULEUR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 algn="ctr">
              <a:buNone/>
            </a:pPr>
            <a:r>
              <a:rPr lang="fr-CA" b="1" u="sng" dirty="0">
                <a:highlight>
                  <a:srgbClr val="FFFF00"/>
                </a:highlight>
              </a:rPr>
              <a:t>Notes au dossier</a:t>
            </a:r>
          </a:p>
          <a:p>
            <a:pPr algn="ctr"/>
            <a:endParaRPr lang="fr-CA" b="1" u="sng" dirty="0"/>
          </a:p>
          <a:p>
            <a:pPr algn="ctr"/>
            <a:endParaRPr lang="fr-CA" b="1" u="sng" dirty="0"/>
          </a:p>
          <a:p>
            <a:pPr marL="68580" indent="0">
              <a:buNone/>
            </a:pPr>
            <a:r>
              <a:rPr lang="fr-CA" b="1" u="sng" dirty="0">
                <a:highlight>
                  <a:srgbClr val="FFFF00"/>
                </a:highlight>
              </a:rPr>
              <a:t>D</a:t>
            </a:r>
            <a:r>
              <a:rPr lang="fr-CA" dirty="0"/>
              <a:t>      </a:t>
            </a:r>
            <a:r>
              <a:rPr lang="fr-CA" dirty="0">
                <a:highlight>
                  <a:srgbClr val="FFFF00"/>
                </a:highlight>
              </a:rPr>
              <a:t>Données</a:t>
            </a:r>
            <a:endParaRPr lang="fr-CA" b="1" u="sng" dirty="0">
              <a:highlight>
                <a:srgbClr val="FFFF00"/>
              </a:highlight>
            </a:endParaRPr>
          </a:p>
          <a:p>
            <a:endParaRPr lang="fr-CA" b="1" u="sng" dirty="0"/>
          </a:p>
          <a:p>
            <a:pPr marL="68580" indent="0">
              <a:buNone/>
            </a:pPr>
            <a:r>
              <a:rPr lang="fr-CA" b="1" u="sng" dirty="0">
                <a:highlight>
                  <a:srgbClr val="FFFF00"/>
                </a:highlight>
              </a:rPr>
              <a:t>I</a:t>
            </a:r>
            <a:r>
              <a:rPr lang="fr-CA" dirty="0">
                <a:highlight>
                  <a:srgbClr val="FFFF00"/>
                </a:highlight>
              </a:rPr>
              <a:t> </a:t>
            </a:r>
            <a:r>
              <a:rPr lang="fr-CA" dirty="0"/>
              <a:t>       </a:t>
            </a:r>
            <a:r>
              <a:rPr lang="fr-CA" dirty="0">
                <a:highlight>
                  <a:srgbClr val="FFFF00"/>
                </a:highlight>
              </a:rPr>
              <a:t>Interventions</a:t>
            </a:r>
            <a:endParaRPr lang="fr-CA" b="1" u="sng" dirty="0">
              <a:highlight>
                <a:srgbClr val="FFFF00"/>
              </a:highlight>
            </a:endParaRPr>
          </a:p>
          <a:p>
            <a:endParaRPr lang="fr-CA" b="1" u="sng" dirty="0"/>
          </a:p>
          <a:p>
            <a:pPr marL="68580" indent="0">
              <a:buNone/>
            </a:pPr>
            <a:r>
              <a:rPr lang="fr-CA" b="1" u="sng" dirty="0">
                <a:highlight>
                  <a:srgbClr val="FFFF00"/>
                </a:highlight>
              </a:rPr>
              <a:t>R</a:t>
            </a:r>
            <a:r>
              <a:rPr lang="fr-CA" dirty="0"/>
              <a:t>       </a:t>
            </a:r>
            <a:r>
              <a:rPr lang="fr-CA" dirty="0">
                <a:highlight>
                  <a:srgbClr val="FFFF00"/>
                </a:highlight>
              </a:rPr>
              <a:t>Résultat</a:t>
            </a:r>
            <a:endParaRPr lang="fr-CA" b="1" u="sng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70614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algn="ctr"/>
            <a:r>
              <a:rPr lang="fr-CA" b="1" spc="50" dirty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TRAITEMENT DE LA DOULEUR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u="sng" dirty="0"/>
              <a:t>Analgésiques non narcotiques</a:t>
            </a:r>
          </a:p>
          <a:p>
            <a:pPr lvl="2">
              <a:buFont typeface="Wingdings" pitchFamily="2" charset="2"/>
              <a:buChar char="Ø"/>
            </a:pPr>
            <a:r>
              <a:rPr lang="fr-CA" dirty="0"/>
              <a:t>Pour les douleurs légères à modérées</a:t>
            </a:r>
          </a:p>
          <a:p>
            <a:r>
              <a:rPr lang="fr-CA" u="sng" dirty="0"/>
              <a:t>Analgésiques narcotiques</a:t>
            </a:r>
          </a:p>
          <a:p>
            <a:pPr lvl="2">
              <a:buFont typeface="Wingdings" pitchFamily="2" charset="2"/>
              <a:buChar char="Ø"/>
            </a:pPr>
            <a:r>
              <a:rPr lang="fr-CA" dirty="0"/>
              <a:t>Pour les douleurs modérées à sévères</a:t>
            </a:r>
          </a:p>
          <a:p>
            <a:r>
              <a:rPr lang="fr-CA" u="sng" dirty="0"/>
              <a:t>Anti-inflammatoires non stéroïdiens</a:t>
            </a:r>
          </a:p>
          <a:p>
            <a:pPr lvl="2">
              <a:buFont typeface="Wingdings" pitchFamily="2" charset="2"/>
              <a:buChar char="Ø"/>
            </a:pPr>
            <a:r>
              <a:rPr lang="fr-CA" dirty="0"/>
              <a:t>Pour diminuer l’inflammation</a:t>
            </a:r>
          </a:p>
          <a:p>
            <a:r>
              <a:rPr lang="fr-CA" u="sng" dirty="0"/>
              <a:t>Relaxants musculaires</a:t>
            </a:r>
          </a:p>
          <a:p>
            <a:pPr lvl="2">
              <a:buFont typeface="Wingdings" pitchFamily="2" charset="2"/>
              <a:buChar char="Ø"/>
            </a:pPr>
            <a:r>
              <a:rPr lang="fr-CA" dirty="0"/>
              <a:t>Pour induire une détente musculaire</a:t>
            </a:r>
          </a:p>
        </p:txBody>
      </p:sp>
    </p:spTree>
    <p:extLst>
      <p:ext uri="{BB962C8B-B14F-4D97-AF65-F5344CB8AC3E}">
        <p14:creationId xmlns:p14="http://schemas.microsoft.com/office/powerpoint/2010/main" val="274396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492" y="764704"/>
            <a:ext cx="7024744" cy="1143000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algn="ctr"/>
            <a:r>
              <a:rPr lang="fr-CA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DOULEUR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51296" y="2060848"/>
            <a:ext cx="7416940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fr-CA" sz="3200" dirty="0"/>
          </a:p>
          <a:p>
            <a:pPr>
              <a:buFont typeface="Wingdings" panose="05000000000000000000" pitchFamily="2" charset="2"/>
              <a:buChar char="ü"/>
            </a:pPr>
            <a:r>
              <a:rPr lang="fr-CA" sz="3200" dirty="0">
                <a:highlight>
                  <a:srgbClr val="FFFF00"/>
                </a:highlight>
              </a:rPr>
              <a:t>La douleur est </a:t>
            </a:r>
            <a:r>
              <a:rPr lang="fr-CA" sz="3200" b="1" u="sng" dirty="0">
                <a:highlight>
                  <a:srgbClr val="FFFF00"/>
                </a:highlight>
              </a:rPr>
              <a:t>toujours </a:t>
            </a:r>
            <a:r>
              <a:rPr lang="fr-CA" sz="3200" dirty="0">
                <a:highlight>
                  <a:srgbClr val="FFFF00"/>
                </a:highlight>
              </a:rPr>
              <a:t>subjective. </a:t>
            </a:r>
          </a:p>
          <a:p>
            <a:pPr algn="ctr"/>
            <a:endParaRPr lang="fr-CA" sz="3200" dirty="0"/>
          </a:p>
          <a:p>
            <a:pPr>
              <a:buFont typeface="Wingdings" panose="05000000000000000000" pitchFamily="2" charset="2"/>
              <a:buChar char="ü"/>
            </a:pPr>
            <a:r>
              <a:rPr lang="fr-CA" sz="3200" dirty="0">
                <a:highlight>
                  <a:srgbClr val="FFFF00"/>
                </a:highlight>
              </a:rPr>
              <a:t>La personne qui souffre est </a:t>
            </a:r>
            <a:r>
              <a:rPr lang="fr-CA" sz="3200" b="1" u="sng" dirty="0">
                <a:highlight>
                  <a:srgbClr val="FFFF00"/>
                </a:highlight>
              </a:rPr>
              <a:t>la seule </a:t>
            </a:r>
            <a:r>
              <a:rPr lang="fr-CA" sz="3200" dirty="0">
                <a:highlight>
                  <a:srgbClr val="FFFF00"/>
                </a:highlight>
              </a:rPr>
              <a:t>capable d’expliquer ce qu’elle ressent</a:t>
            </a:r>
            <a:r>
              <a:rPr lang="fr-CA" dirty="0">
                <a:highlight>
                  <a:srgbClr val="FFFF00"/>
                </a:highligh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67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2416" y="951021"/>
            <a:ext cx="7024744" cy="1143000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fr-CA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MÉCANISME DE PERCEPTION DE LA DOULEUR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042416" y="2276872"/>
            <a:ext cx="3529584" cy="3493008"/>
          </a:xfrm>
        </p:spPr>
        <p:txBody>
          <a:bodyPr>
            <a:normAutofit/>
          </a:bodyPr>
          <a:lstStyle/>
          <a:p>
            <a:pPr marL="525780" indent="-457200">
              <a:buFont typeface="+mj-lt"/>
              <a:buAutoNum type="arabicPeriod"/>
            </a:pPr>
            <a:r>
              <a:rPr lang="fr-CA" b="1" dirty="0"/>
              <a:t>Stimulus</a:t>
            </a:r>
          </a:p>
          <a:p>
            <a:pPr marL="525780" indent="-457200">
              <a:buFont typeface="+mj-lt"/>
              <a:buAutoNum type="arabicPeriod"/>
            </a:pPr>
            <a:endParaRPr lang="fr-CA" b="1" dirty="0"/>
          </a:p>
          <a:p>
            <a:pPr marL="525780" indent="-457200">
              <a:buFont typeface="+mj-lt"/>
              <a:buAutoNum type="arabicPeriod"/>
            </a:pPr>
            <a:r>
              <a:rPr lang="fr-CA" b="1" dirty="0"/>
              <a:t>Récepteur</a:t>
            </a:r>
          </a:p>
          <a:p>
            <a:pPr marL="525780" indent="-457200">
              <a:buFont typeface="+mj-lt"/>
              <a:buAutoNum type="arabicPeriod"/>
            </a:pPr>
            <a:endParaRPr lang="fr-CA" b="1" dirty="0"/>
          </a:p>
          <a:p>
            <a:pPr marL="525780" indent="-457200">
              <a:buFont typeface="+mj-lt"/>
              <a:buAutoNum type="arabicPeriod"/>
            </a:pPr>
            <a:r>
              <a:rPr lang="fr-CA" b="1" dirty="0"/>
              <a:t>Voie sensitive</a:t>
            </a:r>
          </a:p>
          <a:p>
            <a:pPr marL="525780" indent="-457200">
              <a:buFont typeface="+mj-lt"/>
              <a:buAutoNum type="arabicPeriod"/>
            </a:pPr>
            <a:endParaRPr lang="fr-CA" b="1" dirty="0"/>
          </a:p>
          <a:p>
            <a:pPr marL="525780" indent="-457200">
              <a:buFont typeface="+mj-lt"/>
              <a:buAutoNum type="arabicPeriod"/>
            </a:pPr>
            <a:r>
              <a:rPr lang="fr-CA" b="1" dirty="0"/>
              <a:t>Zone du cortex cérébral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>
          <a:xfrm>
            <a:off x="3995936" y="2132856"/>
            <a:ext cx="4680520" cy="4464495"/>
          </a:xfrm>
        </p:spPr>
        <p:txBody>
          <a:bodyPr>
            <a:normAutofit fontScale="40000" lnSpcReduction="20000"/>
          </a:bodyPr>
          <a:lstStyle/>
          <a:p>
            <a:pPr marL="68580" indent="0">
              <a:buNone/>
            </a:pPr>
            <a:endParaRPr lang="fr-CA" b="1" dirty="0"/>
          </a:p>
          <a:p>
            <a:pPr marL="525780" indent="-457200">
              <a:buFont typeface="+mj-lt"/>
              <a:buAutoNum type="arabicPeriod"/>
            </a:pPr>
            <a:r>
              <a:rPr lang="fr-CA" sz="5000" dirty="0"/>
              <a:t>Amorce une réaction provenant du système nerveux</a:t>
            </a:r>
          </a:p>
          <a:p>
            <a:pPr marL="525780" indent="-457200">
              <a:buFont typeface="+mj-lt"/>
              <a:buAutoNum type="arabicPeriod"/>
            </a:pPr>
            <a:endParaRPr lang="fr-CA" sz="5000" dirty="0"/>
          </a:p>
          <a:p>
            <a:pPr marL="525780" indent="-457200">
              <a:buFont typeface="+mj-lt"/>
              <a:buAutoNum type="arabicPeriod"/>
            </a:pPr>
            <a:r>
              <a:rPr lang="fr-CA" sz="5000" dirty="0"/>
              <a:t>Capte le stimulus et le transforme en influx nerveux</a:t>
            </a:r>
          </a:p>
          <a:p>
            <a:pPr marL="525780" indent="-457200">
              <a:buFont typeface="+mj-lt"/>
              <a:buAutoNum type="arabicPeriod"/>
            </a:pPr>
            <a:endParaRPr lang="fr-CA" sz="5000" dirty="0"/>
          </a:p>
          <a:p>
            <a:pPr marL="525780" indent="-457200">
              <a:buFont typeface="+mj-lt"/>
              <a:buAutoNum type="arabicPeriod"/>
            </a:pPr>
            <a:r>
              <a:rPr lang="fr-CA" sz="5000" dirty="0"/>
              <a:t>Achemine l’influx nerveux à la moelle épinière et au cortex cérébral</a:t>
            </a:r>
          </a:p>
          <a:p>
            <a:pPr marL="525780" indent="-457200">
              <a:buFont typeface="+mj-lt"/>
              <a:buAutoNum type="arabicPeriod"/>
            </a:pPr>
            <a:endParaRPr lang="fr-CA" sz="5000" dirty="0"/>
          </a:p>
          <a:p>
            <a:pPr marL="525780" indent="-457200">
              <a:buFont typeface="+mj-lt"/>
              <a:buAutoNum type="arabicPeriod"/>
            </a:pPr>
            <a:r>
              <a:rPr lang="fr-CA" sz="5000" dirty="0"/>
              <a:t>Interprète la sensation et la fait ressentir à un endroit précis</a:t>
            </a:r>
          </a:p>
        </p:txBody>
      </p:sp>
    </p:spTree>
    <p:extLst>
      <p:ext uri="{BB962C8B-B14F-4D97-AF65-F5344CB8AC3E}">
        <p14:creationId xmlns:p14="http://schemas.microsoft.com/office/powerpoint/2010/main" val="72887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024744" cy="926976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algn="ctr"/>
            <a:r>
              <a:rPr lang="fr-CA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TYPES DE DOULEURS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611560" y="1844824"/>
            <a:ext cx="7920880" cy="4320480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fr-CA" sz="2600" b="1" dirty="0">
                <a:highlight>
                  <a:srgbClr val="FFFF00"/>
                </a:highlight>
              </a:rPr>
              <a:t>Douleur somatique</a:t>
            </a:r>
          </a:p>
          <a:p>
            <a:pPr marL="68580" indent="0">
              <a:buNone/>
            </a:pPr>
            <a:endParaRPr lang="fr-CA" sz="26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fr-CA" sz="2600" dirty="0"/>
              <a:t>Superficielle: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CA" sz="2400" dirty="0">
                <a:highlight>
                  <a:srgbClr val="FFFF00"/>
                </a:highlight>
              </a:rPr>
              <a:t>causée par la stimulation des récepteurs de la peau. </a:t>
            </a:r>
          </a:p>
          <a:p>
            <a:pPr marL="365760" lvl="1" indent="0">
              <a:buNone/>
            </a:pPr>
            <a:r>
              <a:rPr lang="fr-CA" sz="2400" dirty="0"/>
              <a:t>Ex.: brûlure de la main</a:t>
            </a:r>
          </a:p>
          <a:p>
            <a:pPr marL="365760" lvl="1" indent="0">
              <a:buNone/>
            </a:pPr>
            <a:endParaRPr lang="fr-CA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fr-CA" sz="2600" dirty="0"/>
              <a:t>Profonde: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CA" sz="2600" dirty="0">
                <a:highlight>
                  <a:srgbClr val="FFFF00"/>
                </a:highlight>
              </a:rPr>
              <a:t>causée par la stimulation des récepteurs situés dans les muscles squelettiques, les articulations, les tendons.</a:t>
            </a:r>
          </a:p>
          <a:p>
            <a:pPr marL="365760" lvl="1" indent="0">
              <a:buNone/>
            </a:pPr>
            <a:r>
              <a:rPr lang="fr-CA" sz="2600" dirty="0"/>
              <a:t>   Ex.: un étirement musculaire</a:t>
            </a:r>
          </a:p>
        </p:txBody>
      </p:sp>
    </p:spTree>
    <p:extLst>
      <p:ext uri="{BB962C8B-B14F-4D97-AF65-F5344CB8AC3E}">
        <p14:creationId xmlns:p14="http://schemas.microsoft.com/office/powerpoint/2010/main" val="525096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824536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fr-CA" b="1" dirty="0">
                <a:highlight>
                  <a:srgbClr val="FFFF00"/>
                </a:highlight>
              </a:rPr>
              <a:t>Douleur viscérale</a:t>
            </a:r>
            <a:r>
              <a:rPr lang="fr-CA" b="1" dirty="0"/>
              <a:t>:</a:t>
            </a:r>
          </a:p>
          <a:p>
            <a:pPr marL="68580" indent="0">
              <a:buNone/>
            </a:pPr>
            <a:endParaRPr lang="fr-CA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fr-CA" dirty="0">
                <a:highlight>
                  <a:srgbClr val="FFFF00"/>
                </a:highlight>
              </a:rPr>
              <a:t>Est causée par la stimulation des récepteurs dans les viscères.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A" dirty="0">
                <a:highlight>
                  <a:srgbClr val="FFFF00"/>
                </a:highlight>
              </a:rPr>
              <a:t>Est profonde, souvent diffuse et moins localisée que la douleur somatique.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A" dirty="0"/>
              <a:t>Est souvent projetée, c’est-à-dire ressentie dans une autre région corporelle que celle où elle prend naissance.  Ex.: Dans une crise cardiaque, la douleur peut irradier à la mâchoire ou au bras gauche.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A" dirty="0"/>
              <a:t>Est plus complexe à évaluer à cause de cette irradiation.</a:t>
            </a:r>
          </a:p>
          <a:p>
            <a:pPr lvl="1"/>
            <a:endParaRPr lang="fr-CA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720080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algn="ctr"/>
            <a:r>
              <a:rPr lang="fr-CA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TYPES DE DOULEURS</a:t>
            </a:r>
            <a:endParaRPr lang="fr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4139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2" cy="3915797"/>
          </a:xfrm>
        </p:spPr>
        <p:txBody>
          <a:bodyPr/>
          <a:lstStyle/>
          <a:p>
            <a:pPr marL="68580" indent="0">
              <a:buNone/>
            </a:pPr>
            <a:r>
              <a:rPr lang="fr-CA" b="1" dirty="0">
                <a:highlight>
                  <a:srgbClr val="FFFF00"/>
                </a:highlight>
              </a:rPr>
              <a:t>Douleur psychogène:</a:t>
            </a:r>
          </a:p>
          <a:p>
            <a:pPr marL="365760" lvl="1" indent="0">
              <a:buNone/>
            </a:pPr>
            <a:endParaRPr lang="fr-CA" b="1" dirty="0">
              <a:highlight>
                <a:srgbClr val="FFFF00"/>
              </a:highlight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2400" dirty="0">
                <a:highlight>
                  <a:srgbClr val="FFFF00"/>
                </a:highlight>
              </a:rPr>
              <a:t>Est sans cause organique.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2400" dirty="0">
                <a:highlight>
                  <a:srgbClr val="FFFF00"/>
                </a:highlight>
              </a:rPr>
              <a:t>Provient habituellement d’un retentissement psychologique.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2400" dirty="0"/>
              <a:t>Est souvent imprécise et variable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2400" dirty="0"/>
              <a:t>Est difficile à évaluer.</a:t>
            </a:r>
          </a:p>
          <a:p>
            <a:pPr marL="365760" lvl="1" indent="0">
              <a:buNone/>
            </a:pPr>
            <a:r>
              <a:rPr lang="fr-CA" sz="2400" dirty="0"/>
              <a:t>    Ex.: douleur à la poitrine lors d’une crise d’anxiété</a:t>
            </a:r>
          </a:p>
          <a:p>
            <a:endParaRPr lang="fr-CA" b="1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024744" cy="829896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algn="ctr"/>
            <a:r>
              <a:rPr lang="fr-CA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TYPES DE DOULEURS</a:t>
            </a:r>
            <a:endParaRPr lang="fr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904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988840"/>
            <a:ext cx="6777317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fr-CA" b="1" dirty="0">
                <a:highlight>
                  <a:srgbClr val="FFFF00"/>
                </a:highlight>
              </a:rPr>
              <a:t>Douleur par excès de nociception:</a:t>
            </a:r>
          </a:p>
          <a:p>
            <a:endParaRPr lang="fr-CA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2400" dirty="0">
                <a:highlight>
                  <a:srgbClr val="FFFF00"/>
                </a:highlight>
              </a:rPr>
              <a:t>Est causée par une stimulation excessive des récepteurs périphériques.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2400" dirty="0">
                <a:highlight>
                  <a:srgbClr val="FFFF00"/>
                </a:highlight>
              </a:rPr>
              <a:t>Est habituellement secondaire à des lésions.</a:t>
            </a:r>
          </a:p>
          <a:p>
            <a:pPr marL="365760" lvl="1" indent="0">
              <a:buNone/>
            </a:pPr>
            <a:r>
              <a:rPr lang="fr-CA" sz="2400" dirty="0"/>
              <a:t>    Ex.: une coupure, une fracture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829896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algn="ctr"/>
            <a:r>
              <a:rPr lang="fr-CA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TYPES DE DOULEURS</a:t>
            </a:r>
            <a:endParaRPr lang="fr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668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176464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fr-CA" b="1" dirty="0">
                <a:highlight>
                  <a:srgbClr val="FFFF00"/>
                </a:highlight>
              </a:rPr>
              <a:t>Douleur neurogène:</a:t>
            </a:r>
          </a:p>
          <a:p>
            <a:pPr marL="365760" lvl="1" indent="0">
              <a:buNone/>
            </a:pPr>
            <a:endParaRPr lang="fr-CA" dirty="0">
              <a:highlight>
                <a:srgbClr val="FFFF00"/>
              </a:highlight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fr-CA" dirty="0">
                <a:highlight>
                  <a:srgbClr val="FFFF00"/>
                </a:highlight>
              </a:rPr>
              <a:t>Est secondaire à une perturbation de la transmission de l’influx nerveux et ne résulte pas de lésions tissulaires.  </a:t>
            </a:r>
            <a:r>
              <a:rPr lang="fr-CA" dirty="0"/>
              <a:t>Les neurones douloureux deviennent hyperexcitables par défaut d’inhibition.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dirty="0"/>
              <a:t>Donne des douleurs ressenties comme étant une brûlure, une décharge électrique, des picotements.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dirty="0"/>
              <a:t>Est souvent la cause de douleurs chroniques rebelles.</a:t>
            </a:r>
          </a:p>
          <a:p>
            <a:pPr marL="365760" lvl="1" indent="0">
              <a:buNone/>
            </a:pPr>
            <a:r>
              <a:rPr lang="fr-CA" dirty="0"/>
              <a:t>    Ex.: Une personne qui ressent de la douleur dans un</a:t>
            </a:r>
          </a:p>
          <a:p>
            <a:pPr marL="365760" lvl="1" indent="0">
              <a:buNone/>
            </a:pPr>
            <a:r>
              <a:rPr lang="fr-CA" dirty="0"/>
              <a:t>           membre amputé.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757888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algn="ctr"/>
            <a:r>
              <a:rPr lang="fr-CA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TYPES DE DOULEURS</a:t>
            </a:r>
            <a:endParaRPr lang="fr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385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72816"/>
            <a:ext cx="8208912" cy="417646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fr-CA" b="1" dirty="0">
                <a:highlight>
                  <a:srgbClr val="FFFF00"/>
                </a:highlight>
              </a:rPr>
              <a:t>Douleur aiguë:</a:t>
            </a:r>
          </a:p>
          <a:p>
            <a:pPr marL="365760" lvl="1" indent="0">
              <a:buNone/>
            </a:pPr>
            <a:endParaRPr lang="fr-CA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CA" dirty="0">
                <a:highlight>
                  <a:srgbClr val="FFFF00"/>
                </a:highlight>
              </a:rPr>
              <a:t>Est généralement de courte durée.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dirty="0"/>
              <a:t>Est secondaire à une stimulation dommageable pour les tissus.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dirty="0">
                <a:highlight>
                  <a:srgbClr val="FFFF00"/>
                </a:highlight>
              </a:rPr>
              <a:t>Est un signal d’alarme utile pour la personne.</a:t>
            </a:r>
          </a:p>
          <a:p>
            <a:pPr marL="365760" lvl="1" indent="0">
              <a:buNone/>
            </a:pPr>
            <a:r>
              <a:rPr lang="fr-CA" dirty="0"/>
              <a:t>    Ex.: Une personne blessée à la jambe ne peut pas</a:t>
            </a:r>
          </a:p>
          <a:p>
            <a:pPr marL="365760" lvl="1" indent="0">
              <a:buNone/>
            </a:pPr>
            <a:r>
              <a:rPr lang="fr-CA" dirty="0"/>
              <a:t>           marcher à cause de la douleur qu’elle ressent.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dirty="0"/>
              <a:t>S’estompe graduellement au fur et à mesure de la guérison.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757888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algn="ctr"/>
            <a:r>
              <a:rPr lang="fr-CA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TYPES DE DOULEURS</a:t>
            </a:r>
            <a:endParaRPr lang="fr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5175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2106</TotalTime>
  <Words>671</Words>
  <Application>Microsoft Office PowerPoint</Application>
  <PresentationFormat>Affichage à l'écran (4:3)</PresentationFormat>
  <Paragraphs>153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Calibri</vt:lpstr>
      <vt:lpstr>Century Gothic</vt:lpstr>
      <vt:lpstr>Comic Sans MS</vt:lpstr>
      <vt:lpstr>Wingdings</vt:lpstr>
      <vt:lpstr>Wingdings 2</vt:lpstr>
      <vt:lpstr>Austin</vt:lpstr>
      <vt:lpstr>  Manifestations cliniques et soins infirmiers</vt:lpstr>
      <vt:lpstr>DOULEUR</vt:lpstr>
      <vt:lpstr>MÉCANISME DE PERCEPTION DE LA DOULEUR</vt:lpstr>
      <vt:lpstr>TYPES DE DOULEURS</vt:lpstr>
      <vt:lpstr>TYPES DE DOULEURS</vt:lpstr>
      <vt:lpstr>TYPES DE DOULEURS</vt:lpstr>
      <vt:lpstr>TYPES DE DOULEURS</vt:lpstr>
      <vt:lpstr>TYPES DE DOULEURS</vt:lpstr>
      <vt:lpstr>TYPES DE DOULEURS</vt:lpstr>
      <vt:lpstr>TYPES DE DOULEURS</vt:lpstr>
      <vt:lpstr>FACTEURS SUSCEPTIBLES DE MODIFIER LA PERCEPTION/EXPRESSION DE LA DOULEUR</vt:lpstr>
      <vt:lpstr>Présentation PowerPoint</vt:lpstr>
      <vt:lpstr>Présentation PowerPoint</vt:lpstr>
      <vt:lpstr>MANIFESTATIONS DE LA DOULEUR</vt:lpstr>
      <vt:lpstr>MANIFESTATIONS DE LA DOULEUR</vt:lpstr>
      <vt:lpstr>MANIFESTATIONS DE LA DOULEUR</vt:lpstr>
      <vt:lpstr>ÉVALUATION DE LA DOULEUR</vt:lpstr>
      <vt:lpstr>ÉVALUATION DE LA DOULEUR</vt:lpstr>
      <vt:lpstr>TRAITEMENT DE LA DOULEUR</vt:lpstr>
    </vt:vector>
  </TitlesOfParts>
  <Company>CSRDN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SYMPTÔMES ET SOINS D’ASSISTANCE GÉNÉRAUX DU SYSTÈME NERVEUX</dc:title>
  <dc:creator>Beaulieu, Daniel</dc:creator>
  <cp:lastModifiedBy>Beaulieu, Daniel</cp:lastModifiedBy>
  <cp:revision>79</cp:revision>
  <dcterms:created xsi:type="dcterms:W3CDTF">2012-11-06T14:25:07Z</dcterms:created>
  <dcterms:modified xsi:type="dcterms:W3CDTF">2024-04-30T12:22:44Z</dcterms:modified>
</cp:coreProperties>
</file>