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6" r:id="rId2"/>
    <p:sldId id="325" r:id="rId3"/>
    <p:sldId id="324" r:id="rId4"/>
    <p:sldId id="306" r:id="rId5"/>
    <p:sldId id="308" r:id="rId6"/>
    <p:sldId id="312" r:id="rId7"/>
    <p:sldId id="317" r:id="rId8"/>
    <p:sldId id="318" r:id="rId9"/>
    <p:sldId id="256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8" r:id="rId19"/>
    <p:sldId id="266" r:id="rId20"/>
    <p:sldId id="271" r:id="rId21"/>
    <p:sldId id="267" r:id="rId22"/>
    <p:sldId id="269" r:id="rId23"/>
    <p:sldId id="270" r:id="rId24"/>
    <p:sldId id="273" r:id="rId25"/>
    <p:sldId id="274" r:id="rId26"/>
    <p:sldId id="275" r:id="rId27"/>
    <p:sldId id="276" r:id="rId28"/>
    <p:sldId id="279" r:id="rId29"/>
    <p:sldId id="277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325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FDCF00-8040-483D-BF21-EA318A1CFB75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CA"/>
        </a:p>
      </dgm:t>
    </dgm:pt>
    <dgm:pt modelId="{FDE4ED78-7E5D-489D-906A-14C8F575E1ED}">
      <dgm:prSet/>
      <dgm:spPr/>
      <dgm:t>
        <a:bodyPr/>
        <a:lstStyle/>
        <a:p>
          <a:pPr algn="ctr" rtl="0"/>
          <a:r>
            <a:rPr lang="fr-CA" b="1" dirty="0">
              <a:latin typeface="Bradley Hand ITC" pitchFamily="66" charset="0"/>
            </a:rPr>
            <a:t>LA</a:t>
          </a:r>
          <a:r>
            <a:rPr lang="fr-CA" b="1" u="none" dirty="0">
              <a:latin typeface="Bradley Hand ITC" pitchFamily="66" charset="0"/>
            </a:rPr>
            <a:t> </a:t>
          </a:r>
          <a:r>
            <a:rPr lang="fr-CA" b="1" u="sng" dirty="0">
              <a:latin typeface="Bradley Hand ITC" pitchFamily="66" charset="0"/>
            </a:rPr>
            <a:t>TERMINOLOGIE</a:t>
          </a:r>
          <a:r>
            <a:rPr lang="fr-CA" b="1" u="none" dirty="0">
              <a:latin typeface="Bradley Hand ITC" pitchFamily="66" charset="0"/>
            </a:rPr>
            <a:t> </a:t>
          </a:r>
          <a:r>
            <a:rPr lang="fr-CA" b="1" dirty="0">
              <a:latin typeface="Bradley Hand ITC" pitchFamily="66" charset="0"/>
            </a:rPr>
            <a:t>EST TRÈS IMPORTANTE CAR ELLE SERA EXTRÈMEMENT PRÉSENTE SUR LE TERRAIN </a:t>
          </a:r>
        </a:p>
      </dgm:t>
    </dgm:pt>
    <dgm:pt modelId="{1FDCB991-7E0A-42AE-BB6B-E74FBDA324AD}" type="parTrans" cxnId="{1510BE19-E006-4EB5-9E26-B79CA7785194}">
      <dgm:prSet/>
      <dgm:spPr/>
      <dgm:t>
        <a:bodyPr/>
        <a:lstStyle/>
        <a:p>
          <a:endParaRPr lang="fr-CA"/>
        </a:p>
      </dgm:t>
    </dgm:pt>
    <dgm:pt modelId="{C74BC843-3B61-4FEC-A720-258C56D22FF5}" type="sibTrans" cxnId="{1510BE19-E006-4EB5-9E26-B79CA7785194}">
      <dgm:prSet/>
      <dgm:spPr/>
      <dgm:t>
        <a:bodyPr/>
        <a:lstStyle/>
        <a:p>
          <a:endParaRPr lang="fr-CA"/>
        </a:p>
      </dgm:t>
    </dgm:pt>
    <dgm:pt modelId="{4F29E533-A696-4ABB-A2D0-171150E8DFAF}" type="pres">
      <dgm:prSet presAssocID="{69FDCF00-8040-483D-BF21-EA318A1CFB75}" presName="linear" presStyleCnt="0">
        <dgm:presLayoutVars>
          <dgm:animLvl val="lvl"/>
          <dgm:resizeHandles val="exact"/>
        </dgm:presLayoutVars>
      </dgm:prSet>
      <dgm:spPr/>
    </dgm:pt>
    <dgm:pt modelId="{21222103-8436-4922-BD12-82476C583966}" type="pres">
      <dgm:prSet presAssocID="{FDE4ED78-7E5D-489D-906A-14C8F575E1E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510BE19-E006-4EB5-9E26-B79CA7785194}" srcId="{69FDCF00-8040-483D-BF21-EA318A1CFB75}" destId="{FDE4ED78-7E5D-489D-906A-14C8F575E1ED}" srcOrd="0" destOrd="0" parTransId="{1FDCB991-7E0A-42AE-BB6B-E74FBDA324AD}" sibTransId="{C74BC843-3B61-4FEC-A720-258C56D22FF5}"/>
    <dgm:cxn modelId="{2AFA3DB6-DE42-4A40-9B10-60776B23BE81}" type="presOf" srcId="{FDE4ED78-7E5D-489D-906A-14C8F575E1ED}" destId="{21222103-8436-4922-BD12-82476C583966}" srcOrd="0" destOrd="0" presId="urn:microsoft.com/office/officeart/2005/8/layout/vList2"/>
    <dgm:cxn modelId="{131056FB-BE8C-4848-82A7-818B91CD6B75}" type="presOf" srcId="{69FDCF00-8040-483D-BF21-EA318A1CFB75}" destId="{4F29E533-A696-4ABB-A2D0-171150E8DFAF}" srcOrd="0" destOrd="0" presId="urn:microsoft.com/office/officeart/2005/8/layout/vList2"/>
    <dgm:cxn modelId="{F373D33D-7509-42E5-9838-2F799B3AC82B}" type="presParOf" srcId="{4F29E533-A696-4ABB-A2D0-171150E8DFAF}" destId="{21222103-8436-4922-BD12-82476C58396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DFAE52-896B-40C5-89AA-0F5B20CFE42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273737DB-FD6E-4384-B46B-BB6D1549E99E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algn="ctr" rtl="0"/>
          <a:r>
            <a:rPr lang="fr-CA" b="1" dirty="0"/>
            <a:t>LES PRINCIPALES ALTÉRATIONS DU SYSTÈME NERVEUX</a:t>
          </a:r>
        </a:p>
      </dgm:t>
    </dgm:pt>
    <dgm:pt modelId="{04A0407C-419C-41D7-8437-3A6729656B1D}" type="parTrans" cxnId="{0936C9C0-9DE1-459D-AFAE-9CBB58602845}">
      <dgm:prSet/>
      <dgm:spPr/>
      <dgm:t>
        <a:bodyPr/>
        <a:lstStyle/>
        <a:p>
          <a:endParaRPr lang="fr-CA"/>
        </a:p>
      </dgm:t>
    </dgm:pt>
    <dgm:pt modelId="{46B800C3-D908-4F9C-9216-80A820A10FA6}" type="sibTrans" cxnId="{0936C9C0-9DE1-459D-AFAE-9CBB58602845}">
      <dgm:prSet/>
      <dgm:spPr/>
      <dgm:t>
        <a:bodyPr/>
        <a:lstStyle/>
        <a:p>
          <a:endParaRPr lang="fr-CA"/>
        </a:p>
      </dgm:t>
    </dgm:pt>
    <dgm:pt modelId="{D3E420F7-E11B-4CB4-B730-D84675261D09}" type="pres">
      <dgm:prSet presAssocID="{8BDFAE52-896B-40C5-89AA-0F5B20CFE423}" presName="linear" presStyleCnt="0">
        <dgm:presLayoutVars>
          <dgm:animLvl val="lvl"/>
          <dgm:resizeHandles val="exact"/>
        </dgm:presLayoutVars>
      </dgm:prSet>
      <dgm:spPr/>
    </dgm:pt>
    <dgm:pt modelId="{67E6A948-0AEC-4444-A7DE-162B9EC8D7BC}" type="pres">
      <dgm:prSet presAssocID="{273737DB-FD6E-4384-B46B-BB6D1549E99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936C9C0-9DE1-459D-AFAE-9CBB58602845}" srcId="{8BDFAE52-896B-40C5-89AA-0F5B20CFE423}" destId="{273737DB-FD6E-4384-B46B-BB6D1549E99E}" srcOrd="0" destOrd="0" parTransId="{04A0407C-419C-41D7-8437-3A6729656B1D}" sibTransId="{46B800C3-D908-4F9C-9216-80A820A10FA6}"/>
    <dgm:cxn modelId="{716906E1-E98A-424F-82C0-C958A83A5CAE}" type="presOf" srcId="{273737DB-FD6E-4384-B46B-BB6D1549E99E}" destId="{67E6A948-0AEC-4444-A7DE-162B9EC8D7BC}" srcOrd="0" destOrd="0" presId="urn:microsoft.com/office/officeart/2005/8/layout/vList2"/>
    <dgm:cxn modelId="{61BDD0E1-C048-4F31-A145-9462BDB4A61D}" type="presOf" srcId="{8BDFAE52-896B-40C5-89AA-0F5B20CFE423}" destId="{D3E420F7-E11B-4CB4-B730-D84675261D09}" srcOrd="0" destOrd="0" presId="urn:microsoft.com/office/officeart/2005/8/layout/vList2"/>
    <dgm:cxn modelId="{6C85EDEE-08AF-4B1F-8ECA-242EB5F6C642}" type="presParOf" srcId="{D3E420F7-E11B-4CB4-B730-D84675261D09}" destId="{67E6A948-0AEC-4444-A7DE-162B9EC8D7B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22103-8436-4922-BD12-82476C583966}">
      <dsp:nvSpPr>
        <dsp:cNvPr id="0" name=""/>
        <dsp:cNvSpPr/>
      </dsp:nvSpPr>
      <dsp:spPr>
        <a:xfrm>
          <a:off x="0" y="232862"/>
          <a:ext cx="7024744" cy="45279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4300" b="1" kern="1200" dirty="0">
              <a:latin typeface="Bradley Hand ITC" pitchFamily="66" charset="0"/>
            </a:rPr>
            <a:t>LA</a:t>
          </a:r>
          <a:r>
            <a:rPr lang="fr-CA" sz="4300" b="1" u="none" kern="1200" dirty="0">
              <a:latin typeface="Bradley Hand ITC" pitchFamily="66" charset="0"/>
            </a:rPr>
            <a:t> </a:t>
          </a:r>
          <a:r>
            <a:rPr lang="fr-CA" sz="4300" b="1" u="sng" kern="1200" dirty="0">
              <a:latin typeface="Bradley Hand ITC" pitchFamily="66" charset="0"/>
            </a:rPr>
            <a:t>TERMINOLOGIE</a:t>
          </a:r>
          <a:r>
            <a:rPr lang="fr-CA" sz="4300" b="1" u="none" kern="1200" dirty="0">
              <a:latin typeface="Bradley Hand ITC" pitchFamily="66" charset="0"/>
            </a:rPr>
            <a:t> </a:t>
          </a:r>
          <a:r>
            <a:rPr lang="fr-CA" sz="4300" b="1" kern="1200" dirty="0">
              <a:latin typeface="Bradley Hand ITC" pitchFamily="66" charset="0"/>
            </a:rPr>
            <a:t>EST TRÈS IMPORTANTE CAR ELLE SERA EXTRÈMEMENT PRÉSENTE SUR LE TERRAIN </a:t>
          </a:r>
        </a:p>
      </dsp:txBody>
      <dsp:txXfrm>
        <a:off x="221034" y="453896"/>
        <a:ext cx="6582676" cy="40858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6A948-0AEC-4444-A7DE-162B9EC8D7BC}">
      <dsp:nvSpPr>
        <dsp:cNvPr id="0" name=""/>
        <dsp:cNvSpPr/>
      </dsp:nvSpPr>
      <dsp:spPr>
        <a:xfrm>
          <a:off x="0" y="18994"/>
          <a:ext cx="5723468" cy="1790100"/>
        </a:xfrm>
        <a:prstGeom prst="roundRect">
          <a:avLst/>
        </a:prstGeom>
        <a:solidFill>
          <a:schemeClr val="tx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400" b="1" kern="1200" dirty="0"/>
            <a:t>LES PRINCIPALES ALTÉRATIONS DU SYSTÈME NERVEUX</a:t>
          </a:r>
        </a:p>
      </dsp:txBody>
      <dsp:txXfrm>
        <a:off x="87385" y="106379"/>
        <a:ext cx="5548698" cy="1615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F7D5580-84F9-4DEC-9CAE-C7D3D9320F4A}" type="datetimeFigureOut">
              <a:rPr lang="fr-CA" smtClean="0"/>
              <a:pPr/>
              <a:t>2024-04-30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B831918-FE49-42E8-9DE5-222511D01E5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5580-84F9-4DEC-9CAE-C7D3D9320F4A}" type="datetimeFigureOut">
              <a:rPr lang="fr-CA" smtClean="0"/>
              <a:pPr/>
              <a:t>2024-04-30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1918-FE49-42E8-9DE5-222511D01E5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5580-84F9-4DEC-9CAE-C7D3D9320F4A}" type="datetimeFigureOut">
              <a:rPr lang="fr-CA" smtClean="0"/>
              <a:pPr/>
              <a:t>2024-04-30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1918-FE49-42E8-9DE5-222511D01E5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5580-84F9-4DEC-9CAE-C7D3D9320F4A}" type="datetimeFigureOut">
              <a:rPr lang="fr-CA" smtClean="0"/>
              <a:pPr/>
              <a:t>2024-04-30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1918-FE49-42E8-9DE5-222511D01E5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5580-84F9-4DEC-9CAE-C7D3D9320F4A}" type="datetimeFigureOut">
              <a:rPr lang="fr-CA" smtClean="0"/>
              <a:pPr/>
              <a:t>2024-04-30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1918-FE49-42E8-9DE5-222511D01E5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5580-84F9-4DEC-9CAE-C7D3D9320F4A}" type="datetimeFigureOut">
              <a:rPr lang="fr-CA" smtClean="0"/>
              <a:pPr/>
              <a:t>2024-04-30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1918-FE49-42E8-9DE5-222511D01E52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5580-84F9-4DEC-9CAE-C7D3D9320F4A}" type="datetimeFigureOut">
              <a:rPr lang="fr-CA" smtClean="0"/>
              <a:pPr/>
              <a:t>2024-04-30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1918-FE49-42E8-9DE5-222511D01E52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5580-84F9-4DEC-9CAE-C7D3D9320F4A}" type="datetimeFigureOut">
              <a:rPr lang="fr-CA" smtClean="0"/>
              <a:pPr/>
              <a:t>2024-04-30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1918-FE49-42E8-9DE5-222511D01E5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5580-84F9-4DEC-9CAE-C7D3D9320F4A}" type="datetimeFigureOut">
              <a:rPr lang="fr-CA" smtClean="0"/>
              <a:pPr/>
              <a:t>2024-04-30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1918-FE49-42E8-9DE5-222511D01E5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F7D5580-84F9-4DEC-9CAE-C7D3D9320F4A}" type="datetimeFigureOut">
              <a:rPr lang="fr-CA" smtClean="0"/>
              <a:pPr/>
              <a:t>2024-04-30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B831918-FE49-42E8-9DE5-222511D01E5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F7D5580-84F9-4DEC-9CAE-C7D3D9320F4A}" type="datetimeFigureOut">
              <a:rPr lang="fr-CA" smtClean="0"/>
              <a:pPr/>
              <a:t>2024-04-30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B831918-FE49-42E8-9DE5-222511D01E5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F7D5580-84F9-4DEC-9CAE-C7D3D9320F4A}" type="datetimeFigureOut">
              <a:rPr lang="fr-CA" smtClean="0"/>
              <a:pPr/>
              <a:t>2024-04-30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B831918-FE49-42E8-9DE5-222511D01E5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fr-CA" sz="2200" b="1" dirty="0">
                <a:latin typeface="Comic Sans MS" pitchFamily="66" charset="0"/>
              </a:rPr>
              <a:t>LES SYMPTÔMES ET SOINS D’ASSISTANCE GÉNÉRAUX DU SYSTÈME NERVEUX</a:t>
            </a:r>
            <a:endParaRPr lang="fr-CA" sz="22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pPr algn="ctr"/>
            <a:r>
              <a:rPr lang="fr-CA" dirty="0"/>
              <a:t>CHAPITRE 2</a:t>
            </a:r>
          </a:p>
        </p:txBody>
      </p:sp>
    </p:spTree>
    <p:extLst>
      <p:ext uri="{BB962C8B-B14F-4D97-AF65-F5344CB8AC3E}">
        <p14:creationId xmlns:p14="http://schemas.microsoft.com/office/powerpoint/2010/main" val="3227161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2060848"/>
            <a:ext cx="6912768" cy="3603812"/>
          </a:xfrm>
          <a:ln>
            <a:noFill/>
          </a:ln>
        </p:spPr>
        <p:txBody>
          <a:bodyPr>
            <a:normAutofit/>
          </a:bodyPr>
          <a:lstStyle/>
          <a:p>
            <a:r>
              <a:rPr lang="fr-CA" b="1" u="sng" dirty="0">
                <a:latin typeface="Comic Sans MS" pitchFamily="66" charset="0"/>
              </a:rPr>
              <a:t>Causes</a:t>
            </a:r>
            <a:r>
              <a:rPr lang="fr-CA" b="1" dirty="0">
                <a:latin typeface="Comic Sans MS" pitchFamily="66" charset="0"/>
              </a:rPr>
              <a:t> :</a:t>
            </a:r>
            <a:endParaRPr lang="fr-CA" b="1" u="sng" dirty="0">
              <a:latin typeface="Comic Sans MS" pitchFamily="66" charset="0"/>
            </a:endParaRPr>
          </a:p>
          <a:p>
            <a:pPr>
              <a:buFontTx/>
              <a:buChar char="-"/>
            </a:pPr>
            <a:endParaRPr lang="fr-CA" dirty="0">
              <a:latin typeface="Comic Sans MS" pitchFamily="66" charset="0"/>
            </a:endParaRPr>
          </a:p>
          <a:p>
            <a:pPr lvl="1">
              <a:buFontTx/>
              <a:buChar char="-"/>
            </a:pPr>
            <a:r>
              <a:rPr lang="fr-CA" dirty="0">
                <a:latin typeface="Comic Sans MS" pitchFamily="66" charset="0"/>
              </a:rPr>
              <a:t>Un traumatisme crânien</a:t>
            </a:r>
          </a:p>
          <a:p>
            <a:pPr lvl="1">
              <a:buFontTx/>
              <a:buChar char="-"/>
            </a:pPr>
            <a:r>
              <a:rPr lang="fr-CA" dirty="0">
                <a:latin typeface="Comic Sans MS" pitchFamily="66" charset="0"/>
              </a:rPr>
              <a:t>Un accident vasculaire cérébral</a:t>
            </a:r>
          </a:p>
          <a:p>
            <a:pPr lvl="1">
              <a:buFontTx/>
              <a:buChar char="-"/>
            </a:pPr>
            <a:r>
              <a:rPr lang="fr-CA" dirty="0">
                <a:latin typeface="Comic Sans MS" pitchFamily="66" charset="0"/>
              </a:rPr>
              <a:t>Une tumeur cérébrale</a:t>
            </a:r>
          </a:p>
          <a:p>
            <a:pPr lvl="1">
              <a:buFontTx/>
              <a:buChar char="-"/>
            </a:pPr>
            <a:r>
              <a:rPr lang="fr-CA" dirty="0">
                <a:latin typeface="Comic Sans MS" pitchFamily="66" charset="0"/>
              </a:rPr>
              <a:t>Une intervention chirurgicale intracrânienne</a:t>
            </a:r>
          </a:p>
          <a:p>
            <a:pPr lvl="1">
              <a:buFontTx/>
              <a:buChar char="-"/>
            </a:pPr>
            <a:r>
              <a:rPr lang="fr-CA" dirty="0">
                <a:latin typeface="Comic Sans MS" pitchFamily="66" charset="0"/>
              </a:rPr>
              <a:t>Augmentation du volume d’eau dans le système nerveux central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817582"/>
            <a:ext cx="7488831" cy="120248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fr-CA" dirty="0">
                <a:latin typeface="Comic Sans MS" pitchFamily="66" charset="0"/>
              </a:rPr>
              <a:t>L’hypertension intracrânienne </a:t>
            </a:r>
            <a:r>
              <a:rPr lang="fr-CA" sz="2800" dirty="0">
                <a:latin typeface="Comic Sans MS" pitchFamily="66" charset="0"/>
              </a:rPr>
              <a:t>p.68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4649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772816"/>
            <a:ext cx="6552728" cy="4392488"/>
          </a:xfrm>
        </p:spPr>
        <p:txBody>
          <a:bodyPr>
            <a:normAutofit fontScale="70000" lnSpcReduction="20000"/>
          </a:bodyPr>
          <a:lstStyle/>
          <a:p>
            <a:r>
              <a:rPr lang="fr-CA" sz="3100" b="1" u="sng" dirty="0"/>
              <a:t>Manifestations cliniques</a:t>
            </a:r>
            <a:r>
              <a:rPr lang="fr-CA" sz="3100" b="1" dirty="0"/>
              <a:t> : </a:t>
            </a:r>
            <a:r>
              <a:rPr lang="fr-CA" sz="3100" dirty="0"/>
              <a:t>(lire explications)</a:t>
            </a:r>
            <a:endParaRPr lang="fr-CA" sz="3100" b="1" dirty="0"/>
          </a:p>
          <a:p>
            <a:endParaRPr lang="fr-CA" sz="3100" b="1" dirty="0"/>
          </a:p>
          <a:p>
            <a:pPr lvl="1">
              <a:buFont typeface="Wingdings" pitchFamily="2" charset="2"/>
              <a:buChar char="Ø"/>
            </a:pPr>
            <a:r>
              <a:rPr lang="fr-CA" sz="3100" dirty="0"/>
              <a:t>Changements subtils de l’état de conscience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CA" sz="3100" dirty="0"/>
              <a:t>Léthargie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CA" sz="3100" dirty="0"/>
              <a:t>Élocution lente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CA" sz="3100" dirty="0"/>
              <a:t>Temps de réaction diminué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CA" sz="3100" dirty="0"/>
              <a:t>Agitation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CA" sz="3100" dirty="0"/>
              <a:t>Confusion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CA" sz="3100" dirty="0"/>
              <a:t>Somnolence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CA" sz="3100" dirty="0"/>
              <a:t>Irritabilité</a:t>
            </a:r>
          </a:p>
          <a:p>
            <a:pPr lvl="1">
              <a:buFont typeface="Wingdings" pitchFamily="2" charset="2"/>
              <a:buChar char="Ø"/>
            </a:pPr>
            <a:endParaRPr lang="fr-CA" sz="3100" dirty="0"/>
          </a:p>
          <a:p>
            <a:pPr lvl="1">
              <a:buFont typeface="Wingdings" pitchFamily="2" charset="2"/>
              <a:buChar char="Ø"/>
            </a:pPr>
            <a:r>
              <a:rPr lang="fr-CA" sz="3100" dirty="0"/>
              <a:t>Céphalées constantes d’intensité croissante</a:t>
            </a:r>
          </a:p>
          <a:p>
            <a:pPr lvl="1">
              <a:buFont typeface="Wingdings" pitchFamily="2" charset="2"/>
              <a:buChar char="Ø"/>
            </a:pPr>
            <a:endParaRPr lang="fr-CA" sz="2600" dirty="0"/>
          </a:p>
          <a:p>
            <a:pPr lvl="1">
              <a:buFont typeface="Wingdings" pitchFamily="2" charset="2"/>
              <a:buChar char="Ø"/>
            </a:pPr>
            <a:endParaRPr lang="fr-CA" sz="26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632847" cy="120248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fr-CA" dirty="0">
                <a:latin typeface="Comic Sans MS" pitchFamily="66" charset="0"/>
              </a:rPr>
              <a:t>L’hypertension intracrânienne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6034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3830024"/>
          </a:xfrm>
        </p:spPr>
        <p:txBody>
          <a:bodyPr>
            <a:noAutofit/>
          </a:bodyPr>
          <a:lstStyle/>
          <a:p>
            <a:pPr marL="622300" lvl="2" indent="-349250">
              <a:buFont typeface="Wingdings" panose="05000000000000000000" pitchFamily="2" charset="2"/>
              <a:buChar char="Ø"/>
            </a:pPr>
            <a:r>
              <a:rPr lang="fr-CA" sz="2400" dirty="0"/>
              <a:t>Modification des signes vitaux (↑ de la TA)</a:t>
            </a:r>
          </a:p>
          <a:p>
            <a:pPr marL="622300" lvl="2" indent="-349250">
              <a:buFont typeface="Wingdings" panose="05000000000000000000" pitchFamily="2" charset="2"/>
              <a:buChar char="Ø"/>
            </a:pPr>
            <a:r>
              <a:rPr lang="fr-CA" sz="2400" dirty="0"/>
              <a:t>Modification de la réaction pupillaire à la lumière</a:t>
            </a:r>
          </a:p>
          <a:p>
            <a:pPr marL="622300" lvl="2" indent="-349250">
              <a:buFont typeface="Wingdings" panose="05000000000000000000" pitchFamily="2" charset="2"/>
              <a:buChar char="Ø"/>
            </a:pPr>
            <a:r>
              <a:rPr lang="fr-CA" sz="2400" dirty="0"/>
              <a:t>Photophobie</a:t>
            </a:r>
          </a:p>
          <a:p>
            <a:pPr marL="622300" lvl="2" indent="-349250">
              <a:buFont typeface="Wingdings" panose="05000000000000000000" pitchFamily="2" charset="2"/>
              <a:buChar char="Ø"/>
            </a:pPr>
            <a:r>
              <a:rPr lang="fr-CA" sz="2400" dirty="0"/>
              <a:t>Trouble de la vue</a:t>
            </a:r>
          </a:p>
          <a:p>
            <a:pPr marL="622300" lvl="2" indent="-349250">
              <a:buFont typeface="Wingdings" panose="05000000000000000000" pitchFamily="2" charset="2"/>
              <a:buChar char="Ø"/>
            </a:pPr>
            <a:r>
              <a:rPr lang="fr-CA" sz="2400" dirty="0"/>
              <a:t>Vomissements en jet</a:t>
            </a:r>
          </a:p>
          <a:p>
            <a:pPr marL="622300" lvl="2" indent="-349250">
              <a:buFont typeface="Wingdings" panose="05000000000000000000" pitchFamily="2" charset="2"/>
              <a:buChar char="Ø"/>
            </a:pPr>
            <a:r>
              <a:rPr lang="fr-CA" sz="2400" dirty="0"/>
              <a:t>Bradypnée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304692" cy="120248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fr-CA" dirty="0">
                <a:latin typeface="Comic Sans MS" pitchFamily="66" charset="0"/>
              </a:rPr>
              <a:t>L’hypertension intracrânienne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2205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b="1" u="sng" dirty="0"/>
              <a:t>Soins ou traitements</a:t>
            </a:r>
            <a:r>
              <a:rPr lang="fr-CA" b="1" dirty="0"/>
              <a:t> : </a:t>
            </a:r>
            <a:r>
              <a:rPr lang="fr-CA" dirty="0"/>
              <a:t>(lire explications)</a:t>
            </a:r>
          </a:p>
          <a:p>
            <a:endParaRPr lang="fr-CA" b="1" u="sng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Garder la personne alitée au repos complet la tête du lit étant relevée à 30 degrés.</a:t>
            </a:r>
          </a:p>
          <a:p>
            <a:pPr lvl="1">
              <a:buFont typeface="Wingdings" pitchFamily="2" charset="2"/>
              <a:buChar char="Ø"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Garder la personne dans une semi-obscurité.</a:t>
            </a:r>
          </a:p>
          <a:p>
            <a:pPr lvl="1">
              <a:buFont typeface="Wingdings" pitchFamily="2" charset="2"/>
              <a:buChar char="Ø"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Surveiller étroitement les modifications des signes vitaux et des signes neurologiques.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817582"/>
            <a:ext cx="7632847" cy="120248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fr-CA" dirty="0">
                <a:latin typeface="Comic Sans MS" pitchFamily="66" charset="0"/>
              </a:rPr>
              <a:t>L’hypertension intracrânienne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5683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lnSpcReduction="10000"/>
          </a:bodyPr>
          <a:lstStyle/>
          <a:p>
            <a:r>
              <a:rPr lang="fr-CA" b="1" u="sng" dirty="0"/>
              <a:t>Suite</a:t>
            </a:r>
            <a:r>
              <a:rPr lang="fr-CA" b="1" dirty="0"/>
              <a:t>…</a:t>
            </a:r>
          </a:p>
          <a:p>
            <a:endParaRPr lang="fr-CA" b="1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Régler et maintenir le débit du soluté</a:t>
            </a:r>
          </a:p>
          <a:p>
            <a:pPr lvl="1">
              <a:buFont typeface="Wingdings" pitchFamily="2" charset="2"/>
              <a:buChar char="Ø"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Calculer ingesta/excreta   Limiter les liquides</a:t>
            </a:r>
          </a:p>
          <a:p>
            <a:pPr lvl="1">
              <a:buFont typeface="Wingdings" pitchFamily="2" charset="2"/>
              <a:buChar char="Ø"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Administrer la médication</a:t>
            </a:r>
          </a:p>
          <a:p>
            <a:pPr lvl="2">
              <a:buFont typeface="Wingdings" pitchFamily="2" charset="2"/>
              <a:buChar char="Ø"/>
            </a:pPr>
            <a:r>
              <a:rPr lang="fr-CA" dirty="0"/>
              <a:t>Diurétiques</a:t>
            </a:r>
          </a:p>
          <a:p>
            <a:pPr lvl="2">
              <a:buFont typeface="Wingdings" pitchFamily="2" charset="2"/>
              <a:buChar char="Ø"/>
            </a:pPr>
            <a:r>
              <a:rPr lang="fr-CA" dirty="0"/>
              <a:t>Corticostéroïdes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817582"/>
            <a:ext cx="7632847" cy="120248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fr-CA" dirty="0">
                <a:latin typeface="Comic Sans MS" pitchFamily="66" charset="0"/>
              </a:rPr>
              <a:t>L’hypertension intracrânienne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0064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fr-CA" b="1" dirty="0">
                <a:latin typeface="Comic Sans MS" panose="030F0702030302020204" pitchFamily="66" charset="0"/>
              </a:rPr>
              <a:t>Céphalées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CA" b="1" dirty="0"/>
              <a:t>Céphalée de tension :</a:t>
            </a:r>
          </a:p>
          <a:p>
            <a:pPr marL="365760" lvl="1" indent="0">
              <a:buNone/>
            </a:pPr>
            <a:endParaRPr lang="fr-CA" dirty="0"/>
          </a:p>
          <a:p>
            <a:pPr lvl="1">
              <a:buFont typeface="Wingdings" pitchFamily="2" charset="2"/>
              <a:buChar char="ü"/>
            </a:pPr>
            <a:r>
              <a:rPr lang="fr-CA" dirty="0"/>
              <a:t>Engendré par un stress émotionnel ou physique.</a:t>
            </a:r>
          </a:p>
          <a:p>
            <a:endParaRPr lang="fr-CA" dirty="0"/>
          </a:p>
          <a:p>
            <a:r>
              <a:rPr lang="fr-CA" b="1" dirty="0"/>
              <a:t>Céphalées vasculaires </a:t>
            </a:r>
          </a:p>
          <a:p>
            <a:pPr marL="0" indent="0">
              <a:buNone/>
            </a:pPr>
            <a:r>
              <a:rPr lang="fr-CA" b="1" dirty="0"/>
              <a:t>   (migraine et de Horton) :</a:t>
            </a:r>
          </a:p>
          <a:p>
            <a:endParaRPr lang="fr-CA" dirty="0"/>
          </a:p>
          <a:p>
            <a:pPr lvl="1">
              <a:buFont typeface="Wingdings" pitchFamily="2" charset="2"/>
              <a:buChar char="ü"/>
            </a:pPr>
            <a:r>
              <a:rPr lang="fr-CA" dirty="0"/>
              <a:t>Causés par un problème d’irrigation d’une région du cerveau</a:t>
            </a: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318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fr-CA" b="1" dirty="0">
                <a:latin typeface="Comic Sans MS" panose="030F0702030302020204" pitchFamily="66" charset="0"/>
              </a:rPr>
              <a:t>Céphalées de tension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b="1" dirty="0"/>
              <a:t>Manifestations cliniques :</a:t>
            </a:r>
          </a:p>
          <a:p>
            <a:endParaRPr lang="fr-CA" b="1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Pression constante au front, dans la région temporale ou à la nuque</a:t>
            </a:r>
          </a:p>
          <a:p>
            <a:pPr lvl="1">
              <a:buFont typeface="Wingdings" pitchFamily="2" charset="2"/>
              <a:buChar char="Ø"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Douleur en étau ou décrite comme « un poids sur le dessus de la tête »</a:t>
            </a:r>
          </a:p>
          <a:p>
            <a:pPr lvl="1">
              <a:buFont typeface="Wingdings" pitchFamily="2" charset="2"/>
              <a:buChar char="Ø"/>
            </a:pPr>
            <a:endParaRPr lang="fr-CA" dirty="0"/>
          </a:p>
          <a:p>
            <a:pPr marL="365760" lvl="1" indent="0">
              <a:buNone/>
            </a:pPr>
            <a:r>
              <a:rPr lang="fr-CA" dirty="0"/>
              <a:t>                  Causée par la contraction ainsi que la </a:t>
            </a:r>
          </a:p>
          <a:p>
            <a:pPr marL="365760" lvl="1" indent="0">
              <a:buNone/>
            </a:pPr>
            <a:r>
              <a:rPr lang="fr-CA" dirty="0"/>
              <a:t>                  tension des muscles du cou et du cuir </a:t>
            </a:r>
          </a:p>
          <a:p>
            <a:pPr marL="365760" lvl="1" indent="0">
              <a:buNone/>
            </a:pPr>
            <a:r>
              <a:rPr lang="fr-CA" dirty="0"/>
              <a:t>                  chevelu</a:t>
            </a:r>
          </a:p>
        </p:txBody>
      </p:sp>
      <p:sp>
        <p:nvSpPr>
          <p:cNvPr id="4" name="Flèche droite 3"/>
          <p:cNvSpPr/>
          <p:nvPr/>
        </p:nvSpPr>
        <p:spPr>
          <a:xfrm>
            <a:off x="1785954" y="4698852"/>
            <a:ext cx="978408" cy="4846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2001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fr-CA" b="1" dirty="0">
                <a:latin typeface="Comic Sans MS" panose="030F0702030302020204" pitchFamily="66" charset="0"/>
              </a:rPr>
              <a:t>Céphalée de tension</a:t>
            </a:r>
            <a:endParaRPr lang="fr-CA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4190063"/>
          </a:xfrm>
        </p:spPr>
        <p:txBody>
          <a:bodyPr/>
          <a:lstStyle/>
          <a:p>
            <a:r>
              <a:rPr lang="fr-CA" b="1" dirty="0"/>
              <a:t>Soins ou traitements :</a:t>
            </a:r>
          </a:p>
          <a:p>
            <a:pPr marL="365760" lvl="1" indent="0">
              <a:buNone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Rassurer la personne au besoin.</a:t>
            </a:r>
          </a:p>
          <a:p>
            <a:pPr marL="365760" lvl="1" indent="0">
              <a:buNone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Faire des massages.</a:t>
            </a:r>
          </a:p>
          <a:p>
            <a:pPr marL="365760" lvl="1" indent="0">
              <a:buNone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Appliquer de la chaleur.</a:t>
            </a:r>
          </a:p>
          <a:p>
            <a:pPr lvl="1">
              <a:buFont typeface="Wingdings" pitchFamily="2" charset="2"/>
              <a:buChar char="Ø"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Administrer analgésiques, relaxants musculaires, AINS, tranquillisants.</a:t>
            </a:r>
          </a:p>
          <a:p>
            <a:pPr lvl="1">
              <a:buFont typeface="Wingdings" pitchFamily="2" charset="2"/>
              <a:buChar char="Ø"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1658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fr-CA" b="1" dirty="0">
                <a:latin typeface="Comic Sans MS" panose="030F0702030302020204" pitchFamily="66" charset="0"/>
              </a:rPr>
              <a:t>Migraine</a:t>
            </a:r>
            <a:endParaRPr lang="fr-CA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63040" y="2119256"/>
            <a:ext cx="6565344" cy="40460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CA" dirty="0"/>
          </a:p>
          <a:p>
            <a:r>
              <a:rPr lang="fr-CA" dirty="0"/>
              <a:t>C’est une céphalée intense </a:t>
            </a:r>
          </a:p>
          <a:p>
            <a:r>
              <a:rPr lang="fr-CA" dirty="0"/>
              <a:t>Souvent chez la femme en phase prémenstruelle (touche 3x plus de femmes)</a:t>
            </a:r>
          </a:p>
          <a:p>
            <a:r>
              <a:rPr lang="fr-CA" dirty="0"/>
              <a:t>Symptômes consécutifs à une ischémie corticale</a:t>
            </a:r>
          </a:p>
          <a:p>
            <a:r>
              <a:rPr lang="fr-CA" dirty="0"/>
              <a:t>Peut durer de quelques heures à quelques jours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1535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2132856"/>
            <a:ext cx="7200800" cy="3603812"/>
          </a:xfrm>
          <a:ln>
            <a:noFill/>
          </a:ln>
        </p:spPr>
        <p:txBody>
          <a:bodyPr>
            <a:normAutofit/>
          </a:bodyPr>
          <a:lstStyle/>
          <a:p>
            <a:r>
              <a:rPr lang="fr-CA" b="1" dirty="0"/>
              <a:t>Manifestations cliniques :</a:t>
            </a:r>
          </a:p>
          <a:p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Troubles du champs visuel (points noirs, vagues, etc.)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Parésie d’un membre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Aphasie (cherche ses mots)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Désorientation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Pâleur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Troubles de l’humeur</a:t>
            </a:r>
          </a:p>
          <a:p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fr-CA" b="1" dirty="0">
                <a:latin typeface="Comic Sans MS" panose="030F0702030302020204" pitchFamily="66" charset="0"/>
              </a:rPr>
              <a:t>Migraine</a:t>
            </a:r>
          </a:p>
        </p:txBody>
      </p:sp>
    </p:spTree>
    <p:extLst>
      <p:ext uri="{BB962C8B-B14F-4D97-AF65-F5344CB8AC3E}">
        <p14:creationId xmlns:p14="http://schemas.microsoft.com/office/powerpoint/2010/main" val="21657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fr-CA" b="1" dirty="0"/>
              <a:t>COURS #6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408" y="2492896"/>
            <a:ext cx="37433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385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63040" y="2119256"/>
            <a:ext cx="6493336" cy="3902031"/>
          </a:xfrm>
        </p:spPr>
        <p:txBody>
          <a:bodyPr>
            <a:noAutofit/>
          </a:bodyPr>
          <a:lstStyle/>
          <a:p>
            <a:r>
              <a:rPr lang="fr-CA" b="1" dirty="0"/>
              <a:t>Manifestations cliniques:</a:t>
            </a:r>
          </a:p>
          <a:p>
            <a:endParaRPr lang="fr-CA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Céphalée intense unilatérale et pulsatile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Photophobie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Intolérance au bruit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Nausées et vomissements</a:t>
            </a:r>
          </a:p>
          <a:p>
            <a:pPr>
              <a:buFont typeface="Wingdings" panose="05000000000000000000" pitchFamily="2" charset="2"/>
              <a:buChar char="Ø"/>
            </a:pPr>
            <a:endParaRPr lang="fr-CA" dirty="0"/>
          </a:p>
          <a:p>
            <a:pPr marL="0" indent="0">
              <a:buNone/>
            </a:pPr>
            <a:r>
              <a:rPr lang="fr-CA" dirty="0"/>
              <a:t>On peut prévenir une migraine en prenant des antimigraineux dès le début de la phase d’aura</a:t>
            </a:r>
            <a:r>
              <a:rPr lang="fr-CA" dirty="0">
                <a:highlight>
                  <a:srgbClr val="FFFF00"/>
                </a:highlight>
              </a:rPr>
              <a:t>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Comic Sans MS" panose="030F0702030302020204" pitchFamily="66" charset="0"/>
              </a:rPr>
              <a:t>Migraine</a:t>
            </a:r>
          </a:p>
        </p:txBody>
      </p:sp>
    </p:spTree>
    <p:extLst>
      <p:ext uri="{BB962C8B-B14F-4D97-AF65-F5344CB8AC3E}">
        <p14:creationId xmlns:p14="http://schemas.microsoft.com/office/powerpoint/2010/main" val="405132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830023"/>
          </a:xfrm>
        </p:spPr>
        <p:txBody>
          <a:bodyPr/>
          <a:lstStyle/>
          <a:p>
            <a:r>
              <a:rPr lang="fr-CA" b="1" dirty="0"/>
              <a:t>Soins ou traitements :</a:t>
            </a:r>
          </a:p>
          <a:p>
            <a:pPr>
              <a:buFontTx/>
              <a:buChar char="-"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Repos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Pièce sombre et tranquille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Chercher les facteurs déclencheurs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Faire des massages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Administrer </a:t>
            </a:r>
            <a:r>
              <a:rPr lang="fr-CA" dirty="0" err="1"/>
              <a:t>Rx</a:t>
            </a:r>
            <a:r>
              <a:rPr lang="fr-CA" dirty="0"/>
              <a:t> selon ordonnance</a:t>
            </a:r>
          </a:p>
          <a:p>
            <a:pPr lvl="1">
              <a:buFont typeface="Wingdings" pitchFamily="2" charset="2"/>
              <a:buChar char="Ø"/>
            </a:pPr>
            <a:endParaRPr lang="fr-CA" dirty="0"/>
          </a:p>
          <a:p>
            <a:pPr marL="4763" lvl="1" indent="0">
              <a:buNone/>
            </a:pPr>
            <a:endParaRPr lang="fr-CA" dirty="0"/>
          </a:p>
          <a:p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6965245" cy="120248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fr-CA" b="1" dirty="0">
                <a:latin typeface="Comic Sans MS" panose="030F0702030302020204" pitchFamily="66" charset="0"/>
              </a:rPr>
              <a:t>Migraine</a:t>
            </a:r>
            <a:endParaRPr lang="fr-CA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60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817582"/>
            <a:ext cx="7632847" cy="120248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fr-CA" sz="3600" b="1" dirty="0">
                <a:latin typeface="Comic Sans MS" panose="030F0702030302020204" pitchFamily="66" charset="0"/>
              </a:rPr>
              <a:t>Céphalée vasculaire de Horton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/>
              <a:t>C’est une variante de la migraine</a:t>
            </a:r>
          </a:p>
          <a:p>
            <a:endParaRPr lang="fr-CA" dirty="0"/>
          </a:p>
          <a:p>
            <a:r>
              <a:rPr lang="fr-CA" dirty="0"/>
              <a:t>Plus fréquente chez l’homme</a:t>
            </a:r>
          </a:p>
          <a:p>
            <a:endParaRPr lang="fr-CA" dirty="0"/>
          </a:p>
          <a:p>
            <a:r>
              <a:rPr lang="fr-CA" dirty="0"/>
              <a:t>Dure généralement 1 heure maximum</a:t>
            </a:r>
          </a:p>
          <a:p>
            <a:endParaRPr lang="fr-CA" dirty="0"/>
          </a:p>
          <a:p>
            <a:r>
              <a:rPr lang="fr-CA" dirty="0"/>
              <a:t>Peut-être déclenché par la prise d’alcool, de vasodilatateurs ou une sécrétion accrue d’histamine en cas d’allergie</a:t>
            </a:r>
          </a:p>
          <a:p>
            <a:endParaRPr lang="fr-CA" dirty="0"/>
          </a:p>
          <a:p>
            <a:r>
              <a:rPr lang="fr-CA" dirty="0"/>
              <a:t>Souvent sous forme de crises répétitives</a:t>
            </a:r>
          </a:p>
        </p:txBody>
      </p:sp>
    </p:spTree>
    <p:extLst>
      <p:ext uri="{BB962C8B-B14F-4D97-AF65-F5344CB8AC3E}">
        <p14:creationId xmlns:p14="http://schemas.microsoft.com/office/powerpoint/2010/main" val="118811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04856" cy="120248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fr-CA" sz="3600" b="1" dirty="0">
                <a:latin typeface="Comic Sans MS" panose="030F0702030302020204" pitchFamily="66" charset="0"/>
              </a:rPr>
              <a:t>Céphalée vasculaire de Horton</a:t>
            </a:r>
            <a:endParaRPr lang="fr-CA" sz="3600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b="1" dirty="0"/>
              <a:t>Manifestations cliniques :</a:t>
            </a:r>
          </a:p>
          <a:p>
            <a:endParaRPr lang="fr-CA" b="1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Douleur vive à l’œil et à l’orbite irradiant vers le visage et les tempes</a:t>
            </a:r>
          </a:p>
          <a:p>
            <a:pPr lvl="1">
              <a:buFont typeface="Wingdings" pitchFamily="2" charset="2"/>
              <a:buChar char="Ø"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Larmoiement</a:t>
            </a:r>
          </a:p>
          <a:p>
            <a:pPr lvl="1">
              <a:buFont typeface="Wingdings" pitchFamily="2" charset="2"/>
              <a:buChar char="Ø"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Congestion nasale</a:t>
            </a:r>
          </a:p>
        </p:txBody>
      </p:sp>
    </p:spTree>
    <p:extLst>
      <p:ext uri="{BB962C8B-B14F-4D97-AF65-F5344CB8AC3E}">
        <p14:creationId xmlns:p14="http://schemas.microsoft.com/office/powerpoint/2010/main" val="250339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fr-CA" b="1" dirty="0">
                <a:latin typeface="Comic Sans MS" panose="030F0702030302020204" pitchFamily="66" charset="0"/>
              </a:rPr>
              <a:t>Tumeurs cérébrales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fr-CA" dirty="0"/>
          </a:p>
          <a:p>
            <a:r>
              <a:rPr lang="fr-CA" dirty="0"/>
              <a:t>C’est une masse qui occupe un certain espace dans le cerveau</a:t>
            </a:r>
          </a:p>
          <a:p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b="1" dirty="0"/>
              <a:t>Tumeurs primaires : </a:t>
            </a:r>
          </a:p>
          <a:p>
            <a:pPr lvl="2">
              <a:buFontTx/>
              <a:buChar char="-"/>
            </a:pPr>
            <a:r>
              <a:rPr lang="fr-CA" dirty="0"/>
              <a:t>Dans le tissu cérébral ou les méninges</a:t>
            </a:r>
          </a:p>
          <a:p>
            <a:pPr lvl="2">
              <a:buFontTx/>
              <a:buChar char="-"/>
            </a:pPr>
            <a:r>
              <a:rPr lang="fr-CA" dirty="0"/>
              <a:t>Bénignes ou cancéreuses (malignes)</a:t>
            </a:r>
          </a:p>
          <a:p>
            <a:pPr marL="365760" lvl="1" indent="0">
              <a:buNone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b="1" dirty="0"/>
              <a:t>Tumeurs secondaires :</a:t>
            </a:r>
          </a:p>
          <a:p>
            <a:pPr lvl="2">
              <a:buFontTx/>
              <a:buChar char="-"/>
            </a:pPr>
            <a:r>
              <a:rPr lang="fr-CA" dirty="0"/>
              <a:t>Métastases d’un autre cancer</a:t>
            </a:r>
          </a:p>
          <a:p>
            <a:pPr lvl="2">
              <a:buFontTx/>
              <a:buChar char="-"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3400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9632" y="2132856"/>
            <a:ext cx="6471821" cy="4118055"/>
          </a:xfrm>
        </p:spPr>
        <p:txBody>
          <a:bodyPr>
            <a:normAutofit fontScale="92500" lnSpcReduction="20000"/>
          </a:bodyPr>
          <a:lstStyle/>
          <a:p>
            <a:r>
              <a:rPr lang="fr-CA" b="1" dirty="0"/>
              <a:t>Manifestations cliniques :</a:t>
            </a:r>
          </a:p>
          <a:p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Hypertension intracrânienne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Céphalée tenace qui augmente progressivement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Vomissement en jet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Anomalies motrices et sensorielles: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CA" sz="2200" dirty="0"/>
              <a:t>Convulsions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CA" sz="2200" dirty="0"/>
              <a:t>Hémiplégie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CA" sz="2200" dirty="0"/>
              <a:t>Hémianopsie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CA" sz="2200" dirty="0"/>
              <a:t>Étourdissements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CA" sz="2200" dirty="0"/>
              <a:t>Trouble de la personnalité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CA" sz="2200" dirty="0"/>
              <a:t>Désinhibition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CA" sz="2200" dirty="0"/>
              <a:t>Acouphène </a:t>
            </a:r>
          </a:p>
          <a:p>
            <a:pPr lvl="1">
              <a:buFont typeface="Wingdings" pitchFamily="2" charset="2"/>
              <a:buChar char="Ø"/>
            </a:pPr>
            <a:endParaRPr lang="fr-CA" b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fr-CA" b="1" dirty="0">
                <a:latin typeface="Comic Sans MS" panose="030F0702030302020204" pitchFamily="66" charset="0"/>
              </a:rPr>
              <a:t>Tumeurs cérébrales</a:t>
            </a:r>
            <a:endParaRPr lang="fr-CA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36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fr-CA" b="1" dirty="0">
                <a:latin typeface="Comic Sans MS" panose="030F0702030302020204" pitchFamily="66" charset="0"/>
              </a:rPr>
              <a:t>Tumeurs cérébrales</a:t>
            </a:r>
            <a:endParaRPr lang="fr-CA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b="1" dirty="0"/>
              <a:t>Traitements :</a:t>
            </a:r>
          </a:p>
          <a:p>
            <a:endParaRPr lang="fr-CA" b="1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Chimiothérapie</a:t>
            </a:r>
          </a:p>
          <a:p>
            <a:pPr lvl="1">
              <a:buFont typeface="Wingdings" pitchFamily="2" charset="2"/>
              <a:buChar char="Ø"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Radiothérapie</a:t>
            </a:r>
          </a:p>
          <a:p>
            <a:pPr lvl="1">
              <a:buFont typeface="Wingdings" pitchFamily="2" charset="2"/>
              <a:buChar char="Ø"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Chirurgie </a:t>
            </a:r>
          </a:p>
        </p:txBody>
      </p:sp>
    </p:spTree>
    <p:extLst>
      <p:ext uri="{BB962C8B-B14F-4D97-AF65-F5344CB8AC3E}">
        <p14:creationId xmlns:p14="http://schemas.microsoft.com/office/powerpoint/2010/main" val="86502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46474" y="2012403"/>
            <a:ext cx="6196405" cy="3603812"/>
          </a:xfrm>
        </p:spPr>
        <p:txBody>
          <a:bodyPr>
            <a:normAutofit fontScale="92500" lnSpcReduction="10000"/>
          </a:bodyPr>
          <a:lstStyle/>
          <a:p>
            <a:r>
              <a:rPr lang="fr-CA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Soins Préopératoires</a:t>
            </a:r>
          </a:p>
          <a:p>
            <a:pPr marL="45720" indent="0">
              <a:buNone/>
            </a:pPr>
            <a:endParaRPr lang="fr-CA" u="sng" dirty="0"/>
          </a:p>
          <a:p>
            <a:pPr lvl="1">
              <a:buFont typeface="Wingdings" pitchFamily="2" charset="2"/>
              <a:buChar char="ü"/>
            </a:pPr>
            <a:r>
              <a:rPr lang="fr-CA" dirty="0"/>
              <a:t>Enseigner exercices respiratoires, de toux et des jambes</a:t>
            </a:r>
          </a:p>
          <a:p>
            <a:pPr lvl="1">
              <a:buFont typeface="Wingdings" pitchFamily="2" charset="2"/>
              <a:buChar char="ü"/>
            </a:pPr>
            <a:r>
              <a:rPr lang="fr-CA" dirty="0"/>
              <a:t>A jeun à minuit la veille</a:t>
            </a:r>
          </a:p>
          <a:p>
            <a:pPr lvl="1">
              <a:buFont typeface="Wingdings" pitchFamily="2" charset="2"/>
              <a:buChar char="ü"/>
            </a:pPr>
            <a:r>
              <a:rPr lang="fr-CA" dirty="0"/>
              <a:t>Laver la tête</a:t>
            </a:r>
          </a:p>
          <a:p>
            <a:pPr lvl="1">
              <a:buFont typeface="Wingdings" pitchFamily="2" charset="2"/>
              <a:buChar char="ü"/>
            </a:pPr>
            <a:r>
              <a:rPr lang="fr-CA" dirty="0"/>
              <a:t>Administrer </a:t>
            </a:r>
            <a:r>
              <a:rPr lang="fr-CA" dirty="0" err="1"/>
              <a:t>Rx</a:t>
            </a:r>
            <a:r>
              <a:rPr lang="fr-CA" dirty="0"/>
              <a:t> selon prescription</a:t>
            </a:r>
          </a:p>
          <a:p>
            <a:pPr lvl="2">
              <a:buFont typeface="Wingdings" pitchFamily="2" charset="2"/>
              <a:buChar char="§"/>
            </a:pPr>
            <a:r>
              <a:rPr lang="fr-CA" dirty="0"/>
              <a:t>Prémédication</a:t>
            </a:r>
          </a:p>
          <a:p>
            <a:pPr lvl="2">
              <a:buFont typeface="Wingdings" pitchFamily="2" charset="2"/>
              <a:buChar char="§"/>
            </a:pPr>
            <a:r>
              <a:rPr lang="fr-CA" dirty="0"/>
              <a:t>Anticonvulsivant</a:t>
            </a:r>
          </a:p>
          <a:p>
            <a:pPr lvl="2">
              <a:buFont typeface="Wingdings" pitchFamily="2" charset="2"/>
              <a:buChar char="§"/>
            </a:pPr>
            <a:r>
              <a:rPr lang="fr-CA" dirty="0"/>
              <a:t>Corticostéroïdes</a:t>
            </a:r>
          </a:p>
          <a:p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38798" y="764704"/>
            <a:ext cx="6965245" cy="120248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fr-CA" b="1" dirty="0">
                <a:latin typeface="Comic Sans MS" panose="030F0702030302020204" pitchFamily="66" charset="0"/>
              </a:rPr>
              <a:t>Tumeurs cérébrales</a:t>
            </a:r>
            <a:endParaRPr lang="fr-CA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13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63040" y="2119256"/>
            <a:ext cx="6277312" cy="4046048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r>
              <a:rPr lang="fr-CA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Soins Postopératoires</a:t>
            </a:r>
          </a:p>
          <a:p>
            <a:endParaRPr lang="fr-CA" u="sng" dirty="0"/>
          </a:p>
          <a:p>
            <a:pPr lvl="1">
              <a:buFont typeface="Wingdings" pitchFamily="2" charset="2"/>
              <a:buChar char="ü"/>
            </a:pPr>
            <a:r>
              <a:rPr lang="fr-CA" dirty="0"/>
              <a:t>Tête relevée à 30-45 degrés</a:t>
            </a:r>
          </a:p>
          <a:p>
            <a:pPr lvl="1">
              <a:buFont typeface="Wingdings" pitchFamily="2" charset="2"/>
              <a:buChar char="ü"/>
            </a:pPr>
            <a:r>
              <a:rPr lang="fr-CA" dirty="0"/>
              <a:t>Mobiliser q 2h</a:t>
            </a:r>
          </a:p>
          <a:p>
            <a:pPr lvl="1">
              <a:buFont typeface="Wingdings" pitchFamily="2" charset="2"/>
              <a:buChar char="ü"/>
            </a:pPr>
            <a:r>
              <a:rPr lang="fr-CA" dirty="0"/>
              <a:t>Vérifier l’intégrité de la peau</a:t>
            </a:r>
          </a:p>
          <a:p>
            <a:pPr lvl="1">
              <a:buFont typeface="Wingdings" pitchFamily="2" charset="2"/>
              <a:buChar char="ü"/>
            </a:pPr>
            <a:r>
              <a:rPr lang="fr-CA" dirty="0"/>
              <a:t>Exercices des membres inférieurs</a:t>
            </a:r>
          </a:p>
          <a:p>
            <a:pPr lvl="1">
              <a:buFont typeface="Wingdings" pitchFamily="2" charset="2"/>
              <a:buChar char="ü"/>
            </a:pPr>
            <a:r>
              <a:rPr lang="fr-CA" dirty="0"/>
              <a:t>S’assurer du dégagement des voies respiratoires</a:t>
            </a:r>
          </a:p>
          <a:p>
            <a:pPr lvl="1">
              <a:buFont typeface="Wingdings" pitchFamily="2" charset="2"/>
              <a:buChar char="ü"/>
            </a:pPr>
            <a:r>
              <a:rPr lang="fr-CA" dirty="0"/>
              <a:t>Surveiller la saturation et administrer de l’O2 PRN</a:t>
            </a:r>
          </a:p>
          <a:p>
            <a:pPr lvl="1">
              <a:buFont typeface="Wingdings" pitchFamily="2" charset="2"/>
              <a:buChar char="ü"/>
            </a:pPr>
            <a:r>
              <a:rPr lang="fr-CA" dirty="0"/>
              <a:t>Ajuster et maintenir le débit du soluté PRN</a:t>
            </a:r>
          </a:p>
          <a:p>
            <a:pPr lvl="1">
              <a:buFont typeface="Wingdings" pitchFamily="2" charset="2"/>
              <a:buChar char="ü"/>
            </a:pPr>
            <a:r>
              <a:rPr lang="fr-CA" dirty="0"/>
              <a:t>I/E (limiter les liquides)</a:t>
            </a:r>
          </a:p>
          <a:p>
            <a:pPr lvl="1">
              <a:buFont typeface="Wingdings" pitchFamily="2" charset="2"/>
              <a:buChar char="ü"/>
            </a:pPr>
            <a:r>
              <a:rPr lang="fr-CA" dirty="0"/>
              <a:t>Noter + surveiller les tubes de drainage</a:t>
            </a:r>
          </a:p>
          <a:p>
            <a:pPr lvl="1">
              <a:buFont typeface="Wingdings" pitchFamily="2" charset="2"/>
              <a:buChar char="ü"/>
            </a:pPr>
            <a:r>
              <a:rPr lang="fr-CA" dirty="0"/>
              <a:t>Vérifier l’élimination urinaire</a:t>
            </a:r>
          </a:p>
          <a:p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fr-CA" b="1" dirty="0">
                <a:latin typeface="Comic Sans MS" panose="030F0702030302020204" pitchFamily="66" charset="0"/>
              </a:rPr>
              <a:t>Tumeurs cérébrales</a:t>
            </a:r>
            <a:endParaRPr lang="fr-CA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8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686007"/>
          </a:xfrm>
        </p:spPr>
        <p:txBody>
          <a:bodyPr>
            <a:normAutofit fontScale="92500" lnSpcReduction="20000"/>
          </a:bodyPr>
          <a:lstStyle/>
          <a:p>
            <a:r>
              <a:rPr lang="fr-CA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Soins Postopératoires</a:t>
            </a:r>
          </a:p>
          <a:p>
            <a:endParaRPr lang="fr-CA" u="sng" dirty="0"/>
          </a:p>
          <a:p>
            <a:pPr lvl="1">
              <a:buFont typeface="Wingdings" pitchFamily="2" charset="2"/>
              <a:buChar char="ü"/>
            </a:pPr>
            <a:r>
              <a:rPr lang="fr-CA" dirty="0"/>
              <a:t>SV selon protocole post-op</a:t>
            </a:r>
          </a:p>
          <a:p>
            <a:pPr lvl="1">
              <a:buFont typeface="Wingdings" pitchFamily="2" charset="2"/>
              <a:buChar char="ü"/>
            </a:pPr>
            <a:r>
              <a:rPr lang="fr-CA" dirty="0"/>
              <a:t>Signes neurologiques</a:t>
            </a:r>
          </a:p>
          <a:p>
            <a:pPr lvl="1">
              <a:buFont typeface="Wingdings" pitchFamily="2" charset="2"/>
              <a:buChar char="ü"/>
            </a:pPr>
            <a:r>
              <a:rPr lang="fr-CA" dirty="0"/>
              <a:t>Surveiller les signes </a:t>
            </a:r>
            <a:r>
              <a:rPr lang="fr-CA" dirty="0" err="1"/>
              <a:t>neurovasculaires</a:t>
            </a:r>
            <a:endParaRPr lang="fr-CA" dirty="0"/>
          </a:p>
          <a:p>
            <a:pPr lvl="1">
              <a:buFont typeface="Wingdings" pitchFamily="2" charset="2"/>
              <a:buChar char="ü"/>
            </a:pPr>
            <a:r>
              <a:rPr lang="fr-CA" dirty="0"/>
              <a:t>Surveiller l’état du pansement</a:t>
            </a:r>
          </a:p>
          <a:p>
            <a:pPr lvl="1">
              <a:buFont typeface="Wingdings" pitchFamily="2" charset="2"/>
              <a:buChar char="ü"/>
            </a:pPr>
            <a:r>
              <a:rPr lang="fr-CA" dirty="0"/>
              <a:t>Surveiller les signes d’infection</a:t>
            </a:r>
          </a:p>
          <a:p>
            <a:pPr lvl="1">
              <a:buFont typeface="Wingdings" pitchFamily="2" charset="2"/>
              <a:buChar char="ü"/>
            </a:pPr>
            <a:r>
              <a:rPr lang="fr-CA" dirty="0"/>
              <a:t>Assurer les soins d’hygiène</a:t>
            </a:r>
          </a:p>
          <a:p>
            <a:pPr lvl="1">
              <a:buFont typeface="Wingdings" pitchFamily="2" charset="2"/>
              <a:buChar char="ü"/>
            </a:pPr>
            <a:r>
              <a:rPr lang="fr-CA" dirty="0"/>
              <a:t>Assurer un environnement sécuritaire</a:t>
            </a:r>
          </a:p>
          <a:p>
            <a:pPr lvl="1">
              <a:buFont typeface="Wingdings" pitchFamily="2" charset="2"/>
              <a:buChar char="ü"/>
            </a:pPr>
            <a:r>
              <a:rPr lang="fr-CA" dirty="0"/>
              <a:t>PQRSTU (à rajouter)</a:t>
            </a:r>
          </a:p>
          <a:p>
            <a:pPr lvl="1">
              <a:buFont typeface="Wingdings" pitchFamily="2" charset="2"/>
              <a:buChar char="ü"/>
            </a:pPr>
            <a:r>
              <a:rPr lang="fr-CA" dirty="0"/>
              <a:t>Administrer </a:t>
            </a:r>
            <a:r>
              <a:rPr lang="fr-CA" dirty="0" err="1"/>
              <a:t>Rx</a:t>
            </a:r>
            <a:r>
              <a:rPr lang="fr-CA" dirty="0"/>
              <a:t> selon ordonnance</a:t>
            </a:r>
          </a:p>
          <a:p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fr-CA" b="1" dirty="0">
                <a:latin typeface="Comic Sans MS" panose="030F0702030302020204" pitchFamily="66" charset="0"/>
              </a:rPr>
              <a:t>Tumeurs cérébrales</a:t>
            </a:r>
            <a:endParaRPr lang="fr-CA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07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/>
        </p:nvGraphicFramePr>
        <p:xfrm>
          <a:off x="1043490" y="1027664"/>
          <a:ext cx="7024744" cy="4993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4415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fr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 TERMINOLOGIE 1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601" y="2276872"/>
            <a:ext cx="4005263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872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fr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SOINS INFIRMIERS GÉNÉRAUX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endParaRPr lang="fr-CA" dirty="0"/>
          </a:p>
          <a:p>
            <a:pPr algn="ctr"/>
            <a:r>
              <a:rPr lang="fr-CA" dirty="0"/>
              <a:t>Pour la plupart des altérations du systèmes nerveux</a:t>
            </a:r>
          </a:p>
          <a:p>
            <a:pPr algn="ctr"/>
            <a:endParaRPr lang="fr-CA" dirty="0"/>
          </a:p>
          <a:p>
            <a:pPr algn="ctr"/>
            <a:r>
              <a:rPr lang="fr-CA" dirty="0"/>
              <a:t>Prendre connaissance du tableau à la p. 58 du guide CÉMEQ sur les </a:t>
            </a:r>
            <a:r>
              <a:rPr lang="fr-CA" b="1" dirty="0"/>
              <a:t>s</a:t>
            </a:r>
            <a:r>
              <a:rPr lang="fr-FR" b="1" dirty="0"/>
              <a:t>oins généraux dans les altérations  du système nerveux </a:t>
            </a:r>
          </a:p>
          <a:p>
            <a:pPr algn="ctr"/>
            <a:endParaRPr lang="fr-FR" b="1" dirty="0"/>
          </a:p>
          <a:p>
            <a:pPr algn="ctr"/>
            <a:r>
              <a:rPr lang="fr-CA" dirty="0"/>
              <a:t>Prendre connaissance du tableau aux p. 60 et 61 du guide CÉMEQ sur les </a:t>
            </a:r>
            <a:r>
              <a:rPr lang="fr-FR" b="1" dirty="0"/>
              <a:t>soins généraux dans les altérations  des organes sensoriels</a:t>
            </a:r>
          </a:p>
          <a:p>
            <a:pPr algn="ctr"/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2148458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fr-CA" b="1" dirty="0">
                <a:solidFill>
                  <a:srgbClr val="FF0000"/>
                </a:solidFill>
              </a:rPr>
              <a:t>SIGNES NEUROLOGIQUES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pPr algn="ctr"/>
            <a:r>
              <a:rPr lang="fr-CA" dirty="0"/>
              <a:t>Seront vus au cours LABORATOIRE </a:t>
            </a:r>
          </a:p>
        </p:txBody>
      </p:sp>
    </p:spTree>
    <p:extLst>
      <p:ext uri="{BB962C8B-B14F-4D97-AF65-F5344CB8AC3E}">
        <p14:creationId xmlns:p14="http://schemas.microsoft.com/office/powerpoint/2010/main" val="2745421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fr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BESOINS FONDAMENTAUX PERTURBÉS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pPr algn="ctr">
              <a:buFont typeface="Wingdings" pitchFamily="2" charset="2"/>
              <a:buChar char="ü"/>
            </a:pPr>
            <a:r>
              <a:rPr lang="fr-CA" dirty="0"/>
              <a:t>Voir page 61- 62</a:t>
            </a:r>
          </a:p>
        </p:txBody>
      </p:sp>
    </p:spTree>
    <p:extLst>
      <p:ext uri="{BB962C8B-B14F-4D97-AF65-F5344CB8AC3E}">
        <p14:creationId xmlns:p14="http://schemas.microsoft.com/office/powerpoint/2010/main" val="3587736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fr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SOINS INFIRMIERS GÉNÉRAUX</a:t>
            </a:r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pPr algn="ctr"/>
            <a:r>
              <a:rPr lang="fr-CA" dirty="0"/>
              <a:t>L’aspect diététique </a:t>
            </a:r>
          </a:p>
          <a:p>
            <a:pPr marL="68580" indent="0" algn="ctr">
              <a:buNone/>
            </a:pPr>
            <a:r>
              <a:rPr lang="fr-CA" dirty="0"/>
              <a:t>Voir tableau p. 62</a:t>
            </a:r>
          </a:p>
        </p:txBody>
      </p:sp>
    </p:spTree>
    <p:extLst>
      <p:ext uri="{BB962C8B-B14F-4D97-AF65-F5344CB8AC3E}">
        <p14:creationId xmlns:p14="http://schemas.microsoft.com/office/powerpoint/2010/main" val="1939194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083408637"/>
              </p:ext>
            </p:extLst>
          </p:nvPr>
        </p:nvGraphicFramePr>
        <p:xfrm>
          <a:off x="1727201" y="1794935"/>
          <a:ext cx="5723468" cy="1828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 dirty="0"/>
          </a:p>
          <a:p>
            <a:endParaRPr lang="fr-CA" dirty="0"/>
          </a:p>
          <a:p>
            <a:pPr algn="r"/>
            <a:r>
              <a:rPr lang="fr-CA" dirty="0"/>
              <a:t>CHAPITRE 3</a:t>
            </a:r>
          </a:p>
        </p:txBody>
      </p:sp>
    </p:spTree>
    <p:extLst>
      <p:ext uri="{BB962C8B-B14F-4D97-AF65-F5344CB8AC3E}">
        <p14:creationId xmlns:p14="http://schemas.microsoft.com/office/powerpoint/2010/main" val="24434846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aise">
  <a:themeElements>
    <a:clrScheme name="Punais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nais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ai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821</TotalTime>
  <Words>782</Words>
  <Application>Microsoft Office PowerPoint</Application>
  <PresentationFormat>Affichage à l'écran (4:3)</PresentationFormat>
  <Paragraphs>228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7" baseType="lpstr">
      <vt:lpstr>Bradley Hand ITC</vt:lpstr>
      <vt:lpstr>Brush Script MT</vt:lpstr>
      <vt:lpstr>Comic Sans MS</vt:lpstr>
      <vt:lpstr>Constantia</vt:lpstr>
      <vt:lpstr>Franklin Gothic Book</vt:lpstr>
      <vt:lpstr>Rage Italic</vt:lpstr>
      <vt:lpstr>Wingdings</vt:lpstr>
      <vt:lpstr>Punaise</vt:lpstr>
      <vt:lpstr>LES SYMPTÔMES ET SOINS D’ASSISTANCE GÉNÉRAUX DU SYSTÈME NERVEUX</vt:lpstr>
      <vt:lpstr>COURS #6 </vt:lpstr>
      <vt:lpstr>Présentation PowerPoint</vt:lpstr>
      <vt:lpstr>QUIZ TERMINOLOGIE 1 </vt:lpstr>
      <vt:lpstr>LES SOINS INFIRMIERS GÉNÉRAUX</vt:lpstr>
      <vt:lpstr>SIGNES NEUROLOGIQUES</vt:lpstr>
      <vt:lpstr>BESOINS FONDAMENTAUX PERTURBÉS</vt:lpstr>
      <vt:lpstr>LES SOINS INFIRMIERS GÉNÉRAUX</vt:lpstr>
      <vt:lpstr>Présentation PowerPoint</vt:lpstr>
      <vt:lpstr>L’hypertension intracrânienne p.68</vt:lpstr>
      <vt:lpstr>L’hypertension intracrânienne </vt:lpstr>
      <vt:lpstr>L’hypertension intracrânienne </vt:lpstr>
      <vt:lpstr>L’hypertension intracrânienne</vt:lpstr>
      <vt:lpstr>L’hypertension intracrânienne </vt:lpstr>
      <vt:lpstr>Céphalées</vt:lpstr>
      <vt:lpstr>Céphalées de tension</vt:lpstr>
      <vt:lpstr>Céphalée de tension</vt:lpstr>
      <vt:lpstr>Migraine</vt:lpstr>
      <vt:lpstr>Migraine</vt:lpstr>
      <vt:lpstr>Migraine</vt:lpstr>
      <vt:lpstr>Migraine</vt:lpstr>
      <vt:lpstr>Céphalée vasculaire de Horton</vt:lpstr>
      <vt:lpstr>Céphalée vasculaire de Horton</vt:lpstr>
      <vt:lpstr>Tumeurs cérébrales</vt:lpstr>
      <vt:lpstr>Tumeurs cérébrales</vt:lpstr>
      <vt:lpstr>Tumeurs cérébrales</vt:lpstr>
      <vt:lpstr>Tumeurs cérébrales</vt:lpstr>
      <vt:lpstr>Tumeurs cérébrales</vt:lpstr>
      <vt:lpstr>Tumeurs cérébrales</vt:lpstr>
    </vt:vector>
  </TitlesOfParts>
  <Company>CSRDN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PRINCIPALES ALTÉRATIONS DU SYSTÈME NERVEUX</dc:title>
  <dc:creator>Beaulieu, Daniel</dc:creator>
  <cp:lastModifiedBy>Beaulieu, Daniel</cp:lastModifiedBy>
  <cp:revision>90</cp:revision>
  <dcterms:created xsi:type="dcterms:W3CDTF">2012-11-09T15:52:43Z</dcterms:created>
  <dcterms:modified xsi:type="dcterms:W3CDTF">2024-04-30T17:41:48Z</dcterms:modified>
</cp:coreProperties>
</file>