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307" r:id="rId5"/>
    <p:sldId id="278" r:id="rId6"/>
    <p:sldId id="279" r:id="rId7"/>
    <p:sldId id="280" r:id="rId8"/>
    <p:sldId id="281" r:id="rId9"/>
    <p:sldId id="309" r:id="rId10"/>
    <p:sldId id="282" r:id="rId11"/>
    <p:sldId id="283" r:id="rId12"/>
    <p:sldId id="285" r:id="rId13"/>
    <p:sldId id="326" r:id="rId14"/>
    <p:sldId id="327" r:id="rId15"/>
    <p:sldId id="286" r:id="rId16"/>
    <p:sldId id="304" r:id="rId17"/>
    <p:sldId id="305" r:id="rId18"/>
    <p:sldId id="306" r:id="rId19"/>
    <p:sldId id="288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289" r:id="rId30"/>
    <p:sldId id="308" r:id="rId31"/>
    <p:sldId id="311" r:id="rId32"/>
    <p:sldId id="290" r:id="rId33"/>
    <p:sldId id="310" r:id="rId34"/>
    <p:sldId id="312" r:id="rId35"/>
    <p:sldId id="291" r:id="rId36"/>
    <p:sldId id="292" r:id="rId37"/>
    <p:sldId id="313" r:id="rId38"/>
    <p:sldId id="31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2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FAE52-896B-40C5-89AA-0F5B20CFE4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73737DB-FD6E-4384-B46B-BB6D1549E99E}">
      <dgm:prSet/>
      <dgm:spPr>
        <a:solidFill>
          <a:schemeClr val="tx2"/>
        </a:solidFill>
      </dgm:spPr>
      <dgm:t>
        <a:bodyPr/>
        <a:lstStyle/>
        <a:p>
          <a:pPr algn="ctr" rtl="0"/>
          <a:r>
            <a:rPr lang="fr-CA" b="1" dirty="0"/>
            <a:t>LES PRINCIPALES ALTÉRATIONS DU SYSTÈME NERVEUX</a:t>
          </a:r>
        </a:p>
      </dgm:t>
    </dgm:pt>
    <dgm:pt modelId="{04A0407C-419C-41D7-8437-3A6729656B1D}" type="parTrans" cxnId="{0936C9C0-9DE1-459D-AFAE-9CBB58602845}">
      <dgm:prSet/>
      <dgm:spPr/>
      <dgm:t>
        <a:bodyPr/>
        <a:lstStyle/>
        <a:p>
          <a:endParaRPr lang="fr-CA"/>
        </a:p>
      </dgm:t>
    </dgm:pt>
    <dgm:pt modelId="{46B800C3-D908-4F9C-9216-80A820A10FA6}" type="sibTrans" cxnId="{0936C9C0-9DE1-459D-AFAE-9CBB58602845}">
      <dgm:prSet/>
      <dgm:spPr/>
      <dgm:t>
        <a:bodyPr/>
        <a:lstStyle/>
        <a:p>
          <a:endParaRPr lang="fr-CA"/>
        </a:p>
      </dgm:t>
    </dgm:pt>
    <dgm:pt modelId="{D3E420F7-E11B-4CB4-B730-D84675261D09}" type="pres">
      <dgm:prSet presAssocID="{8BDFAE52-896B-40C5-89AA-0F5B20CFE423}" presName="linear" presStyleCnt="0">
        <dgm:presLayoutVars>
          <dgm:animLvl val="lvl"/>
          <dgm:resizeHandles val="exact"/>
        </dgm:presLayoutVars>
      </dgm:prSet>
      <dgm:spPr/>
    </dgm:pt>
    <dgm:pt modelId="{67E6A948-0AEC-4444-A7DE-162B9EC8D7BC}" type="pres">
      <dgm:prSet presAssocID="{273737DB-FD6E-4384-B46B-BB6D1549E9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36C9C0-9DE1-459D-AFAE-9CBB58602845}" srcId="{8BDFAE52-896B-40C5-89AA-0F5B20CFE423}" destId="{273737DB-FD6E-4384-B46B-BB6D1549E99E}" srcOrd="0" destOrd="0" parTransId="{04A0407C-419C-41D7-8437-3A6729656B1D}" sibTransId="{46B800C3-D908-4F9C-9216-80A820A10FA6}"/>
    <dgm:cxn modelId="{716906E1-E98A-424F-82C0-C958A83A5CAE}" type="presOf" srcId="{273737DB-FD6E-4384-B46B-BB6D1549E99E}" destId="{67E6A948-0AEC-4444-A7DE-162B9EC8D7BC}" srcOrd="0" destOrd="0" presId="urn:microsoft.com/office/officeart/2005/8/layout/vList2"/>
    <dgm:cxn modelId="{61BDD0E1-C048-4F31-A145-9462BDB4A61D}" type="presOf" srcId="{8BDFAE52-896B-40C5-89AA-0F5B20CFE423}" destId="{D3E420F7-E11B-4CB4-B730-D84675261D09}" srcOrd="0" destOrd="0" presId="urn:microsoft.com/office/officeart/2005/8/layout/vList2"/>
    <dgm:cxn modelId="{6C85EDEE-08AF-4B1F-8ECA-242EB5F6C642}" type="presParOf" srcId="{D3E420F7-E11B-4CB4-B730-D84675261D09}" destId="{67E6A948-0AEC-4444-A7DE-162B9EC8D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A948-0AEC-4444-A7DE-162B9EC8D7BC}">
      <dsp:nvSpPr>
        <dsp:cNvPr id="0" name=""/>
        <dsp:cNvSpPr/>
      </dsp:nvSpPr>
      <dsp:spPr>
        <a:xfrm>
          <a:off x="0" y="18994"/>
          <a:ext cx="5723468" cy="1790100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b="1" kern="1200" dirty="0"/>
            <a:t>LES PRINCIPALES ALTÉRATIONS DU SYSTÈME NERVEUX</a:t>
          </a:r>
        </a:p>
      </dsp:txBody>
      <dsp:txXfrm>
        <a:off x="87385" y="106379"/>
        <a:ext cx="5548698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7D5580-84F9-4DEC-9CAE-C7D3D9320F4A}" type="datetimeFigureOut">
              <a:rPr lang="fr-CA" smtClean="0"/>
              <a:pPr/>
              <a:t>2024-04-30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831918-FE49-42E8-9DE5-222511D01E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ameo.com/read/00222273978ba2bbbd1b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32740010"/>
              </p:ext>
            </p:extLst>
          </p:nvPr>
        </p:nvGraphicFramePr>
        <p:xfrm>
          <a:off x="1727201" y="1794935"/>
          <a:ext cx="5723468" cy="182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pPr algn="r"/>
            <a:r>
              <a:rPr lang="fr-CA" dirty="0"/>
              <a:t>CHAPITRE 3</a:t>
            </a:r>
          </a:p>
        </p:txBody>
      </p:sp>
    </p:spTree>
    <p:extLst>
      <p:ext uri="{BB962C8B-B14F-4D97-AF65-F5344CB8AC3E}">
        <p14:creationId xmlns:p14="http://schemas.microsoft.com/office/powerpoint/2010/main" val="244348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CA" b="1" dirty="0"/>
              <a:t>Manifestations cliniques : 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Céphalées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Difficulté à avaler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Hypoesthésie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Démarche hésitante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Nausées, vomissements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sz="3600" b="1" dirty="0">
                <a:latin typeface="Comic Sans MS" panose="030F0702030302020204" pitchFamily="66" charset="0"/>
              </a:rPr>
              <a:t>Ischémie cérébrale transitoire</a:t>
            </a:r>
            <a:endParaRPr lang="fr-CA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>
            <a:normAutofit/>
          </a:bodyPr>
          <a:lstStyle/>
          <a:p>
            <a:r>
              <a:rPr lang="fr-CA" b="1" dirty="0"/>
              <a:t>Traitements :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b="1" dirty="0"/>
              <a:t>Angioplastie</a:t>
            </a:r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b="1" dirty="0"/>
              <a:t>Chirurgie</a:t>
            </a:r>
          </a:p>
          <a:p>
            <a:pPr lvl="1">
              <a:buFont typeface="Wingdings" pitchFamily="2" charset="2"/>
              <a:buChar char="Ø"/>
            </a:pPr>
            <a:endParaRPr lang="fr-CA" b="1" dirty="0"/>
          </a:p>
          <a:p>
            <a:pPr marL="365760" lvl="1" indent="0">
              <a:buNone/>
            </a:pPr>
            <a:r>
              <a:rPr lang="fr-CA" dirty="0"/>
              <a:t>Dans les 2 cas, on administre des anticoagulants pour prévenir le blocage complet de l’artère et permettre le passage du sang.</a:t>
            </a:r>
            <a:r>
              <a:rPr lang="fr-CA" b="1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sz="3600" b="1" dirty="0">
                <a:latin typeface="Comic Sans MS" panose="030F0702030302020204" pitchFamily="66" charset="0"/>
              </a:rPr>
              <a:t>Ischémie cérébrale transitoire</a:t>
            </a:r>
            <a:endParaRPr lang="fr-CA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dirty="0"/>
              <a:t>C’est un arrêt brutal de la circulation sanguine entraînant des lésions cérébrales.</a:t>
            </a:r>
          </a:p>
          <a:p>
            <a:r>
              <a:rPr lang="fr-CA" dirty="0"/>
              <a:t>Les conséquences dépendent de la gravité des lésions et surviennent en général de façon immédiate.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b="1" dirty="0"/>
              <a:t>VISIONNEZ LA VIDÉO C8.3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67177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</a:p>
        </p:txBody>
      </p:sp>
    </p:spTree>
    <p:extLst>
      <p:ext uri="{BB962C8B-B14F-4D97-AF65-F5344CB8AC3E}">
        <p14:creationId xmlns:p14="http://schemas.microsoft.com/office/powerpoint/2010/main" val="9937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>
            <a:extLst>
              <a:ext uri="{FF2B5EF4-FFF2-40B4-BE49-F238E27FC236}">
                <a16:creationId xmlns:a16="http://schemas.microsoft.com/office/drawing/2014/main" id="{805E5A17-96D3-AF47-562C-F0BE0A432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201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4000" dirty="0"/>
              <a:t>Tranche du cerveau avec hémorragie massive à la suite d'un AVC</a:t>
            </a:r>
          </a:p>
        </p:txBody>
      </p:sp>
      <p:pic>
        <p:nvPicPr>
          <p:cNvPr id="20483" name="Picture 4" descr="hémorragie suite à un AVC">
            <a:extLst>
              <a:ext uri="{FF2B5EF4-FFF2-40B4-BE49-F238E27FC236}">
                <a16:creationId xmlns:a16="http://schemas.microsoft.com/office/drawing/2014/main" id="{22312678-B632-40DF-9438-ED6E265B4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981200"/>
            <a:ext cx="60372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>
            <a:extLst>
              <a:ext uri="{FF2B5EF4-FFF2-40B4-BE49-F238E27FC236}">
                <a16:creationId xmlns:a16="http://schemas.microsoft.com/office/drawing/2014/main" id="{37B6066F-F6FE-2633-9556-B9B7C9ECB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377" y="620688"/>
            <a:ext cx="6965245" cy="12024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4000" dirty="0"/>
              <a:t>Hémorragie sous-arachnoïdienne à la suite d'un AVC</a:t>
            </a:r>
          </a:p>
        </p:txBody>
      </p:sp>
      <p:pic>
        <p:nvPicPr>
          <p:cNvPr id="19459" name="Picture 4" descr="hémorragie sous arachnoïdienne">
            <a:extLst>
              <a:ext uri="{FF2B5EF4-FFF2-40B4-BE49-F238E27FC236}">
                <a16:creationId xmlns:a16="http://schemas.microsoft.com/office/drawing/2014/main" id="{30BF3454-D9CD-58CC-649C-1D2BD731D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823173"/>
            <a:ext cx="5688012" cy="431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/>
              <a:t>Causes : 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Thrombose cérébrale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Embolie cérébrale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Hémorragie cérébrale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marL="365760" lvl="1" indent="0" algn="r">
              <a:buNone/>
            </a:pPr>
            <a:r>
              <a:rPr lang="fr-CA" dirty="0"/>
              <a:t>Page 76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42DECED-4681-44CC-A8A3-D5CEA62316FF}"/>
              </a:ext>
            </a:extLst>
          </p:cNvPr>
          <p:cNvSpPr txBox="1">
            <a:spLocks/>
          </p:cNvSpPr>
          <p:nvPr/>
        </p:nvSpPr>
        <p:spPr>
          <a:xfrm>
            <a:off x="744818" y="811564"/>
            <a:ext cx="7632847" cy="12024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</a:p>
        </p:txBody>
      </p:sp>
    </p:spTree>
    <p:extLst>
      <p:ext uri="{BB962C8B-B14F-4D97-AF65-F5344CB8AC3E}">
        <p14:creationId xmlns:p14="http://schemas.microsoft.com/office/powerpoint/2010/main" val="20621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215D15C-2526-4570-85BA-518F1E53C2C3}"/>
              </a:ext>
            </a:extLst>
          </p:cNvPr>
          <p:cNvSpPr txBox="1"/>
          <p:nvPr/>
        </p:nvSpPr>
        <p:spPr>
          <a:xfrm>
            <a:off x="1352198" y="2564319"/>
            <a:ext cx="643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/>
              <a:t>Est la formation plus ou moins lente d’un caillot dans une artère cérébrale.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70499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1"/>
            <a:ext cx="5461417" cy="4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7187381" cy="20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 rot="13170661">
            <a:off x="5783020" y="4903678"/>
            <a:ext cx="2020075" cy="910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3EB74F5-FCB1-4534-A576-EAB8EC28BA72}"/>
              </a:ext>
            </a:extLst>
          </p:cNvPr>
          <p:cNvSpPr txBox="1"/>
          <p:nvPr/>
        </p:nvSpPr>
        <p:spPr>
          <a:xfrm>
            <a:off x="1100520" y="2603164"/>
            <a:ext cx="7272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/>
              <a:t>Est l’occlusion d’une artère par un corps étranger entraîné par la circulation sanguine (caillot, particules de gras, air)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256584" cy="6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6528941" cy="231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 rot="12754985">
            <a:off x="5989828" y="5164947"/>
            <a:ext cx="1844867" cy="72366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BF5883-0900-4003-A2D0-DD8C2A171376}"/>
              </a:ext>
            </a:extLst>
          </p:cNvPr>
          <p:cNvSpPr txBox="1"/>
          <p:nvPr/>
        </p:nvSpPr>
        <p:spPr>
          <a:xfrm>
            <a:off x="1475656" y="2628958"/>
            <a:ext cx="6624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/>
              <a:t>Est l’épanchement de sang dans la substance cérébrale consécutif à la rupture d’une artère causée par de l’hypertension, un traumatisme crânien ou la rupture d’un </a:t>
            </a:r>
            <a:r>
              <a:rPr lang="fr-CA" sz="2200" b="1" dirty="0"/>
              <a:t>anévrisme</a:t>
            </a:r>
            <a:r>
              <a:rPr lang="fr-CA" sz="2200" dirty="0"/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6581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752528" cy="45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252265" cy="8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06647"/>
            <a:ext cx="4824536" cy="17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>
          <a:xfrm rot="7479484">
            <a:off x="5199363" y="4121269"/>
            <a:ext cx="433976" cy="1772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916832"/>
            <a:ext cx="7416824" cy="3960440"/>
          </a:xfrm>
        </p:spPr>
        <p:txBody>
          <a:bodyPr>
            <a:normAutofit lnSpcReduction="10000"/>
          </a:bodyPr>
          <a:lstStyle/>
          <a:p>
            <a:r>
              <a:rPr lang="fr-CA" b="1" dirty="0"/>
              <a:t>Facteurs de risques :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Athérosclérose </a:t>
            </a:r>
            <a:r>
              <a:rPr lang="fr-CA" sz="1400" dirty="0">
                <a:latin typeface="Comic Sans MS" pitchFamily="66" charset="0"/>
              </a:rPr>
              <a:t>(Accumulation de lipides dans les parois artérielles)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Obésité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Hypertension artérielle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Diabète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Tabagisme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Âge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ICT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>
                <a:latin typeface="Comic Sans MS" pitchFamily="66" charset="0"/>
              </a:rPr>
              <a:t>Troubles de coagulation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Traumatisme crânien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VISIONNEZ LA VIDÉO C8.2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La boîte crânienne protège l’encéphale</a:t>
            </a:r>
          </a:p>
          <a:p>
            <a:endParaRPr lang="fr-CA" dirty="0"/>
          </a:p>
          <a:p>
            <a:r>
              <a:rPr lang="fr-CA" dirty="0"/>
              <a:t>Par contre, en cas d’accident, de coup violent et/ou de fracture, il peut y avoir des dommages à l’encéphale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39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2DEC1-A972-4160-B4D0-E0191AD53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Manifestations cliniques:</a:t>
            </a:r>
          </a:p>
          <a:p>
            <a:r>
              <a:rPr lang="fr-CA" dirty="0"/>
              <a:t>Perte de conscience subite avec présence d’un coma plus ou moins profond.</a:t>
            </a:r>
          </a:p>
          <a:p>
            <a:r>
              <a:rPr lang="fr-CA" dirty="0"/>
              <a:t>Hémiplégie</a:t>
            </a:r>
          </a:p>
          <a:p>
            <a:r>
              <a:rPr lang="fr-CA" dirty="0"/>
              <a:t>Paralysie de la moitié du visage (visage non symétrique)</a:t>
            </a:r>
          </a:p>
          <a:p>
            <a:r>
              <a:rPr lang="fr-CA" dirty="0"/>
              <a:t>Dysphagie</a:t>
            </a:r>
          </a:p>
          <a:p>
            <a:r>
              <a:rPr lang="fr-CA" dirty="0"/>
              <a:t>Apraxie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AA90A8-3A1A-4E34-A6CF-2AE20E9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17563"/>
            <a:ext cx="7416823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2DEC1-A972-4160-B4D0-E0191AD53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Manifestations cliniques:</a:t>
            </a:r>
          </a:p>
          <a:p>
            <a:r>
              <a:rPr lang="fr-CA" dirty="0"/>
              <a:t>Diplopie</a:t>
            </a:r>
          </a:p>
          <a:p>
            <a:r>
              <a:rPr lang="fr-CA" dirty="0"/>
              <a:t>Hémianopsie</a:t>
            </a:r>
          </a:p>
          <a:p>
            <a:r>
              <a:rPr lang="fr-CA" dirty="0"/>
              <a:t>Héminégligence</a:t>
            </a:r>
          </a:p>
          <a:p>
            <a:r>
              <a:rPr lang="fr-CA" dirty="0"/>
              <a:t>Aphasie ou dysphasie</a:t>
            </a:r>
          </a:p>
          <a:p>
            <a:r>
              <a:rPr lang="fr-CA" dirty="0"/>
              <a:t>Dysarthrie</a:t>
            </a:r>
          </a:p>
          <a:p>
            <a:r>
              <a:rPr lang="fr-CA" dirty="0"/>
              <a:t>Incontinence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AA90A8-3A1A-4E34-A6CF-2AE20E9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17563"/>
            <a:ext cx="7416823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2DEC1-A972-4160-B4D0-E0191AD5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921180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Manifestations cliniques:</a:t>
            </a:r>
          </a:p>
          <a:p>
            <a:r>
              <a:rPr lang="fr-CA" dirty="0"/>
              <a:t>Diminution de la concentration</a:t>
            </a:r>
          </a:p>
          <a:p>
            <a:r>
              <a:rPr lang="fr-CA" dirty="0"/>
              <a:t>Perte de mémoire</a:t>
            </a:r>
          </a:p>
          <a:p>
            <a:r>
              <a:rPr lang="fr-CA" dirty="0"/>
              <a:t>Difficultés de compréhension</a:t>
            </a:r>
          </a:p>
          <a:p>
            <a:r>
              <a:rPr lang="fr-CA" dirty="0"/>
              <a:t>Incapacité à reconnaître les choses, les événements et les personnes</a:t>
            </a:r>
          </a:p>
          <a:p>
            <a:r>
              <a:rPr lang="fr-CA" dirty="0"/>
              <a:t>Frustration</a:t>
            </a:r>
          </a:p>
          <a:p>
            <a:r>
              <a:rPr lang="fr-CA" dirty="0"/>
              <a:t>Hostilité, colère</a:t>
            </a:r>
          </a:p>
          <a:p>
            <a:r>
              <a:rPr lang="fr-CA" dirty="0"/>
              <a:t>Instabilité émotionnelle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AA90A8-3A1A-4E34-A6CF-2AE20E9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17563"/>
            <a:ext cx="7416823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0445B-A4AC-45A6-99C7-F91F933A3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Traitements: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fr-CA" dirty="0"/>
              <a:t>Améliorer le débit sanguin ou cerveau (si possible, thrombolyse ou thrombectomie)</a:t>
            </a:r>
          </a:p>
          <a:p>
            <a:r>
              <a:rPr lang="fr-CA" dirty="0"/>
              <a:t>Permettre à la personne de récupérer le plus possible son autonomie.</a:t>
            </a:r>
          </a:p>
          <a:p>
            <a:endParaRPr lang="fr-CA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16164C-3E1B-43AC-966E-3349007D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17563"/>
            <a:ext cx="7488831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0445B-A4AC-45A6-99C7-F91F933A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788" y="1916832"/>
            <a:ext cx="6554588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b="1" dirty="0"/>
              <a:t>Soins:</a:t>
            </a:r>
          </a:p>
          <a:p>
            <a:pPr marL="0" indent="0">
              <a:buNone/>
            </a:pPr>
            <a:r>
              <a:rPr lang="fr-CA" dirty="0"/>
              <a:t>En phase aiguë:</a:t>
            </a:r>
          </a:p>
          <a:p>
            <a:pPr lvl="1"/>
            <a:r>
              <a:rPr lang="fr-CA" dirty="0"/>
              <a:t>Garder au repos.</a:t>
            </a:r>
          </a:p>
          <a:p>
            <a:pPr lvl="1"/>
            <a:r>
              <a:rPr lang="fr-CA" dirty="0"/>
              <a:t>Mesurer la TA.</a:t>
            </a:r>
          </a:p>
          <a:p>
            <a:pPr lvl="1"/>
            <a:r>
              <a:rPr lang="fr-CA" dirty="0"/>
              <a:t>Vérifier les signes neurologiques.</a:t>
            </a:r>
          </a:p>
          <a:p>
            <a:r>
              <a:rPr lang="fr-CA" dirty="0"/>
              <a:t>Changer de position q 2h.</a:t>
            </a:r>
          </a:p>
          <a:p>
            <a:r>
              <a:rPr lang="fr-CA" dirty="0"/>
              <a:t>Vérifier l’alignement corporel.</a:t>
            </a:r>
          </a:p>
          <a:p>
            <a:r>
              <a:rPr lang="fr-CA" dirty="0"/>
              <a:t>Soulever le membre paralysé.</a:t>
            </a:r>
          </a:p>
          <a:p>
            <a:r>
              <a:rPr lang="fr-CA" dirty="0"/>
              <a:t>Assurer les soins d’hygiène </a:t>
            </a:r>
            <a:r>
              <a:rPr lang="fr-CA" b="1" dirty="0"/>
              <a:t>tout en maintenant l’autonomie.</a:t>
            </a:r>
          </a:p>
          <a:p>
            <a:r>
              <a:rPr lang="fr-CA" dirty="0"/>
              <a:t>Surveiller l’intégrité de la peau.</a:t>
            </a:r>
          </a:p>
          <a:p>
            <a:endParaRPr lang="fr-CA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16164C-3E1B-43AC-966E-3349007D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17563"/>
            <a:ext cx="7488831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0445B-A4AC-45A6-99C7-F91F933A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788" y="2019300"/>
            <a:ext cx="6196405" cy="4190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b="1" dirty="0"/>
              <a:t>Soins:</a:t>
            </a:r>
          </a:p>
          <a:p>
            <a:r>
              <a:rPr lang="fr-CA" dirty="0"/>
              <a:t>Superviser l’alimentation et l’hydratation:</a:t>
            </a:r>
          </a:p>
          <a:p>
            <a:pPr lvl="1"/>
            <a:r>
              <a:rPr lang="fr-CA" dirty="0"/>
              <a:t>Assurer une diète adéquate en protéines, en sels minéraux et en vitamines.</a:t>
            </a:r>
          </a:p>
          <a:p>
            <a:pPr lvl="1"/>
            <a:r>
              <a:rPr lang="fr-CA" dirty="0"/>
              <a:t>Assurer un régime de texture adéquate.</a:t>
            </a:r>
          </a:p>
          <a:p>
            <a:r>
              <a:rPr lang="fr-CA" dirty="0"/>
              <a:t>Maintenir les voies respiratoires dégagées:</a:t>
            </a:r>
          </a:p>
          <a:p>
            <a:pPr lvl="1"/>
            <a:r>
              <a:rPr lang="fr-CA" dirty="0"/>
              <a:t>Aspiration des sécrétions PRN</a:t>
            </a:r>
          </a:p>
          <a:p>
            <a:pPr lvl="1"/>
            <a:r>
              <a:rPr lang="fr-CA" dirty="0"/>
              <a:t>Administration d’O2 selon prescription</a:t>
            </a:r>
          </a:p>
          <a:p>
            <a:r>
              <a:rPr lang="fr-CA" dirty="0"/>
              <a:t>Se positionner dans le champ visuel fonctionnel pour communiquer (parfois non pour réadaptation).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16164C-3E1B-43AC-966E-3349007D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17563"/>
            <a:ext cx="7488831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0445B-A4AC-45A6-99C7-F91F933A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1" y="2132856"/>
            <a:ext cx="6984775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b="1" dirty="0"/>
              <a:t>Soins:</a:t>
            </a:r>
          </a:p>
          <a:p>
            <a:r>
              <a:rPr lang="fr-CA" dirty="0"/>
              <a:t>Développer des techniques de communication au besoin (pictogrammes, questions fermées, etc.)</a:t>
            </a:r>
          </a:p>
          <a:p>
            <a:r>
              <a:rPr lang="fr-CA" dirty="0"/>
              <a:t>Favoriser l’autonomie dans les AVQ (placer les ustensiles du côté sain, ustensiles adaptés, etc.)</a:t>
            </a:r>
          </a:p>
          <a:p>
            <a:r>
              <a:rPr lang="fr-CA" dirty="0"/>
              <a:t>Aviser sans tarder de tout changement dans la force musculaire ou dans la sensibilité.</a:t>
            </a:r>
          </a:p>
          <a:p>
            <a:r>
              <a:rPr lang="fr-CA" dirty="0"/>
              <a:t>Rappeler à la personne l’existence de son côté paralysé.</a:t>
            </a:r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16164C-3E1B-43AC-966E-3349007D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17563"/>
            <a:ext cx="7488831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0445B-A4AC-45A6-99C7-F91F933A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4046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b="1" dirty="0"/>
              <a:t>Soins:</a:t>
            </a:r>
          </a:p>
          <a:p>
            <a:r>
              <a:rPr lang="fr-CA" dirty="0"/>
              <a:t>Assurer les mesures de sécurité adéquates:</a:t>
            </a:r>
          </a:p>
          <a:p>
            <a:pPr lvl="1"/>
            <a:r>
              <a:rPr lang="fr-CA" dirty="0"/>
              <a:t>Ridelles PRN</a:t>
            </a:r>
          </a:p>
          <a:p>
            <a:pPr lvl="1"/>
            <a:r>
              <a:rPr lang="fr-CA" dirty="0"/>
              <a:t>Cloche</a:t>
            </a:r>
          </a:p>
          <a:p>
            <a:pPr lvl="1"/>
            <a:r>
              <a:rPr lang="fr-CA" dirty="0"/>
              <a:t>Freins sur le fauteuil roulant</a:t>
            </a:r>
          </a:p>
          <a:p>
            <a:pPr lvl="1"/>
            <a:r>
              <a:rPr lang="fr-CA" dirty="0"/>
              <a:t>Souliers antidérapants</a:t>
            </a:r>
          </a:p>
          <a:p>
            <a:r>
              <a:rPr lang="fr-CA" dirty="0"/>
              <a:t>Valoriser les réussites.</a:t>
            </a:r>
          </a:p>
          <a:p>
            <a:r>
              <a:rPr lang="fr-CA" dirty="0"/>
              <a:t>Administrer les médicaments selon l’ordonnance (diurétiques, antihypertenseurs, anticoagulants, analgésiques).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16164C-3E1B-43AC-966E-3349007D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17563"/>
            <a:ext cx="7488831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0445B-A4AC-45A6-99C7-F91F933A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2060000"/>
            <a:ext cx="6196405" cy="3961287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b="1" dirty="0"/>
              <a:t>La réadaptation débute le jour même de l’AVC et se poursuit tout au long de la convalescence.  L’importance des séquelles est variable selon les dommages qui ont été causés à la masse de l’encéphale au moment de l’AVC et selon la rapidité de l’intervention et de la mise en place du traitement et de la réadaptation. </a:t>
            </a:r>
          </a:p>
          <a:p>
            <a:pPr marL="0" indent="0">
              <a:buNone/>
            </a:pPr>
            <a:endParaRPr lang="fr-CA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CA" b="1" dirty="0"/>
              <a:t>Lien pour livre La lumière au bout du tunnel, qui raconte le vécu d’une femme ayant eu un AVC.</a:t>
            </a:r>
          </a:p>
          <a:p>
            <a:pPr marL="0" indent="0">
              <a:buNone/>
            </a:pPr>
            <a:r>
              <a:rPr lang="fr-CA" b="1" dirty="0">
                <a:hlinkClick r:id="rId2"/>
              </a:rPr>
              <a:t>https://www.calameo.com/read/00222273978ba2bbbd1b8</a:t>
            </a:r>
            <a:r>
              <a:rPr lang="fr-CA" b="1" dirty="0"/>
              <a:t> </a:t>
            </a:r>
          </a:p>
          <a:p>
            <a:pPr marL="0" indent="0">
              <a:buNone/>
            </a:pPr>
            <a:endParaRPr lang="fr-CA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A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A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A" b="1" dirty="0">
              <a:highlight>
                <a:srgbClr val="FFFF00"/>
              </a:highligh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16164C-3E1B-43AC-966E-3349007D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17563"/>
            <a:ext cx="7488831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Accident vasculaire cérébral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544522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endParaRPr lang="fr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276872"/>
            <a:ext cx="7088668" cy="3907562"/>
          </a:xfrm>
        </p:spPr>
        <p:txBody>
          <a:bodyPr>
            <a:normAutofit/>
          </a:bodyPr>
          <a:lstStyle/>
          <a:p>
            <a:r>
              <a:rPr lang="fr-CA" dirty="0"/>
              <a:t>Ce sont des affections neurologiques d’origine infectieuse.</a:t>
            </a:r>
          </a:p>
          <a:p>
            <a:endParaRPr lang="fr-CA" dirty="0"/>
          </a:p>
          <a:p>
            <a:r>
              <a:rPr lang="fr-CA" dirty="0"/>
              <a:t>La méningite est l’inflammation des méninges.</a:t>
            </a:r>
          </a:p>
          <a:p>
            <a:endParaRPr lang="fr-CA" dirty="0"/>
          </a:p>
          <a:p>
            <a:r>
              <a:rPr lang="fr-CA" dirty="0"/>
              <a:t>L’encéphalite est l’inflammation de toute la structure de l’encéphale.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84" y="866609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D72EC-B8D3-4A3D-8B07-4CC6DF4D71E8}"/>
              </a:ext>
            </a:extLst>
          </p:cNvPr>
          <p:cNvSpPr/>
          <p:nvPr/>
        </p:nvSpPr>
        <p:spPr>
          <a:xfrm>
            <a:off x="1464360" y="5402272"/>
            <a:ext cx="6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/>
              <a:t>VISIONNEZ LA VIDÉO C8.4</a:t>
            </a:r>
          </a:p>
        </p:txBody>
      </p:sp>
    </p:spTree>
    <p:extLst>
      <p:ext uri="{BB962C8B-B14F-4D97-AF65-F5344CB8AC3E}">
        <p14:creationId xmlns:p14="http://schemas.microsoft.com/office/powerpoint/2010/main" val="791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Traumatisme crânien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b="1" dirty="0"/>
              <a:t>Commotion cérébrale :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Ébranlement du cerveau qui entraîne une abolition des fonctions cérébrales</a:t>
            </a:r>
          </a:p>
          <a:p>
            <a:endParaRPr lang="fr-CA" dirty="0"/>
          </a:p>
          <a:p>
            <a:r>
              <a:rPr lang="fr-CA" b="1" dirty="0"/>
              <a:t>Contusion cérébrale :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Perturbation du cerveau + œdème + hémorragie</a:t>
            </a:r>
          </a:p>
          <a:p>
            <a:endParaRPr lang="fr-CA" dirty="0"/>
          </a:p>
          <a:p>
            <a:r>
              <a:rPr lang="fr-CA" b="1" dirty="0"/>
              <a:t>Hématome sous-dural :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Entre la dure-mère et l’arachnoïde et comprime les tissus</a:t>
            </a:r>
          </a:p>
        </p:txBody>
      </p:sp>
    </p:spTree>
    <p:extLst>
      <p:ext uri="{BB962C8B-B14F-4D97-AF65-F5344CB8AC3E}">
        <p14:creationId xmlns:p14="http://schemas.microsoft.com/office/powerpoint/2010/main" val="7622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Autofit/>
          </a:bodyPr>
          <a:lstStyle/>
          <a:p>
            <a:r>
              <a:rPr lang="en-CA" b="1" dirty="0"/>
              <a:t>Causes :</a:t>
            </a:r>
          </a:p>
          <a:p>
            <a:pPr marL="365760" lvl="1" indent="0">
              <a:buNone/>
            </a:pPr>
            <a:endParaRPr lang="en-CA" sz="2400" dirty="0"/>
          </a:p>
          <a:p>
            <a:pPr lvl="1">
              <a:buFont typeface="Wingdings" pitchFamily="2" charset="2"/>
              <a:buChar char="Ø"/>
            </a:pPr>
            <a:r>
              <a:rPr lang="en-CA" sz="2400" dirty="0" err="1"/>
              <a:t>Bactérienne</a:t>
            </a:r>
            <a:r>
              <a:rPr lang="en-CA" sz="2400" dirty="0"/>
              <a:t> (</a:t>
            </a:r>
            <a:r>
              <a:rPr lang="en-CA" sz="2400" dirty="0" err="1"/>
              <a:t>méningocoque</a:t>
            </a:r>
            <a:r>
              <a:rPr lang="en-CA" sz="2400" dirty="0"/>
              <a:t>)</a:t>
            </a:r>
          </a:p>
          <a:p>
            <a:pPr lvl="1">
              <a:buNone/>
            </a:pPr>
            <a:r>
              <a:rPr lang="en-CA" sz="2400" dirty="0"/>
              <a:t>    + grave, </a:t>
            </a:r>
            <a:r>
              <a:rPr lang="en-CA" sz="2400" dirty="0" err="1"/>
              <a:t>peut</a:t>
            </a:r>
            <a:r>
              <a:rPr lang="en-CA" sz="2400" dirty="0"/>
              <a:t> </a:t>
            </a:r>
            <a:r>
              <a:rPr lang="en-CA" sz="2400" dirty="0" err="1"/>
              <a:t>entraîner</a:t>
            </a:r>
            <a:r>
              <a:rPr lang="en-CA" sz="2400" dirty="0"/>
              <a:t> la mort (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personne</a:t>
            </a:r>
            <a:r>
              <a:rPr lang="en-CA" sz="2400" dirty="0"/>
              <a:t> sur 10)</a:t>
            </a:r>
          </a:p>
          <a:p>
            <a:pPr lvl="1">
              <a:buFont typeface="Wingdings" pitchFamily="2" charset="2"/>
              <a:buChar char="Ø"/>
            </a:pPr>
            <a:endParaRPr lang="en-CA" sz="2400" dirty="0"/>
          </a:p>
          <a:p>
            <a:pPr lvl="1">
              <a:buFont typeface="Wingdings" pitchFamily="2" charset="2"/>
              <a:buChar char="Ø"/>
            </a:pPr>
            <a:r>
              <a:rPr lang="en-CA" sz="2400" dirty="0" err="1"/>
              <a:t>Virale</a:t>
            </a:r>
            <a:r>
              <a:rPr lang="en-CA" sz="2400" dirty="0"/>
              <a:t> </a:t>
            </a:r>
          </a:p>
          <a:p>
            <a:pPr marL="365760" lvl="1" indent="0">
              <a:buNone/>
            </a:pPr>
            <a:endParaRPr lang="en-CA" sz="2400" dirty="0"/>
          </a:p>
          <a:p>
            <a:pPr lvl="1">
              <a:buFont typeface="Wingdings" pitchFamily="2" charset="2"/>
              <a:buChar char="Ø"/>
            </a:pPr>
            <a:r>
              <a:rPr lang="en-CA" sz="2400" dirty="0" err="1"/>
              <a:t>Fongique</a:t>
            </a:r>
            <a:endParaRPr lang="fr-CA" sz="24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11834FB-D5F4-42F6-9173-DD73907E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D3549-BACE-4836-8D16-BFEFE4DE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797" y="2276872"/>
            <a:ext cx="6196405" cy="3603812"/>
          </a:xfrm>
        </p:spPr>
        <p:txBody>
          <a:bodyPr/>
          <a:lstStyle/>
          <a:p>
            <a:r>
              <a:rPr lang="fr-CA" dirty="0"/>
              <a:t>Les principaux facteurs qui prédisposent à cette maladie sont les infections des voies respiratoires supérieures et les otites.</a:t>
            </a:r>
          </a:p>
          <a:p>
            <a:r>
              <a:rPr lang="fr-CA" dirty="0"/>
              <a:t>Il est possible de prévenir la méningite en administrant le vaccin </a:t>
            </a:r>
            <a:r>
              <a:rPr lang="fr-CA" dirty="0" err="1"/>
              <a:t>antiméningococcique</a:t>
            </a:r>
            <a:r>
              <a:rPr lang="fr-CA" dirty="0"/>
              <a:t> et en prévenant les grippes ainsi que les contacts avec les agents microbiens.</a:t>
            </a:r>
          </a:p>
          <a:p>
            <a:r>
              <a:rPr lang="fr-CA" dirty="0"/>
              <a:t>Les enfants de moins de 5 ans sont plus à risque.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AF3674B-2A6C-4146-84A2-CB08BD6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2017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  <p:extLst>
      <p:ext uri="{BB962C8B-B14F-4D97-AF65-F5344CB8AC3E}">
        <p14:creationId xmlns:p14="http://schemas.microsoft.com/office/powerpoint/2010/main" val="18513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chier:Meninges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6139408" cy="3768610"/>
          </a:xfrm>
          <a:prstGeom prst="rect">
            <a:avLst/>
          </a:prstGeom>
          <a:noFill/>
        </p:spPr>
      </p:pic>
      <p:sp>
        <p:nvSpPr>
          <p:cNvPr id="4" name="Accolade fermante 3"/>
          <p:cNvSpPr/>
          <p:nvPr/>
        </p:nvSpPr>
        <p:spPr>
          <a:xfrm rot="20146415">
            <a:off x="6888189" y="3495240"/>
            <a:ext cx="299464" cy="152629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 droite 4"/>
          <p:cNvSpPr/>
          <p:nvPr/>
        </p:nvSpPr>
        <p:spPr>
          <a:xfrm rot="7159815">
            <a:off x="7109447" y="3110575"/>
            <a:ext cx="1289292" cy="6286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505D03B-BCE1-43EA-BB6D-5D5BC59FD5A0}"/>
              </a:ext>
            </a:extLst>
          </p:cNvPr>
          <p:cNvSpPr txBox="1">
            <a:spLocks/>
          </p:cNvSpPr>
          <p:nvPr/>
        </p:nvSpPr>
        <p:spPr>
          <a:xfrm>
            <a:off x="1187624" y="872749"/>
            <a:ext cx="6965245" cy="12024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  <p:extLst>
      <p:ext uri="{BB962C8B-B14F-4D97-AF65-F5344CB8AC3E}">
        <p14:creationId xmlns:p14="http://schemas.microsoft.com/office/powerpoint/2010/main" val="3819861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3797" y="2446022"/>
            <a:ext cx="6196405" cy="3603812"/>
          </a:xfrm>
        </p:spPr>
        <p:txBody>
          <a:bodyPr/>
          <a:lstStyle/>
          <a:p>
            <a:r>
              <a:rPr lang="en-CA" b="1" dirty="0" err="1"/>
              <a:t>Moyen</a:t>
            </a:r>
            <a:r>
              <a:rPr lang="en-CA" b="1" dirty="0"/>
              <a:t> </a:t>
            </a:r>
            <a:r>
              <a:rPr lang="en-CA" b="1" dirty="0" err="1"/>
              <a:t>diagnostique</a:t>
            </a:r>
            <a:r>
              <a:rPr lang="en-CA" b="1" dirty="0"/>
              <a:t> :</a:t>
            </a:r>
          </a:p>
          <a:p>
            <a:endParaRPr lang="en-CA" b="1" dirty="0"/>
          </a:p>
          <a:p>
            <a:r>
              <a:rPr lang="en-CA" dirty="0" err="1"/>
              <a:t>Ponction</a:t>
            </a:r>
            <a:r>
              <a:rPr lang="en-CA" dirty="0"/>
              <a:t> </a:t>
            </a:r>
            <a:r>
              <a:rPr lang="en-CA" dirty="0" err="1"/>
              <a:t>lombaire</a:t>
            </a:r>
            <a:endParaRPr lang="en-CA" dirty="0"/>
          </a:p>
          <a:p>
            <a:endParaRPr lang="en-CA" b="1" dirty="0"/>
          </a:p>
          <a:p>
            <a:pPr algn="ctr">
              <a:buNone/>
            </a:pPr>
            <a:endParaRPr lang="fr-CA" b="1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E5E737F-45EE-408D-B543-84FE198E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Manifestations cliniques :</a:t>
            </a:r>
          </a:p>
          <a:p>
            <a:pPr>
              <a:buFontTx/>
              <a:buChar char="-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Hyperthermie importante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Céphalée intense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Raideur de la nuque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Signe de Kernig positif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Signe de Brudzinski positif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Convulsions</a:t>
            </a:r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2FDED52-9971-422C-99DD-D903F65F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  <p:extLst>
      <p:ext uri="{BB962C8B-B14F-4D97-AF65-F5344CB8AC3E}">
        <p14:creationId xmlns:p14="http://schemas.microsoft.com/office/powerpoint/2010/main" val="25953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Manifestations cliniques :</a:t>
            </a:r>
          </a:p>
          <a:p>
            <a:pPr>
              <a:buFontTx/>
              <a:buChar char="-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Nausées et vomissements en jet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Photophobie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Léthargie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Altération de l’état de conscience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Purpura et pétéchies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Hyperesthésie</a:t>
            </a:r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2FDED52-9971-422C-99DD-D903F65F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  <p:extLst>
      <p:ext uri="{BB962C8B-B14F-4D97-AF65-F5344CB8AC3E}">
        <p14:creationId xmlns:p14="http://schemas.microsoft.com/office/powerpoint/2010/main" val="10368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/>
              <a:t>Soins ou traitements :</a:t>
            </a:r>
          </a:p>
          <a:p>
            <a:endParaRPr lang="fr-CA" sz="1200" b="1" dirty="0"/>
          </a:p>
          <a:p>
            <a:r>
              <a:rPr lang="fr-CA" dirty="0"/>
              <a:t>Garder la personne au repos à l’obscurité.</a:t>
            </a:r>
          </a:p>
          <a:p>
            <a:r>
              <a:rPr lang="fr-CA" dirty="0"/>
              <a:t>Manipuler avec douceur.</a:t>
            </a:r>
          </a:p>
          <a:p>
            <a:r>
              <a:rPr lang="fr-CA" dirty="0"/>
              <a:t>Surveiller étroitement les SV et SN.</a:t>
            </a:r>
          </a:p>
          <a:p>
            <a:r>
              <a:rPr lang="fr-CA" dirty="0"/>
              <a:t>Appliquer les précautions additionnelles de gouttelettes.</a:t>
            </a:r>
          </a:p>
          <a:p>
            <a:r>
              <a:rPr lang="fr-CA" dirty="0"/>
              <a:t>Régler et maintenir le débit du soluté.</a:t>
            </a:r>
          </a:p>
          <a:p>
            <a:r>
              <a:rPr lang="fr-CA" dirty="0"/>
              <a:t>Calculer les I/E.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6EB74D-6320-41E9-9A28-51FC1D1E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  <p:extLst>
      <p:ext uri="{BB962C8B-B14F-4D97-AF65-F5344CB8AC3E}">
        <p14:creationId xmlns:p14="http://schemas.microsoft.com/office/powerpoint/2010/main" val="15860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Soins ou traitements :</a:t>
            </a:r>
          </a:p>
          <a:p>
            <a:endParaRPr lang="fr-CA" sz="1200" b="1" dirty="0"/>
          </a:p>
          <a:p>
            <a:r>
              <a:rPr lang="fr-CA" dirty="0"/>
              <a:t>Administrer les médicaments selon l’ordonnance:</a:t>
            </a:r>
          </a:p>
          <a:p>
            <a:pPr lvl="1"/>
            <a:r>
              <a:rPr lang="fr-CA" dirty="0"/>
              <a:t>Antibiotiques</a:t>
            </a:r>
          </a:p>
          <a:p>
            <a:pPr lvl="1"/>
            <a:r>
              <a:rPr lang="fr-CA" dirty="0"/>
              <a:t>Antipyrétiques</a:t>
            </a:r>
          </a:p>
          <a:p>
            <a:pPr lvl="1"/>
            <a:r>
              <a:rPr lang="fr-CA" dirty="0"/>
              <a:t>Analgésiques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6EB74D-6320-41E9-9A28-51FC1D1E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  <p:extLst>
      <p:ext uri="{BB962C8B-B14F-4D97-AF65-F5344CB8AC3E}">
        <p14:creationId xmlns:p14="http://schemas.microsoft.com/office/powerpoint/2010/main" val="31046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18055"/>
          </a:xfrm>
        </p:spPr>
        <p:txBody>
          <a:bodyPr>
            <a:normAutofit/>
          </a:bodyPr>
          <a:lstStyle/>
          <a:p>
            <a:r>
              <a:rPr lang="fr-CA" dirty="0"/>
              <a:t>Des complications sont à prévoir si le traitement médical n’apporte pas le soulagement souhaité (paralysie des membres, amputation des membres, cécité, retard mental, épilepsie) 2 personnes sur 10 gardent des séquelles permanentes.</a:t>
            </a:r>
          </a:p>
          <a:p>
            <a:r>
              <a:rPr lang="fr-CA" dirty="0"/>
              <a:t>La maladie peut aussi évoluer vers une septicémie difficile à contrôler (4 personnes sur 10 en décèdent). 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6EB74D-6320-41E9-9A28-51FC1D1E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Méningite / Encéphalite</a:t>
            </a:r>
          </a:p>
        </p:txBody>
      </p:sp>
    </p:spTree>
    <p:extLst>
      <p:ext uri="{BB962C8B-B14F-4D97-AF65-F5344CB8AC3E}">
        <p14:creationId xmlns:p14="http://schemas.microsoft.com/office/powerpoint/2010/main" val="42725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9377" y="476672"/>
            <a:ext cx="6965245" cy="1202485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Comic Sans MS" panose="030F0702030302020204" pitchFamily="66" charset="0"/>
              </a:rPr>
              <a:t>Hématome sous-dural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-4050" r="-1119" b="12502"/>
          <a:stretch/>
        </p:blipFill>
        <p:spPr>
          <a:xfrm>
            <a:off x="2051720" y="1484784"/>
            <a:ext cx="4695165" cy="2970794"/>
          </a:xfrm>
        </p:spPr>
      </p:pic>
      <p:sp>
        <p:nvSpPr>
          <p:cNvPr id="5" name="ZoneTexte 4"/>
          <p:cNvSpPr txBox="1"/>
          <p:nvPr/>
        </p:nvSpPr>
        <p:spPr>
          <a:xfrm>
            <a:off x="1259632" y="4581128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Un hématome sous-dural peut survenir rapidement sous le choc ou se développer lentement pendant les heures et les jours qui suivent le choc.  Toute personne qui subit un choc à la tête doit recevoir des soins d’urgence et être mise en observation.</a:t>
            </a:r>
          </a:p>
        </p:txBody>
      </p:sp>
    </p:spTree>
    <p:extLst>
      <p:ext uri="{BB962C8B-B14F-4D97-AF65-F5344CB8AC3E}">
        <p14:creationId xmlns:p14="http://schemas.microsoft.com/office/powerpoint/2010/main" val="31082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fr-CA" b="1" dirty="0"/>
              <a:t>Manifestations cliniques : </a:t>
            </a:r>
            <a:r>
              <a:rPr lang="fr-CA" dirty="0"/>
              <a:t>(voir explications)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Inconscience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Perte de vigilance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Trouble de la mémoire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Modification du réflexe pupillaire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Céphalée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Irritabilité nerveuse</a:t>
            </a:r>
          </a:p>
          <a:p>
            <a:pPr marL="365760" lvl="1" indent="0">
              <a:buNone/>
            </a:pPr>
            <a:endParaRPr lang="fr-CA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Traumatisme crânien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Suite…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Somnolence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Désorientation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Pouls faible et filant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Respiration imperceptible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Vomissement en jet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Traumatisme crânien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b="1" dirty="0"/>
              <a:t>Soins et traitements : </a:t>
            </a:r>
            <a:r>
              <a:rPr lang="fr-CA" dirty="0"/>
              <a:t>(voir explications)</a:t>
            </a:r>
            <a:endParaRPr lang="fr-CA" b="1" dirty="0"/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Installer en position dorsale ou latérale, tête à 30-45 degrés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Favoriser repos et silence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Protéger les yeux de la lumière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Surveiller signes vitaux et l’état de conscience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Administrer </a:t>
            </a:r>
            <a:r>
              <a:rPr lang="fr-CA" dirty="0" err="1"/>
              <a:t>Rx</a:t>
            </a:r>
            <a:r>
              <a:rPr lang="fr-CA" dirty="0"/>
              <a:t> selon ordonnance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Analgésiques</a:t>
            </a:r>
          </a:p>
          <a:p>
            <a:pPr lvl="2">
              <a:buFont typeface="Wingdings" pitchFamily="2" charset="2"/>
              <a:buChar char="Ø"/>
            </a:pPr>
            <a:r>
              <a:rPr lang="fr-CA" dirty="0"/>
              <a:t>Anti-inflammatoires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Traumatisme crânien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rmAutofit lnSpcReduction="10000"/>
          </a:bodyPr>
          <a:lstStyle/>
          <a:p>
            <a:r>
              <a:rPr lang="fr-CA" dirty="0"/>
              <a:t>C’est une dysfonction neurologique temporaire causé par une perturbation de l’irrigation sanguine de l’encéphale.</a:t>
            </a:r>
          </a:p>
          <a:p>
            <a:r>
              <a:rPr lang="fr-CA" dirty="0"/>
              <a:t>Peut-être causée par l’obstruction ou la perte d’élasticité vasculaire.</a:t>
            </a:r>
          </a:p>
          <a:p>
            <a:r>
              <a:rPr lang="fr-CA" dirty="0"/>
              <a:t>L’obstruction peut être due à un problème de coagulation, certaines maladies ou des dépôts lipidiques (athérosclérose)</a:t>
            </a:r>
          </a:p>
          <a:p>
            <a:r>
              <a:rPr lang="fr-CA" b="1" dirty="0"/>
              <a:t>Les troubles peuvent durer quelques minutes mais jamais plus de 24h.  Sinon, l’ICT est considéré comme un AVC.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817582"/>
            <a:ext cx="7704855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sz="3600" b="1" dirty="0">
                <a:latin typeface="Comic Sans MS" panose="030F0702030302020204" pitchFamily="66" charset="0"/>
              </a:rPr>
              <a:t>Ischémie cérébrale transitoire</a:t>
            </a:r>
          </a:p>
        </p:txBody>
      </p:sp>
    </p:spTree>
    <p:extLst>
      <p:ext uri="{BB962C8B-B14F-4D97-AF65-F5344CB8AC3E}">
        <p14:creationId xmlns:p14="http://schemas.microsoft.com/office/powerpoint/2010/main" val="13504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CA" b="1" dirty="0"/>
              <a:t>Manifestations cliniques : </a:t>
            </a:r>
          </a:p>
          <a:p>
            <a:endParaRPr lang="fr-CA" b="1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Étourdissements, vertiges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Faiblesse, engourdissements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Tremblements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Paralysie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Troubles de la parole</a:t>
            </a:r>
          </a:p>
          <a:p>
            <a:pPr lvl="1">
              <a:buFont typeface="Wingdings" pitchFamily="2" charset="2"/>
              <a:buChar char="Ø"/>
            </a:pPr>
            <a:r>
              <a:rPr lang="fr-CA" dirty="0"/>
              <a:t>Troubles visuels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r-CA" sz="3600" b="1" dirty="0">
                <a:latin typeface="Comic Sans MS" panose="030F0702030302020204" pitchFamily="66" charset="0"/>
              </a:rPr>
              <a:t>Ischémie cérébrale transitoire</a:t>
            </a:r>
            <a:endParaRPr lang="fr-CA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2973</TotalTime>
  <Words>1226</Words>
  <Application>Microsoft Office PowerPoint</Application>
  <PresentationFormat>Affichage à l'écran (4:3)</PresentationFormat>
  <Paragraphs>246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Brush Script MT</vt:lpstr>
      <vt:lpstr>Comic Sans MS</vt:lpstr>
      <vt:lpstr>Constantia</vt:lpstr>
      <vt:lpstr>Franklin Gothic Book</vt:lpstr>
      <vt:lpstr>Rage Italic</vt:lpstr>
      <vt:lpstr>Wingdings</vt:lpstr>
      <vt:lpstr>Punaise</vt:lpstr>
      <vt:lpstr>Présentation PowerPoint</vt:lpstr>
      <vt:lpstr>Traumatisme crânien</vt:lpstr>
      <vt:lpstr>Traumatisme crânien</vt:lpstr>
      <vt:lpstr>Hématome sous-dural</vt:lpstr>
      <vt:lpstr>Traumatisme crânien</vt:lpstr>
      <vt:lpstr>Traumatisme crânien</vt:lpstr>
      <vt:lpstr>Traumatisme crânien</vt:lpstr>
      <vt:lpstr>Ischémie cérébrale transitoire</vt:lpstr>
      <vt:lpstr>Ischémie cérébrale transitoire</vt:lpstr>
      <vt:lpstr>Ischémie cérébrale transitoire</vt:lpstr>
      <vt:lpstr>Ischémie cérébrale transitoire</vt:lpstr>
      <vt:lpstr>Accident vasculaire cérébral</vt:lpstr>
      <vt:lpstr>Tranche du cerveau avec hémorragie massive à la suite d'un AVC</vt:lpstr>
      <vt:lpstr>Hémorragie sous-arachnoïdienne à la suite d'un AVC</vt:lpstr>
      <vt:lpstr>Présentation PowerPoint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Accident vasculaire cérébral</vt:lpstr>
      <vt:lpstr>Méningite / Encéphalite</vt:lpstr>
      <vt:lpstr>Méningite / Encéphalite</vt:lpstr>
      <vt:lpstr>Méningite / Encéphalite</vt:lpstr>
      <vt:lpstr>Présentation PowerPoint</vt:lpstr>
      <vt:lpstr>Méningite / Encéphalite</vt:lpstr>
      <vt:lpstr>Méningite / Encéphalite</vt:lpstr>
      <vt:lpstr>Méningite / Encéphalite</vt:lpstr>
      <vt:lpstr>Méningite / Encéphalite</vt:lpstr>
      <vt:lpstr>Méningite / Encéphalite</vt:lpstr>
      <vt:lpstr>Méningite / Encéphalite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PRINCIPALES ALTÉRATIONS DU SYSTÈME NERVEUX</dc:title>
  <dc:creator>Beaulieu, Daniel</dc:creator>
  <cp:lastModifiedBy>Beaulieu, Daniel</cp:lastModifiedBy>
  <cp:revision>102</cp:revision>
  <dcterms:created xsi:type="dcterms:W3CDTF">2012-11-09T15:52:43Z</dcterms:created>
  <dcterms:modified xsi:type="dcterms:W3CDTF">2024-04-30T18:34:03Z</dcterms:modified>
</cp:coreProperties>
</file>