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295" r:id="rId4"/>
    <p:sldId id="332" r:id="rId5"/>
    <p:sldId id="329" r:id="rId6"/>
    <p:sldId id="296" r:id="rId7"/>
    <p:sldId id="330" r:id="rId8"/>
    <p:sldId id="297" r:id="rId9"/>
    <p:sldId id="299" r:id="rId10"/>
    <p:sldId id="331" r:id="rId11"/>
    <p:sldId id="328" r:id="rId12"/>
    <p:sldId id="333" r:id="rId13"/>
    <p:sldId id="300" r:id="rId14"/>
    <p:sldId id="334" r:id="rId15"/>
    <p:sldId id="302" r:id="rId16"/>
    <p:sldId id="335" r:id="rId17"/>
    <p:sldId id="336" r:id="rId18"/>
    <p:sldId id="303" r:id="rId19"/>
    <p:sldId id="337" r:id="rId20"/>
    <p:sldId id="311" r:id="rId21"/>
    <p:sldId id="338" r:id="rId22"/>
    <p:sldId id="340" r:id="rId23"/>
    <p:sldId id="341" r:id="rId24"/>
    <p:sldId id="342" r:id="rId25"/>
    <p:sldId id="312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325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DFAE52-896B-40C5-89AA-0F5B20CFE42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273737DB-FD6E-4384-B46B-BB6D1549E99E}">
      <dgm:prSet/>
      <dgm:spPr>
        <a:solidFill>
          <a:schemeClr val="tx2">
            <a:lumMod val="75000"/>
          </a:schemeClr>
        </a:solidFill>
      </dgm:spPr>
      <dgm:t>
        <a:bodyPr/>
        <a:lstStyle/>
        <a:p>
          <a:pPr algn="ctr" rtl="0"/>
          <a:r>
            <a:rPr lang="fr-CA" b="1" dirty="0"/>
            <a:t>LES PRINCIPALES ALTÉRATIONS DU SYSTÈME NERVEUX</a:t>
          </a:r>
        </a:p>
      </dgm:t>
    </dgm:pt>
    <dgm:pt modelId="{04A0407C-419C-41D7-8437-3A6729656B1D}" type="parTrans" cxnId="{0936C9C0-9DE1-459D-AFAE-9CBB58602845}">
      <dgm:prSet/>
      <dgm:spPr/>
      <dgm:t>
        <a:bodyPr/>
        <a:lstStyle/>
        <a:p>
          <a:endParaRPr lang="fr-CA"/>
        </a:p>
      </dgm:t>
    </dgm:pt>
    <dgm:pt modelId="{46B800C3-D908-4F9C-9216-80A820A10FA6}" type="sibTrans" cxnId="{0936C9C0-9DE1-459D-AFAE-9CBB58602845}">
      <dgm:prSet/>
      <dgm:spPr/>
      <dgm:t>
        <a:bodyPr/>
        <a:lstStyle/>
        <a:p>
          <a:endParaRPr lang="fr-CA"/>
        </a:p>
      </dgm:t>
    </dgm:pt>
    <dgm:pt modelId="{D3E420F7-E11B-4CB4-B730-D84675261D09}" type="pres">
      <dgm:prSet presAssocID="{8BDFAE52-896B-40C5-89AA-0F5B20CFE423}" presName="linear" presStyleCnt="0">
        <dgm:presLayoutVars>
          <dgm:animLvl val="lvl"/>
          <dgm:resizeHandles val="exact"/>
        </dgm:presLayoutVars>
      </dgm:prSet>
      <dgm:spPr/>
    </dgm:pt>
    <dgm:pt modelId="{67E6A948-0AEC-4444-A7DE-162B9EC8D7BC}" type="pres">
      <dgm:prSet presAssocID="{273737DB-FD6E-4384-B46B-BB6D1549E99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936C9C0-9DE1-459D-AFAE-9CBB58602845}" srcId="{8BDFAE52-896B-40C5-89AA-0F5B20CFE423}" destId="{273737DB-FD6E-4384-B46B-BB6D1549E99E}" srcOrd="0" destOrd="0" parTransId="{04A0407C-419C-41D7-8437-3A6729656B1D}" sibTransId="{46B800C3-D908-4F9C-9216-80A820A10FA6}"/>
    <dgm:cxn modelId="{716906E1-E98A-424F-82C0-C958A83A5CAE}" type="presOf" srcId="{273737DB-FD6E-4384-B46B-BB6D1549E99E}" destId="{67E6A948-0AEC-4444-A7DE-162B9EC8D7BC}" srcOrd="0" destOrd="0" presId="urn:microsoft.com/office/officeart/2005/8/layout/vList2"/>
    <dgm:cxn modelId="{61BDD0E1-C048-4F31-A145-9462BDB4A61D}" type="presOf" srcId="{8BDFAE52-896B-40C5-89AA-0F5B20CFE423}" destId="{D3E420F7-E11B-4CB4-B730-D84675261D09}" srcOrd="0" destOrd="0" presId="urn:microsoft.com/office/officeart/2005/8/layout/vList2"/>
    <dgm:cxn modelId="{6C85EDEE-08AF-4B1F-8ECA-242EB5F6C642}" type="presParOf" srcId="{D3E420F7-E11B-4CB4-B730-D84675261D09}" destId="{67E6A948-0AEC-4444-A7DE-162B9EC8D7B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E6A948-0AEC-4444-A7DE-162B9EC8D7BC}">
      <dsp:nvSpPr>
        <dsp:cNvPr id="0" name=""/>
        <dsp:cNvSpPr/>
      </dsp:nvSpPr>
      <dsp:spPr>
        <a:xfrm>
          <a:off x="0" y="18994"/>
          <a:ext cx="5723468" cy="1790100"/>
        </a:xfrm>
        <a:prstGeom prst="roundRect">
          <a:avLst/>
        </a:prstGeom>
        <a:solidFill>
          <a:schemeClr val="tx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400" b="1" kern="1200" dirty="0"/>
            <a:t>LES PRINCIPALES ALTÉRATIONS DU SYSTÈME NERVEUX</a:t>
          </a:r>
        </a:p>
      </dsp:txBody>
      <dsp:txXfrm>
        <a:off x="87385" y="106379"/>
        <a:ext cx="5548698" cy="1615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F7D5580-84F9-4DEC-9CAE-C7D3D9320F4A}" type="datetimeFigureOut">
              <a:rPr lang="fr-CA" smtClean="0"/>
              <a:pPr/>
              <a:t>2024-05-06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B831918-FE49-42E8-9DE5-222511D01E52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4223148797"/>
              </p:ext>
            </p:extLst>
          </p:nvPr>
        </p:nvGraphicFramePr>
        <p:xfrm>
          <a:off x="1727201" y="1794935"/>
          <a:ext cx="5723468" cy="1828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  <a:p>
            <a:endParaRPr lang="fr-CA" dirty="0"/>
          </a:p>
          <a:p>
            <a:pPr algn="r"/>
            <a:r>
              <a:rPr lang="fr-CA" dirty="0"/>
              <a:t>CHAPITRE 3</a:t>
            </a:r>
          </a:p>
        </p:txBody>
      </p:sp>
    </p:spTree>
    <p:extLst>
      <p:ext uri="{BB962C8B-B14F-4D97-AF65-F5344CB8AC3E}">
        <p14:creationId xmlns:p14="http://schemas.microsoft.com/office/powerpoint/2010/main" val="2443484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4" y="2119257"/>
            <a:ext cx="6872644" cy="2893919"/>
          </a:xfrm>
        </p:spPr>
        <p:txBody>
          <a:bodyPr>
            <a:normAutofit/>
          </a:bodyPr>
          <a:lstStyle/>
          <a:p>
            <a:r>
              <a:rPr lang="fr-CA" b="1" dirty="0"/>
              <a:t>Conseils pour prévenir les crises :</a:t>
            </a:r>
          </a:p>
          <a:p>
            <a:endParaRPr lang="fr-CA" b="1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Prendre les médicaments prescrits de façon régulière.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Éviter de prendre des stimulants: café, thé, alcool.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Adopter des habitudes de sommeil adéquates.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Avoir des activités physiques modérées.</a:t>
            </a:r>
          </a:p>
          <a:p>
            <a:pPr marL="365760" lvl="1" indent="0">
              <a:buNone/>
            </a:pPr>
            <a:endParaRPr lang="fr-CA" dirty="0"/>
          </a:p>
          <a:p>
            <a:pPr marL="365760" lvl="1" indent="0">
              <a:buNone/>
            </a:pPr>
            <a:endParaRPr lang="fr-CA" dirty="0"/>
          </a:p>
          <a:p>
            <a:pPr marL="365760" lvl="1" indent="0">
              <a:buNone/>
            </a:pPr>
            <a:endParaRPr lang="fr-CA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165A3EC1-70B0-4C13-B81D-9D82539C4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L’épilepsie</a:t>
            </a:r>
          </a:p>
        </p:txBody>
      </p:sp>
    </p:spTree>
    <p:extLst>
      <p:ext uri="{BB962C8B-B14F-4D97-AF65-F5344CB8AC3E}">
        <p14:creationId xmlns:p14="http://schemas.microsoft.com/office/powerpoint/2010/main" val="220541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4" y="2119256"/>
            <a:ext cx="6696744" cy="3921161"/>
          </a:xfrm>
        </p:spPr>
        <p:txBody>
          <a:bodyPr>
            <a:normAutofit/>
          </a:bodyPr>
          <a:lstStyle/>
          <a:p>
            <a:r>
              <a:rPr lang="fr-CA" dirty="0"/>
              <a:t>La sclérose en plaques est une maladie chronique dégénérative du système nerveux central causée par une réaction auto-immune qui entraîne la destruction de la gaine de myéline le long des axones.</a:t>
            </a:r>
          </a:p>
          <a:p>
            <a:r>
              <a:rPr lang="fr-CA" dirty="0"/>
              <a:t>Au fil du temps, des plaques de sclérose se forment, qui interrompent graduellement la transmission des impulsions nerveuses.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F8369D03-9784-4B69-9F2A-2652B44D7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Sclérose en plaques</a:t>
            </a:r>
          </a:p>
        </p:txBody>
      </p:sp>
    </p:spTree>
    <p:extLst>
      <p:ext uri="{BB962C8B-B14F-4D97-AF65-F5344CB8AC3E}">
        <p14:creationId xmlns:p14="http://schemas.microsoft.com/office/powerpoint/2010/main" val="369260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7B517A-50FA-43E8-B2DA-D0E953FFA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024" y="2119256"/>
            <a:ext cx="6965244" cy="3921161"/>
          </a:xfrm>
        </p:spPr>
        <p:txBody>
          <a:bodyPr>
            <a:normAutofit lnSpcReduction="10000"/>
          </a:bodyPr>
          <a:lstStyle/>
          <a:p>
            <a:r>
              <a:rPr lang="fr-CA" dirty="0"/>
              <a:t>Selon la société canadienne de la sclérose en plaques, les femmes sont 3 fois plus susceptibles que les hommes d’être atteintes de cette maladie, et le diagnostic se fait pour la plupart entre 15 et 40 ans.</a:t>
            </a:r>
          </a:p>
          <a:p>
            <a:r>
              <a:rPr lang="fr-CA" dirty="0"/>
              <a:t>La sclérose en plaques évolue généralement par des périodes de rémission et des épisodes de crises, les rechutes étant souvent associées à des périodes de stress physique ou émotionnel.</a:t>
            </a:r>
          </a:p>
          <a:p>
            <a:r>
              <a:rPr lang="fr-CA" dirty="0"/>
              <a:t>Chez d’autres personnes, l’évolution de la maladie est continue.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C1649739-43F2-4106-A419-C62AE8F10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Sclérose en plaques</a:t>
            </a:r>
          </a:p>
        </p:txBody>
      </p:sp>
    </p:spTree>
    <p:extLst>
      <p:ext uri="{BB962C8B-B14F-4D97-AF65-F5344CB8AC3E}">
        <p14:creationId xmlns:p14="http://schemas.microsoft.com/office/powerpoint/2010/main" val="298236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5656" y="2119256"/>
            <a:ext cx="6696744" cy="3921161"/>
          </a:xfrm>
        </p:spPr>
        <p:txBody>
          <a:bodyPr>
            <a:normAutofit fontScale="92500" lnSpcReduction="10000"/>
          </a:bodyPr>
          <a:lstStyle/>
          <a:p>
            <a:r>
              <a:rPr lang="fr-CA" b="1" dirty="0"/>
              <a:t>Manifestations cliniques :</a:t>
            </a:r>
          </a:p>
          <a:p>
            <a:endParaRPr lang="fr-CA" b="1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Tremblements des extrémités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Rigidité des membres inférieurs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Paralysie spasmodique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Ataxie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Diminution de la sensibilité et engourdissement (paresthésie)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Fatigue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Altération de la mémoire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Démarche saccadée et titubante</a:t>
            </a:r>
          </a:p>
          <a:p>
            <a:pPr marL="365760" lvl="1" indent="0">
              <a:buNone/>
            </a:pPr>
            <a:endParaRPr lang="fr-CA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F531851-3A46-4B99-B1C9-974939C63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Sclérose en plaques</a:t>
            </a:r>
          </a:p>
        </p:txBody>
      </p:sp>
    </p:spTree>
    <p:extLst>
      <p:ext uri="{BB962C8B-B14F-4D97-AF65-F5344CB8AC3E}">
        <p14:creationId xmlns:p14="http://schemas.microsoft.com/office/powerpoint/2010/main" val="322268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40403" y="2087145"/>
            <a:ext cx="6663193" cy="3921161"/>
          </a:xfrm>
        </p:spPr>
        <p:txBody>
          <a:bodyPr>
            <a:normAutofit fontScale="92500" lnSpcReduction="20000"/>
          </a:bodyPr>
          <a:lstStyle/>
          <a:p>
            <a:r>
              <a:rPr lang="fr-CA" b="1" dirty="0"/>
              <a:t>Manifestations cliniques :</a:t>
            </a:r>
          </a:p>
          <a:p>
            <a:endParaRPr lang="fr-CA" b="1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Langage scandé, lent, monotone, mal articulé, souvent explosif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Trouble des sphincters (miction impérieuse ou rétention urinaire)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Vessie </a:t>
            </a:r>
            <a:r>
              <a:rPr lang="fr-CA" dirty="0" err="1"/>
              <a:t>neurogène</a:t>
            </a:r>
            <a:r>
              <a:rPr lang="fr-CA" dirty="0"/>
              <a:t> (nerveuse)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Nystagmus 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Diplopie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Troubles de l’humeur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Euphorie, agitation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Labilité émotionnelle</a:t>
            </a:r>
          </a:p>
          <a:p>
            <a:pPr marL="365760" lvl="1" indent="0">
              <a:buNone/>
            </a:pPr>
            <a:endParaRPr lang="fr-CA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F531851-3A46-4B99-B1C9-974939C63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Sclérose en plaques</a:t>
            </a:r>
          </a:p>
        </p:txBody>
      </p:sp>
    </p:spTree>
    <p:extLst>
      <p:ext uri="{BB962C8B-B14F-4D97-AF65-F5344CB8AC3E}">
        <p14:creationId xmlns:p14="http://schemas.microsoft.com/office/powerpoint/2010/main" val="320107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b="1" dirty="0"/>
              <a:t>Soins ou traitements : visent à…</a:t>
            </a:r>
          </a:p>
          <a:p>
            <a:endParaRPr lang="fr-CA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Maintenir l’autonomie</a:t>
            </a:r>
          </a:p>
          <a:p>
            <a:pPr lvl="1">
              <a:buFont typeface="Wingdings" pitchFamily="2" charset="2"/>
              <a:buChar char="Ø"/>
            </a:pPr>
            <a:endParaRPr lang="fr-CA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Assurer les soins d’assistance au besoin</a:t>
            </a:r>
          </a:p>
          <a:p>
            <a:pPr lvl="1">
              <a:buFont typeface="Wingdings" pitchFamily="2" charset="2"/>
              <a:buChar char="Ø"/>
            </a:pPr>
            <a:endParaRPr lang="fr-CA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Ralentir le processus évolutif</a:t>
            </a:r>
          </a:p>
          <a:p>
            <a:pPr marL="365760" lvl="1" indent="0">
              <a:buNone/>
            </a:pPr>
            <a:endParaRPr lang="fr-CA" dirty="0"/>
          </a:p>
          <a:p>
            <a:pPr marL="365760" lvl="1" indent="0" algn="r">
              <a:buNone/>
            </a:pPr>
            <a:r>
              <a:rPr lang="fr-CA" dirty="0"/>
              <a:t>Voir page 84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F4D79217-CF20-4C10-B095-A19BBDFAA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Sclérose en plaques</a:t>
            </a:r>
          </a:p>
        </p:txBody>
      </p:sp>
    </p:spTree>
    <p:extLst>
      <p:ext uri="{BB962C8B-B14F-4D97-AF65-F5344CB8AC3E}">
        <p14:creationId xmlns:p14="http://schemas.microsoft.com/office/powerpoint/2010/main" val="63271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82DC85-3438-4615-9644-A6C6AF394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0" y="2119256"/>
            <a:ext cx="6196405" cy="3830023"/>
          </a:xfrm>
        </p:spPr>
        <p:txBody>
          <a:bodyPr>
            <a:normAutofit fontScale="92500" lnSpcReduction="10000"/>
          </a:bodyPr>
          <a:lstStyle/>
          <a:p>
            <a:r>
              <a:rPr lang="fr-CA" b="1" dirty="0"/>
              <a:t>Soins:</a:t>
            </a:r>
          </a:p>
          <a:p>
            <a:r>
              <a:rPr lang="fr-CA" dirty="0"/>
              <a:t>Assurer les soins d’hygiène en fonction des besoins et des capacités de la personne.</a:t>
            </a:r>
          </a:p>
          <a:p>
            <a:r>
              <a:rPr lang="fr-CA" dirty="0"/>
              <a:t>Privilégier les bains tièdes et les massages.</a:t>
            </a:r>
          </a:p>
          <a:p>
            <a:r>
              <a:rPr lang="fr-CA" dirty="0"/>
              <a:t>Respecter le programme de physiothérapie.</a:t>
            </a:r>
          </a:p>
          <a:p>
            <a:r>
              <a:rPr lang="fr-CA" dirty="0"/>
              <a:t>Éviter les exercices prolongés et réserver des périodes de repos.</a:t>
            </a:r>
          </a:p>
          <a:p>
            <a:r>
              <a:rPr lang="fr-CA" dirty="0"/>
              <a:t>Maintenir un alignement corporel adéquat.</a:t>
            </a:r>
          </a:p>
          <a:p>
            <a:r>
              <a:rPr lang="fr-CA" dirty="0"/>
              <a:t>Appliquer les mesures de sécurité pendant les déplacements: chaussures antidérapantes, canne ou marchette PRN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2AC3F8E1-856A-4368-BC8C-B5206BFEA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1201737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fr-CA" b="1" dirty="0">
                <a:latin typeface="Comic Sans MS" panose="030F0702030302020204" pitchFamily="66" charset="0"/>
              </a:rPr>
              <a:t>Sclérose en plaques</a:t>
            </a:r>
          </a:p>
        </p:txBody>
      </p:sp>
    </p:spTree>
    <p:extLst>
      <p:ext uri="{BB962C8B-B14F-4D97-AF65-F5344CB8AC3E}">
        <p14:creationId xmlns:p14="http://schemas.microsoft.com/office/powerpoint/2010/main" val="160457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82DC85-3438-4615-9644-A6C6AF394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0" y="2119256"/>
            <a:ext cx="6421328" cy="3921181"/>
          </a:xfrm>
        </p:spPr>
        <p:txBody>
          <a:bodyPr>
            <a:normAutofit/>
          </a:bodyPr>
          <a:lstStyle/>
          <a:p>
            <a:r>
              <a:rPr lang="fr-CA" b="1" dirty="0"/>
              <a:t>Soins:</a:t>
            </a:r>
          </a:p>
          <a:p>
            <a:r>
              <a:rPr lang="fr-CA" dirty="0"/>
              <a:t>Surveiller l’élimination intestinale et vésicale</a:t>
            </a:r>
          </a:p>
          <a:p>
            <a:r>
              <a:rPr lang="fr-CA" dirty="0"/>
              <a:t>Respecter les horaires urinaires au besoin.</a:t>
            </a:r>
          </a:p>
          <a:p>
            <a:r>
              <a:rPr lang="fr-CA" dirty="0"/>
              <a:t>Noter aussitôt tout changement de force musculaire et de motricité.</a:t>
            </a:r>
          </a:p>
          <a:p>
            <a:r>
              <a:rPr lang="fr-CA" dirty="0"/>
              <a:t>Administrer les corticostéroïdes et les antispasmodiques selon l’ordonnance.</a:t>
            </a:r>
          </a:p>
          <a:p>
            <a:pPr marL="0" indent="0">
              <a:buNone/>
            </a:pPr>
            <a:endParaRPr lang="fr-CA" sz="16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2AC3F8E1-856A-4368-BC8C-B5206BFEA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1201737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fr-CA" b="1" dirty="0">
                <a:latin typeface="Comic Sans MS" panose="030F0702030302020204" pitchFamily="66" charset="0"/>
              </a:rPr>
              <a:t>Sclérose en plaques</a:t>
            </a:r>
          </a:p>
        </p:txBody>
      </p:sp>
    </p:spTree>
    <p:extLst>
      <p:ext uri="{BB962C8B-B14F-4D97-AF65-F5344CB8AC3E}">
        <p14:creationId xmlns:p14="http://schemas.microsoft.com/office/powerpoint/2010/main" val="356293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3797" y="2436606"/>
            <a:ext cx="6196405" cy="3603812"/>
          </a:xfrm>
        </p:spPr>
        <p:txBody>
          <a:bodyPr>
            <a:normAutofit lnSpcReduction="10000"/>
          </a:bodyPr>
          <a:lstStyle/>
          <a:p>
            <a:r>
              <a:rPr lang="fr-CA" dirty="0"/>
              <a:t>Aussi appelée la maladie de Lou </a:t>
            </a:r>
            <a:r>
              <a:rPr lang="fr-CA" dirty="0" err="1"/>
              <a:t>Gehrig</a:t>
            </a:r>
            <a:endParaRPr lang="fr-CA" dirty="0"/>
          </a:p>
          <a:p>
            <a:endParaRPr lang="fr-CA" dirty="0"/>
          </a:p>
          <a:p>
            <a:r>
              <a:rPr lang="fr-CA" dirty="0"/>
              <a:t>C’est une maladie dégénérative neuromusculaire à évolution très rapide </a:t>
            </a:r>
          </a:p>
          <a:p>
            <a:pPr marL="0" indent="0">
              <a:buNone/>
            </a:pPr>
            <a:r>
              <a:rPr lang="fr-CA" dirty="0"/>
              <a:t>    (3 à 5 ans) dont l’issue est toujours fatale</a:t>
            </a:r>
            <a:r>
              <a:rPr lang="fr-CA" dirty="0">
                <a:highlight>
                  <a:srgbClr val="FFFF00"/>
                </a:highlight>
              </a:rPr>
              <a:t>.</a:t>
            </a:r>
          </a:p>
          <a:p>
            <a:endParaRPr lang="fr-CA" dirty="0"/>
          </a:p>
          <a:p>
            <a:r>
              <a:rPr lang="fr-CA" dirty="0"/>
              <a:t>C’est une destruction graduelle des neurones moteurs qui contrôlent les muscles squelettiques</a:t>
            </a:r>
          </a:p>
          <a:p>
            <a:endParaRPr lang="fr-CA" dirty="0"/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fr-CA" b="1" dirty="0">
                <a:latin typeface="Comic Sans MS" panose="030F0702030302020204" pitchFamily="66" charset="0"/>
              </a:rPr>
              <a:t>Sclérose latérale amyotrophique (SLA)</a:t>
            </a:r>
          </a:p>
        </p:txBody>
      </p:sp>
    </p:spTree>
    <p:extLst>
      <p:ext uri="{BB962C8B-B14F-4D97-AF65-F5344CB8AC3E}">
        <p14:creationId xmlns:p14="http://schemas.microsoft.com/office/powerpoint/2010/main" val="80778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fr-CA" b="1" dirty="0">
                <a:latin typeface="Comic Sans MS" panose="030F0702030302020204" pitchFamily="66" charset="0"/>
              </a:rPr>
              <a:t>Sclérose latérale amyotrophique (SLA)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5023" y="2436606"/>
            <a:ext cx="6575179" cy="3603812"/>
          </a:xfrm>
        </p:spPr>
        <p:txBody>
          <a:bodyPr>
            <a:normAutofit/>
          </a:bodyPr>
          <a:lstStyle/>
          <a:p>
            <a:r>
              <a:rPr lang="fr-CA" dirty="0"/>
              <a:t>Henry Lou </a:t>
            </a:r>
            <a:r>
              <a:rPr lang="fr-CA" dirty="0" err="1"/>
              <a:t>Gehrig</a:t>
            </a:r>
            <a:r>
              <a:rPr lang="fr-CA" dirty="0"/>
              <a:t> (1903-1941) était un célèbre joueur de baseball américain qui a évolué en ligue majeure avec les Yankees de New York.  Détenteur de nombreux records dans ce sport, sa carrière et sa vie furent interrompues par la sclérose latérale amyotrophique.</a:t>
            </a:r>
          </a:p>
          <a:p>
            <a:r>
              <a:rPr lang="fr-CA" dirty="0"/>
              <a:t>Les causes de cette maladie ne sont pas connues.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1744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2119256"/>
            <a:ext cx="6196405" cy="3830023"/>
          </a:xfrm>
        </p:spPr>
        <p:txBody>
          <a:bodyPr>
            <a:normAutofit/>
          </a:bodyPr>
          <a:lstStyle/>
          <a:p>
            <a:r>
              <a:rPr lang="fr-CA" dirty="0"/>
              <a:t>Maladie neurologique physique caractérisée par des décharges électriques soudaines, excessives et incontrôlées des neurones cérébraux.</a:t>
            </a:r>
          </a:p>
          <a:p>
            <a:r>
              <a:rPr lang="fr-CA" dirty="0"/>
              <a:t>Si l’épilepsie touche tout le corps, on parle d’épilepsie généralisée.</a:t>
            </a:r>
          </a:p>
          <a:p>
            <a:r>
              <a:rPr lang="fr-CA" dirty="0"/>
              <a:t>Si elle atteint une région particulière, on parle d’épilepsie partielle ou localisée.</a:t>
            </a:r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L’épilepsie</a:t>
            </a:r>
          </a:p>
        </p:txBody>
      </p:sp>
    </p:spTree>
    <p:extLst>
      <p:ext uri="{BB962C8B-B14F-4D97-AF65-F5344CB8AC3E}">
        <p14:creationId xmlns:p14="http://schemas.microsoft.com/office/powerpoint/2010/main" val="39643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2204864"/>
            <a:ext cx="6965244" cy="3960440"/>
          </a:xfrm>
          <a:ln>
            <a:noFill/>
          </a:ln>
        </p:spPr>
        <p:txBody>
          <a:bodyPr>
            <a:normAutofit lnSpcReduction="10000"/>
          </a:bodyPr>
          <a:lstStyle/>
          <a:p>
            <a:r>
              <a:rPr lang="fr-CA" b="1" dirty="0"/>
              <a:t>Manifestations cliniques: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Diminution graduelle des muscles allant jusqu’à l’incapacité à se déplacer, à se servir de ses mains, à respirer.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Apparition de crampes et de spasmes.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Difficulté graduelle au niveau du langage jusqu’à l’incapacité de parler.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Difficulté graduelle allant jusqu’à l’incapacité d’avaler.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Sialorrhée (abondance de salive) consécutive à la difficulté d’avaler.</a:t>
            </a:r>
          </a:p>
          <a:p>
            <a:pPr lvl="1">
              <a:buFont typeface="Wingdings" pitchFamily="2" charset="2"/>
              <a:buChar char="Ø"/>
            </a:pPr>
            <a:endParaRPr lang="fr-CA" dirty="0"/>
          </a:p>
          <a:p>
            <a:pPr marL="365760" lvl="1" indent="0">
              <a:buNone/>
            </a:pP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fr-CA" b="1" dirty="0">
                <a:latin typeface="Comic Sans MS" panose="030F0702030302020204" pitchFamily="66" charset="0"/>
              </a:rPr>
              <a:t>Sclérose latérale amyotrophique (SLA)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fr-CA" b="1" dirty="0">
                <a:latin typeface="Comic Sans MS" panose="030F0702030302020204" pitchFamily="66" charset="0"/>
              </a:rPr>
              <a:t>Sclérose latérale amyotrophique (SLA)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2119257"/>
            <a:ext cx="6493336" cy="3603812"/>
          </a:xfrm>
        </p:spPr>
        <p:txBody>
          <a:bodyPr>
            <a:normAutofit/>
          </a:bodyPr>
          <a:lstStyle/>
          <a:p>
            <a:r>
              <a:rPr lang="fr-CA" b="1" dirty="0"/>
              <a:t>Manifestations cliniques: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Constipation due à l’immobilité.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Bouleversement de la vie familiale, sociale et culturelle.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Apparition de détresse psychologique.</a:t>
            </a:r>
          </a:p>
          <a:p>
            <a:pPr lvl="1">
              <a:buFont typeface="Wingdings" pitchFamily="2" charset="2"/>
              <a:buChar char="Ø"/>
            </a:pPr>
            <a:endParaRPr lang="fr-CA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Les facultés intellectuelles et mentales demeurent intactes.</a:t>
            </a:r>
          </a:p>
          <a:p>
            <a:pPr marL="365760" lvl="1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2459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2119256"/>
            <a:ext cx="6493336" cy="4046047"/>
          </a:xfrm>
        </p:spPr>
        <p:txBody>
          <a:bodyPr>
            <a:normAutofit/>
          </a:bodyPr>
          <a:lstStyle/>
          <a:p>
            <a:r>
              <a:rPr lang="fr-CA" b="1" dirty="0"/>
              <a:t>Soins: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Mobiliser q 2h.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Vérifier l’alignement corporel.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Soulever le membre paralysé.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Assurer les soins d’hygiène.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Superviser l’alimentation et l’hydratation.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Assurer une diète riche en protéines, en sels minéraux et en vitamines.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Assurer un régime de texture adéquate.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Utiliser de la vaisselle adaptée.</a:t>
            </a:r>
          </a:p>
          <a:p>
            <a:pPr marL="365760" lvl="1" indent="0">
              <a:buNone/>
            </a:pP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fr-CA" b="1" dirty="0">
                <a:latin typeface="Comic Sans MS" panose="030F0702030302020204" pitchFamily="66" charset="0"/>
              </a:rPr>
              <a:t>Sclérose latérale amyotrophique (SLA)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40962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2119256"/>
            <a:ext cx="6493336" cy="4046047"/>
          </a:xfrm>
        </p:spPr>
        <p:txBody>
          <a:bodyPr>
            <a:normAutofit/>
          </a:bodyPr>
          <a:lstStyle/>
          <a:p>
            <a:r>
              <a:rPr lang="fr-CA" b="1" dirty="0"/>
              <a:t>Soins: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Lui laisser le temps nécessaire.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L’aide à s’alimenter au besoin.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Maintenir les voies respiratoires dégagées.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Aspirer les sécrétions au besoin.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Administrer de l’oxygène sur ordonnance.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Se positionner dans le champ visuel fonctionnel pour communiquer.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Adopter des techniques de communication selon les besoins.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fr-CA" b="1" dirty="0">
                <a:latin typeface="Comic Sans MS" panose="030F0702030302020204" pitchFamily="66" charset="0"/>
              </a:rPr>
              <a:t>Sclérose latérale amyotrophique (SLA)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56508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2119256"/>
            <a:ext cx="6493336" cy="4046047"/>
          </a:xfrm>
        </p:spPr>
        <p:txBody>
          <a:bodyPr>
            <a:normAutofit/>
          </a:bodyPr>
          <a:lstStyle/>
          <a:p>
            <a:r>
              <a:rPr lang="fr-CA" b="1" dirty="0"/>
              <a:t>Soins: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Favoriser l’autonomie dans les AVQ.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Aviser sans tarder les autorités responsables de tout changement dans la force musculaire ou dans la sensibilité.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Assurer les mesures de sécurité adéquates: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CA" dirty="0"/>
              <a:t>Ridelles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CA" dirty="0"/>
              <a:t>Cloche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CA" dirty="0"/>
              <a:t>Freins sur le fauteuil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Valoriser les réussites.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fr-CA" b="1" dirty="0">
                <a:latin typeface="Comic Sans MS" panose="030F0702030302020204" pitchFamily="66" charset="0"/>
              </a:rPr>
              <a:t>Sclérose latérale amyotrophique (SLA)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1301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fr-CA" dirty="0">
                <a:latin typeface="Comic Sans MS" panose="030F0702030302020204" pitchFamily="66" charset="0"/>
              </a:rPr>
              <a:t>Sclérose latérale amyotrophique (SLA)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3797" y="2204864"/>
            <a:ext cx="6586471" cy="3960440"/>
          </a:xfrm>
        </p:spPr>
        <p:txBody>
          <a:bodyPr>
            <a:normAutofit/>
          </a:bodyPr>
          <a:lstStyle/>
          <a:p>
            <a:r>
              <a:rPr lang="fr-CA" dirty="0"/>
              <a:t>Le </a:t>
            </a:r>
            <a:r>
              <a:rPr lang="fr-CA" dirty="0" err="1"/>
              <a:t>Riluzole</a:t>
            </a:r>
            <a:r>
              <a:rPr lang="fr-CA" dirty="0"/>
              <a:t> est un médicament qui entrave la production de glutamate, soupçonné d’endommager les cellules nerveuses.</a:t>
            </a:r>
          </a:p>
          <a:p>
            <a:endParaRPr lang="fr-CA" dirty="0"/>
          </a:p>
          <a:p>
            <a:r>
              <a:rPr lang="fr-CA" dirty="0"/>
              <a:t>On utilise aussi :</a:t>
            </a:r>
          </a:p>
          <a:p>
            <a:endParaRPr lang="fr-CA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Antispasmodiques  </a:t>
            </a:r>
            <a:r>
              <a:rPr lang="fr-CA" dirty="0">
                <a:cs typeface="Arial"/>
              </a:rPr>
              <a:t>→   ↓ spasmes musculaires</a:t>
            </a:r>
            <a:endParaRPr lang="fr-CA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Anticholinergiques  </a:t>
            </a:r>
            <a:r>
              <a:rPr lang="fr-CA" dirty="0">
                <a:cs typeface="Arial"/>
              </a:rPr>
              <a:t>→   ↓ la salivation</a:t>
            </a:r>
            <a:endParaRPr lang="fr-CA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Laxatifs </a:t>
            </a:r>
            <a:r>
              <a:rPr lang="fr-CA" dirty="0" err="1"/>
              <a:t>émolients</a:t>
            </a:r>
            <a:r>
              <a:rPr lang="fr-CA" dirty="0">
                <a:cs typeface="Arial"/>
              </a:rPr>
              <a:t>   →   prévenir la constipation</a:t>
            </a:r>
          </a:p>
          <a:p>
            <a:pPr lvl="1">
              <a:buFont typeface="Wingdings" pitchFamily="2" charset="2"/>
              <a:buChar char="Ø"/>
            </a:pPr>
            <a:endParaRPr lang="fr-CA" dirty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3796" y="1751164"/>
            <a:ext cx="6196405" cy="4198115"/>
          </a:xfrm>
        </p:spPr>
        <p:txBody>
          <a:bodyPr>
            <a:normAutofit fontScale="92500" lnSpcReduction="20000"/>
          </a:bodyPr>
          <a:lstStyle/>
          <a:p>
            <a:r>
              <a:rPr lang="fr-CA" dirty="0"/>
              <a:t>La majorité des cas d’épilepsie (environ 60%) n’ont pas de causes déterminables.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b="1" dirty="0"/>
              <a:t>Facteurs de risques :</a:t>
            </a:r>
          </a:p>
          <a:p>
            <a:pPr marL="0" indent="0">
              <a:buNone/>
            </a:pPr>
            <a:endParaRPr lang="fr-CA" b="1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Traumatisme crânien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Tumeur au cerveau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AVC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Malformation du cerveau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Infection importante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Intoxication 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Hypoxémie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Alzheimer</a:t>
            </a:r>
          </a:p>
          <a:p>
            <a:pPr lvl="1">
              <a:buFont typeface="Wingdings" pitchFamily="2" charset="2"/>
              <a:buChar char="Ø"/>
            </a:pPr>
            <a:endParaRPr lang="fr-CA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D1F4C9B1-83C5-40BC-AF94-A1DC67F7D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377" y="548680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L’épilepsie</a:t>
            </a:r>
          </a:p>
        </p:txBody>
      </p:sp>
    </p:spTree>
    <p:extLst>
      <p:ext uri="{BB962C8B-B14F-4D97-AF65-F5344CB8AC3E}">
        <p14:creationId xmlns:p14="http://schemas.microsoft.com/office/powerpoint/2010/main" val="149112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3796" y="1628800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b="1" dirty="0"/>
              <a:t>Petit mal:</a:t>
            </a:r>
          </a:p>
          <a:p>
            <a:pPr marL="0" indent="0">
              <a:buNone/>
            </a:pPr>
            <a:endParaRPr lang="fr-CA" sz="1200" dirty="0"/>
          </a:p>
          <a:p>
            <a:r>
              <a:rPr lang="fr-CA" dirty="0"/>
              <a:t>Aussi appelé absence, se manifeste par une perte passagère de la conscience d’environ 30 secondes, pendant laquelle la personne cesse son activité et a le regard fixe.</a:t>
            </a:r>
          </a:p>
          <a:p>
            <a:r>
              <a:rPr lang="fr-CA" dirty="0"/>
              <a:t>Cette forme d’épilepsie mineure passe souvent pour de l’inattention, les crises se répétant souvent au cours d’une journée.</a:t>
            </a:r>
          </a:p>
          <a:p>
            <a:pPr marL="0" indent="0">
              <a:buNone/>
            </a:pPr>
            <a:endParaRPr lang="fr-CA" sz="1300" dirty="0"/>
          </a:p>
          <a:p>
            <a:pPr marL="0" indent="0">
              <a:buNone/>
            </a:pPr>
            <a:r>
              <a:rPr lang="fr-CA" b="1" dirty="0"/>
              <a:t>Grand mal:</a:t>
            </a:r>
          </a:p>
          <a:p>
            <a:r>
              <a:rPr lang="fr-CA" dirty="0"/>
              <a:t>Affecte tout le corps et se déroule selon 4 phases.</a:t>
            </a:r>
          </a:p>
          <a:p>
            <a:pPr marL="0" indent="0">
              <a:buNone/>
            </a:pPr>
            <a:endParaRPr lang="fr-CA" dirty="0"/>
          </a:p>
          <a:p>
            <a:pPr lvl="1">
              <a:buFont typeface="Wingdings" pitchFamily="2" charset="2"/>
              <a:buChar char="Ø"/>
            </a:pPr>
            <a:endParaRPr lang="fr-CA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D1F4C9B1-83C5-40BC-AF94-A1DC67F7D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377" y="548680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L’épilepsie</a:t>
            </a:r>
          </a:p>
        </p:txBody>
      </p:sp>
    </p:spTree>
    <p:extLst>
      <p:ext uri="{BB962C8B-B14F-4D97-AF65-F5344CB8AC3E}">
        <p14:creationId xmlns:p14="http://schemas.microsoft.com/office/powerpoint/2010/main" val="173227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2119256"/>
            <a:ext cx="6196405" cy="4118055"/>
          </a:xfrm>
        </p:spPr>
        <p:txBody>
          <a:bodyPr>
            <a:normAutofit/>
          </a:bodyPr>
          <a:lstStyle/>
          <a:p>
            <a:r>
              <a:rPr lang="fr-CA" b="1" dirty="0"/>
              <a:t>Manifestations cliniques :</a:t>
            </a:r>
          </a:p>
          <a:p>
            <a:endParaRPr lang="fr-CA" sz="1200" b="1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Présence d’une aura avant la crise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Pâleur soudaine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Cri suivi d’une perte de conscience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Rigidité de tout le corps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Respiration interrompue, suivie de cyanose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Révulsion des yeux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Pupilles dilatées et fixes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B5A43D8B-CEB7-49B8-9512-C250351C0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L’épilepsie</a:t>
            </a:r>
          </a:p>
        </p:txBody>
      </p:sp>
    </p:spTree>
    <p:extLst>
      <p:ext uri="{BB962C8B-B14F-4D97-AF65-F5344CB8AC3E}">
        <p14:creationId xmlns:p14="http://schemas.microsoft.com/office/powerpoint/2010/main" val="197965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70924" y="2132856"/>
            <a:ext cx="6789344" cy="4118055"/>
          </a:xfrm>
        </p:spPr>
        <p:txBody>
          <a:bodyPr>
            <a:normAutofit/>
          </a:bodyPr>
          <a:lstStyle/>
          <a:p>
            <a:r>
              <a:rPr lang="fr-CA" b="1" dirty="0"/>
              <a:t>Manifestations cliniques :</a:t>
            </a:r>
          </a:p>
          <a:p>
            <a:endParaRPr lang="fr-CA" sz="1200" b="1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Secousses musculaires avec alternance de mouvements de contraction et de relaxation musculaire (convulsions)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Risque de morsure de la langue et des lèvres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Hypersalivation avec écume à la bouche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Relâchement des sphincters avec incontinence urinaire ou fécale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Respiration irrégulière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B5A43D8B-CEB7-49B8-9512-C250351C0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L’épilepsie</a:t>
            </a:r>
          </a:p>
        </p:txBody>
      </p:sp>
    </p:spTree>
    <p:extLst>
      <p:ext uri="{BB962C8B-B14F-4D97-AF65-F5344CB8AC3E}">
        <p14:creationId xmlns:p14="http://schemas.microsoft.com/office/powerpoint/2010/main" val="381324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70924" y="2132856"/>
            <a:ext cx="6789344" cy="4032448"/>
          </a:xfrm>
        </p:spPr>
        <p:txBody>
          <a:bodyPr>
            <a:normAutofit lnSpcReduction="10000"/>
          </a:bodyPr>
          <a:lstStyle/>
          <a:p>
            <a:r>
              <a:rPr lang="fr-CA" b="1" dirty="0"/>
              <a:t>Manifestations cliniques :</a:t>
            </a:r>
          </a:p>
          <a:p>
            <a:pPr marL="0" indent="0">
              <a:buNone/>
            </a:pPr>
            <a:endParaRPr lang="fr-CA" b="1" dirty="0"/>
          </a:p>
          <a:p>
            <a:r>
              <a:rPr lang="fr-CA" dirty="0"/>
              <a:t>Après la crise:</a:t>
            </a:r>
          </a:p>
          <a:p>
            <a:endParaRPr lang="fr-CA" sz="1200" b="1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Brusque détente musculaire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Coma plus ou moins long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Désorientation au réveil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Présence de courbatures et fatigue intense</a:t>
            </a:r>
          </a:p>
          <a:p>
            <a:pPr lvl="1">
              <a:buFont typeface="Wingdings" pitchFamily="2" charset="2"/>
              <a:buChar char="Ø"/>
            </a:pPr>
            <a:endParaRPr lang="fr-CA" dirty="0"/>
          </a:p>
          <a:p>
            <a:pPr marL="0" indent="0">
              <a:buNone/>
            </a:pPr>
            <a:r>
              <a:rPr lang="fr-CA" dirty="0"/>
              <a:t>Généralement, la personne n’a aucun souvenir de la crise.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B5A43D8B-CEB7-49B8-9512-C250351C0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L’épilepsie</a:t>
            </a:r>
          </a:p>
        </p:txBody>
      </p:sp>
    </p:spTree>
    <p:extLst>
      <p:ext uri="{BB962C8B-B14F-4D97-AF65-F5344CB8AC3E}">
        <p14:creationId xmlns:p14="http://schemas.microsoft.com/office/powerpoint/2010/main" val="182386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81093" y="1751165"/>
            <a:ext cx="7381813" cy="4342131"/>
          </a:xfrm>
        </p:spPr>
        <p:txBody>
          <a:bodyPr>
            <a:normAutofit fontScale="92500" lnSpcReduction="10000"/>
          </a:bodyPr>
          <a:lstStyle/>
          <a:p>
            <a:r>
              <a:rPr lang="fr-CA" b="1" dirty="0"/>
              <a:t>Soins ou traitements :</a:t>
            </a:r>
          </a:p>
          <a:p>
            <a:pPr marL="365760" lvl="1" indent="0">
              <a:buNone/>
            </a:pPr>
            <a:endParaRPr lang="fr-CA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Placer en position latérale.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Protéger la tête et établir un périmètre de sécurité.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Laisser les membres libres, éviter de chercher à immobiliser.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Détacher les vêtements.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Tourner la tête sur le côté durant la crise.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Ne rien introduire dans la bouche.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Assurer un environnement sécuritaire.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Appliquer les soins d’hygiène après la crise.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Administrer anticonvulsivants, myorelaxants et anxiolytiques selon l’ordonnance.</a:t>
            </a:r>
          </a:p>
          <a:p>
            <a:pPr marL="365760" lvl="1" indent="0">
              <a:buNone/>
            </a:pPr>
            <a:endParaRPr lang="fr-CA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AE6F0B8-B76D-48C4-B82F-F57FF10BD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619" y="548680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L’épilepsie</a:t>
            </a:r>
          </a:p>
        </p:txBody>
      </p:sp>
    </p:spTree>
    <p:extLst>
      <p:ext uri="{BB962C8B-B14F-4D97-AF65-F5344CB8AC3E}">
        <p14:creationId xmlns:p14="http://schemas.microsoft.com/office/powerpoint/2010/main" val="97065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b="1" dirty="0"/>
              <a:t>Note au dossier :</a:t>
            </a:r>
          </a:p>
          <a:p>
            <a:endParaRPr lang="fr-CA" b="1" dirty="0"/>
          </a:p>
          <a:p>
            <a:pPr lvl="1">
              <a:buFont typeface="Wingdings" pitchFamily="2" charset="2"/>
              <a:buChar char="Ø"/>
            </a:pPr>
            <a:r>
              <a:rPr lang="fr-CA" dirty="0"/>
              <a:t>L’heure et la durée de la crise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La durée du coma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La présence ou non d’incontinence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L’état de conscience au réveil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Les effets des médicaments</a:t>
            </a:r>
          </a:p>
          <a:p>
            <a:pPr lvl="1">
              <a:buFont typeface="Wingdings" pitchFamily="2" charset="2"/>
              <a:buChar char="Ø"/>
            </a:pPr>
            <a:r>
              <a:rPr lang="fr-CA" dirty="0"/>
              <a:t>Tout autre symptôme associé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165A3EC1-70B0-4C13-B81D-9D82539C4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fr-CA" b="1" dirty="0">
                <a:latin typeface="Comic Sans MS" panose="030F0702030302020204" pitchFamily="66" charset="0"/>
              </a:rPr>
              <a:t>L’épilepsie</a:t>
            </a:r>
          </a:p>
        </p:txBody>
      </p:sp>
    </p:spTree>
    <p:extLst>
      <p:ext uri="{BB962C8B-B14F-4D97-AF65-F5344CB8AC3E}">
        <p14:creationId xmlns:p14="http://schemas.microsoft.com/office/powerpoint/2010/main" val="301497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naise">
  <a:themeElements>
    <a:clrScheme name="Punais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nais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nais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3960</TotalTime>
  <Words>1187</Words>
  <Application>Microsoft Office PowerPoint</Application>
  <PresentationFormat>Affichage à l'écran (4:3)</PresentationFormat>
  <Paragraphs>200</Paragraphs>
  <Slides>25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2" baseType="lpstr">
      <vt:lpstr>Brush Script MT</vt:lpstr>
      <vt:lpstr>Comic Sans MS</vt:lpstr>
      <vt:lpstr>Constantia</vt:lpstr>
      <vt:lpstr>Franklin Gothic Book</vt:lpstr>
      <vt:lpstr>Rage Italic</vt:lpstr>
      <vt:lpstr>Wingdings</vt:lpstr>
      <vt:lpstr>Punaise</vt:lpstr>
      <vt:lpstr>Présentation PowerPoint</vt:lpstr>
      <vt:lpstr>L’épilepsie</vt:lpstr>
      <vt:lpstr>L’épilepsie</vt:lpstr>
      <vt:lpstr>L’épilepsie</vt:lpstr>
      <vt:lpstr>L’épilepsie</vt:lpstr>
      <vt:lpstr>L’épilepsie</vt:lpstr>
      <vt:lpstr>L’épilepsie</vt:lpstr>
      <vt:lpstr>L’épilepsie</vt:lpstr>
      <vt:lpstr>L’épilepsie</vt:lpstr>
      <vt:lpstr>L’épilepsie</vt:lpstr>
      <vt:lpstr>Sclérose en plaques</vt:lpstr>
      <vt:lpstr>Sclérose en plaques</vt:lpstr>
      <vt:lpstr>Sclérose en plaques</vt:lpstr>
      <vt:lpstr>Sclérose en plaques</vt:lpstr>
      <vt:lpstr>Sclérose en plaques</vt:lpstr>
      <vt:lpstr>Sclérose en plaques</vt:lpstr>
      <vt:lpstr>Sclérose en plaques</vt:lpstr>
      <vt:lpstr>Sclérose latérale amyotrophique (SLA)</vt:lpstr>
      <vt:lpstr>Sclérose latérale amyotrophique (SLA)</vt:lpstr>
      <vt:lpstr>Sclérose latérale amyotrophique (SLA)</vt:lpstr>
      <vt:lpstr>Sclérose latérale amyotrophique (SLA)</vt:lpstr>
      <vt:lpstr>Sclérose latérale amyotrophique (SLA)</vt:lpstr>
      <vt:lpstr>Sclérose latérale amyotrophique (SLA)</vt:lpstr>
      <vt:lpstr>Sclérose latérale amyotrophique (SLA)</vt:lpstr>
      <vt:lpstr>Sclérose latérale amyotrophique (SLA)</vt:lpstr>
    </vt:vector>
  </TitlesOfParts>
  <Company>CSRDN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PRINCIPALES ALTÉRATIONS DU SYSTÈME NERVEUX</dc:title>
  <dc:creator>Beaulieu, Daniel</dc:creator>
  <cp:lastModifiedBy>Beaulieu, Daniel</cp:lastModifiedBy>
  <cp:revision>92</cp:revision>
  <dcterms:created xsi:type="dcterms:W3CDTF">2012-11-09T15:52:43Z</dcterms:created>
  <dcterms:modified xsi:type="dcterms:W3CDTF">2024-05-06T15:34:03Z</dcterms:modified>
</cp:coreProperties>
</file>