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16" r:id="rId3"/>
    <p:sldId id="333" r:id="rId4"/>
    <p:sldId id="334" r:id="rId5"/>
    <p:sldId id="335" r:id="rId6"/>
    <p:sldId id="336" r:id="rId7"/>
    <p:sldId id="318" r:id="rId8"/>
    <p:sldId id="319" r:id="rId9"/>
    <p:sldId id="337" r:id="rId10"/>
    <p:sldId id="320" r:id="rId11"/>
    <p:sldId id="338" r:id="rId12"/>
    <p:sldId id="321" r:id="rId13"/>
    <p:sldId id="322" r:id="rId14"/>
    <p:sldId id="323" r:id="rId15"/>
    <p:sldId id="324" r:id="rId16"/>
    <p:sldId id="339"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5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F7D5580-84F9-4DEC-9CAE-C7D3D9320F4A}" type="datetimeFigureOut">
              <a:rPr lang="fr-CA" smtClean="0"/>
              <a:pPr/>
              <a:t>2024-05-22</a:t>
            </a:fld>
            <a:endParaRPr lang="fr-CA"/>
          </a:p>
        </p:txBody>
      </p:sp>
      <p:sp>
        <p:nvSpPr>
          <p:cNvPr id="5" name="Footer Placeholder 4"/>
          <p:cNvSpPr>
            <a:spLocks noGrp="1"/>
          </p:cNvSpPr>
          <p:nvPr>
            <p:ph type="ftr" sz="quarter" idx="11"/>
          </p:nvPr>
        </p:nvSpPr>
        <p:spPr>
          <a:xfrm>
            <a:off x="1174044" y="5357592"/>
            <a:ext cx="5034845" cy="365125"/>
          </a:xfrm>
        </p:spPr>
        <p:txBody>
          <a:bodyPr/>
          <a:lstStyle/>
          <a:p>
            <a:endParaRPr lang="fr-C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B831918-FE49-42E8-9DE5-222511D01E52}"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B831918-FE49-42E8-9DE5-222511D01E52}"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B831918-FE49-42E8-9DE5-222511D01E52}"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B831918-FE49-42E8-9DE5-222511D01E52}"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B831918-FE49-42E8-9DE5-222511D01E52}"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B831918-FE49-42E8-9DE5-222511D01E52}" type="slidenum">
              <a:rPr lang="fr-CA" smtClean="0"/>
              <a:pPr/>
              <a:t>‹N°›</a:t>
            </a:fld>
            <a:endParaRPr lang="fr-CA"/>
          </a:p>
        </p:txBody>
      </p:sp>
      <p:sp>
        <p:nvSpPr>
          <p:cNvPr id="9" name="Content Placeholder 8"/>
          <p:cNvSpPr>
            <a:spLocks noGrp="1"/>
          </p:cNvSpPr>
          <p:nvPr>
            <p:ph sz="quarter" idx="13"/>
          </p:nvPr>
        </p:nvSpPr>
        <p:spPr>
          <a:xfrm>
            <a:off x="1298448" y="2121407"/>
            <a:ext cx="3200400" cy="36027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B831918-FE49-42E8-9DE5-222511D01E52}" type="slidenum">
              <a:rPr lang="fr-CA" smtClean="0"/>
              <a:pPr/>
              <a:t>‹N°›</a:t>
            </a:fld>
            <a:endParaRPr lang="fr-CA"/>
          </a:p>
        </p:txBody>
      </p:sp>
      <p:sp>
        <p:nvSpPr>
          <p:cNvPr id="11" name="Content Placeholder 10"/>
          <p:cNvSpPr>
            <a:spLocks noGrp="1"/>
          </p:cNvSpPr>
          <p:nvPr>
            <p:ph sz="quarter" idx="13"/>
          </p:nvPr>
        </p:nvSpPr>
        <p:spPr>
          <a:xfrm>
            <a:off x="1298448" y="2944368"/>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6B831918-FE49-42E8-9DE5-222511D01E52}"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D5580-84F9-4DEC-9CAE-C7D3D9320F4A}" type="datetimeFigureOut">
              <a:rPr lang="fr-CA" smtClean="0"/>
              <a:pPr/>
              <a:t>2024-05-22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6B831918-FE49-42E8-9DE5-222511D01E52}"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9F7D5580-84F9-4DEC-9CAE-C7D3D9320F4A}" type="datetimeFigureOut">
              <a:rPr lang="fr-CA" smtClean="0"/>
              <a:pPr/>
              <a:t>2024-05-22</a:t>
            </a:fld>
            <a:endParaRPr lang="fr-CA"/>
          </a:p>
        </p:txBody>
      </p:sp>
      <p:sp>
        <p:nvSpPr>
          <p:cNvPr id="6" name="Footer Placeholder 5"/>
          <p:cNvSpPr>
            <a:spLocks noGrp="1"/>
          </p:cNvSpPr>
          <p:nvPr>
            <p:ph type="ftr" sz="quarter" idx="11"/>
          </p:nvPr>
        </p:nvSpPr>
        <p:spPr>
          <a:xfrm rot="-60000">
            <a:off x="914554" y="5829261"/>
            <a:ext cx="3522607" cy="365125"/>
          </a:xfrm>
        </p:spPr>
        <p:txBody>
          <a:bodyPr/>
          <a:lstStyle/>
          <a:p>
            <a:endParaRPr lang="fr-CA"/>
          </a:p>
        </p:txBody>
      </p:sp>
      <p:sp>
        <p:nvSpPr>
          <p:cNvPr id="7" name="Slide Number Placeholder 6"/>
          <p:cNvSpPr>
            <a:spLocks noGrp="1"/>
          </p:cNvSpPr>
          <p:nvPr>
            <p:ph type="sldNum" sz="quarter" idx="12"/>
          </p:nvPr>
        </p:nvSpPr>
        <p:spPr>
          <a:xfrm rot="60000">
            <a:off x="7557313" y="5896961"/>
            <a:ext cx="554023" cy="365125"/>
          </a:xfrm>
        </p:spPr>
        <p:txBody>
          <a:bodyPr/>
          <a:lstStyle/>
          <a:p>
            <a:fld id="{6B831918-FE49-42E8-9DE5-222511D01E52}"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9F7D5580-84F9-4DEC-9CAE-C7D3D9320F4A}" type="datetimeFigureOut">
              <a:rPr lang="fr-CA" smtClean="0"/>
              <a:pPr/>
              <a:t>2024-05-22</a:t>
            </a:fld>
            <a:endParaRPr lang="fr-CA"/>
          </a:p>
        </p:txBody>
      </p:sp>
      <p:sp>
        <p:nvSpPr>
          <p:cNvPr id="6" name="Footer Placeholder 5"/>
          <p:cNvSpPr>
            <a:spLocks noGrp="1"/>
          </p:cNvSpPr>
          <p:nvPr>
            <p:ph type="ftr" sz="quarter" idx="11"/>
          </p:nvPr>
        </p:nvSpPr>
        <p:spPr>
          <a:xfrm rot="-60000">
            <a:off x="914569" y="5831037"/>
            <a:ext cx="3319043" cy="365125"/>
          </a:xfrm>
        </p:spPr>
        <p:txBody>
          <a:bodyPr/>
          <a:lstStyle/>
          <a:p>
            <a:endParaRPr lang="fr-CA"/>
          </a:p>
        </p:txBody>
      </p:sp>
      <p:sp>
        <p:nvSpPr>
          <p:cNvPr id="7" name="Slide Number Placeholder 6"/>
          <p:cNvSpPr>
            <a:spLocks noGrp="1"/>
          </p:cNvSpPr>
          <p:nvPr>
            <p:ph type="sldNum" sz="quarter" idx="12"/>
          </p:nvPr>
        </p:nvSpPr>
        <p:spPr>
          <a:xfrm rot="60000">
            <a:off x="7562089" y="5900026"/>
            <a:ext cx="554023" cy="365125"/>
          </a:xfrm>
        </p:spPr>
        <p:txBody>
          <a:bodyPr/>
          <a:lstStyle/>
          <a:p>
            <a:fld id="{6B831918-FE49-42E8-9DE5-222511D01E52}"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F7D5580-84F9-4DEC-9CAE-C7D3D9320F4A}" type="datetimeFigureOut">
              <a:rPr lang="fr-CA" smtClean="0"/>
              <a:pPr/>
              <a:t>2024-05-22</a:t>
            </a:fld>
            <a:endParaRPr lang="fr-C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C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B831918-FE49-42E8-9DE5-222511D01E52}"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UFEifrfHZOg&amp;feature=emb_log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5023" y="2119256"/>
            <a:ext cx="6965245" cy="3921162"/>
          </a:xfrm>
        </p:spPr>
        <p:txBody>
          <a:bodyPr>
            <a:normAutofit fontScale="92500" lnSpcReduction="10000"/>
          </a:bodyPr>
          <a:lstStyle/>
          <a:p>
            <a:pPr marL="0" indent="0">
              <a:buNone/>
            </a:pPr>
            <a:endParaRPr lang="fr-CA" dirty="0"/>
          </a:p>
          <a:p>
            <a:r>
              <a:rPr lang="fr-CA" dirty="0"/>
              <a:t>C’est une affection neurologique dégénérative qui atteint les centres de contrôle et de régulation des mouvements.</a:t>
            </a:r>
          </a:p>
          <a:p>
            <a:endParaRPr lang="fr-CA" dirty="0"/>
          </a:p>
          <a:p>
            <a:r>
              <a:rPr lang="fr-CA" dirty="0"/>
              <a:t>Cette maladie est reliée à une insuffisance de sécrétion de dopamine (neurotransmetteur) au cerveau.</a:t>
            </a:r>
          </a:p>
          <a:p>
            <a:endParaRPr lang="fr-CA" dirty="0"/>
          </a:p>
          <a:p>
            <a:r>
              <a:rPr lang="fr-CA" dirty="0"/>
              <a:t>Elle se manifeste vers l’âge de 50 ans et est plus fréquente chez l’homme.</a:t>
            </a:r>
          </a:p>
        </p:txBody>
      </p:sp>
      <p:sp>
        <p:nvSpPr>
          <p:cNvPr id="2" name="Titr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CA" b="1" dirty="0">
                <a:latin typeface="Comic Sans MS" panose="030F0702030302020204" pitchFamily="66" charset="0"/>
              </a:rPr>
              <a:t>Parkinson</a:t>
            </a:r>
            <a:endParaRPr lang="fr-CA"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5023" y="2020068"/>
            <a:ext cx="7149385" cy="4145236"/>
          </a:xfrm>
        </p:spPr>
        <p:txBody>
          <a:bodyPr>
            <a:normAutofit fontScale="92500" lnSpcReduction="20000"/>
          </a:bodyPr>
          <a:lstStyle/>
          <a:p>
            <a:r>
              <a:rPr lang="en-CA" b="1" dirty="0"/>
              <a:t>Manifestations </a:t>
            </a:r>
            <a:r>
              <a:rPr lang="en-CA" b="1" dirty="0" err="1"/>
              <a:t>cliniques</a:t>
            </a:r>
            <a:r>
              <a:rPr lang="en-CA" b="1" dirty="0"/>
              <a:t> :</a:t>
            </a:r>
          </a:p>
          <a:p>
            <a:pPr marL="0" indent="0">
              <a:buNone/>
            </a:pPr>
            <a:endParaRPr lang="en-CA" sz="1200" dirty="0"/>
          </a:p>
          <a:p>
            <a:pPr lvl="1">
              <a:buFont typeface="Wingdings" pitchFamily="2" charset="2"/>
              <a:buChar char="Ø"/>
            </a:pPr>
            <a:r>
              <a:rPr lang="fr-CA" sz="2400" dirty="0"/>
              <a:t>Ataxie</a:t>
            </a:r>
          </a:p>
          <a:p>
            <a:pPr lvl="1">
              <a:buFont typeface="Wingdings" pitchFamily="2" charset="2"/>
              <a:buChar char="Ø"/>
            </a:pPr>
            <a:r>
              <a:rPr lang="fr-CA" sz="2400" dirty="0"/>
              <a:t>Strabisme et problèmes visuels</a:t>
            </a:r>
          </a:p>
          <a:p>
            <a:pPr lvl="1">
              <a:buFont typeface="Wingdings" pitchFamily="2" charset="2"/>
              <a:buChar char="Ø"/>
            </a:pPr>
            <a:r>
              <a:rPr lang="fr-CA" sz="2400" dirty="0"/>
              <a:t>Apraxie et agnosie</a:t>
            </a:r>
          </a:p>
          <a:p>
            <a:pPr lvl="1">
              <a:buFont typeface="Wingdings" pitchFamily="2" charset="2"/>
              <a:buChar char="Ø"/>
            </a:pPr>
            <a:r>
              <a:rPr lang="fr-CA" sz="2400" dirty="0"/>
              <a:t>Asomatognosie</a:t>
            </a:r>
          </a:p>
          <a:p>
            <a:pPr lvl="1">
              <a:buFont typeface="Wingdings" pitchFamily="2" charset="2"/>
              <a:buChar char="Ø"/>
            </a:pPr>
            <a:r>
              <a:rPr lang="fr-CA" sz="2400" dirty="0"/>
              <a:t>Difficulté à communiquer (dysarthrie)</a:t>
            </a:r>
          </a:p>
          <a:p>
            <a:pPr lvl="1">
              <a:buFont typeface="Wingdings" pitchFamily="2" charset="2"/>
              <a:buChar char="Ø"/>
            </a:pPr>
            <a:r>
              <a:rPr lang="fr-CA" sz="2400" dirty="0"/>
              <a:t>Troubles épileptiques</a:t>
            </a:r>
          </a:p>
          <a:p>
            <a:pPr lvl="1">
              <a:buFont typeface="Wingdings" pitchFamily="2" charset="2"/>
              <a:buChar char="Ø"/>
            </a:pPr>
            <a:endParaRPr lang="fr-CA" sz="2400" dirty="0"/>
          </a:p>
          <a:p>
            <a:pPr lvl="1">
              <a:buFont typeface="Wingdings" pitchFamily="2" charset="2"/>
              <a:buChar char="Ø"/>
            </a:pPr>
            <a:r>
              <a:rPr lang="fr-CA" sz="2400" dirty="0"/>
              <a:t>Les différents degrés de retard mental sont possibles, mais celui-ci ne fait pas partie du tableau clinique chez toutes les personnes victimes de paralysie cérébrale.</a:t>
            </a:r>
          </a:p>
          <a:p>
            <a:pPr lvl="1">
              <a:buFont typeface="Wingdings" pitchFamily="2" charset="2"/>
              <a:buChar char="Ø"/>
            </a:pPr>
            <a:endParaRPr lang="fr-CA" dirty="0"/>
          </a:p>
        </p:txBody>
      </p:sp>
      <p:sp>
        <p:nvSpPr>
          <p:cNvPr id="6" name="Titre 1">
            <a:extLst>
              <a:ext uri="{FF2B5EF4-FFF2-40B4-BE49-F238E27FC236}">
                <a16:creationId xmlns:a16="http://schemas.microsoft.com/office/drawing/2014/main" id="{2A294758-6F31-4CAD-9CCD-B2975F1151BB}"/>
              </a:ext>
            </a:extLst>
          </p:cNvPr>
          <p:cNvSpPr>
            <a:spLocks noGrp="1"/>
          </p:cNvSpPr>
          <p:nvPr>
            <p:ph type="title"/>
          </p:nvPr>
        </p:nvSpPr>
        <p:spPr>
          <a:xfrm>
            <a:off x="1084124" y="707336"/>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fr-CA" b="1" dirty="0">
                <a:latin typeface="Comic Sans MS" panose="030F0702030302020204" pitchFamily="66" charset="0"/>
              </a:rPr>
              <a:t>Paralysie</a:t>
            </a:r>
            <a:r>
              <a:rPr lang="en-CA" b="1" dirty="0">
                <a:latin typeface="Comic Sans MS" panose="030F0702030302020204" pitchFamily="66" charset="0"/>
              </a:rPr>
              <a:t> </a:t>
            </a:r>
            <a:r>
              <a:rPr lang="fr-CA" b="1" dirty="0">
                <a:latin typeface="Comic Sans MS" panose="030F0702030302020204" pitchFamily="66" charset="0"/>
              </a:rPr>
              <a:t>cérébrale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341D8E-4A5A-4541-A0EE-B81D5CB0FB59}"/>
              </a:ext>
            </a:extLst>
          </p:cNvPr>
          <p:cNvSpPr>
            <a:spLocks noGrp="1"/>
          </p:cNvSpPr>
          <p:nvPr>
            <p:ph idx="1"/>
          </p:nvPr>
        </p:nvSpPr>
        <p:spPr>
          <a:xfrm>
            <a:off x="1289265" y="1898133"/>
            <a:ext cx="6770611" cy="4411312"/>
          </a:xfrm>
        </p:spPr>
        <p:txBody>
          <a:bodyPr>
            <a:normAutofit fontScale="92500" lnSpcReduction="10000"/>
          </a:bodyPr>
          <a:lstStyle/>
          <a:p>
            <a:r>
              <a:rPr lang="fr-CA" b="1" dirty="0"/>
              <a:t>Soins ou traitements:</a:t>
            </a:r>
          </a:p>
          <a:p>
            <a:pPr marL="0" indent="0">
              <a:buNone/>
            </a:pPr>
            <a:endParaRPr lang="fr-CA" sz="1300" b="1" dirty="0"/>
          </a:p>
          <a:p>
            <a:r>
              <a:rPr lang="fr-CA" dirty="0"/>
              <a:t>Donner un traitement d’oxygénation hyperbare aussitôt que possible (inhalation à 100% dans un caisson d’acier dont la pression est supérieure à la pression atmosphérique)</a:t>
            </a:r>
          </a:p>
          <a:p>
            <a:r>
              <a:rPr lang="fr-CA" dirty="0"/>
              <a:t>Assurer la stimulation sensorimotrice</a:t>
            </a:r>
          </a:p>
          <a:p>
            <a:r>
              <a:rPr lang="fr-CA" dirty="0"/>
              <a:t>Assurer le développement des capacités intellectuelles.</a:t>
            </a:r>
          </a:p>
          <a:p>
            <a:r>
              <a:rPr lang="fr-CA" dirty="0"/>
              <a:t>Corriger les difformités.</a:t>
            </a:r>
          </a:p>
          <a:p>
            <a:r>
              <a:rPr lang="fr-CA" dirty="0"/>
              <a:t>Favoriser la rencontre avec les différents spécialistes.</a:t>
            </a:r>
          </a:p>
          <a:p>
            <a:r>
              <a:rPr lang="fr-CA" dirty="0"/>
              <a:t>Aider dans les AVQ.</a:t>
            </a:r>
          </a:p>
          <a:p>
            <a:r>
              <a:rPr lang="fr-CA" dirty="0"/>
              <a:t>Techniques de communication (pictogrammes PRN)</a:t>
            </a:r>
          </a:p>
        </p:txBody>
      </p:sp>
      <p:sp>
        <p:nvSpPr>
          <p:cNvPr id="4" name="Titre 1">
            <a:extLst>
              <a:ext uri="{FF2B5EF4-FFF2-40B4-BE49-F238E27FC236}">
                <a16:creationId xmlns:a16="http://schemas.microsoft.com/office/drawing/2014/main" id="{C1C3F8CD-D2B4-44F7-BB7E-548B0BEDE9C2}"/>
              </a:ext>
            </a:extLst>
          </p:cNvPr>
          <p:cNvSpPr>
            <a:spLocks noGrp="1"/>
          </p:cNvSpPr>
          <p:nvPr>
            <p:ph type="title"/>
          </p:nvPr>
        </p:nvSpPr>
        <p:spPr>
          <a:xfrm>
            <a:off x="1084124" y="707336"/>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fr-CA" b="1" dirty="0">
                <a:latin typeface="Comic Sans MS" panose="030F0702030302020204" pitchFamily="66" charset="0"/>
              </a:rPr>
              <a:t>Paralysie</a:t>
            </a:r>
            <a:r>
              <a:rPr lang="en-CA" b="1" dirty="0">
                <a:latin typeface="Comic Sans MS" panose="030F0702030302020204" pitchFamily="66" charset="0"/>
              </a:rPr>
              <a:t> </a:t>
            </a:r>
            <a:r>
              <a:rPr lang="fr-CA" b="1" dirty="0">
                <a:latin typeface="Comic Sans MS" panose="030F0702030302020204" pitchFamily="66" charset="0"/>
              </a:rPr>
              <a:t>cérébrale</a:t>
            </a:r>
          </a:p>
        </p:txBody>
      </p:sp>
    </p:spTree>
    <p:extLst>
      <p:ext uri="{BB962C8B-B14F-4D97-AF65-F5344CB8AC3E}">
        <p14:creationId xmlns:p14="http://schemas.microsoft.com/office/powerpoint/2010/main" val="31073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3324" y="2016763"/>
            <a:ext cx="6637352" cy="4334079"/>
          </a:xfrm>
        </p:spPr>
        <p:txBody>
          <a:bodyPr>
            <a:normAutofit fontScale="92500" lnSpcReduction="10000"/>
          </a:bodyPr>
          <a:lstStyle/>
          <a:p>
            <a:r>
              <a:rPr lang="en-CA" b="1" dirty="0"/>
              <a:t>Causes :</a:t>
            </a:r>
          </a:p>
          <a:p>
            <a:pPr marL="0" indent="0">
              <a:buNone/>
            </a:pPr>
            <a:endParaRPr lang="en-CA" sz="1200" dirty="0"/>
          </a:p>
          <a:p>
            <a:pPr lvl="1">
              <a:buFont typeface="Wingdings" pitchFamily="2" charset="2"/>
              <a:buChar char="Ø"/>
            </a:pPr>
            <a:r>
              <a:rPr lang="fr-CA" sz="2400" dirty="0"/>
              <a:t>Accidents routiers</a:t>
            </a:r>
          </a:p>
          <a:p>
            <a:pPr lvl="1">
              <a:buFont typeface="Wingdings" pitchFamily="2" charset="2"/>
              <a:buChar char="Ø"/>
            </a:pPr>
            <a:r>
              <a:rPr lang="fr-CA" sz="2400" dirty="0"/>
              <a:t>Accidents sportifs</a:t>
            </a:r>
          </a:p>
          <a:p>
            <a:pPr lvl="1">
              <a:buFont typeface="Wingdings" pitchFamily="2" charset="2"/>
              <a:buChar char="Ø"/>
            </a:pPr>
            <a:r>
              <a:rPr lang="fr-CA" sz="2400" dirty="0"/>
              <a:t>Chutes</a:t>
            </a:r>
          </a:p>
          <a:p>
            <a:pPr lvl="1">
              <a:buFont typeface="Wingdings" pitchFamily="2" charset="2"/>
              <a:buChar char="Ø"/>
            </a:pPr>
            <a:r>
              <a:rPr lang="fr-CA" sz="2400" dirty="0"/>
              <a:t>Accidents de travail</a:t>
            </a:r>
          </a:p>
          <a:p>
            <a:pPr lvl="1">
              <a:buFont typeface="Wingdings" pitchFamily="2" charset="2"/>
              <a:buChar char="Ø"/>
            </a:pPr>
            <a:r>
              <a:rPr lang="fr-CA" sz="2400" dirty="0"/>
              <a:t>Blessures par balles</a:t>
            </a:r>
          </a:p>
          <a:p>
            <a:pPr marL="365760" lvl="1" indent="0">
              <a:buNone/>
            </a:pPr>
            <a:endParaRPr lang="fr-CA" sz="1300" dirty="0"/>
          </a:p>
          <a:p>
            <a:pPr marL="0" indent="0">
              <a:buNone/>
            </a:pPr>
            <a:r>
              <a:rPr lang="fr-CA" dirty="0"/>
              <a:t>Les séquelles physiologiques d’un traumatisme de la moelle épinière ont un impact considérable sur l’équilibre psychologique et social de la personne atteinte et provoque souvent une crise dans le noyau familial.</a:t>
            </a:r>
          </a:p>
        </p:txBody>
      </p:sp>
      <p:sp>
        <p:nvSpPr>
          <p:cNvPr id="2" name="Titre 1"/>
          <p:cNvSpPr>
            <a:spLocks noGrp="1"/>
          </p:cNvSpPr>
          <p:nvPr>
            <p:ph type="title"/>
          </p:nvPr>
        </p:nvSpPr>
        <p:spPr>
          <a:xfrm>
            <a:off x="755576" y="817582"/>
            <a:ext cx="770485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fr-CA" b="1" dirty="0">
                <a:latin typeface="Comic Sans MS" panose="030F0702030302020204" pitchFamily="66" charset="0"/>
              </a:rPr>
              <a:t>Lésions de la moelle épinière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8521D8F-2166-4080-8CDE-8A7B4F6B9289}"/>
              </a:ext>
            </a:extLst>
          </p:cNvPr>
          <p:cNvSpPr>
            <a:spLocks noGrp="1"/>
          </p:cNvSpPr>
          <p:nvPr>
            <p:ph type="title"/>
          </p:nvPr>
        </p:nvSpPr>
        <p:spPr>
          <a:xfrm>
            <a:off x="719572" y="980728"/>
            <a:ext cx="770485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fr-CA" b="1" dirty="0">
                <a:latin typeface="Comic Sans MS" panose="030F0702030302020204" pitchFamily="66" charset="0"/>
              </a:rPr>
              <a:t>Lésions de la moelle épinière</a:t>
            </a:r>
          </a:p>
        </p:txBody>
      </p:sp>
      <p:sp>
        <p:nvSpPr>
          <p:cNvPr id="7" name="Espace réservé du contenu 6">
            <a:extLst>
              <a:ext uri="{FF2B5EF4-FFF2-40B4-BE49-F238E27FC236}">
                <a16:creationId xmlns:a16="http://schemas.microsoft.com/office/drawing/2014/main" id="{971A1C9D-6294-420D-A663-47D89CEE9497}"/>
              </a:ext>
            </a:extLst>
          </p:cNvPr>
          <p:cNvSpPr>
            <a:spLocks noGrp="1"/>
          </p:cNvSpPr>
          <p:nvPr>
            <p:ph idx="1"/>
          </p:nvPr>
        </p:nvSpPr>
        <p:spPr>
          <a:xfrm>
            <a:off x="1403648" y="2425702"/>
            <a:ext cx="6196405" cy="3603812"/>
          </a:xfrm>
        </p:spPr>
        <p:txBody>
          <a:bodyPr/>
          <a:lstStyle/>
          <a:p>
            <a:r>
              <a:rPr lang="fr-CA" dirty="0"/>
              <a:t>La moelle épinière est une partie essentielle du système nerveux central puisqu’elle a comme fonction de transmettre les messages entre le cerveau et les différentes parties du corps, et qu’elle est le siège de l’arc réflexe.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b="1" dirty="0"/>
              <a:t>Conséquences :</a:t>
            </a:r>
          </a:p>
          <a:p>
            <a:endParaRPr lang="fr-CA" dirty="0"/>
          </a:p>
          <a:p>
            <a:pPr lvl="1">
              <a:buFont typeface="Wingdings" pitchFamily="2" charset="2"/>
              <a:buChar char="Ø"/>
            </a:pPr>
            <a:r>
              <a:rPr lang="fr-CA" dirty="0"/>
              <a:t>La paralysie des muscles situés sous le niveau de la lésion.</a:t>
            </a:r>
          </a:p>
          <a:p>
            <a:pPr lvl="1">
              <a:buFont typeface="Wingdings" pitchFamily="2" charset="2"/>
              <a:buChar char="Ø"/>
            </a:pPr>
            <a:endParaRPr lang="fr-CA" dirty="0"/>
          </a:p>
          <a:p>
            <a:pPr lvl="1">
              <a:buFont typeface="Wingdings" pitchFamily="2" charset="2"/>
              <a:buChar char="Ø"/>
            </a:pPr>
            <a:r>
              <a:rPr lang="fr-CA" dirty="0"/>
              <a:t>Une altération de la sensibilité.</a:t>
            </a:r>
          </a:p>
          <a:p>
            <a:pPr lvl="1">
              <a:buFont typeface="Wingdings" pitchFamily="2" charset="2"/>
              <a:buChar char="Ø"/>
            </a:pPr>
            <a:endParaRPr lang="fr-CA" dirty="0"/>
          </a:p>
          <a:p>
            <a:pPr lvl="1">
              <a:buFont typeface="Wingdings" pitchFamily="2" charset="2"/>
              <a:buChar char="Ø"/>
            </a:pPr>
            <a:r>
              <a:rPr lang="fr-CA" dirty="0"/>
              <a:t>L’abolition des réflexes.</a:t>
            </a:r>
          </a:p>
        </p:txBody>
      </p:sp>
      <p:pic>
        <p:nvPicPr>
          <p:cNvPr id="4" name="Image 3">
            <a:extLst>
              <a:ext uri="{FF2B5EF4-FFF2-40B4-BE49-F238E27FC236}">
                <a16:creationId xmlns:a16="http://schemas.microsoft.com/office/drawing/2014/main" id="{55E7B07D-E67D-40A8-A599-2666BDE25806}"/>
              </a:ext>
            </a:extLst>
          </p:cNvPr>
          <p:cNvPicPr>
            <a:picLocks noChangeAspect="1"/>
          </p:cNvPicPr>
          <p:nvPr/>
        </p:nvPicPr>
        <p:blipFill>
          <a:blip r:embed="rId2"/>
          <a:stretch>
            <a:fillRect/>
          </a:stretch>
        </p:blipFill>
        <p:spPr>
          <a:xfrm>
            <a:off x="658029" y="790214"/>
            <a:ext cx="7827942" cy="1329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539552" y="129902"/>
            <a:ext cx="8280920" cy="6598195"/>
          </a:xfrm>
          <a:prstGeom prst="rect">
            <a:avLst/>
          </a:prstGeom>
          <a:noFill/>
          <a:ln w="9525">
            <a:noFill/>
            <a:miter lim="800000"/>
            <a:headEnd/>
            <a:tailEnd/>
          </a:ln>
        </p:spPr>
      </p:pic>
      <p:sp>
        <p:nvSpPr>
          <p:cNvPr id="2" name="Rectangle 1">
            <a:extLst>
              <a:ext uri="{FF2B5EF4-FFF2-40B4-BE49-F238E27FC236}">
                <a16:creationId xmlns:a16="http://schemas.microsoft.com/office/drawing/2014/main" id="{3B1F8693-9CDA-48D7-B696-D4A3D89BD0D7}"/>
              </a:ext>
            </a:extLst>
          </p:cNvPr>
          <p:cNvSpPr/>
          <p:nvPr/>
        </p:nvSpPr>
        <p:spPr>
          <a:xfrm>
            <a:off x="2123728" y="908720"/>
            <a:ext cx="2520280" cy="216024"/>
          </a:xfrm>
          <a:prstGeom prst="rect">
            <a:avLst/>
          </a:prstGeom>
          <a:solidFill>
            <a:srgbClr val="FFFF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highlight>
                <a:srgbClr val="FFFF00"/>
              </a:highlight>
            </a:endParaRPr>
          </a:p>
        </p:txBody>
      </p:sp>
      <p:sp>
        <p:nvSpPr>
          <p:cNvPr id="3" name="Rectangle 2">
            <a:extLst>
              <a:ext uri="{FF2B5EF4-FFF2-40B4-BE49-F238E27FC236}">
                <a16:creationId xmlns:a16="http://schemas.microsoft.com/office/drawing/2014/main" id="{1F7907BF-4D07-4079-8906-2B77627852FB}"/>
              </a:ext>
            </a:extLst>
          </p:cNvPr>
          <p:cNvSpPr/>
          <p:nvPr/>
        </p:nvSpPr>
        <p:spPr>
          <a:xfrm>
            <a:off x="1475656" y="2852936"/>
            <a:ext cx="2880320" cy="288032"/>
          </a:xfrm>
          <a:prstGeom prst="rect">
            <a:avLst/>
          </a:prstGeom>
          <a:solidFill>
            <a:srgbClr val="FFFF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ABF02566-DB12-487A-8E41-4C2DD3EB815A}"/>
              </a:ext>
            </a:extLst>
          </p:cNvPr>
          <p:cNvSpPr txBox="1"/>
          <p:nvPr/>
        </p:nvSpPr>
        <p:spPr>
          <a:xfrm>
            <a:off x="1390584" y="4221088"/>
            <a:ext cx="3177858" cy="338554"/>
          </a:xfrm>
          <a:prstGeom prst="rect">
            <a:avLst/>
          </a:prstGeom>
          <a:noFill/>
        </p:spPr>
        <p:txBody>
          <a:bodyPr wrap="none" rtlCol="0">
            <a:spAutoFit/>
          </a:bodyPr>
          <a:lstStyle/>
          <a:p>
            <a:r>
              <a:rPr lang="fr-CA" sz="1600" dirty="0"/>
              <a:t>Dysfonctions urinaire et intestinale</a:t>
            </a:r>
          </a:p>
        </p:txBody>
      </p:sp>
      <p:sp>
        <p:nvSpPr>
          <p:cNvPr id="5" name="Rectangle 4">
            <a:extLst>
              <a:ext uri="{FF2B5EF4-FFF2-40B4-BE49-F238E27FC236}">
                <a16:creationId xmlns:a16="http://schemas.microsoft.com/office/drawing/2014/main" id="{5D1E9DED-CC60-48A1-8661-97100ACFC106}"/>
              </a:ext>
            </a:extLst>
          </p:cNvPr>
          <p:cNvSpPr/>
          <p:nvPr/>
        </p:nvSpPr>
        <p:spPr>
          <a:xfrm>
            <a:off x="1503349" y="4273601"/>
            <a:ext cx="2952328" cy="288032"/>
          </a:xfrm>
          <a:prstGeom prst="rect">
            <a:avLst/>
          </a:prstGeom>
          <a:solidFill>
            <a:srgbClr val="FFFF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40EA4695-2D1D-404F-90C9-428B08DAF9CE}"/>
              </a:ext>
            </a:extLst>
          </p:cNvPr>
          <p:cNvSpPr txBox="1"/>
          <p:nvPr/>
        </p:nvSpPr>
        <p:spPr>
          <a:xfrm>
            <a:off x="2627784" y="1114232"/>
            <a:ext cx="1527085" cy="400110"/>
          </a:xfrm>
          <a:prstGeom prst="rect">
            <a:avLst/>
          </a:prstGeom>
          <a:noFill/>
        </p:spPr>
        <p:txBody>
          <a:bodyPr wrap="none" rtlCol="0">
            <a:spAutoFit/>
          </a:bodyPr>
          <a:lstStyle/>
          <a:p>
            <a:r>
              <a:rPr lang="fr-CA" sz="2000" b="1" dirty="0">
                <a:solidFill>
                  <a:srgbClr val="FF0000"/>
                </a:solidFill>
              </a:rPr>
              <a:t>quadriplégie</a:t>
            </a:r>
          </a:p>
        </p:txBody>
      </p:sp>
      <p:sp>
        <p:nvSpPr>
          <p:cNvPr id="7" name="ZoneTexte 6">
            <a:extLst>
              <a:ext uri="{FF2B5EF4-FFF2-40B4-BE49-F238E27FC236}">
                <a16:creationId xmlns:a16="http://schemas.microsoft.com/office/drawing/2014/main" id="{B9764C43-5127-4E60-8B80-25DE91CDC9ED}"/>
              </a:ext>
            </a:extLst>
          </p:cNvPr>
          <p:cNvSpPr txBox="1"/>
          <p:nvPr/>
        </p:nvSpPr>
        <p:spPr>
          <a:xfrm>
            <a:off x="1259632" y="3090445"/>
            <a:ext cx="1368152" cy="400110"/>
          </a:xfrm>
          <a:prstGeom prst="rect">
            <a:avLst/>
          </a:prstGeom>
          <a:noFill/>
        </p:spPr>
        <p:txBody>
          <a:bodyPr wrap="square" rtlCol="0">
            <a:spAutoFit/>
          </a:bodyPr>
          <a:lstStyle/>
          <a:p>
            <a:r>
              <a:rPr lang="fr-CA" sz="2000" b="1" dirty="0">
                <a:solidFill>
                  <a:srgbClr val="FF0000"/>
                </a:solidFill>
              </a:rPr>
              <a:t>paraplégie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8521D8F-2166-4080-8CDE-8A7B4F6B9289}"/>
              </a:ext>
            </a:extLst>
          </p:cNvPr>
          <p:cNvSpPr>
            <a:spLocks noGrp="1"/>
          </p:cNvSpPr>
          <p:nvPr>
            <p:ph type="title"/>
          </p:nvPr>
        </p:nvSpPr>
        <p:spPr>
          <a:xfrm>
            <a:off x="719572" y="793214"/>
            <a:ext cx="770485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fr-CA" b="1" dirty="0">
                <a:latin typeface="Comic Sans MS" panose="030F0702030302020204" pitchFamily="66" charset="0"/>
              </a:rPr>
              <a:t>Lésions de la moelle épinière</a:t>
            </a:r>
          </a:p>
        </p:txBody>
      </p:sp>
      <p:sp>
        <p:nvSpPr>
          <p:cNvPr id="7" name="Espace réservé du contenu 6">
            <a:extLst>
              <a:ext uri="{FF2B5EF4-FFF2-40B4-BE49-F238E27FC236}">
                <a16:creationId xmlns:a16="http://schemas.microsoft.com/office/drawing/2014/main" id="{971A1C9D-6294-420D-A663-47D89CEE9497}"/>
              </a:ext>
            </a:extLst>
          </p:cNvPr>
          <p:cNvSpPr>
            <a:spLocks noGrp="1"/>
          </p:cNvSpPr>
          <p:nvPr>
            <p:ph idx="1"/>
          </p:nvPr>
        </p:nvSpPr>
        <p:spPr>
          <a:xfrm>
            <a:off x="1187624" y="2132856"/>
            <a:ext cx="6768752" cy="3816424"/>
          </a:xfrm>
        </p:spPr>
        <p:txBody>
          <a:bodyPr>
            <a:normAutofit fontScale="92500" lnSpcReduction="20000"/>
          </a:bodyPr>
          <a:lstStyle/>
          <a:p>
            <a:r>
              <a:rPr lang="fr-CA" dirty="0"/>
              <a:t>Pour l’instant, ce type de blessure est irréversible.  Toutefois, de nombreuses recherches se poursuivent dans le but de réussir à permettre la régénération de la moelle épinière et la réadaptation.</a:t>
            </a:r>
          </a:p>
          <a:p>
            <a:r>
              <a:rPr lang="fr-CA" dirty="0"/>
              <a:t>Tous les espoirs sont permis: en effet, les centres de traumatologie ont déjà découvert les vertus de l’intervention précoce en cas de lésions partielles ou d’accidents à la colonne vertébrale.</a:t>
            </a:r>
          </a:p>
          <a:p>
            <a:r>
              <a:rPr lang="fr-CA" dirty="0"/>
              <a:t>Les soins en cas de lésions de la moelle épinière sont les soins généraux aux altérations du système nerveux déjà mentionnés.  Ils varient selon le site et la gravité de la lésion.</a:t>
            </a:r>
          </a:p>
        </p:txBody>
      </p:sp>
    </p:spTree>
    <p:extLst>
      <p:ext uri="{BB962C8B-B14F-4D97-AF65-F5344CB8AC3E}">
        <p14:creationId xmlns:p14="http://schemas.microsoft.com/office/powerpoint/2010/main" val="36063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7240" y="2009809"/>
            <a:ext cx="5328593" cy="4190063"/>
          </a:xfrm>
        </p:spPr>
        <p:txBody>
          <a:bodyPr>
            <a:normAutofit fontScale="92500" lnSpcReduction="10000"/>
          </a:bodyPr>
          <a:lstStyle/>
          <a:p>
            <a:r>
              <a:rPr lang="en-CA" b="1" dirty="0"/>
              <a:t>Manifestations </a:t>
            </a:r>
            <a:r>
              <a:rPr lang="en-CA" b="1" dirty="0" err="1"/>
              <a:t>cliniques</a:t>
            </a:r>
            <a:r>
              <a:rPr lang="en-CA" b="1" dirty="0"/>
              <a:t> :</a:t>
            </a:r>
          </a:p>
          <a:p>
            <a:endParaRPr lang="en-CA" b="1" dirty="0"/>
          </a:p>
          <a:p>
            <a:pPr lvl="1"/>
            <a:r>
              <a:rPr lang="fr-CA" dirty="0"/>
              <a:t>Tremblements des extrémités et de la tête qui augmentent lors d’un stress.</a:t>
            </a:r>
          </a:p>
          <a:p>
            <a:pPr lvl="1"/>
            <a:r>
              <a:rPr lang="fr-CA" dirty="0"/>
              <a:t>Mouvements d’émiettement de pain avec les doigts.</a:t>
            </a:r>
          </a:p>
          <a:p>
            <a:pPr lvl="1"/>
            <a:r>
              <a:rPr lang="fr-CA" dirty="0"/>
              <a:t>Rigidité musculaire pendant les mouvements (hypertonie).</a:t>
            </a:r>
          </a:p>
          <a:p>
            <a:pPr lvl="1"/>
            <a:r>
              <a:rPr lang="fr-CA" dirty="0"/>
              <a:t>Diminution des réflexes posturaux.</a:t>
            </a:r>
          </a:p>
          <a:p>
            <a:pPr lvl="1"/>
            <a:r>
              <a:rPr lang="fr-CA" dirty="0"/>
              <a:t>Visage inexpressif et figé.</a:t>
            </a:r>
          </a:p>
          <a:p>
            <a:pPr lvl="1"/>
            <a:r>
              <a:rPr lang="fr-CA" dirty="0"/>
              <a:t>Langage lent, monotone et mal articulé (dysarthrie).</a:t>
            </a:r>
          </a:p>
        </p:txBody>
      </p:sp>
      <p:pic>
        <p:nvPicPr>
          <p:cNvPr id="4" name="Espace réservé pour une image  7"/>
          <p:cNvPicPr>
            <a:picLocks noChangeAspect="1"/>
          </p:cNvPicPr>
          <p:nvPr/>
        </p:nvPicPr>
        <p:blipFill>
          <a:blip r:embed="rId2" cstate="print">
            <a:extLst>
              <a:ext uri="{28A0092B-C50C-407E-A947-70E740481C1C}">
                <a14:useLocalDpi xmlns:a14="http://schemas.microsoft.com/office/drawing/2010/main" val="0"/>
              </a:ext>
            </a:extLst>
          </a:blip>
          <a:srcRect t="440" b="440"/>
          <a:stretch>
            <a:fillRect/>
          </a:stretch>
        </p:blipFill>
        <p:spPr>
          <a:xfrm>
            <a:off x="6228184" y="2132856"/>
            <a:ext cx="2098576" cy="3943971"/>
          </a:xfrm>
          <a:prstGeom prst="rect">
            <a:avLst/>
          </a:prstGeom>
        </p:spPr>
      </p:pic>
      <p:sp>
        <p:nvSpPr>
          <p:cNvPr id="7" name="Titre 1">
            <a:extLst>
              <a:ext uri="{FF2B5EF4-FFF2-40B4-BE49-F238E27FC236}">
                <a16:creationId xmlns:a16="http://schemas.microsoft.com/office/drawing/2014/main" id="{504F1251-319C-4F5D-A324-225CA0128914}"/>
              </a:ext>
            </a:extLst>
          </p:cNvPr>
          <p:cNvSpPr>
            <a:spLocks noGrp="1"/>
          </p:cNvSpPr>
          <p:nvPr>
            <p:ph type="title"/>
          </p:nvPr>
        </p:nvSpPr>
        <p:spPr>
          <a:xfrm>
            <a:off x="1095023" y="817582"/>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CA" b="1" dirty="0">
                <a:latin typeface="Comic Sans MS" panose="030F0702030302020204" pitchFamily="66" charset="0"/>
              </a:rPr>
              <a:t>Parkinson</a:t>
            </a:r>
            <a:endParaRPr lang="fr-CA"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119256"/>
            <a:ext cx="6840760" cy="4046047"/>
          </a:xfrm>
        </p:spPr>
        <p:txBody>
          <a:bodyPr>
            <a:normAutofit/>
          </a:bodyPr>
          <a:lstStyle/>
          <a:p>
            <a:r>
              <a:rPr lang="en-CA" b="1" dirty="0"/>
              <a:t>Manifestations </a:t>
            </a:r>
            <a:r>
              <a:rPr lang="fr-CA" b="1" dirty="0"/>
              <a:t>cliniques</a:t>
            </a:r>
            <a:r>
              <a:rPr lang="en-CA" b="1" dirty="0"/>
              <a:t> :</a:t>
            </a:r>
          </a:p>
          <a:p>
            <a:pPr lvl="1"/>
            <a:r>
              <a:rPr lang="fr-CA" dirty="0"/>
              <a:t>Difficulté</a:t>
            </a:r>
            <a:r>
              <a:rPr lang="en-CA" dirty="0"/>
              <a:t> à commencer, à </a:t>
            </a:r>
            <a:r>
              <a:rPr lang="fr-CA" dirty="0"/>
              <a:t>maintenir</a:t>
            </a:r>
            <a:r>
              <a:rPr lang="en-CA" dirty="0"/>
              <a:t> et à executer un </a:t>
            </a:r>
            <a:r>
              <a:rPr lang="fr-CA" dirty="0"/>
              <a:t>mouvement (bradykinésie)</a:t>
            </a:r>
            <a:r>
              <a:rPr lang="en-CA" dirty="0"/>
              <a:t>.</a:t>
            </a:r>
          </a:p>
          <a:p>
            <a:pPr lvl="1"/>
            <a:r>
              <a:rPr lang="fr-CA" dirty="0"/>
              <a:t>Difficulté</a:t>
            </a:r>
            <a:r>
              <a:rPr lang="en-CA" dirty="0"/>
              <a:t> à </a:t>
            </a:r>
            <a:r>
              <a:rPr lang="fr-CA" dirty="0"/>
              <a:t>déglutir (dysphagie)</a:t>
            </a:r>
            <a:r>
              <a:rPr lang="en-CA" dirty="0"/>
              <a:t>.</a:t>
            </a:r>
          </a:p>
          <a:p>
            <a:pPr lvl="1"/>
            <a:r>
              <a:rPr lang="fr-CA" dirty="0"/>
              <a:t>Dos vouté.</a:t>
            </a:r>
          </a:p>
          <a:p>
            <a:pPr lvl="1"/>
            <a:r>
              <a:rPr lang="fr-CA" dirty="0"/>
              <a:t>Démarche saccadée, petit pas, tête penchée vers l’avant.</a:t>
            </a:r>
          </a:p>
          <a:p>
            <a:pPr lvl="1"/>
            <a:r>
              <a:rPr lang="fr-CA" dirty="0"/>
              <a:t>Bouffées de chaleur.</a:t>
            </a:r>
          </a:p>
          <a:p>
            <a:pPr lvl="1"/>
            <a:r>
              <a:rPr lang="fr-CA" dirty="0"/>
              <a:t>Diaphorèse.</a:t>
            </a:r>
          </a:p>
          <a:p>
            <a:pPr lvl="1"/>
            <a:r>
              <a:rPr lang="fr-CA" dirty="0"/>
              <a:t>Hypersalivation.</a:t>
            </a:r>
          </a:p>
        </p:txBody>
      </p:sp>
      <p:sp>
        <p:nvSpPr>
          <p:cNvPr id="7" name="Titre 1">
            <a:extLst>
              <a:ext uri="{FF2B5EF4-FFF2-40B4-BE49-F238E27FC236}">
                <a16:creationId xmlns:a16="http://schemas.microsoft.com/office/drawing/2014/main" id="{504F1251-319C-4F5D-A324-225CA0128914}"/>
              </a:ext>
            </a:extLst>
          </p:cNvPr>
          <p:cNvSpPr>
            <a:spLocks noGrp="1"/>
          </p:cNvSpPr>
          <p:nvPr>
            <p:ph type="title"/>
          </p:nvPr>
        </p:nvSpPr>
        <p:spPr>
          <a:xfrm>
            <a:off x="1095023" y="817582"/>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CA" b="1" dirty="0">
                <a:latin typeface="Comic Sans MS" panose="030F0702030302020204" pitchFamily="66" charset="0"/>
              </a:rPr>
              <a:t>Parkinson</a:t>
            </a:r>
            <a:endParaRPr lang="fr-CA" b="1" dirty="0">
              <a:latin typeface="Comic Sans MS" panose="030F0702030302020204" pitchFamily="66" charset="0"/>
            </a:endParaRPr>
          </a:p>
        </p:txBody>
      </p:sp>
    </p:spTree>
    <p:extLst>
      <p:ext uri="{BB962C8B-B14F-4D97-AF65-F5344CB8AC3E}">
        <p14:creationId xmlns:p14="http://schemas.microsoft.com/office/powerpoint/2010/main" val="19343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119256"/>
            <a:ext cx="7416824" cy="4190064"/>
          </a:xfrm>
        </p:spPr>
        <p:txBody>
          <a:bodyPr>
            <a:normAutofit lnSpcReduction="10000"/>
          </a:bodyPr>
          <a:lstStyle/>
          <a:p>
            <a:r>
              <a:rPr lang="en-CA" b="1" dirty="0"/>
              <a:t>Manifestations </a:t>
            </a:r>
            <a:r>
              <a:rPr lang="fr-CA" b="1" dirty="0"/>
              <a:t>cliniques</a:t>
            </a:r>
            <a:r>
              <a:rPr lang="en-CA" b="1" dirty="0"/>
              <a:t> :</a:t>
            </a:r>
          </a:p>
          <a:p>
            <a:pPr lvl="1"/>
            <a:r>
              <a:rPr lang="fr-CA" dirty="0"/>
              <a:t>Irritation de la peau du menton et des lèvres.</a:t>
            </a:r>
            <a:endParaRPr lang="en-CA" dirty="0"/>
          </a:p>
          <a:p>
            <a:pPr lvl="1"/>
            <a:r>
              <a:rPr lang="fr-CA" dirty="0"/>
              <a:t>Déminéralisation osseuse.</a:t>
            </a:r>
            <a:endParaRPr lang="en-CA" dirty="0"/>
          </a:p>
          <a:p>
            <a:pPr lvl="1"/>
            <a:r>
              <a:rPr lang="fr-CA" dirty="0"/>
              <a:t>Sensibilité aux chocs émotifs.</a:t>
            </a:r>
          </a:p>
          <a:p>
            <a:pPr lvl="1"/>
            <a:r>
              <a:rPr lang="fr-CA" dirty="0"/>
              <a:t>Tendance à l’isolement et au repli sur soi.</a:t>
            </a:r>
          </a:p>
          <a:p>
            <a:pPr lvl="1"/>
            <a:r>
              <a:rPr lang="fr-CA" dirty="0"/>
              <a:t>Tendance à la dépression.</a:t>
            </a:r>
          </a:p>
          <a:p>
            <a:pPr lvl="1"/>
            <a:r>
              <a:rPr lang="fr-CA" dirty="0"/>
              <a:t>Vision brouillée.</a:t>
            </a:r>
          </a:p>
          <a:p>
            <a:pPr marL="365760" lvl="1" indent="0">
              <a:buNone/>
            </a:pPr>
            <a:endParaRPr lang="fr-CA" dirty="0"/>
          </a:p>
          <a:p>
            <a:pPr marL="365760" lvl="1" indent="0">
              <a:buNone/>
            </a:pPr>
            <a:r>
              <a:rPr lang="fr-CA" dirty="0"/>
              <a:t>Tous ces signes sont évolutifs. La personne finit par être prisonnière de son corps sans avoir la capacité de communiquer vraiment avec les gens qui l’entourent.</a:t>
            </a:r>
          </a:p>
        </p:txBody>
      </p:sp>
      <p:sp>
        <p:nvSpPr>
          <p:cNvPr id="7" name="Titre 1">
            <a:extLst>
              <a:ext uri="{FF2B5EF4-FFF2-40B4-BE49-F238E27FC236}">
                <a16:creationId xmlns:a16="http://schemas.microsoft.com/office/drawing/2014/main" id="{504F1251-319C-4F5D-A324-225CA0128914}"/>
              </a:ext>
            </a:extLst>
          </p:cNvPr>
          <p:cNvSpPr>
            <a:spLocks noGrp="1"/>
          </p:cNvSpPr>
          <p:nvPr>
            <p:ph type="title"/>
          </p:nvPr>
        </p:nvSpPr>
        <p:spPr>
          <a:xfrm>
            <a:off x="1095023" y="817582"/>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CA" b="1" dirty="0">
                <a:latin typeface="Comic Sans MS" panose="030F0702030302020204" pitchFamily="66" charset="0"/>
              </a:rPr>
              <a:t>Parkinson</a:t>
            </a:r>
            <a:endParaRPr lang="fr-CA" b="1" dirty="0">
              <a:latin typeface="Comic Sans MS" panose="030F0702030302020204" pitchFamily="66" charset="0"/>
            </a:endParaRPr>
          </a:p>
        </p:txBody>
      </p:sp>
    </p:spTree>
    <p:extLst>
      <p:ext uri="{BB962C8B-B14F-4D97-AF65-F5344CB8AC3E}">
        <p14:creationId xmlns:p14="http://schemas.microsoft.com/office/powerpoint/2010/main" val="5052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119256"/>
            <a:ext cx="7416824" cy="4190064"/>
          </a:xfrm>
        </p:spPr>
        <p:txBody>
          <a:bodyPr>
            <a:normAutofit lnSpcReduction="10000"/>
          </a:bodyPr>
          <a:lstStyle/>
          <a:p>
            <a:r>
              <a:rPr lang="fr-CA" b="1" dirty="0"/>
              <a:t>Soins</a:t>
            </a:r>
            <a:r>
              <a:rPr lang="en-CA" b="1" dirty="0"/>
              <a:t> :</a:t>
            </a:r>
          </a:p>
          <a:p>
            <a:pPr lvl="1"/>
            <a:r>
              <a:rPr lang="fr-CA" dirty="0"/>
              <a:t>Assurer les soins d’hygiène en fonction des besoins et des capacités de la personne.</a:t>
            </a:r>
          </a:p>
          <a:p>
            <a:pPr lvl="1"/>
            <a:r>
              <a:rPr lang="fr-CA" dirty="0"/>
              <a:t>Privilégier</a:t>
            </a:r>
            <a:r>
              <a:rPr lang="en-CA" dirty="0"/>
              <a:t> les </a:t>
            </a:r>
            <a:r>
              <a:rPr lang="fr-CA" dirty="0"/>
              <a:t>bains</a:t>
            </a:r>
            <a:r>
              <a:rPr lang="en-CA" dirty="0"/>
              <a:t> </a:t>
            </a:r>
            <a:r>
              <a:rPr lang="fr-CA" dirty="0"/>
              <a:t>tièdes</a:t>
            </a:r>
            <a:r>
              <a:rPr lang="en-CA" dirty="0"/>
              <a:t> et les massages.</a:t>
            </a:r>
          </a:p>
          <a:p>
            <a:pPr lvl="1"/>
            <a:r>
              <a:rPr lang="fr-CA" dirty="0"/>
              <a:t>Utiliser de la vaisselle adaptée.</a:t>
            </a:r>
            <a:endParaRPr lang="en-CA" dirty="0"/>
          </a:p>
          <a:p>
            <a:pPr lvl="1"/>
            <a:r>
              <a:rPr lang="fr-CA" dirty="0"/>
              <a:t>Laisser le temps nécessaire pour manger.</a:t>
            </a:r>
          </a:p>
          <a:p>
            <a:pPr lvl="1"/>
            <a:r>
              <a:rPr lang="fr-CA" dirty="0"/>
              <a:t>Augmenter l’hydratation.</a:t>
            </a:r>
          </a:p>
          <a:p>
            <a:pPr lvl="1"/>
            <a:r>
              <a:rPr lang="fr-CA" dirty="0"/>
              <a:t>Aider la personne à s’alimenter au besoin, ouvrir les contenants, couper la nourriture.</a:t>
            </a:r>
          </a:p>
          <a:p>
            <a:pPr lvl="1"/>
            <a:r>
              <a:rPr lang="fr-CA" dirty="0"/>
              <a:t>Sécurité lors des déplacements (chaussures antidérapantes, canne, marchette)</a:t>
            </a:r>
          </a:p>
          <a:p>
            <a:pPr marL="365760" lvl="1" indent="0">
              <a:buNone/>
            </a:pPr>
            <a:endParaRPr lang="fr-CA" dirty="0"/>
          </a:p>
        </p:txBody>
      </p:sp>
      <p:sp>
        <p:nvSpPr>
          <p:cNvPr id="7" name="Titre 1">
            <a:extLst>
              <a:ext uri="{FF2B5EF4-FFF2-40B4-BE49-F238E27FC236}">
                <a16:creationId xmlns:a16="http://schemas.microsoft.com/office/drawing/2014/main" id="{504F1251-319C-4F5D-A324-225CA0128914}"/>
              </a:ext>
            </a:extLst>
          </p:cNvPr>
          <p:cNvSpPr>
            <a:spLocks noGrp="1"/>
          </p:cNvSpPr>
          <p:nvPr>
            <p:ph type="title"/>
          </p:nvPr>
        </p:nvSpPr>
        <p:spPr>
          <a:xfrm>
            <a:off x="1095023" y="817582"/>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CA" b="1" dirty="0">
                <a:latin typeface="Comic Sans MS" panose="030F0702030302020204" pitchFamily="66" charset="0"/>
              </a:rPr>
              <a:t>Parkinson</a:t>
            </a:r>
            <a:endParaRPr lang="fr-CA" b="1" dirty="0">
              <a:latin typeface="Comic Sans MS" panose="030F0702030302020204" pitchFamily="66" charset="0"/>
            </a:endParaRPr>
          </a:p>
        </p:txBody>
      </p:sp>
    </p:spTree>
    <p:extLst>
      <p:ext uri="{BB962C8B-B14F-4D97-AF65-F5344CB8AC3E}">
        <p14:creationId xmlns:p14="http://schemas.microsoft.com/office/powerpoint/2010/main" val="42804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3588" y="1748428"/>
            <a:ext cx="7416824" cy="4190064"/>
          </a:xfrm>
        </p:spPr>
        <p:txBody>
          <a:bodyPr>
            <a:normAutofit/>
          </a:bodyPr>
          <a:lstStyle/>
          <a:p>
            <a:r>
              <a:rPr lang="fr-CA" b="1" dirty="0"/>
              <a:t>Soins</a:t>
            </a:r>
            <a:r>
              <a:rPr lang="en-CA" b="1" dirty="0"/>
              <a:t> :</a:t>
            </a:r>
          </a:p>
          <a:p>
            <a:pPr lvl="1"/>
            <a:r>
              <a:rPr lang="fr-CA" dirty="0"/>
              <a:t>Respecter le programme de physiothérapie.</a:t>
            </a:r>
          </a:p>
          <a:p>
            <a:pPr lvl="1"/>
            <a:r>
              <a:rPr lang="fr-CA" dirty="0"/>
              <a:t>Maintenir un alignement corporel adéquat.</a:t>
            </a:r>
          </a:p>
          <a:p>
            <a:pPr lvl="1"/>
            <a:r>
              <a:rPr lang="fr-CA" dirty="0"/>
              <a:t>Encourager à faire des activités physiques et sociales.</a:t>
            </a:r>
          </a:p>
          <a:p>
            <a:pPr lvl="1"/>
            <a:r>
              <a:rPr lang="fr-CA" dirty="0"/>
              <a:t>Noter aussitôt tout changement de force musculaire et de motricité.</a:t>
            </a:r>
          </a:p>
          <a:p>
            <a:pPr lvl="1"/>
            <a:r>
              <a:rPr lang="fr-CA" dirty="0"/>
              <a:t>Administrer les médicaments selon l’ordonnance (antiparkinsoniens, anticholinergiques, antihistaminiques, antidépresseurs)</a:t>
            </a:r>
          </a:p>
          <a:p>
            <a:pPr marL="365760" lvl="1" indent="0">
              <a:buNone/>
            </a:pPr>
            <a:r>
              <a:rPr lang="fr-CA" dirty="0">
                <a:hlinkClick r:id="rId2"/>
              </a:rPr>
              <a:t> </a:t>
            </a:r>
            <a:endParaRPr lang="fr-CA" dirty="0"/>
          </a:p>
          <a:p>
            <a:pPr lvl="1"/>
            <a:endParaRPr lang="fr-CA" dirty="0"/>
          </a:p>
        </p:txBody>
      </p:sp>
      <p:sp>
        <p:nvSpPr>
          <p:cNvPr id="7" name="Titre 1">
            <a:extLst>
              <a:ext uri="{FF2B5EF4-FFF2-40B4-BE49-F238E27FC236}">
                <a16:creationId xmlns:a16="http://schemas.microsoft.com/office/drawing/2014/main" id="{504F1251-319C-4F5D-A324-225CA0128914}"/>
              </a:ext>
            </a:extLst>
          </p:cNvPr>
          <p:cNvSpPr>
            <a:spLocks noGrp="1"/>
          </p:cNvSpPr>
          <p:nvPr>
            <p:ph type="title"/>
          </p:nvPr>
        </p:nvSpPr>
        <p:spPr>
          <a:xfrm>
            <a:off x="1125381" y="545943"/>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CA" b="1" dirty="0">
                <a:latin typeface="Comic Sans MS" panose="030F0702030302020204" pitchFamily="66" charset="0"/>
              </a:rPr>
              <a:t>Parkinson</a:t>
            </a:r>
            <a:endParaRPr lang="fr-CA" b="1" dirty="0">
              <a:latin typeface="Comic Sans MS" panose="030F0702030302020204" pitchFamily="66" charset="0"/>
            </a:endParaRPr>
          </a:p>
        </p:txBody>
      </p:sp>
    </p:spTree>
    <p:extLst>
      <p:ext uri="{BB962C8B-B14F-4D97-AF65-F5344CB8AC3E}">
        <p14:creationId xmlns:p14="http://schemas.microsoft.com/office/powerpoint/2010/main" val="37705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CA" dirty="0"/>
              <a:t>C’est un contrôle inadéquat des muscles volontaires à la suite d’une lésion de certaines parties de l’encéphale.</a:t>
            </a:r>
          </a:p>
          <a:p>
            <a:endParaRPr lang="fr-CA" dirty="0"/>
          </a:p>
          <a:p>
            <a:r>
              <a:rPr lang="fr-CA" dirty="0"/>
              <a:t>Apparaît surtout chez le nourrisson ou le jeune enfant</a:t>
            </a:r>
            <a:r>
              <a:rPr lang="en-CA" dirty="0"/>
              <a:t>.</a:t>
            </a:r>
          </a:p>
        </p:txBody>
      </p:sp>
      <p:sp>
        <p:nvSpPr>
          <p:cNvPr id="2" name="Titr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fr-CA" b="1" dirty="0">
                <a:latin typeface="Comic Sans MS" panose="030F0702030302020204" pitchFamily="66" charset="0"/>
              </a:rPr>
              <a:t>Paralysie</a:t>
            </a:r>
            <a:r>
              <a:rPr lang="en-CA" b="1" dirty="0">
                <a:latin typeface="Comic Sans MS" panose="030F0702030302020204" pitchFamily="66" charset="0"/>
              </a:rPr>
              <a:t> </a:t>
            </a:r>
            <a:r>
              <a:rPr lang="fr-CA" b="1" dirty="0">
                <a:latin typeface="Comic Sans MS" panose="030F0702030302020204" pitchFamily="66" charset="0"/>
              </a:rPr>
              <a:t>cérébrale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63040" y="2119256"/>
            <a:ext cx="6196405" cy="3921161"/>
          </a:xfrm>
        </p:spPr>
        <p:txBody>
          <a:bodyPr>
            <a:normAutofit fontScale="92500" lnSpcReduction="10000"/>
          </a:bodyPr>
          <a:lstStyle/>
          <a:p>
            <a:r>
              <a:rPr lang="en-CA" b="1" dirty="0"/>
              <a:t>Causes :</a:t>
            </a:r>
          </a:p>
          <a:p>
            <a:pPr marL="0" indent="0">
              <a:buNone/>
            </a:pPr>
            <a:endParaRPr lang="en-CA" b="1" dirty="0"/>
          </a:p>
          <a:p>
            <a:pPr lvl="1">
              <a:buFont typeface="Wingdings" pitchFamily="2" charset="2"/>
              <a:buChar char="Ø"/>
            </a:pPr>
            <a:r>
              <a:rPr lang="fr-CA" sz="2400" dirty="0"/>
              <a:t>Hérédité</a:t>
            </a:r>
          </a:p>
          <a:p>
            <a:pPr lvl="1">
              <a:buFont typeface="Wingdings" pitchFamily="2" charset="2"/>
              <a:buChar char="Ø"/>
            </a:pPr>
            <a:r>
              <a:rPr lang="fr-CA" sz="2400" dirty="0"/>
              <a:t>Infection ou anoxie prénatale</a:t>
            </a:r>
          </a:p>
          <a:p>
            <a:pPr lvl="1">
              <a:buFont typeface="Wingdings" pitchFamily="2" charset="2"/>
              <a:buChar char="Ø"/>
            </a:pPr>
            <a:r>
              <a:rPr lang="fr-CA" sz="2400" dirty="0"/>
              <a:t>Anoxie postnatale (75% des cas)</a:t>
            </a:r>
          </a:p>
          <a:p>
            <a:pPr lvl="1">
              <a:buFont typeface="Wingdings" pitchFamily="2" charset="2"/>
              <a:buChar char="Ø"/>
            </a:pPr>
            <a:r>
              <a:rPr lang="fr-CA" sz="2400" dirty="0"/>
              <a:t>Narcose</a:t>
            </a:r>
          </a:p>
          <a:p>
            <a:pPr lvl="1">
              <a:buFont typeface="Wingdings" pitchFamily="2" charset="2"/>
              <a:buChar char="Ø"/>
            </a:pPr>
            <a:r>
              <a:rPr lang="fr-CA" sz="2400" dirty="0"/>
              <a:t>Traumatismes crâniens</a:t>
            </a:r>
          </a:p>
          <a:p>
            <a:pPr lvl="1">
              <a:buFont typeface="Wingdings" pitchFamily="2" charset="2"/>
              <a:buChar char="Ø"/>
            </a:pPr>
            <a:r>
              <a:rPr lang="fr-CA" sz="2400" dirty="0"/>
              <a:t>Encéphalite</a:t>
            </a:r>
          </a:p>
          <a:p>
            <a:pPr lvl="1">
              <a:buFont typeface="Wingdings" pitchFamily="2" charset="2"/>
              <a:buChar char="Ø"/>
            </a:pPr>
            <a:r>
              <a:rPr lang="fr-CA" sz="2400" dirty="0"/>
              <a:t>Méningite</a:t>
            </a:r>
          </a:p>
          <a:p>
            <a:pPr lvl="1">
              <a:buFont typeface="Wingdings" pitchFamily="2" charset="2"/>
              <a:buChar char="Ø"/>
            </a:pPr>
            <a:r>
              <a:rPr lang="fr-CA" sz="2400" dirty="0"/>
              <a:t>Hydrocéphalie (voir vidéo C10.5)</a:t>
            </a:r>
          </a:p>
        </p:txBody>
      </p:sp>
      <p:sp>
        <p:nvSpPr>
          <p:cNvPr id="6" name="Titre 1">
            <a:extLst>
              <a:ext uri="{FF2B5EF4-FFF2-40B4-BE49-F238E27FC236}">
                <a16:creationId xmlns:a16="http://schemas.microsoft.com/office/drawing/2014/main" id="{5C1A92C4-B044-499B-BBA7-DEB2E99D8B6A}"/>
              </a:ext>
            </a:extLst>
          </p:cNvPr>
          <p:cNvSpPr>
            <a:spLocks noGrp="1"/>
          </p:cNvSpPr>
          <p:nvPr>
            <p:ph type="title"/>
          </p:nvPr>
        </p:nvSpPr>
        <p:spPr>
          <a:xfrm>
            <a:off x="1095023" y="817582"/>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fr-CA" b="1" dirty="0">
                <a:latin typeface="Comic Sans MS" panose="030F0702030302020204" pitchFamily="66" charset="0"/>
              </a:rPr>
              <a:t>Paralysie</a:t>
            </a:r>
            <a:r>
              <a:rPr lang="en-CA" b="1" dirty="0">
                <a:latin typeface="Comic Sans MS" panose="030F0702030302020204" pitchFamily="66" charset="0"/>
              </a:rPr>
              <a:t> </a:t>
            </a:r>
            <a:r>
              <a:rPr lang="fr-CA" b="1" dirty="0">
                <a:latin typeface="Comic Sans MS" panose="030F0702030302020204" pitchFamily="66" charset="0"/>
              </a:rPr>
              <a:t>cérébrale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5023" y="1987955"/>
            <a:ext cx="6953954" cy="4190063"/>
          </a:xfrm>
        </p:spPr>
        <p:txBody>
          <a:bodyPr>
            <a:normAutofit lnSpcReduction="10000"/>
          </a:bodyPr>
          <a:lstStyle/>
          <a:p>
            <a:r>
              <a:rPr lang="en-CA" b="1" dirty="0"/>
              <a:t>Manifestations </a:t>
            </a:r>
            <a:r>
              <a:rPr lang="en-CA" b="1" dirty="0" err="1"/>
              <a:t>cliniques</a:t>
            </a:r>
            <a:r>
              <a:rPr lang="en-CA" b="1" dirty="0"/>
              <a:t> :</a:t>
            </a:r>
          </a:p>
          <a:p>
            <a:pPr marL="0" indent="0">
              <a:buNone/>
            </a:pPr>
            <a:endParaRPr lang="en-CA" sz="1200" dirty="0"/>
          </a:p>
          <a:p>
            <a:pPr lvl="1">
              <a:buFont typeface="Wingdings" pitchFamily="2" charset="2"/>
              <a:buChar char="Ø"/>
            </a:pPr>
            <a:r>
              <a:rPr lang="fr-CA" dirty="0"/>
              <a:t>Difficulté précoce à la succion et à la déglutition</a:t>
            </a:r>
          </a:p>
          <a:p>
            <a:pPr lvl="1">
              <a:buFont typeface="Wingdings" pitchFamily="2" charset="2"/>
              <a:buChar char="Ø"/>
            </a:pPr>
            <a:r>
              <a:rPr lang="fr-CA" dirty="0"/>
              <a:t>Retard de croissance et de développement</a:t>
            </a:r>
          </a:p>
          <a:p>
            <a:pPr lvl="1">
              <a:buFont typeface="Wingdings" pitchFamily="2" charset="2"/>
              <a:buChar char="Ø"/>
            </a:pPr>
            <a:r>
              <a:rPr lang="fr-CA" dirty="0"/>
              <a:t>Crises convulsives</a:t>
            </a:r>
          </a:p>
          <a:p>
            <a:pPr lvl="1">
              <a:buFont typeface="Wingdings" pitchFamily="2" charset="2"/>
              <a:buChar char="Ø"/>
            </a:pPr>
            <a:r>
              <a:rPr lang="fr-CA" dirty="0"/>
              <a:t>Pleurs faibles ou excessifs</a:t>
            </a:r>
          </a:p>
          <a:p>
            <a:pPr lvl="1">
              <a:buFont typeface="Wingdings" pitchFamily="2" charset="2"/>
              <a:buChar char="Ø"/>
            </a:pPr>
            <a:r>
              <a:rPr lang="fr-CA" dirty="0"/>
              <a:t>Hypotonie ou hypertonie</a:t>
            </a:r>
          </a:p>
          <a:p>
            <a:pPr lvl="1">
              <a:buFont typeface="Wingdings" pitchFamily="2" charset="2"/>
              <a:buChar char="Ø"/>
            </a:pPr>
            <a:r>
              <a:rPr lang="fr-CA" dirty="0"/>
              <a:t>Spasticité musculaire (contractures rigides)</a:t>
            </a:r>
          </a:p>
          <a:p>
            <a:pPr lvl="1">
              <a:buFont typeface="Wingdings" pitchFamily="2" charset="2"/>
              <a:buChar char="Ø"/>
            </a:pPr>
            <a:r>
              <a:rPr lang="fr-CA" dirty="0"/>
              <a:t>Raccourcissement des tendons</a:t>
            </a:r>
          </a:p>
          <a:p>
            <a:pPr lvl="1">
              <a:buFont typeface="Wingdings" pitchFamily="2" charset="2"/>
              <a:buChar char="Ø"/>
            </a:pPr>
            <a:r>
              <a:rPr lang="fr-CA" dirty="0"/>
              <a:t>Déformations de la colonne vertébrale</a:t>
            </a:r>
          </a:p>
          <a:p>
            <a:pPr lvl="1">
              <a:buFont typeface="Wingdings" pitchFamily="2" charset="2"/>
              <a:buChar char="Ø"/>
            </a:pPr>
            <a:r>
              <a:rPr lang="fr-CA" dirty="0"/>
              <a:t>Athétose</a:t>
            </a:r>
          </a:p>
          <a:p>
            <a:pPr lvl="1">
              <a:buFont typeface="Wingdings" pitchFamily="2" charset="2"/>
              <a:buChar char="Ø"/>
            </a:pPr>
            <a:endParaRPr lang="fr-CA" dirty="0"/>
          </a:p>
          <a:p>
            <a:pPr lvl="1">
              <a:buFont typeface="Wingdings" pitchFamily="2" charset="2"/>
              <a:buChar char="Ø"/>
            </a:pPr>
            <a:endParaRPr lang="fr-CA" dirty="0"/>
          </a:p>
        </p:txBody>
      </p:sp>
      <p:sp>
        <p:nvSpPr>
          <p:cNvPr id="6" name="Titre 1">
            <a:extLst>
              <a:ext uri="{FF2B5EF4-FFF2-40B4-BE49-F238E27FC236}">
                <a16:creationId xmlns:a16="http://schemas.microsoft.com/office/drawing/2014/main" id="{2A294758-6F31-4CAD-9CCD-B2975F1151BB}"/>
              </a:ext>
            </a:extLst>
          </p:cNvPr>
          <p:cNvSpPr>
            <a:spLocks noGrp="1"/>
          </p:cNvSpPr>
          <p:nvPr>
            <p:ph type="title"/>
          </p:nvPr>
        </p:nvSpPr>
        <p:spPr>
          <a:xfrm>
            <a:off x="1095023" y="817582"/>
            <a:ext cx="6965245" cy="12024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fr-CA" b="1" dirty="0">
                <a:latin typeface="Comic Sans MS" panose="030F0702030302020204" pitchFamily="66" charset="0"/>
              </a:rPr>
              <a:t>Paralysie</a:t>
            </a:r>
            <a:r>
              <a:rPr lang="en-CA" b="1" dirty="0">
                <a:latin typeface="Comic Sans MS" panose="030F0702030302020204" pitchFamily="66" charset="0"/>
              </a:rPr>
              <a:t> </a:t>
            </a:r>
            <a:r>
              <a:rPr lang="fr-CA" b="1" dirty="0">
                <a:latin typeface="Comic Sans MS" panose="030F0702030302020204" pitchFamily="66" charset="0"/>
              </a:rPr>
              <a:t>cérébrale</a:t>
            </a:r>
          </a:p>
        </p:txBody>
      </p:sp>
    </p:spTree>
    <p:extLst>
      <p:ext uri="{BB962C8B-B14F-4D97-AF65-F5344CB8AC3E}">
        <p14:creationId xmlns:p14="http://schemas.microsoft.com/office/powerpoint/2010/main" val="376499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4691</TotalTime>
  <Words>786</Words>
  <Application>Microsoft Office PowerPoint</Application>
  <PresentationFormat>Affichage à l'écran (4:3)</PresentationFormat>
  <Paragraphs>126</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Brush Script MT</vt:lpstr>
      <vt:lpstr>Comic Sans MS</vt:lpstr>
      <vt:lpstr>Constantia</vt:lpstr>
      <vt:lpstr>Franklin Gothic Book</vt:lpstr>
      <vt:lpstr>Rage Italic</vt:lpstr>
      <vt:lpstr>Wingdings</vt:lpstr>
      <vt:lpstr>Punaise</vt:lpstr>
      <vt:lpstr>Parkinson</vt:lpstr>
      <vt:lpstr>Parkinson</vt:lpstr>
      <vt:lpstr>Parkinson</vt:lpstr>
      <vt:lpstr>Parkinson</vt:lpstr>
      <vt:lpstr>Parkinson</vt:lpstr>
      <vt:lpstr>Parkinson</vt:lpstr>
      <vt:lpstr>Paralysie cérébrale</vt:lpstr>
      <vt:lpstr>Paralysie cérébrale</vt:lpstr>
      <vt:lpstr>Paralysie cérébrale</vt:lpstr>
      <vt:lpstr>Paralysie cérébrale</vt:lpstr>
      <vt:lpstr>Paralysie cérébrale</vt:lpstr>
      <vt:lpstr>Lésions de la moelle épinière</vt:lpstr>
      <vt:lpstr>Lésions de la moelle épinière</vt:lpstr>
      <vt:lpstr>Présentation PowerPoint</vt:lpstr>
      <vt:lpstr>Présentation PowerPoint</vt:lpstr>
      <vt:lpstr>Lésions de la moelle épinière</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PRINCIPALES ALTÉRATIONS DU SYSTÈME NERVEUX</dc:title>
  <dc:creator>Beaulieu, Daniel</dc:creator>
  <cp:lastModifiedBy>Beaulieu, Daniel</cp:lastModifiedBy>
  <cp:revision>98</cp:revision>
  <dcterms:created xsi:type="dcterms:W3CDTF">2012-11-09T15:52:43Z</dcterms:created>
  <dcterms:modified xsi:type="dcterms:W3CDTF">2024-05-22T18:02:07Z</dcterms:modified>
</cp:coreProperties>
</file>