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429" r:id="rId3"/>
    <p:sldId id="441" r:id="rId4"/>
    <p:sldId id="442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56" r:id="rId19"/>
    <p:sldId id="457" r:id="rId20"/>
    <p:sldId id="458" r:id="rId21"/>
    <p:sldId id="459" r:id="rId22"/>
    <p:sldId id="460" r:id="rId23"/>
    <p:sldId id="340" r:id="rId24"/>
    <p:sldId id="341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415" r:id="rId36"/>
    <p:sldId id="416" r:id="rId37"/>
    <p:sldId id="355" r:id="rId38"/>
    <p:sldId id="417" r:id="rId39"/>
    <p:sldId id="418" r:id="rId40"/>
    <p:sldId id="419" r:id="rId41"/>
    <p:sldId id="420" r:id="rId42"/>
    <p:sldId id="421" r:id="rId43"/>
    <p:sldId id="422" r:id="rId44"/>
    <p:sldId id="423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BCD3D76-C9F2-47FC-B605-A19A1DCC6044}">
          <p14:sldIdLst>
            <p14:sldId id="268"/>
            <p14:sldId id="429"/>
          </p14:sldIdLst>
        </p14:section>
        <p14:section name="Section sans titre" id="{1C438B8E-07F0-4717-8B11-B02184B84056}">
          <p14:sldIdLst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340"/>
            <p14:sldId id="341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415"/>
            <p14:sldId id="416"/>
            <p14:sldId id="355"/>
            <p14:sldId id="417"/>
            <p14:sldId id="418"/>
            <p14:sldId id="419"/>
            <p14:sldId id="420"/>
            <p14:sldId id="421"/>
            <p14:sldId id="422"/>
            <p14:sldId id="4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325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840ECE-F9C5-435A-BACC-A65348D5D53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7E28B85B-8BF7-4B1E-B332-4985AFA5BC1C}">
      <dgm:prSet phldrT="[Texte]" custT="1"/>
      <dgm:spPr/>
      <dgm:t>
        <a:bodyPr/>
        <a:lstStyle/>
        <a:p>
          <a:r>
            <a:rPr lang="fr-CA" sz="2000" dirty="0">
              <a:latin typeface="Comic Sans MS" pitchFamily="66" charset="0"/>
            </a:rPr>
            <a:t>Moustique</a:t>
          </a:r>
        </a:p>
      </dgm:t>
    </dgm:pt>
    <dgm:pt modelId="{A40C077B-4A8D-4632-991F-A1575721B844}" type="parTrans" cxnId="{964D5464-A317-40DB-94C2-91E3074EAB31}">
      <dgm:prSet/>
      <dgm:spPr/>
      <dgm:t>
        <a:bodyPr/>
        <a:lstStyle/>
        <a:p>
          <a:endParaRPr lang="fr-CA"/>
        </a:p>
      </dgm:t>
    </dgm:pt>
    <dgm:pt modelId="{8BA1B693-065D-4533-9EC8-5469D85B3353}" type="sibTrans" cxnId="{964D5464-A317-40DB-94C2-91E3074EAB31}">
      <dgm:prSet/>
      <dgm:spPr/>
      <dgm:t>
        <a:bodyPr/>
        <a:lstStyle/>
        <a:p>
          <a:endParaRPr lang="fr-CA"/>
        </a:p>
      </dgm:t>
    </dgm:pt>
    <dgm:pt modelId="{D2C8D76A-D111-46A8-8EAF-0E3C3D168B3C}">
      <dgm:prSet phldrT="[Texte]" custT="1"/>
      <dgm:spPr/>
      <dgm:t>
        <a:bodyPr/>
        <a:lstStyle/>
        <a:p>
          <a:r>
            <a:rPr lang="fr-CA" sz="1800" dirty="0">
              <a:latin typeface="Comic Sans MS" pitchFamily="66" charset="0"/>
            </a:rPr>
            <a:t>Mécano</a:t>
          </a:r>
        </a:p>
        <a:p>
          <a:r>
            <a:rPr lang="fr-CA" sz="1800" dirty="0">
              <a:latin typeface="Comic Sans MS" pitchFamily="66" charset="0"/>
            </a:rPr>
            <a:t>récepteurs</a:t>
          </a:r>
        </a:p>
      </dgm:t>
    </dgm:pt>
    <dgm:pt modelId="{3C9691E7-8ABE-4E47-A5C0-7040C8AA7E3C}" type="parTrans" cxnId="{9F232C5A-CE9C-49B2-9390-DB3C7216E70E}">
      <dgm:prSet/>
      <dgm:spPr/>
      <dgm:t>
        <a:bodyPr/>
        <a:lstStyle/>
        <a:p>
          <a:endParaRPr lang="fr-CA"/>
        </a:p>
      </dgm:t>
    </dgm:pt>
    <dgm:pt modelId="{302CA8B8-730B-4CC8-9FF8-CD470B4892B6}" type="sibTrans" cxnId="{9F232C5A-CE9C-49B2-9390-DB3C7216E70E}">
      <dgm:prSet/>
      <dgm:spPr/>
      <dgm:t>
        <a:bodyPr/>
        <a:lstStyle/>
        <a:p>
          <a:endParaRPr lang="fr-CA"/>
        </a:p>
      </dgm:t>
    </dgm:pt>
    <dgm:pt modelId="{1363FBF5-0E9C-4C48-887B-DFD8CFF7BC00}">
      <dgm:prSet phldrT="[Texte]" custT="1"/>
      <dgm:spPr/>
      <dgm:t>
        <a:bodyPr/>
        <a:lstStyle/>
        <a:p>
          <a:r>
            <a:rPr lang="fr-CA" sz="2000" dirty="0">
              <a:latin typeface="Comic Sans MS" pitchFamily="66" charset="0"/>
            </a:rPr>
            <a:t>Influx nerveux</a:t>
          </a:r>
        </a:p>
      </dgm:t>
    </dgm:pt>
    <dgm:pt modelId="{113DC53C-09F8-41CC-94DC-9C4B4763890C}" type="parTrans" cxnId="{8BE54C86-D189-4200-9625-F8F3B422A450}">
      <dgm:prSet/>
      <dgm:spPr/>
      <dgm:t>
        <a:bodyPr/>
        <a:lstStyle/>
        <a:p>
          <a:endParaRPr lang="fr-CA"/>
        </a:p>
      </dgm:t>
    </dgm:pt>
    <dgm:pt modelId="{F7235EAB-119C-4BE4-A0ED-47CE717EAD0E}" type="sibTrans" cxnId="{8BE54C86-D189-4200-9625-F8F3B422A450}">
      <dgm:prSet/>
      <dgm:spPr/>
      <dgm:t>
        <a:bodyPr/>
        <a:lstStyle/>
        <a:p>
          <a:endParaRPr lang="fr-CA"/>
        </a:p>
      </dgm:t>
    </dgm:pt>
    <dgm:pt modelId="{F329B9D6-3DAD-45A3-84BD-944A18AB801B}">
      <dgm:prSet phldrT="[Texte]" custT="1"/>
      <dgm:spPr/>
      <dgm:t>
        <a:bodyPr/>
        <a:lstStyle/>
        <a:p>
          <a:r>
            <a:rPr lang="fr-CA" sz="2000" dirty="0">
              <a:latin typeface="Comic Sans MS" pitchFamily="66" charset="0"/>
            </a:rPr>
            <a:t>cerveau</a:t>
          </a:r>
        </a:p>
      </dgm:t>
    </dgm:pt>
    <dgm:pt modelId="{0ACD72DD-7B40-4A9F-B44A-E73D714053A2}" type="parTrans" cxnId="{2DBA446B-5D7F-4567-9721-EC56FD9FBD8F}">
      <dgm:prSet/>
      <dgm:spPr/>
      <dgm:t>
        <a:bodyPr/>
        <a:lstStyle/>
        <a:p>
          <a:endParaRPr lang="fr-CA"/>
        </a:p>
      </dgm:t>
    </dgm:pt>
    <dgm:pt modelId="{6C7CE198-7F6E-4655-BAE3-155297BF66EA}" type="sibTrans" cxnId="{2DBA446B-5D7F-4567-9721-EC56FD9FBD8F}">
      <dgm:prSet/>
      <dgm:spPr/>
      <dgm:t>
        <a:bodyPr/>
        <a:lstStyle/>
        <a:p>
          <a:endParaRPr lang="fr-CA"/>
        </a:p>
      </dgm:t>
    </dgm:pt>
    <dgm:pt modelId="{D098E74D-D1C6-4099-AD37-5FBEBF24A274}" type="pres">
      <dgm:prSet presAssocID="{10840ECE-F9C5-435A-BACC-A65348D5D53C}" presName="Name0" presStyleCnt="0">
        <dgm:presLayoutVars>
          <dgm:dir/>
          <dgm:animLvl val="lvl"/>
          <dgm:resizeHandles val="exact"/>
        </dgm:presLayoutVars>
      </dgm:prSet>
      <dgm:spPr/>
    </dgm:pt>
    <dgm:pt modelId="{4B17732B-FA7E-4E18-8F75-351C53905B21}" type="pres">
      <dgm:prSet presAssocID="{7E28B85B-8BF7-4B1E-B332-4985AFA5BC1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2DEF180-A5D1-48EC-86B1-D39055CA6821}" type="pres">
      <dgm:prSet presAssocID="{8BA1B693-065D-4533-9EC8-5469D85B3353}" presName="parTxOnlySpace" presStyleCnt="0"/>
      <dgm:spPr/>
    </dgm:pt>
    <dgm:pt modelId="{7E4E267D-287D-4021-999C-7A3E44C86330}" type="pres">
      <dgm:prSet presAssocID="{D2C8D76A-D111-46A8-8EAF-0E3C3D168B3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2BCF793-2799-4E60-A3E8-D4593F6628FE}" type="pres">
      <dgm:prSet presAssocID="{302CA8B8-730B-4CC8-9FF8-CD470B4892B6}" presName="parTxOnlySpace" presStyleCnt="0"/>
      <dgm:spPr/>
    </dgm:pt>
    <dgm:pt modelId="{4D5145B6-5EA0-4F2B-9E19-59F82D5B9E08}" type="pres">
      <dgm:prSet presAssocID="{1363FBF5-0E9C-4C48-887B-DFD8CFF7BC0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BEAD363-7C33-46D1-9987-4012BFFA3CCE}" type="pres">
      <dgm:prSet presAssocID="{F7235EAB-119C-4BE4-A0ED-47CE717EAD0E}" presName="parTxOnlySpace" presStyleCnt="0"/>
      <dgm:spPr/>
    </dgm:pt>
    <dgm:pt modelId="{B417DF0B-DFD5-4A25-8BED-1F008C83B4AF}" type="pres">
      <dgm:prSet presAssocID="{F329B9D6-3DAD-45A3-84BD-944A18AB801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BE2EC00-06FD-4BCF-8762-ADB6068169B2}" type="presOf" srcId="{1363FBF5-0E9C-4C48-887B-DFD8CFF7BC00}" destId="{4D5145B6-5EA0-4F2B-9E19-59F82D5B9E08}" srcOrd="0" destOrd="0" presId="urn:microsoft.com/office/officeart/2005/8/layout/chevron1"/>
    <dgm:cxn modelId="{964D5464-A317-40DB-94C2-91E3074EAB31}" srcId="{10840ECE-F9C5-435A-BACC-A65348D5D53C}" destId="{7E28B85B-8BF7-4B1E-B332-4985AFA5BC1C}" srcOrd="0" destOrd="0" parTransId="{A40C077B-4A8D-4632-991F-A1575721B844}" sibTransId="{8BA1B693-065D-4533-9EC8-5469D85B3353}"/>
    <dgm:cxn modelId="{2DBA446B-5D7F-4567-9721-EC56FD9FBD8F}" srcId="{10840ECE-F9C5-435A-BACC-A65348D5D53C}" destId="{F329B9D6-3DAD-45A3-84BD-944A18AB801B}" srcOrd="3" destOrd="0" parTransId="{0ACD72DD-7B40-4A9F-B44A-E73D714053A2}" sibTransId="{6C7CE198-7F6E-4655-BAE3-155297BF66EA}"/>
    <dgm:cxn modelId="{06701973-57D6-44A2-812A-8B1B66618635}" type="presOf" srcId="{D2C8D76A-D111-46A8-8EAF-0E3C3D168B3C}" destId="{7E4E267D-287D-4021-999C-7A3E44C86330}" srcOrd="0" destOrd="0" presId="urn:microsoft.com/office/officeart/2005/8/layout/chevron1"/>
    <dgm:cxn modelId="{9F232C5A-CE9C-49B2-9390-DB3C7216E70E}" srcId="{10840ECE-F9C5-435A-BACC-A65348D5D53C}" destId="{D2C8D76A-D111-46A8-8EAF-0E3C3D168B3C}" srcOrd="1" destOrd="0" parTransId="{3C9691E7-8ABE-4E47-A5C0-7040C8AA7E3C}" sibTransId="{302CA8B8-730B-4CC8-9FF8-CD470B4892B6}"/>
    <dgm:cxn modelId="{8BE54C86-D189-4200-9625-F8F3B422A450}" srcId="{10840ECE-F9C5-435A-BACC-A65348D5D53C}" destId="{1363FBF5-0E9C-4C48-887B-DFD8CFF7BC00}" srcOrd="2" destOrd="0" parTransId="{113DC53C-09F8-41CC-94DC-9C4B4763890C}" sibTransId="{F7235EAB-119C-4BE4-A0ED-47CE717EAD0E}"/>
    <dgm:cxn modelId="{23FD7A9B-F9C3-41C6-A2CF-3945319338C1}" type="presOf" srcId="{7E28B85B-8BF7-4B1E-B332-4985AFA5BC1C}" destId="{4B17732B-FA7E-4E18-8F75-351C53905B21}" srcOrd="0" destOrd="0" presId="urn:microsoft.com/office/officeart/2005/8/layout/chevron1"/>
    <dgm:cxn modelId="{E341A2B4-8232-4B03-BAB2-477618306628}" type="presOf" srcId="{10840ECE-F9C5-435A-BACC-A65348D5D53C}" destId="{D098E74D-D1C6-4099-AD37-5FBEBF24A274}" srcOrd="0" destOrd="0" presId="urn:microsoft.com/office/officeart/2005/8/layout/chevron1"/>
    <dgm:cxn modelId="{52C17BF1-488A-4191-8844-5B25890ABF73}" type="presOf" srcId="{F329B9D6-3DAD-45A3-84BD-944A18AB801B}" destId="{B417DF0B-DFD5-4A25-8BED-1F008C83B4AF}" srcOrd="0" destOrd="0" presId="urn:microsoft.com/office/officeart/2005/8/layout/chevron1"/>
    <dgm:cxn modelId="{699F2355-74DC-4862-8F28-701443E7991B}" type="presParOf" srcId="{D098E74D-D1C6-4099-AD37-5FBEBF24A274}" destId="{4B17732B-FA7E-4E18-8F75-351C53905B21}" srcOrd="0" destOrd="0" presId="urn:microsoft.com/office/officeart/2005/8/layout/chevron1"/>
    <dgm:cxn modelId="{3A4C1846-770C-4B33-A89C-8F47B016A94F}" type="presParOf" srcId="{D098E74D-D1C6-4099-AD37-5FBEBF24A274}" destId="{C2DEF180-A5D1-48EC-86B1-D39055CA6821}" srcOrd="1" destOrd="0" presId="urn:microsoft.com/office/officeart/2005/8/layout/chevron1"/>
    <dgm:cxn modelId="{D1B1C7E7-7782-471F-B3D0-41EA8B4FB52D}" type="presParOf" srcId="{D098E74D-D1C6-4099-AD37-5FBEBF24A274}" destId="{7E4E267D-287D-4021-999C-7A3E44C86330}" srcOrd="2" destOrd="0" presId="urn:microsoft.com/office/officeart/2005/8/layout/chevron1"/>
    <dgm:cxn modelId="{38CFCAE1-4465-4A26-9E49-31535D1533AB}" type="presParOf" srcId="{D098E74D-D1C6-4099-AD37-5FBEBF24A274}" destId="{82BCF793-2799-4E60-A3E8-D4593F6628FE}" srcOrd="3" destOrd="0" presId="urn:microsoft.com/office/officeart/2005/8/layout/chevron1"/>
    <dgm:cxn modelId="{13068862-E1C0-4E15-8280-D47A12F49A06}" type="presParOf" srcId="{D098E74D-D1C6-4099-AD37-5FBEBF24A274}" destId="{4D5145B6-5EA0-4F2B-9E19-59F82D5B9E08}" srcOrd="4" destOrd="0" presId="urn:microsoft.com/office/officeart/2005/8/layout/chevron1"/>
    <dgm:cxn modelId="{78101663-AE91-4D45-80EF-503480AA7DBC}" type="presParOf" srcId="{D098E74D-D1C6-4099-AD37-5FBEBF24A274}" destId="{3BEAD363-7C33-46D1-9987-4012BFFA3CCE}" srcOrd="5" destOrd="0" presId="urn:microsoft.com/office/officeart/2005/8/layout/chevron1"/>
    <dgm:cxn modelId="{865A0F70-42B1-4600-85E4-D9978EFEFE72}" type="presParOf" srcId="{D098E74D-D1C6-4099-AD37-5FBEBF24A274}" destId="{B417DF0B-DFD5-4A25-8BED-1F008C83B4A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CC0E37-6A6B-4E43-B78F-4C8AF0C87A7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BC2BA129-E6B5-4BB2-886C-1E336D870E8A}">
      <dgm:prSet phldrT="[Texte]" custT="1"/>
      <dgm:spPr/>
      <dgm:t>
        <a:bodyPr/>
        <a:lstStyle/>
        <a:p>
          <a:r>
            <a:rPr lang="fr-CA" sz="2000" dirty="0">
              <a:latin typeface="Comic Sans MS" pitchFamily="66" charset="0"/>
            </a:rPr>
            <a:t>Moustique</a:t>
          </a:r>
        </a:p>
      </dgm:t>
    </dgm:pt>
    <dgm:pt modelId="{BC1138B3-DB85-4E57-AB8E-99924270C037}" type="parTrans" cxnId="{4F144142-C7B3-4A64-B103-B627AF7379DE}">
      <dgm:prSet/>
      <dgm:spPr/>
      <dgm:t>
        <a:bodyPr/>
        <a:lstStyle/>
        <a:p>
          <a:endParaRPr lang="fr-CA"/>
        </a:p>
      </dgm:t>
    </dgm:pt>
    <dgm:pt modelId="{2C207A71-D90D-4FFD-BB8C-3A2E731CA6C1}" type="sibTrans" cxnId="{4F144142-C7B3-4A64-B103-B627AF7379DE}">
      <dgm:prSet/>
      <dgm:spPr/>
      <dgm:t>
        <a:bodyPr/>
        <a:lstStyle/>
        <a:p>
          <a:endParaRPr lang="fr-CA"/>
        </a:p>
      </dgm:t>
    </dgm:pt>
    <dgm:pt modelId="{A5B71DAD-E7CF-46C1-A7B5-9320A36135DF}">
      <dgm:prSet phldrT="[Texte]" custT="1"/>
      <dgm:spPr/>
      <dgm:t>
        <a:bodyPr/>
        <a:lstStyle/>
        <a:p>
          <a:r>
            <a:rPr lang="fr-CA" sz="1800" dirty="0">
              <a:latin typeface="Comic Sans MS" pitchFamily="66" charset="0"/>
            </a:rPr>
            <a:t>Nocicepteur</a:t>
          </a:r>
        </a:p>
      </dgm:t>
    </dgm:pt>
    <dgm:pt modelId="{129AC14F-4F6E-40AB-968B-691603543F43}" type="parTrans" cxnId="{CC421F07-A60A-48F5-ACA3-B27262249A4B}">
      <dgm:prSet/>
      <dgm:spPr/>
      <dgm:t>
        <a:bodyPr/>
        <a:lstStyle/>
        <a:p>
          <a:endParaRPr lang="fr-CA"/>
        </a:p>
      </dgm:t>
    </dgm:pt>
    <dgm:pt modelId="{B3F7E1B4-9E27-4D76-8622-12B572556D46}" type="sibTrans" cxnId="{CC421F07-A60A-48F5-ACA3-B27262249A4B}">
      <dgm:prSet/>
      <dgm:spPr/>
      <dgm:t>
        <a:bodyPr/>
        <a:lstStyle/>
        <a:p>
          <a:endParaRPr lang="fr-CA"/>
        </a:p>
      </dgm:t>
    </dgm:pt>
    <dgm:pt modelId="{FE2CD617-E8A9-4809-B6ED-73F88EA3DC60}">
      <dgm:prSet phldrT="[Texte]" custT="1"/>
      <dgm:spPr/>
      <dgm:t>
        <a:bodyPr/>
        <a:lstStyle/>
        <a:p>
          <a:r>
            <a:rPr lang="fr-CA" sz="2000" dirty="0">
              <a:latin typeface="Comic Sans MS" pitchFamily="66" charset="0"/>
            </a:rPr>
            <a:t>Influx nerveux</a:t>
          </a:r>
        </a:p>
      </dgm:t>
    </dgm:pt>
    <dgm:pt modelId="{19221F41-ABF2-47C4-8CCD-E7DAB50DFF72}" type="parTrans" cxnId="{922A44DE-AA7D-47C5-A6BC-4AC13A7FF69B}">
      <dgm:prSet/>
      <dgm:spPr/>
      <dgm:t>
        <a:bodyPr/>
        <a:lstStyle/>
        <a:p>
          <a:endParaRPr lang="fr-CA"/>
        </a:p>
      </dgm:t>
    </dgm:pt>
    <dgm:pt modelId="{21D6E199-E769-4EFB-9AF1-50C2219AE8E8}" type="sibTrans" cxnId="{922A44DE-AA7D-47C5-A6BC-4AC13A7FF69B}">
      <dgm:prSet/>
      <dgm:spPr/>
      <dgm:t>
        <a:bodyPr/>
        <a:lstStyle/>
        <a:p>
          <a:endParaRPr lang="fr-CA"/>
        </a:p>
      </dgm:t>
    </dgm:pt>
    <dgm:pt modelId="{D6148A83-D330-43E0-8584-13AD5054DE32}">
      <dgm:prSet phldrT="[Texte]" custT="1"/>
      <dgm:spPr/>
      <dgm:t>
        <a:bodyPr/>
        <a:lstStyle/>
        <a:p>
          <a:r>
            <a:rPr lang="fr-CA" sz="2000" dirty="0">
              <a:latin typeface="Comic Sans MS" pitchFamily="66" charset="0"/>
            </a:rPr>
            <a:t>Cerveau</a:t>
          </a:r>
        </a:p>
      </dgm:t>
    </dgm:pt>
    <dgm:pt modelId="{E74092E4-C3A7-407A-992B-A584140576D9}" type="parTrans" cxnId="{B5AB1B2C-EA8F-4053-94AE-A8910D85F816}">
      <dgm:prSet/>
      <dgm:spPr/>
      <dgm:t>
        <a:bodyPr/>
        <a:lstStyle/>
        <a:p>
          <a:endParaRPr lang="fr-CA"/>
        </a:p>
      </dgm:t>
    </dgm:pt>
    <dgm:pt modelId="{81F9CD1D-5109-4122-A884-73FEEBD3A358}" type="sibTrans" cxnId="{B5AB1B2C-EA8F-4053-94AE-A8910D85F816}">
      <dgm:prSet/>
      <dgm:spPr/>
      <dgm:t>
        <a:bodyPr/>
        <a:lstStyle/>
        <a:p>
          <a:endParaRPr lang="fr-CA"/>
        </a:p>
      </dgm:t>
    </dgm:pt>
    <dgm:pt modelId="{F81EE14B-01D5-449A-9FCC-7D6E574DE075}" type="pres">
      <dgm:prSet presAssocID="{7CCC0E37-6A6B-4E43-B78F-4C8AF0C87A73}" presName="Name0" presStyleCnt="0">
        <dgm:presLayoutVars>
          <dgm:dir/>
          <dgm:animLvl val="lvl"/>
          <dgm:resizeHandles val="exact"/>
        </dgm:presLayoutVars>
      </dgm:prSet>
      <dgm:spPr/>
    </dgm:pt>
    <dgm:pt modelId="{8D05B99D-934F-4170-9F25-351CF345CE45}" type="pres">
      <dgm:prSet presAssocID="{BC2BA129-E6B5-4BB2-886C-1E336D870E8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BBE2F0A-61C8-4AF1-87A6-138EABD19597}" type="pres">
      <dgm:prSet presAssocID="{2C207A71-D90D-4FFD-BB8C-3A2E731CA6C1}" presName="parTxOnlySpace" presStyleCnt="0"/>
      <dgm:spPr/>
    </dgm:pt>
    <dgm:pt modelId="{A8C6E472-AF7B-4786-A000-52FC6E0FD8C3}" type="pres">
      <dgm:prSet presAssocID="{A5B71DAD-E7CF-46C1-A7B5-9320A36135D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F963EE2-13E3-43E4-B916-F1FE3C42E4FD}" type="pres">
      <dgm:prSet presAssocID="{B3F7E1B4-9E27-4D76-8622-12B572556D46}" presName="parTxOnlySpace" presStyleCnt="0"/>
      <dgm:spPr/>
    </dgm:pt>
    <dgm:pt modelId="{D7A84A11-2B82-4281-B38E-6C6B2579047D}" type="pres">
      <dgm:prSet presAssocID="{FE2CD617-E8A9-4809-B6ED-73F88EA3DC6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6A3DCC8-839A-4FD5-A5A5-868F03329C98}" type="pres">
      <dgm:prSet presAssocID="{21D6E199-E769-4EFB-9AF1-50C2219AE8E8}" presName="parTxOnlySpace" presStyleCnt="0"/>
      <dgm:spPr/>
    </dgm:pt>
    <dgm:pt modelId="{03FF3EDF-DAE1-4C80-A4A8-052148AE9692}" type="pres">
      <dgm:prSet presAssocID="{D6148A83-D330-43E0-8584-13AD5054DE3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0453C00-2290-4165-B09C-E50ED281FFC8}" type="presOf" srcId="{7CCC0E37-6A6B-4E43-B78F-4C8AF0C87A73}" destId="{F81EE14B-01D5-449A-9FCC-7D6E574DE075}" srcOrd="0" destOrd="0" presId="urn:microsoft.com/office/officeart/2005/8/layout/chevron1"/>
    <dgm:cxn modelId="{CC421F07-A60A-48F5-ACA3-B27262249A4B}" srcId="{7CCC0E37-6A6B-4E43-B78F-4C8AF0C87A73}" destId="{A5B71DAD-E7CF-46C1-A7B5-9320A36135DF}" srcOrd="1" destOrd="0" parTransId="{129AC14F-4F6E-40AB-968B-691603543F43}" sibTransId="{B3F7E1B4-9E27-4D76-8622-12B572556D46}"/>
    <dgm:cxn modelId="{D8974014-AC2B-4087-9D56-F980BC6A8FFD}" type="presOf" srcId="{FE2CD617-E8A9-4809-B6ED-73F88EA3DC60}" destId="{D7A84A11-2B82-4281-B38E-6C6B2579047D}" srcOrd="0" destOrd="0" presId="urn:microsoft.com/office/officeart/2005/8/layout/chevron1"/>
    <dgm:cxn modelId="{B5AB1B2C-EA8F-4053-94AE-A8910D85F816}" srcId="{7CCC0E37-6A6B-4E43-B78F-4C8AF0C87A73}" destId="{D6148A83-D330-43E0-8584-13AD5054DE32}" srcOrd="3" destOrd="0" parTransId="{E74092E4-C3A7-407A-992B-A584140576D9}" sibTransId="{81F9CD1D-5109-4122-A884-73FEEBD3A358}"/>
    <dgm:cxn modelId="{4F144142-C7B3-4A64-B103-B627AF7379DE}" srcId="{7CCC0E37-6A6B-4E43-B78F-4C8AF0C87A73}" destId="{BC2BA129-E6B5-4BB2-886C-1E336D870E8A}" srcOrd="0" destOrd="0" parTransId="{BC1138B3-DB85-4E57-AB8E-99924270C037}" sibTransId="{2C207A71-D90D-4FFD-BB8C-3A2E731CA6C1}"/>
    <dgm:cxn modelId="{6A7F0EB5-C309-48BD-8904-B52AA1978652}" type="presOf" srcId="{D6148A83-D330-43E0-8584-13AD5054DE32}" destId="{03FF3EDF-DAE1-4C80-A4A8-052148AE9692}" srcOrd="0" destOrd="0" presId="urn:microsoft.com/office/officeart/2005/8/layout/chevron1"/>
    <dgm:cxn modelId="{30AB43C1-0FCF-4F4A-AFA8-CFECA7AE5474}" type="presOf" srcId="{BC2BA129-E6B5-4BB2-886C-1E336D870E8A}" destId="{8D05B99D-934F-4170-9F25-351CF345CE45}" srcOrd="0" destOrd="0" presId="urn:microsoft.com/office/officeart/2005/8/layout/chevron1"/>
    <dgm:cxn modelId="{922A44DE-AA7D-47C5-A6BC-4AC13A7FF69B}" srcId="{7CCC0E37-6A6B-4E43-B78F-4C8AF0C87A73}" destId="{FE2CD617-E8A9-4809-B6ED-73F88EA3DC60}" srcOrd="2" destOrd="0" parTransId="{19221F41-ABF2-47C4-8CCD-E7DAB50DFF72}" sibTransId="{21D6E199-E769-4EFB-9AF1-50C2219AE8E8}"/>
    <dgm:cxn modelId="{8C1BC3FB-6AC0-4663-B8F7-6F5F5E257724}" type="presOf" srcId="{A5B71DAD-E7CF-46C1-A7B5-9320A36135DF}" destId="{A8C6E472-AF7B-4786-A000-52FC6E0FD8C3}" srcOrd="0" destOrd="0" presId="urn:microsoft.com/office/officeart/2005/8/layout/chevron1"/>
    <dgm:cxn modelId="{29F97E37-0ADE-4108-9DFA-8CEBD49325EB}" type="presParOf" srcId="{F81EE14B-01D5-449A-9FCC-7D6E574DE075}" destId="{8D05B99D-934F-4170-9F25-351CF345CE45}" srcOrd="0" destOrd="0" presId="urn:microsoft.com/office/officeart/2005/8/layout/chevron1"/>
    <dgm:cxn modelId="{6E03E8F3-FEE1-4F41-84BA-6CEDD8809DF8}" type="presParOf" srcId="{F81EE14B-01D5-449A-9FCC-7D6E574DE075}" destId="{EBBE2F0A-61C8-4AF1-87A6-138EABD19597}" srcOrd="1" destOrd="0" presId="urn:microsoft.com/office/officeart/2005/8/layout/chevron1"/>
    <dgm:cxn modelId="{4E533CC3-9E3C-4117-BF68-4263B3EB3FD7}" type="presParOf" srcId="{F81EE14B-01D5-449A-9FCC-7D6E574DE075}" destId="{A8C6E472-AF7B-4786-A000-52FC6E0FD8C3}" srcOrd="2" destOrd="0" presId="urn:microsoft.com/office/officeart/2005/8/layout/chevron1"/>
    <dgm:cxn modelId="{353168DA-0D2F-401C-BFC8-B3C6B18C3F5D}" type="presParOf" srcId="{F81EE14B-01D5-449A-9FCC-7D6E574DE075}" destId="{AF963EE2-13E3-43E4-B916-F1FE3C42E4FD}" srcOrd="3" destOrd="0" presId="urn:microsoft.com/office/officeart/2005/8/layout/chevron1"/>
    <dgm:cxn modelId="{5F1C8E1E-1FD6-47C0-AC8B-CA80C0B50DC5}" type="presParOf" srcId="{F81EE14B-01D5-449A-9FCC-7D6E574DE075}" destId="{D7A84A11-2B82-4281-B38E-6C6B2579047D}" srcOrd="4" destOrd="0" presId="urn:microsoft.com/office/officeart/2005/8/layout/chevron1"/>
    <dgm:cxn modelId="{9E3227D5-53A0-419D-BD18-6381F93BEF59}" type="presParOf" srcId="{F81EE14B-01D5-449A-9FCC-7D6E574DE075}" destId="{56A3DCC8-839A-4FD5-A5A5-868F03329C98}" srcOrd="5" destOrd="0" presId="urn:microsoft.com/office/officeart/2005/8/layout/chevron1"/>
    <dgm:cxn modelId="{5189F6D4-AC46-4702-B077-81E0F3BE9264}" type="presParOf" srcId="{F81EE14B-01D5-449A-9FCC-7D6E574DE075}" destId="{03FF3EDF-DAE1-4C80-A4A8-052148AE969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7732B-FA7E-4E18-8F75-351C53905B21}">
      <dsp:nvSpPr>
        <dsp:cNvPr id="0" name=""/>
        <dsp:cNvSpPr/>
      </dsp:nvSpPr>
      <dsp:spPr>
        <a:xfrm>
          <a:off x="3877" y="691630"/>
          <a:ext cx="2256889" cy="9027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latin typeface="Comic Sans MS" pitchFamily="66" charset="0"/>
            </a:rPr>
            <a:t>Moustique</a:t>
          </a:r>
        </a:p>
      </dsp:txBody>
      <dsp:txXfrm>
        <a:off x="455255" y="691630"/>
        <a:ext cx="1354134" cy="902755"/>
      </dsp:txXfrm>
    </dsp:sp>
    <dsp:sp modelId="{7E4E267D-287D-4021-999C-7A3E44C86330}">
      <dsp:nvSpPr>
        <dsp:cNvPr id="0" name=""/>
        <dsp:cNvSpPr/>
      </dsp:nvSpPr>
      <dsp:spPr>
        <a:xfrm>
          <a:off x="2035077" y="691630"/>
          <a:ext cx="2256889" cy="9027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>
              <a:latin typeface="Comic Sans MS" pitchFamily="66" charset="0"/>
            </a:rPr>
            <a:t>Mécano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>
              <a:latin typeface="Comic Sans MS" pitchFamily="66" charset="0"/>
            </a:rPr>
            <a:t>récepteurs</a:t>
          </a:r>
        </a:p>
      </dsp:txBody>
      <dsp:txXfrm>
        <a:off x="2486455" y="691630"/>
        <a:ext cx="1354134" cy="902755"/>
      </dsp:txXfrm>
    </dsp:sp>
    <dsp:sp modelId="{4D5145B6-5EA0-4F2B-9E19-59F82D5B9E08}">
      <dsp:nvSpPr>
        <dsp:cNvPr id="0" name=""/>
        <dsp:cNvSpPr/>
      </dsp:nvSpPr>
      <dsp:spPr>
        <a:xfrm>
          <a:off x="4066278" y="691630"/>
          <a:ext cx="2256889" cy="9027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latin typeface="Comic Sans MS" pitchFamily="66" charset="0"/>
            </a:rPr>
            <a:t>Influx nerveux</a:t>
          </a:r>
        </a:p>
      </dsp:txBody>
      <dsp:txXfrm>
        <a:off x="4517656" y="691630"/>
        <a:ext cx="1354134" cy="902755"/>
      </dsp:txXfrm>
    </dsp:sp>
    <dsp:sp modelId="{B417DF0B-DFD5-4A25-8BED-1F008C83B4AF}">
      <dsp:nvSpPr>
        <dsp:cNvPr id="0" name=""/>
        <dsp:cNvSpPr/>
      </dsp:nvSpPr>
      <dsp:spPr>
        <a:xfrm>
          <a:off x="6097479" y="691630"/>
          <a:ext cx="2256889" cy="9027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latin typeface="Comic Sans MS" pitchFamily="66" charset="0"/>
            </a:rPr>
            <a:t>cerveau</a:t>
          </a:r>
        </a:p>
      </dsp:txBody>
      <dsp:txXfrm>
        <a:off x="6548857" y="691630"/>
        <a:ext cx="1354134" cy="902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5B99D-934F-4170-9F25-351CF345CE45}">
      <dsp:nvSpPr>
        <dsp:cNvPr id="0" name=""/>
        <dsp:cNvSpPr/>
      </dsp:nvSpPr>
      <dsp:spPr>
        <a:xfrm>
          <a:off x="4042" y="1561332"/>
          <a:ext cx="2353337" cy="9413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latin typeface="Comic Sans MS" pitchFamily="66" charset="0"/>
            </a:rPr>
            <a:t>Moustique</a:t>
          </a:r>
        </a:p>
      </dsp:txBody>
      <dsp:txXfrm>
        <a:off x="474710" y="1561332"/>
        <a:ext cx="1412002" cy="941335"/>
      </dsp:txXfrm>
    </dsp:sp>
    <dsp:sp modelId="{A8C6E472-AF7B-4786-A000-52FC6E0FD8C3}">
      <dsp:nvSpPr>
        <dsp:cNvPr id="0" name=""/>
        <dsp:cNvSpPr/>
      </dsp:nvSpPr>
      <dsp:spPr>
        <a:xfrm>
          <a:off x="2122046" y="1561332"/>
          <a:ext cx="2353337" cy="9413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>
              <a:latin typeface="Comic Sans MS" pitchFamily="66" charset="0"/>
            </a:rPr>
            <a:t>Nocicepteur</a:t>
          </a:r>
        </a:p>
      </dsp:txBody>
      <dsp:txXfrm>
        <a:off x="2592714" y="1561332"/>
        <a:ext cx="1412002" cy="941335"/>
      </dsp:txXfrm>
    </dsp:sp>
    <dsp:sp modelId="{D7A84A11-2B82-4281-B38E-6C6B2579047D}">
      <dsp:nvSpPr>
        <dsp:cNvPr id="0" name=""/>
        <dsp:cNvSpPr/>
      </dsp:nvSpPr>
      <dsp:spPr>
        <a:xfrm>
          <a:off x="4240051" y="1561332"/>
          <a:ext cx="2353337" cy="9413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latin typeface="Comic Sans MS" pitchFamily="66" charset="0"/>
            </a:rPr>
            <a:t>Influx nerveux</a:t>
          </a:r>
        </a:p>
      </dsp:txBody>
      <dsp:txXfrm>
        <a:off x="4710719" y="1561332"/>
        <a:ext cx="1412002" cy="941335"/>
      </dsp:txXfrm>
    </dsp:sp>
    <dsp:sp modelId="{03FF3EDF-DAE1-4C80-A4A8-052148AE9692}">
      <dsp:nvSpPr>
        <dsp:cNvPr id="0" name=""/>
        <dsp:cNvSpPr/>
      </dsp:nvSpPr>
      <dsp:spPr>
        <a:xfrm>
          <a:off x="6358055" y="1561332"/>
          <a:ext cx="2353337" cy="9413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latin typeface="Comic Sans MS" pitchFamily="66" charset="0"/>
            </a:rPr>
            <a:t>Cerveau</a:t>
          </a:r>
        </a:p>
      </dsp:txBody>
      <dsp:txXfrm>
        <a:off x="6828723" y="1561332"/>
        <a:ext cx="1412002" cy="941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D3A2B26-4BBA-4ABA-8086-FC6C9DCE64FE}" type="datetimeFigureOut">
              <a:rPr lang="fr-FR" smtClean="0"/>
              <a:pPr/>
              <a:t>30/05/2024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CCC4734-1018-4A92-8B9A-22A2309BC41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2B26-4BBA-4ABA-8086-FC6C9DCE64FE}" type="datetimeFigureOut">
              <a:rPr lang="fr-FR" smtClean="0"/>
              <a:pPr/>
              <a:t>30/05/2024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4734-1018-4A92-8B9A-22A2309BC41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2B26-4BBA-4ABA-8086-FC6C9DCE64FE}" type="datetimeFigureOut">
              <a:rPr lang="fr-FR" smtClean="0"/>
              <a:pPr/>
              <a:t>30/05/2024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4734-1018-4A92-8B9A-22A2309BC41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D3A2B26-4BBA-4ABA-8086-FC6C9DCE64FE}" type="datetimeFigureOut">
              <a:rPr lang="fr-FR" smtClean="0"/>
              <a:pPr/>
              <a:t>30/05/2024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4734-1018-4A92-8B9A-22A2309BC41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D3A2B26-4BBA-4ABA-8086-FC6C9DCE64FE}" type="datetimeFigureOut">
              <a:rPr lang="fr-FR" smtClean="0"/>
              <a:pPr/>
              <a:t>30/05/2024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CCC4734-1018-4A92-8B9A-22A2309BC412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D3A2B26-4BBA-4ABA-8086-FC6C9DCE64FE}" type="datetimeFigureOut">
              <a:rPr lang="fr-FR" smtClean="0"/>
              <a:pPr/>
              <a:t>30/05/2024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CCC4734-1018-4A92-8B9A-22A2309BC41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D3A2B26-4BBA-4ABA-8086-FC6C9DCE64FE}" type="datetimeFigureOut">
              <a:rPr lang="fr-FR" smtClean="0"/>
              <a:pPr/>
              <a:t>30/05/2024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CCC4734-1018-4A92-8B9A-22A2309BC41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2B26-4BBA-4ABA-8086-FC6C9DCE64FE}" type="datetimeFigureOut">
              <a:rPr lang="fr-FR" smtClean="0"/>
              <a:pPr/>
              <a:t>30/05/2024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4734-1018-4A92-8B9A-22A2309BC41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D3A2B26-4BBA-4ABA-8086-FC6C9DCE64FE}" type="datetimeFigureOut">
              <a:rPr lang="fr-FR" smtClean="0"/>
              <a:pPr/>
              <a:t>30/05/2024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CCC4734-1018-4A92-8B9A-22A2309BC41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D3A2B26-4BBA-4ABA-8086-FC6C9DCE64FE}" type="datetimeFigureOut">
              <a:rPr lang="fr-FR" smtClean="0"/>
              <a:pPr/>
              <a:t>30/05/2024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CCC4734-1018-4A92-8B9A-22A2309BC41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D3A2B26-4BBA-4ABA-8086-FC6C9DCE64FE}" type="datetimeFigureOut">
              <a:rPr lang="fr-FR" smtClean="0"/>
              <a:pPr/>
              <a:t>30/05/2024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CCC4734-1018-4A92-8B9A-22A2309BC41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D3A2B26-4BBA-4ABA-8086-FC6C9DCE64FE}" type="datetimeFigureOut">
              <a:rPr lang="fr-FR" smtClean="0"/>
              <a:pPr/>
              <a:t>30/05/2024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CCC4734-1018-4A92-8B9A-22A2309BC41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0"/>
          </a:xfrm>
        </p:spPr>
        <p:txBody>
          <a:bodyPr>
            <a:normAutofit/>
          </a:bodyPr>
          <a:lstStyle/>
          <a:p>
            <a:pPr algn="ctr"/>
            <a:r>
              <a:rPr lang="fr-CA" sz="6600" b="1" dirty="0">
                <a:latin typeface="Comic Sans MS" pitchFamily="66" charset="0"/>
              </a:rPr>
              <a:t>Système sensoriel</a:t>
            </a:r>
            <a:br>
              <a:rPr lang="fr-CA" sz="6600" b="1" dirty="0">
                <a:latin typeface="Comic Sans MS" pitchFamily="66" charset="0"/>
              </a:rPr>
            </a:br>
            <a:br>
              <a:rPr lang="fr-CA" sz="6600" b="1" dirty="0">
                <a:latin typeface="Comic Sans MS" pitchFamily="66" charset="0"/>
              </a:rPr>
            </a:br>
            <a:br>
              <a:rPr lang="fr-CA" sz="6600" b="1" dirty="0">
                <a:solidFill>
                  <a:schemeClr val="tx1"/>
                </a:solidFill>
                <a:latin typeface="Comic Sans MS" pitchFamily="66" charset="0"/>
              </a:rPr>
            </a:br>
            <a:endParaRPr lang="fr-CA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44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SURDITÉ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fr-CA" dirty="0"/>
          </a:p>
          <a:p>
            <a:pPr marL="64008" indent="0">
              <a:buNone/>
            </a:pPr>
            <a:endParaRPr lang="fr-CA" dirty="0"/>
          </a:p>
          <a:p>
            <a:pPr algn="ctr">
              <a:buFont typeface="Wingdings" pitchFamily="2" charset="2"/>
              <a:buChar char="ü"/>
            </a:pPr>
            <a:endParaRPr lang="fr-CA" dirty="0"/>
          </a:p>
          <a:p>
            <a:pPr algn="ctr">
              <a:buFont typeface="Wingdings" pitchFamily="2" charset="2"/>
              <a:buChar char="ü"/>
            </a:pPr>
            <a:r>
              <a:rPr lang="fr-CA" dirty="0"/>
              <a:t>Voir soins ou traitements page 138</a:t>
            </a:r>
          </a:p>
        </p:txBody>
      </p:sp>
    </p:spTree>
    <p:extLst>
      <p:ext uri="{BB962C8B-B14F-4D97-AF65-F5344CB8AC3E}">
        <p14:creationId xmlns:p14="http://schemas.microsoft.com/office/powerpoint/2010/main" val="1594569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latin typeface="Comic Sans MS" pitchFamily="66" charset="0"/>
              </a:rPr>
              <a:t>Otite </a:t>
            </a:r>
            <a:r>
              <a:rPr lang="fr-CA" sz="2000" b="1" dirty="0">
                <a:latin typeface="Comic Sans MS" pitchFamily="66" charset="0"/>
              </a:rPr>
              <a:t>p.138</a:t>
            </a:r>
            <a:endParaRPr lang="fr-CA" b="1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fr-CA" sz="2400" dirty="0">
                <a:latin typeface="Comic Sans MS" pitchFamily="66" charset="0"/>
              </a:rPr>
              <a:t>L’otite moyenne aiguë (OMA) est une inflammation de la muqueuse de l’oreille moyenne située exactement derrière le tympan. </a:t>
            </a:r>
          </a:p>
          <a:p>
            <a:pPr marL="68580" indent="0">
              <a:buNone/>
            </a:pPr>
            <a:endParaRPr lang="fr-CA" sz="2400" dirty="0">
              <a:latin typeface="Comic Sans MS" pitchFamily="66" charset="0"/>
            </a:endParaRPr>
          </a:p>
          <a:p>
            <a:pPr marL="68580" indent="0">
              <a:buNone/>
            </a:pPr>
            <a:r>
              <a:rPr lang="fr-CA" sz="2400" dirty="0">
                <a:latin typeface="Comic Sans MS" pitchFamily="66" charset="0"/>
              </a:rPr>
              <a:t>Cette cavité est reliée par un conduit, appelé trompe d’Eustache, à une autre cavité, qui se trouve à l’arrière de la gorge et des fosses nasales. </a:t>
            </a:r>
          </a:p>
          <a:p>
            <a:pPr marL="68580" indent="0">
              <a:buNone/>
            </a:pPr>
            <a:endParaRPr lang="fr-CA" sz="2400" dirty="0">
              <a:latin typeface="Comic Sans MS" pitchFamily="66" charset="0"/>
            </a:endParaRPr>
          </a:p>
          <a:p>
            <a:pPr marL="68580" indent="0">
              <a:buNone/>
            </a:pPr>
            <a:r>
              <a:rPr lang="fr-CA" sz="2400" dirty="0">
                <a:latin typeface="Comic Sans MS" pitchFamily="66" charset="0"/>
              </a:rPr>
              <a:t>C’est souvent par ce conduit qu’une infection ou une inflammation à la gorge peut remonter vers l’oreille moyenne à la suite d’un rhume.</a:t>
            </a:r>
          </a:p>
          <a:p>
            <a:pPr marL="64008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9696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80350"/>
            <a:ext cx="5904656" cy="340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lèche vers le haut 2"/>
          <p:cNvSpPr/>
          <p:nvPr/>
        </p:nvSpPr>
        <p:spPr>
          <a:xfrm>
            <a:off x="3923928" y="3185417"/>
            <a:ext cx="576064" cy="108012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-72008" y="530120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dirty="0"/>
              <a:t> </a:t>
            </a:r>
          </a:p>
        </p:txBody>
      </p:sp>
      <p:sp>
        <p:nvSpPr>
          <p:cNvPr id="5" name="SMARTInkShape-3">
            <a:extLst>
              <a:ext uri="{FF2B5EF4-FFF2-40B4-BE49-F238E27FC236}">
                <a16:creationId xmlns:a16="http://schemas.microsoft.com/office/drawing/2014/main" id="{80EF7165-1AB1-402A-94C6-A1F3DF44632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205883" y="3045026"/>
            <a:ext cx="482203" cy="43405"/>
          </a:xfrm>
          <a:custGeom>
            <a:avLst/>
            <a:gdLst/>
            <a:ahLst/>
            <a:cxnLst/>
            <a:rect l="0" t="0" r="0" b="0"/>
            <a:pathLst>
              <a:path w="482203" h="43405">
                <a:moveTo>
                  <a:pt x="232172" y="26787"/>
                </a:moveTo>
                <a:lnTo>
                  <a:pt x="232172" y="26787"/>
                </a:lnTo>
                <a:lnTo>
                  <a:pt x="178445" y="26787"/>
                </a:lnTo>
                <a:lnTo>
                  <a:pt x="123239" y="26787"/>
                </a:lnTo>
                <a:lnTo>
                  <a:pt x="68484" y="26787"/>
                </a:lnTo>
                <a:lnTo>
                  <a:pt x="57922" y="26787"/>
                </a:lnTo>
                <a:lnTo>
                  <a:pt x="56474" y="27779"/>
                </a:lnTo>
                <a:lnTo>
                  <a:pt x="55508" y="29432"/>
                </a:lnTo>
                <a:lnTo>
                  <a:pt x="53959" y="34475"/>
                </a:lnTo>
                <a:lnTo>
                  <a:pt x="51102" y="35164"/>
                </a:lnTo>
                <a:lnTo>
                  <a:pt x="44649" y="35716"/>
                </a:lnTo>
                <a:lnTo>
                  <a:pt x="44649" y="30976"/>
                </a:lnTo>
                <a:lnTo>
                  <a:pt x="45641" y="29579"/>
                </a:lnTo>
                <a:lnTo>
                  <a:pt x="47295" y="28648"/>
                </a:lnTo>
                <a:lnTo>
                  <a:pt x="60898" y="26896"/>
                </a:lnTo>
                <a:lnTo>
                  <a:pt x="104263" y="26787"/>
                </a:lnTo>
                <a:lnTo>
                  <a:pt x="131760" y="19098"/>
                </a:lnTo>
                <a:lnTo>
                  <a:pt x="185644" y="17861"/>
                </a:lnTo>
                <a:lnTo>
                  <a:pt x="238247" y="17857"/>
                </a:lnTo>
                <a:lnTo>
                  <a:pt x="293011" y="17857"/>
                </a:lnTo>
                <a:lnTo>
                  <a:pt x="314650" y="17857"/>
                </a:lnTo>
                <a:lnTo>
                  <a:pt x="321084" y="15211"/>
                </a:lnTo>
                <a:lnTo>
                  <a:pt x="324189" y="13116"/>
                </a:lnTo>
                <a:lnTo>
                  <a:pt x="338039" y="10169"/>
                </a:lnTo>
                <a:lnTo>
                  <a:pt x="391826" y="8927"/>
                </a:lnTo>
                <a:lnTo>
                  <a:pt x="446277" y="8927"/>
                </a:lnTo>
                <a:lnTo>
                  <a:pt x="482202" y="8927"/>
                </a:lnTo>
                <a:lnTo>
                  <a:pt x="465421" y="15995"/>
                </a:lnTo>
                <a:lnTo>
                  <a:pt x="413972" y="17850"/>
                </a:lnTo>
                <a:lnTo>
                  <a:pt x="392202" y="16862"/>
                </a:lnTo>
                <a:lnTo>
                  <a:pt x="373736" y="12712"/>
                </a:lnTo>
                <a:lnTo>
                  <a:pt x="345462" y="17598"/>
                </a:lnTo>
                <a:lnTo>
                  <a:pt x="339409" y="15096"/>
                </a:lnTo>
                <a:lnTo>
                  <a:pt x="333410" y="11669"/>
                </a:lnTo>
                <a:lnTo>
                  <a:pt x="321476" y="9469"/>
                </a:lnTo>
                <a:lnTo>
                  <a:pt x="274469" y="8975"/>
                </a:lnTo>
                <a:lnTo>
                  <a:pt x="224196" y="9921"/>
                </a:lnTo>
                <a:lnTo>
                  <a:pt x="174174" y="16615"/>
                </a:lnTo>
                <a:lnTo>
                  <a:pt x="123562" y="17808"/>
                </a:lnTo>
                <a:lnTo>
                  <a:pt x="101195" y="18842"/>
                </a:lnTo>
                <a:lnTo>
                  <a:pt x="65919" y="26418"/>
                </a:lnTo>
                <a:lnTo>
                  <a:pt x="40411" y="26784"/>
                </a:lnTo>
                <a:lnTo>
                  <a:pt x="9336" y="18102"/>
                </a:lnTo>
                <a:lnTo>
                  <a:pt x="4" y="17857"/>
                </a:lnTo>
                <a:lnTo>
                  <a:pt x="4741" y="13116"/>
                </a:lnTo>
                <a:lnTo>
                  <a:pt x="12360" y="10789"/>
                </a:lnTo>
                <a:lnTo>
                  <a:pt x="33633" y="9036"/>
                </a:lnTo>
                <a:lnTo>
                  <a:pt x="39841" y="4219"/>
                </a:lnTo>
                <a:lnTo>
                  <a:pt x="57446" y="1248"/>
                </a:lnTo>
                <a:lnTo>
                  <a:pt x="109183" y="70"/>
                </a:lnTo>
                <a:lnTo>
                  <a:pt x="136404" y="2658"/>
                </a:lnTo>
                <a:lnTo>
                  <a:pt x="176479" y="8560"/>
                </a:lnTo>
                <a:lnTo>
                  <a:pt x="194455" y="7862"/>
                </a:lnTo>
                <a:lnTo>
                  <a:pt x="245862" y="819"/>
                </a:lnTo>
                <a:lnTo>
                  <a:pt x="294779" y="29"/>
                </a:lnTo>
                <a:lnTo>
                  <a:pt x="347809" y="0"/>
                </a:lnTo>
                <a:lnTo>
                  <a:pt x="374159" y="990"/>
                </a:lnTo>
                <a:lnTo>
                  <a:pt x="412302" y="8764"/>
                </a:lnTo>
                <a:lnTo>
                  <a:pt x="455365" y="8927"/>
                </a:lnTo>
                <a:lnTo>
                  <a:pt x="455400" y="13668"/>
                </a:lnTo>
                <a:lnTo>
                  <a:pt x="453420" y="15064"/>
                </a:lnTo>
                <a:lnTo>
                  <a:pt x="432080" y="18603"/>
                </a:lnTo>
                <a:lnTo>
                  <a:pt x="421821" y="23921"/>
                </a:lnTo>
                <a:lnTo>
                  <a:pt x="367732" y="26780"/>
                </a:lnTo>
                <a:lnTo>
                  <a:pt x="328751" y="29432"/>
                </a:lnTo>
                <a:lnTo>
                  <a:pt x="279322" y="35164"/>
                </a:lnTo>
                <a:lnTo>
                  <a:pt x="227606" y="35684"/>
                </a:lnTo>
                <a:lnTo>
                  <a:pt x="175536" y="35715"/>
                </a:lnTo>
                <a:lnTo>
                  <a:pt x="153570" y="36708"/>
                </a:lnTo>
                <a:lnTo>
                  <a:pt x="115142" y="43404"/>
                </a:lnTo>
                <a:lnTo>
                  <a:pt x="103099" y="41448"/>
                </a:lnTo>
                <a:lnTo>
                  <a:pt x="93447" y="38264"/>
                </a:lnTo>
                <a:lnTo>
                  <a:pt x="39695" y="35722"/>
                </a:lnTo>
                <a:lnTo>
                  <a:pt x="1" y="35716"/>
                </a:lnTo>
                <a:lnTo>
                  <a:pt x="4741" y="35716"/>
                </a:lnTo>
                <a:lnTo>
                  <a:pt x="39147" y="27614"/>
                </a:lnTo>
                <a:lnTo>
                  <a:pt x="91312" y="26808"/>
                </a:lnTo>
                <a:lnTo>
                  <a:pt x="144044" y="26788"/>
                </a:lnTo>
                <a:lnTo>
                  <a:pt x="183051" y="24141"/>
                </a:lnTo>
                <a:lnTo>
                  <a:pt x="215782" y="18408"/>
                </a:lnTo>
                <a:lnTo>
                  <a:pt x="269239" y="17871"/>
                </a:lnTo>
                <a:lnTo>
                  <a:pt x="315587" y="17857"/>
                </a:lnTo>
                <a:lnTo>
                  <a:pt x="371181" y="17857"/>
                </a:lnTo>
                <a:lnTo>
                  <a:pt x="420706" y="17857"/>
                </a:lnTo>
                <a:lnTo>
                  <a:pt x="432713" y="20502"/>
                </a:lnTo>
                <a:lnTo>
                  <a:pt x="442348" y="23993"/>
                </a:lnTo>
                <a:lnTo>
                  <a:pt x="473139" y="26784"/>
                </a:lnTo>
                <a:lnTo>
                  <a:pt x="465572" y="26786"/>
                </a:lnTo>
                <a:lnTo>
                  <a:pt x="449336" y="32923"/>
                </a:lnTo>
                <a:lnTo>
                  <a:pt x="399116" y="35607"/>
                </a:lnTo>
                <a:lnTo>
                  <a:pt x="349761" y="35702"/>
                </a:lnTo>
                <a:lnTo>
                  <a:pt x="297670" y="35714"/>
                </a:lnTo>
                <a:lnTo>
                  <a:pt x="243348" y="35716"/>
                </a:lnTo>
                <a:lnTo>
                  <a:pt x="191477" y="35716"/>
                </a:lnTo>
                <a:lnTo>
                  <a:pt x="138655" y="30976"/>
                </a:lnTo>
                <a:lnTo>
                  <a:pt x="87271" y="27338"/>
                </a:lnTo>
                <a:lnTo>
                  <a:pt x="32475" y="26859"/>
                </a:lnTo>
                <a:lnTo>
                  <a:pt x="0" y="2678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SMARTInkShape-4">
            <a:extLst>
              <a:ext uri="{FF2B5EF4-FFF2-40B4-BE49-F238E27FC236}">
                <a16:creationId xmlns:a16="http://schemas.microsoft.com/office/drawing/2014/main" id="{0892F54A-10F5-4CE3-BE88-21788E6C562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14813" y="3036094"/>
            <a:ext cx="508977" cy="71438"/>
          </a:xfrm>
          <a:custGeom>
            <a:avLst/>
            <a:gdLst/>
            <a:ahLst/>
            <a:cxnLst/>
            <a:rect l="0" t="0" r="0" b="0"/>
            <a:pathLst>
              <a:path w="508977" h="71438">
                <a:moveTo>
                  <a:pt x="0" y="0"/>
                </a:moveTo>
                <a:lnTo>
                  <a:pt x="0" y="0"/>
                </a:lnTo>
                <a:lnTo>
                  <a:pt x="8897" y="0"/>
                </a:lnTo>
                <a:lnTo>
                  <a:pt x="13660" y="4740"/>
                </a:lnTo>
                <a:lnTo>
                  <a:pt x="18638" y="7068"/>
                </a:lnTo>
                <a:lnTo>
                  <a:pt x="21355" y="7688"/>
                </a:lnTo>
                <a:lnTo>
                  <a:pt x="35787" y="15834"/>
                </a:lnTo>
                <a:lnTo>
                  <a:pt x="86476" y="25512"/>
                </a:lnTo>
                <a:lnTo>
                  <a:pt x="136597" y="37763"/>
                </a:lnTo>
                <a:lnTo>
                  <a:pt x="192178" y="46690"/>
                </a:lnTo>
                <a:lnTo>
                  <a:pt x="214680" y="52217"/>
                </a:lnTo>
                <a:lnTo>
                  <a:pt x="268434" y="45396"/>
                </a:lnTo>
                <a:lnTo>
                  <a:pt x="323972" y="44677"/>
                </a:lnTo>
                <a:lnTo>
                  <a:pt x="376170" y="36087"/>
                </a:lnTo>
                <a:lnTo>
                  <a:pt x="428114" y="26863"/>
                </a:lnTo>
                <a:lnTo>
                  <a:pt x="446105" y="26789"/>
                </a:lnTo>
                <a:lnTo>
                  <a:pt x="441631" y="26789"/>
                </a:lnTo>
                <a:lnTo>
                  <a:pt x="436721" y="29434"/>
                </a:lnTo>
                <a:lnTo>
                  <a:pt x="431231" y="32925"/>
                </a:lnTo>
                <a:lnTo>
                  <a:pt x="419621" y="35167"/>
                </a:lnTo>
                <a:lnTo>
                  <a:pt x="416669" y="35351"/>
                </a:lnTo>
                <a:lnTo>
                  <a:pt x="410743" y="38201"/>
                </a:lnTo>
                <a:lnTo>
                  <a:pt x="404802" y="41782"/>
                </a:lnTo>
                <a:lnTo>
                  <a:pt x="392904" y="44082"/>
                </a:lnTo>
                <a:lnTo>
                  <a:pt x="376203" y="45618"/>
                </a:lnTo>
                <a:lnTo>
                  <a:pt x="359735" y="50778"/>
                </a:lnTo>
                <a:lnTo>
                  <a:pt x="306406" y="53414"/>
                </a:lnTo>
                <a:lnTo>
                  <a:pt x="277648" y="50883"/>
                </a:lnTo>
                <a:lnTo>
                  <a:pt x="228128" y="45469"/>
                </a:lnTo>
                <a:lnTo>
                  <a:pt x="199586" y="47456"/>
                </a:lnTo>
                <a:lnTo>
                  <a:pt x="147072" y="52772"/>
                </a:lnTo>
                <a:lnTo>
                  <a:pt x="91515" y="53564"/>
                </a:lnTo>
                <a:lnTo>
                  <a:pt x="52204" y="56222"/>
                </a:lnTo>
                <a:lnTo>
                  <a:pt x="471" y="62498"/>
                </a:lnTo>
                <a:lnTo>
                  <a:pt x="4880" y="62505"/>
                </a:lnTo>
                <a:lnTo>
                  <a:pt x="6229" y="61514"/>
                </a:lnTo>
                <a:lnTo>
                  <a:pt x="7729" y="57766"/>
                </a:lnTo>
                <a:lnTo>
                  <a:pt x="9121" y="56370"/>
                </a:lnTo>
                <a:lnTo>
                  <a:pt x="13314" y="54819"/>
                </a:lnTo>
                <a:lnTo>
                  <a:pt x="38419" y="50980"/>
                </a:lnTo>
                <a:lnTo>
                  <a:pt x="49817" y="47462"/>
                </a:lnTo>
                <a:lnTo>
                  <a:pt x="99458" y="40278"/>
                </a:lnTo>
                <a:lnTo>
                  <a:pt x="147629" y="36119"/>
                </a:lnTo>
                <a:lnTo>
                  <a:pt x="200516" y="43844"/>
                </a:lnTo>
                <a:lnTo>
                  <a:pt x="255159" y="44601"/>
                </a:lnTo>
                <a:lnTo>
                  <a:pt x="300867" y="44642"/>
                </a:lnTo>
                <a:lnTo>
                  <a:pt x="354849" y="44648"/>
                </a:lnTo>
                <a:lnTo>
                  <a:pt x="407023" y="44648"/>
                </a:lnTo>
                <a:lnTo>
                  <a:pt x="455357" y="44648"/>
                </a:lnTo>
                <a:lnTo>
                  <a:pt x="450656" y="44648"/>
                </a:lnTo>
                <a:lnTo>
                  <a:pt x="449265" y="43656"/>
                </a:lnTo>
                <a:lnTo>
                  <a:pt x="448338" y="42002"/>
                </a:lnTo>
                <a:lnTo>
                  <a:pt x="447720" y="39908"/>
                </a:lnTo>
                <a:lnTo>
                  <a:pt x="439096" y="37580"/>
                </a:lnTo>
                <a:lnTo>
                  <a:pt x="385818" y="34799"/>
                </a:lnTo>
                <a:lnTo>
                  <a:pt x="362584" y="30595"/>
                </a:lnTo>
                <a:lnTo>
                  <a:pt x="308705" y="34848"/>
                </a:lnTo>
                <a:lnTo>
                  <a:pt x="253426" y="30901"/>
                </a:lnTo>
                <a:lnTo>
                  <a:pt x="214983" y="28593"/>
                </a:lnTo>
                <a:lnTo>
                  <a:pt x="160687" y="35214"/>
                </a:lnTo>
                <a:lnTo>
                  <a:pt x="110496" y="35674"/>
                </a:lnTo>
                <a:lnTo>
                  <a:pt x="71068" y="34720"/>
                </a:lnTo>
                <a:lnTo>
                  <a:pt x="36674" y="26898"/>
                </a:lnTo>
                <a:lnTo>
                  <a:pt x="26905" y="26789"/>
                </a:lnTo>
                <a:lnTo>
                  <a:pt x="31564" y="22048"/>
                </a:lnTo>
                <a:lnTo>
                  <a:pt x="36518" y="19721"/>
                </a:lnTo>
                <a:lnTo>
                  <a:pt x="88062" y="8189"/>
                </a:lnTo>
                <a:lnTo>
                  <a:pt x="126543" y="566"/>
                </a:lnTo>
                <a:lnTo>
                  <a:pt x="182071" y="49"/>
                </a:lnTo>
                <a:lnTo>
                  <a:pt x="236564" y="3"/>
                </a:lnTo>
                <a:lnTo>
                  <a:pt x="261628" y="993"/>
                </a:lnTo>
                <a:lnTo>
                  <a:pt x="310624" y="7688"/>
                </a:lnTo>
                <a:lnTo>
                  <a:pt x="354525" y="13302"/>
                </a:lnTo>
                <a:lnTo>
                  <a:pt x="406593" y="17259"/>
                </a:lnTo>
                <a:lnTo>
                  <a:pt x="443234" y="22481"/>
                </a:lnTo>
                <a:lnTo>
                  <a:pt x="480045" y="35238"/>
                </a:lnTo>
                <a:lnTo>
                  <a:pt x="508939" y="35718"/>
                </a:lnTo>
                <a:lnTo>
                  <a:pt x="508976" y="40459"/>
                </a:lnTo>
                <a:lnTo>
                  <a:pt x="507989" y="41855"/>
                </a:lnTo>
                <a:lnTo>
                  <a:pt x="506338" y="42786"/>
                </a:lnTo>
                <a:lnTo>
                  <a:pt x="496561" y="44280"/>
                </a:lnTo>
                <a:lnTo>
                  <a:pt x="484084" y="45568"/>
                </a:lnTo>
                <a:lnTo>
                  <a:pt x="460893" y="51702"/>
                </a:lnTo>
                <a:lnTo>
                  <a:pt x="406374" y="53468"/>
                </a:lnTo>
                <a:lnTo>
                  <a:pt x="359024" y="56219"/>
                </a:lnTo>
                <a:lnTo>
                  <a:pt x="340144" y="58721"/>
                </a:lnTo>
                <a:lnTo>
                  <a:pt x="291003" y="53966"/>
                </a:lnTo>
                <a:lnTo>
                  <a:pt x="238265" y="47492"/>
                </a:lnTo>
                <a:lnTo>
                  <a:pt x="189830" y="44815"/>
                </a:lnTo>
                <a:lnTo>
                  <a:pt x="134631" y="44658"/>
                </a:lnTo>
                <a:lnTo>
                  <a:pt x="113649" y="43658"/>
                </a:lnTo>
                <a:lnTo>
                  <a:pt x="96275" y="37581"/>
                </a:lnTo>
                <a:lnTo>
                  <a:pt x="80448" y="35728"/>
                </a:lnTo>
                <a:lnTo>
                  <a:pt x="88062" y="28031"/>
                </a:lnTo>
                <a:lnTo>
                  <a:pt x="96182" y="26042"/>
                </a:lnTo>
                <a:lnTo>
                  <a:pt x="119736" y="14392"/>
                </a:lnTo>
                <a:lnTo>
                  <a:pt x="169984" y="9409"/>
                </a:lnTo>
                <a:lnTo>
                  <a:pt x="221422" y="11638"/>
                </a:lnTo>
                <a:lnTo>
                  <a:pt x="275007" y="22235"/>
                </a:lnTo>
                <a:lnTo>
                  <a:pt x="325498" y="26389"/>
                </a:lnTo>
                <a:lnTo>
                  <a:pt x="373195" y="29419"/>
                </a:lnTo>
                <a:lnTo>
                  <a:pt x="428871" y="35555"/>
                </a:lnTo>
                <a:lnTo>
                  <a:pt x="437046" y="35709"/>
                </a:lnTo>
                <a:lnTo>
                  <a:pt x="437404" y="40456"/>
                </a:lnTo>
                <a:lnTo>
                  <a:pt x="436462" y="41853"/>
                </a:lnTo>
                <a:lnTo>
                  <a:pt x="434841" y="42785"/>
                </a:lnTo>
                <a:lnTo>
                  <a:pt x="422314" y="45395"/>
                </a:lnTo>
                <a:lnTo>
                  <a:pt x="416559" y="49279"/>
                </a:lnTo>
                <a:lnTo>
                  <a:pt x="392507" y="52729"/>
                </a:lnTo>
                <a:lnTo>
                  <a:pt x="341447" y="53545"/>
                </a:lnTo>
                <a:lnTo>
                  <a:pt x="287694" y="53577"/>
                </a:lnTo>
                <a:lnTo>
                  <a:pt x="279007" y="50932"/>
                </a:lnTo>
                <a:lnTo>
                  <a:pt x="275301" y="48837"/>
                </a:lnTo>
                <a:lnTo>
                  <a:pt x="222944" y="45200"/>
                </a:lnTo>
                <a:lnTo>
                  <a:pt x="169479" y="44680"/>
                </a:lnTo>
                <a:lnTo>
                  <a:pt x="123673" y="43658"/>
                </a:lnTo>
                <a:lnTo>
                  <a:pt x="105421" y="37581"/>
                </a:lnTo>
                <a:lnTo>
                  <a:pt x="80424" y="35721"/>
                </a:lnTo>
                <a:lnTo>
                  <a:pt x="92800" y="35719"/>
                </a:lnTo>
                <a:lnTo>
                  <a:pt x="139846" y="26042"/>
                </a:lnTo>
                <a:lnTo>
                  <a:pt x="192758" y="18425"/>
                </a:lnTo>
                <a:lnTo>
                  <a:pt x="202748" y="19103"/>
                </a:lnTo>
                <a:lnTo>
                  <a:pt x="256744" y="26630"/>
                </a:lnTo>
                <a:lnTo>
                  <a:pt x="312213" y="34468"/>
                </a:lnTo>
                <a:lnTo>
                  <a:pt x="361566" y="42622"/>
                </a:lnTo>
                <a:lnTo>
                  <a:pt x="375008" y="44740"/>
                </a:lnTo>
                <a:lnTo>
                  <a:pt x="394368" y="51538"/>
                </a:lnTo>
                <a:lnTo>
                  <a:pt x="411198" y="55619"/>
                </a:lnTo>
                <a:lnTo>
                  <a:pt x="435293" y="62104"/>
                </a:lnTo>
                <a:lnTo>
                  <a:pt x="436047" y="63231"/>
                </a:lnTo>
                <a:lnTo>
                  <a:pt x="437356" y="70160"/>
                </a:lnTo>
                <a:lnTo>
                  <a:pt x="436430" y="70586"/>
                </a:lnTo>
                <a:lnTo>
                  <a:pt x="383727" y="71434"/>
                </a:lnTo>
                <a:lnTo>
                  <a:pt x="332372" y="71437"/>
                </a:lnTo>
                <a:lnTo>
                  <a:pt x="282795" y="70445"/>
                </a:lnTo>
                <a:lnTo>
                  <a:pt x="232958" y="63749"/>
                </a:lnTo>
                <a:lnTo>
                  <a:pt x="177912" y="55603"/>
                </a:lnTo>
                <a:lnTo>
                  <a:pt x="150610" y="51532"/>
                </a:lnTo>
                <a:lnTo>
                  <a:pt x="133591" y="46688"/>
                </a:lnTo>
                <a:lnTo>
                  <a:pt x="79649" y="44664"/>
                </a:lnTo>
                <a:lnTo>
                  <a:pt x="56412" y="44651"/>
                </a:lnTo>
                <a:lnTo>
                  <a:pt x="52491" y="43658"/>
                </a:lnTo>
                <a:lnTo>
                  <a:pt x="44648" y="357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SMARTInkShape-5">
            <a:extLst>
              <a:ext uri="{FF2B5EF4-FFF2-40B4-BE49-F238E27FC236}">
                <a16:creationId xmlns:a16="http://schemas.microsoft.com/office/drawing/2014/main" id="{F3C3D690-B76C-490A-A3FC-828914663E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36469" y="1555148"/>
            <a:ext cx="53564" cy="121974"/>
          </a:xfrm>
          <a:custGeom>
            <a:avLst/>
            <a:gdLst/>
            <a:ahLst/>
            <a:cxnLst/>
            <a:rect l="0" t="0" r="0" b="0"/>
            <a:pathLst>
              <a:path w="53564" h="121974">
                <a:moveTo>
                  <a:pt x="0" y="25407"/>
                </a:moveTo>
                <a:lnTo>
                  <a:pt x="0" y="25407"/>
                </a:lnTo>
                <a:lnTo>
                  <a:pt x="0" y="20666"/>
                </a:lnTo>
                <a:lnTo>
                  <a:pt x="5292" y="15693"/>
                </a:lnTo>
                <a:lnTo>
                  <a:pt x="13266" y="11168"/>
                </a:lnTo>
                <a:lnTo>
                  <a:pt x="23333" y="7628"/>
                </a:lnTo>
                <a:lnTo>
                  <a:pt x="32600" y="1728"/>
                </a:lnTo>
                <a:lnTo>
                  <a:pt x="38632" y="0"/>
                </a:lnTo>
                <a:lnTo>
                  <a:pt x="40638" y="531"/>
                </a:lnTo>
                <a:lnTo>
                  <a:pt x="41975" y="1878"/>
                </a:lnTo>
                <a:lnTo>
                  <a:pt x="42866" y="3768"/>
                </a:lnTo>
                <a:lnTo>
                  <a:pt x="44452" y="5028"/>
                </a:lnTo>
                <a:lnTo>
                  <a:pt x="48861" y="6427"/>
                </a:lnTo>
                <a:lnTo>
                  <a:pt x="50433" y="8785"/>
                </a:lnTo>
                <a:lnTo>
                  <a:pt x="52646" y="22576"/>
                </a:lnTo>
                <a:lnTo>
                  <a:pt x="53455" y="71409"/>
                </a:lnTo>
                <a:lnTo>
                  <a:pt x="53562" y="116438"/>
                </a:lnTo>
                <a:lnTo>
                  <a:pt x="53563" y="1219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0" name="SMARTInkShape-Group5">
            <a:extLst>
              <a:ext uri="{FF2B5EF4-FFF2-40B4-BE49-F238E27FC236}">
                <a16:creationId xmlns:a16="http://schemas.microsoft.com/office/drawing/2014/main" id="{78B73A18-520F-4863-AC3E-465AB70ED8F5}"/>
              </a:ext>
            </a:extLst>
          </p:cNvPr>
          <p:cNvGrpSpPr/>
          <p:nvPr/>
        </p:nvGrpSpPr>
        <p:grpSpPr>
          <a:xfrm>
            <a:off x="6590109" y="1455539"/>
            <a:ext cx="80369" cy="1643064"/>
            <a:chOff x="6590109" y="1455539"/>
            <a:chExt cx="80369" cy="1643064"/>
          </a:xfrm>
        </p:grpSpPr>
        <p:sp>
          <p:nvSpPr>
            <p:cNvPr id="8" name="SMARTInkShape-6">
              <a:extLst>
                <a:ext uri="{FF2B5EF4-FFF2-40B4-BE49-F238E27FC236}">
                  <a16:creationId xmlns:a16="http://schemas.microsoft.com/office/drawing/2014/main" id="{A57B049A-D812-491E-A094-D62B971BC3E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590109" y="1455539"/>
              <a:ext cx="24541" cy="156271"/>
            </a:xfrm>
            <a:custGeom>
              <a:avLst/>
              <a:gdLst/>
              <a:ahLst/>
              <a:cxnLst/>
              <a:rect l="0" t="0" r="0" b="0"/>
              <a:pathLst>
                <a:path w="24541" h="156271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12429" y="26650"/>
                  </a:lnTo>
                  <a:lnTo>
                    <a:pt x="16251" y="67758"/>
                  </a:lnTo>
                  <a:lnTo>
                    <a:pt x="22124" y="117642"/>
                  </a:lnTo>
                  <a:lnTo>
                    <a:pt x="24540" y="15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SMARTInkShape-7">
              <a:extLst>
                <a:ext uri="{FF2B5EF4-FFF2-40B4-BE49-F238E27FC236}">
                  <a16:creationId xmlns:a16="http://schemas.microsoft.com/office/drawing/2014/main" id="{EA686188-8C3E-4E13-A745-D48FBB36863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652726" y="2655882"/>
              <a:ext cx="17752" cy="442721"/>
            </a:xfrm>
            <a:custGeom>
              <a:avLst/>
              <a:gdLst/>
              <a:ahLst/>
              <a:cxnLst/>
              <a:rect l="0" t="0" r="0" b="0"/>
              <a:pathLst>
                <a:path w="17752" h="442721">
                  <a:moveTo>
                    <a:pt x="8820" y="0"/>
                  </a:moveTo>
                  <a:lnTo>
                    <a:pt x="8820" y="0"/>
                  </a:lnTo>
                  <a:lnTo>
                    <a:pt x="8820" y="3071"/>
                  </a:lnTo>
                  <a:lnTo>
                    <a:pt x="8822" y="49193"/>
                  </a:lnTo>
                  <a:lnTo>
                    <a:pt x="8822" y="94278"/>
                  </a:lnTo>
                  <a:lnTo>
                    <a:pt x="8822" y="139055"/>
                  </a:lnTo>
                  <a:lnTo>
                    <a:pt x="4081" y="193890"/>
                  </a:lnTo>
                  <a:lnTo>
                    <a:pt x="1132" y="245079"/>
                  </a:lnTo>
                  <a:lnTo>
                    <a:pt x="259" y="290012"/>
                  </a:lnTo>
                  <a:lnTo>
                    <a:pt x="0" y="333201"/>
                  </a:lnTo>
                  <a:lnTo>
                    <a:pt x="4664" y="377417"/>
                  </a:lnTo>
                  <a:lnTo>
                    <a:pt x="17751" y="442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1" name="SMARTInkShape-8">
            <a:extLst>
              <a:ext uri="{FF2B5EF4-FFF2-40B4-BE49-F238E27FC236}">
                <a16:creationId xmlns:a16="http://schemas.microsoft.com/office/drawing/2014/main" id="{EAC58589-078A-4492-A4D7-ED1FBA60CF4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545211" y="6849070"/>
            <a:ext cx="116087" cy="1"/>
          </a:xfrm>
          <a:custGeom>
            <a:avLst/>
            <a:gdLst/>
            <a:ahLst/>
            <a:cxnLst/>
            <a:rect l="0" t="0" r="0" b="0"/>
            <a:pathLst>
              <a:path w="116087" h="1">
                <a:moveTo>
                  <a:pt x="0" y="0"/>
                </a:moveTo>
                <a:lnTo>
                  <a:pt x="0" y="0"/>
                </a:lnTo>
                <a:lnTo>
                  <a:pt x="55317" y="0"/>
                </a:lnTo>
                <a:lnTo>
                  <a:pt x="11608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4" name="SMARTInkShape-Group8">
            <a:extLst>
              <a:ext uri="{FF2B5EF4-FFF2-40B4-BE49-F238E27FC236}">
                <a16:creationId xmlns:a16="http://schemas.microsoft.com/office/drawing/2014/main" id="{FB161D43-8983-4AAC-AB4F-53E43E9AEED6}"/>
              </a:ext>
            </a:extLst>
          </p:cNvPr>
          <p:cNvGrpSpPr/>
          <p:nvPr/>
        </p:nvGrpSpPr>
        <p:grpSpPr>
          <a:xfrm>
            <a:off x="6090215" y="1509117"/>
            <a:ext cx="544544" cy="678657"/>
            <a:chOff x="6090215" y="1509117"/>
            <a:chExt cx="544544" cy="678657"/>
          </a:xfrm>
        </p:grpSpPr>
        <p:sp>
          <p:nvSpPr>
            <p:cNvPr id="12" name="SMARTInkShape-9">
              <a:extLst>
                <a:ext uri="{FF2B5EF4-FFF2-40B4-BE49-F238E27FC236}">
                  <a16:creationId xmlns:a16="http://schemas.microsoft.com/office/drawing/2014/main" id="{A29F28D2-9512-435C-A404-FBB96DB3D66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090215" y="1544945"/>
              <a:ext cx="25378" cy="499954"/>
            </a:xfrm>
            <a:custGeom>
              <a:avLst/>
              <a:gdLst/>
              <a:ahLst/>
              <a:cxnLst/>
              <a:rect l="0" t="0" r="0" b="0"/>
              <a:pathLst>
                <a:path w="25378" h="499954">
                  <a:moveTo>
                    <a:pt x="8762" y="8821"/>
                  </a:moveTo>
                  <a:lnTo>
                    <a:pt x="8762" y="8821"/>
                  </a:lnTo>
                  <a:lnTo>
                    <a:pt x="8761" y="4080"/>
                  </a:lnTo>
                  <a:lnTo>
                    <a:pt x="9754" y="2684"/>
                  </a:lnTo>
                  <a:lnTo>
                    <a:pt x="11407" y="1753"/>
                  </a:lnTo>
                  <a:lnTo>
                    <a:pt x="17323" y="0"/>
                  </a:lnTo>
                  <a:lnTo>
                    <a:pt x="20322" y="36078"/>
                  </a:lnTo>
                  <a:lnTo>
                    <a:pt x="25377" y="54774"/>
                  </a:lnTo>
                  <a:lnTo>
                    <a:pt x="18445" y="106654"/>
                  </a:lnTo>
                  <a:lnTo>
                    <a:pt x="17790" y="153567"/>
                  </a:lnTo>
                  <a:lnTo>
                    <a:pt x="17700" y="208843"/>
                  </a:lnTo>
                  <a:lnTo>
                    <a:pt x="11556" y="254964"/>
                  </a:lnTo>
                  <a:lnTo>
                    <a:pt x="9129" y="310546"/>
                  </a:lnTo>
                  <a:lnTo>
                    <a:pt x="1105" y="361102"/>
                  </a:lnTo>
                  <a:lnTo>
                    <a:pt x="0" y="409324"/>
                  </a:lnTo>
                  <a:lnTo>
                    <a:pt x="830" y="453564"/>
                  </a:lnTo>
                  <a:lnTo>
                    <a:pt x="8762" y="499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SMARTInkShape-10">
              <a:extLst>
                <a:ext uri="{FF2B5EF4-FFF2-40B4-BE49-F238E27FC236}">
                  <a16:creationId xmlns:a16="http://schemas.microsoft.com/office/drawing/2014/main" id="{517EBBBB-821C-4D23-A3FE-1EEA6E94A65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625828" y="1509117"/>
              <a:ext cx="8931" cy="678657"/>
            </a:xfrm>
            <a:custGeom>
              <a:avLst/>
              <a:gdLst/>
              <a:ahLst/>
              <a:cxnLst/>
              <a:rect l="0" t="0" r="0" b="0"/>
              <a:pathLst>
                <a:path w="8931" h="678657">
                  <a:moveTo>
                    <a:pt x="8930" y="0"/>
                  </a:moveTo>
                  <a:lnTo>
                    <a:pt x="8930" y="0"/>
                  </a:lnTo>
                  <a:lnTo>
                    <a:pt x="8929" y="46981"/>
                  </a:lnTo>
                  <a:lnTo>
                    <a:pt x="8929" y="96078"/>
                  </a:lnTo>
                  <a:lnTo>
                    <a:pt x="8929" y="143892"/>
                  </a:lnTo>
                  <a:lnTo>
                    <a:pt x="8929" y="187935"/>
                  </a:lnTo>
                  <a:lnTo>
                    <a:pt x="8929" y="235781"/>
                  </a:lnTo>
                  <a:lnTo>
                    <a:pt x="8929" y="282935"/>
                  </a:lnTo>
                  <a:lnTo>
                    <a:pt x="8929" y="330028"/>
                  </a:lnTo>
                  <a:lnTo>
                    <a:pt x="4189" y="380266"/>
                  </a:lnTo>
                  <a:lnTo>
                    <a:pt x="1241" y="430171"/>
                  </a:lnTo>
                  <a:lnTo>
                    <a:pt x="245" y="481958"/>
                  </a:lnTo>
                  <a:lnTo>
                    <a:pt x="73" y="526448"/>
                  </a:lnTo>
                  <a:lnTo>
                    <a:pt x="6" y="581411"/>
                  </a:lnTo>
                  <a:lnTo>
                    <a:pt x="1" y="630253"/>
                  </a:lnTo>
                  <a:lnTo>
                    <a:pt x="0" y="678647"/>
                  </a:lnTo>
                  <a:lnTo>
                    <a:pt x="8930" y="678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20" name="SMARTInkShape-Group9">
            <a:extLst>
              <a:ext uri="{FF2B5EF4-FFF2-40B4-BE49-F238E27FC236}">
                <a16:creationId xmlns:a16="http://schemas.microsoft.com/office/drawing/2014/main" id="{CAD5EAE4-D791-4C37-8D1F-20DDEF74FD9B}"/>
              </a:ext>
            </a:extLst>
          </p:cNvPr>
          <p:cNvGrpSpPr/>
          <p:nvPr/>
        </p:nvGrpSpPr>
        <p:grpSpPr>
          <a:xfrm>
            <a:off x="6036469" y="2009180"/>
            <a:ext cx="705446" cy="1053704"/>
            <a:chOff x="6036469" y="2009180"/>
            <a:chExt cx="705446" cy="1053704"/>
          </a:xfrm>
        </p:grpSpPr>
        <p:sp>
          <p:nvSpPr>
            <p:cNvPr id="15" name="SMARTInkShape-11">
              <a:extLst>
                <a:ext uri="{FF2B5EF4-FFF2-40B4-BE49-F238E27FC236}">
                  <a16:creationId xmlns:a16="http://schemas.microsoft.com/office/drawing/2014/main" id="{251E764D-FBFC-4B1E-A849-0978F3B5996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134696" y="2330648"/>
              <a:ext cx="26789" cy="732236"/>
            </a:xfrm>
            <a:custGeom>
              <a:avLst/>
              <a:gdLst/>
              <a:ahLst/>
              <a:cxnLst/>
              <a:rect l="0" t="0" r="0" b="0"/>
              <a:pathLst>
                <a:path w="26789" h="732236">
                  <a:moveTo>
                    <a:pt x="17859" y="0"/>
                  </a:moveTo>
                  <a:lnTo>
                    <a:pt x="17859" y="0"/>
                  </a:lnTo>
                  <a:lnTo>
                    <a:pt x="17859" y="8562"/>
                  </a:lnTo>
                  <a:lnTo>
                    <a:pt x="10791" y="25663"/>
                  </a:lnTo>
                  <a:lnTo>
                    <a:pt x="8182" y="41524"/>
                  </a:lnTo>
                  <a:lnTo>
                    <a:pt x="1909" y="53549"/>
                  </a:lnTo>
                  <a:lnTo>
                    <a:pt x="167" y="98800"/>
                  </a:lnTo>
                  <a:lnTo>
                    <a:pt x="32" y="153131"/>
                  </a:lnTo>
                  <a:lnTo>
                    <a:pt x="2" y="205957"/>
                  </a:lnTo>
                  <a:lnTo>
                    <a:pt x="0" y="251323"/>
                  </a:lnTo>
                  <a:lnTo>
                    <a:pt x="992" y="303424"/>
                  </a:lnTo>
                  <a:lnTo>
                    <a:pt x="7067" y="347523"/>
                  </a:lnTo>
                  <a:lnTo>
                    <a:pt x="8561" y="402904"/>
                  </a:lnTo>
                  <a:lnTo>
                    <a:pt x="8896" y="455965"/>
                  </a:lnTo>
                  <a:lnTo>
                    <a:pt x="11570" y="508073"/>
                  </a:lnTo>
                  <a:lnTo>
                    <a:pt x="15995" y="553368"/>
                  </a:lnTo>
                  <a:lnTo>
                    <a:pt x="17613" y="608616"/>
                  </a:lnTo>
                  <a:lnTo>
                    <a:pt x="17837" y="660814"/>
                  </a:lnTo>
                  <a:lnTo>
                    <a:pt x="17858" y="715726"/>
                  </a:lnTo>
                  <a:lnTo>
                    <a:pt x="26788" y="73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SMARTInkShape-12">
              <a:extLst>
                <a:ext uri="{FF2B5EF4-FFF2-40B4-BE49-F238E27FC236}">
                  <a16:creationId xmlns:a16="http://schemas.microsoft.com/office/drawing/2014/main" id="{B71F98EF-BA9B-439A-8A57-FF48340F78E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072188" y="2286109"/>
              <a:ext cx="669727" cy="53470"/>
            </a:xfrm>
            <a:custGeom>
              <a:avLst/>
              <a:gdLst/>
              <a:ahLst/>
              <a:cxnLst/>
              <a:rect l="0" t="0" r="0" b="0"/>
              <a:pathLst>
                <a:path w="669727" h="53470">
                  <a:moveTo>
                    <a:pt x="669726" y="8821"/>
                  </a:moveTo>
                  <a:lnTo>
                    <a:pt x="669726" y="8821"/>
                  </a:lnTo>
                  <a:lnTo>
                    <a:pt x="652944" y="1753"/>
                  </a:lnTo>
                  <a:lnTo>
                    <a:pt x="634041" y="0"/>
                  </a:lnTo>
                  <a:lnTo>
                    <a:pt x="585054" y="8000"/>
                  </a:lnTo>
                  <a:lnTo>
                    <a:pt x="531540" y="9741"/>
                  </a:lnTo>
                  <a:lnTo>
                    <a:pt x="480189" y="15874"/>
                  </a:lnTo>
                  <a:lnTo>
                    <a:pt x="424942" y="23640"/>
                  </a:lnTo>
                  <a:lnTo>
                    <a:pt x="381232" y="26772"/>
                  </a:lnTo>
                  <a:lnTo>
                    <a:pt x="329452" y="33570"/>
                  </a:lnTo>
                  <a:lnTo>
                    <a:pt x="280263" y="35490"/>
                  </a:lnTo>
                  <a:lnTo>
                    <a:pt x="230050" y="43705"/>
                  </a:lnTo>
                  <a:lnTo>
                    <a:pt x="175140" y="44466"/>
                  </a:lnTo>
                  <a:lnTo>
                    <a:pt x="133961" y="44525"/>
                  </a:lnTo>
                  <a:lnTo>
                    <a:pt x="89301" y="44535"/>
                  </a:lnTo>
                  <a:lnTo>
                    <a:pt x="52587" y="47184"/>
                  </a:lnTo>
                  <a:lnTo>
                    <a:pt x="0" y="53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SMARTInkShape-13">
              <a:extLst>
                <a:ext uri="{FF2B5EF4-FFF2-40B4-BE49-F238E27FC236}">
                  <a16:creationId xmlns:a16="http://schemas.microsoft.com/office/drawing/2014/main" id="{99AD70B2-F034-4A81-8442-F9DA8779559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036469" y="2116336"/>
              <a:ext cx="660798" cy="26790"/>
            </a:xfrm>
            <a:custGeom>
              <a:avLst/>
              <a:gdLst/>
              <a:ahLst/>
              <a:cxnLst/>
              <a:rect l="0" t="0" r="0" b="0"/>
              <a:pathLst>
                <a:path w="660798" h="26790">
                  <a:moveTo>
                    <a:pt x="660797" y="26789"/>
                  </a:moveTo>
                  <a:lnTo>
                    <a:pt x="660797" y="26789"/>
                  </a:lnTo>
                  <a:lnTo>
                    <a:pt x="606021" y="26789"/>
                  </a:lnTo>
                  <a:lnTo>
                    <a:pt x="555197" y="26789"/>
                  </a:lnTo>
                  <a:lnTo>
                    <a:pt x="503340" y="26789"/>
                  </a:lnTo>
                  <a:lnTo>
                    <a:pt x="460672" y="26789"/>
                  </a:lnTo>
                  <a:lnTo>
                    <a:pt x="413001" y="25797"/>
                  </a:lnTo>
                  <a:lnTo>
                    <a:pt x="369426" y="20652"/>
                  </a:lnTo>
                  <a:lnTo>
                    <a:pt x="315945" y="17694"/>
                  </a:lnTo>
                  <a:lnTo>
                    <a:pt x="266101" y="10955"/>
                  </a:lnTo>
                  <a:lnTo>
                    <a:pt x="212857" y="9330"/>
                  </a:lnTo>
                  <a:lnTo>
                    <a:pt x="158387" y="1915"/>
                  </a:lnTo>
                  <a:lnTo>
                    <a:pt x="107905" y="378"/>
                  </a:lnTo>
                  <a:lnTo>
                    <a:pt x="56661" y="22"/>
                  </a:lnTo>
                  <a:lnTo>
                    <a:pt x="4525" y="0"/>
                  </a:lnTo>
                  <a:lnTo>
                    <a:pt x="3016" y="992"/>
                  </a:lnTo>
                  <a:lnTo>
                    <a:pt x="0" y="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SMARTInkShape-14">
              <a:extLst>
                <a:ext uri="{FF2B5EF4-FFF2-40B4-BE49-F238E27FC236}">
                  <a16:creationId xmlns:a16="http://schemas.microsoft.com/office/drawing/2014/main" id="{0B972DB3-D1D6-424C-85D7-96EB7482E82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152555" y="2009180"/>
              <a:ext cx="11163" cy="1"/>
            </a:xfrm>
            <a:custGeom>
              <a:avLst/>
              <a:gdLst/>
              <a:ahLst/>
              <a:cxnLst/>
              <a:rect l="0" t="0" r="0" b="0"/>
              <a:pathLst>
                <a:path w="11163" h="1">
                  <a:moveTo>
                    <a:pt x="0" y="0"/>
                  </a:moveTo>
                  <a:lnTo>
                    <a:pt x="0" y="0"/>
                  </a:lnTo>
                  <a:lnTo>
                    <a:pt x="111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SMARTInkShape-15">
              <a:extLst>
                <a:ext uri="{FF2B5EF4-FFF2-40B4-BE49-F238E27FC236}">
                  <a16:creationId xmlns:a16="http://schemas.microsoft.com/office/drawing/2014/main" id="{04A3E455-8A0E-4D65-B5BA-B2A1F247EB4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107907" y="2018109"/>
              <a:ext cx="17860" cy="80359"/>
            </a:xfrm>
            <a:custGeom>
              <a:avLst/>
              <a:gdLst/>
              <a:ahLst/>
              <a:cxnLst/>
              <a:rect l="0" t="0" r="0" b="0"/>
              <a:pathLst>
                <a:path w="17860" h="80359">
                  <a:moveTo>
                    <a:pt x="17859" y="0"/>
                  </a:moveTo>
                  <a:lnTo>
                    <a:pt x="17859" y="0"/>
                  </a:lnTo>
                  <a:lnTo>
                    <a:pt x="9297" y="0"/>
                  </a:lnTo>
                  <a:lnTo>
                    <a:pt x="8932" y="16509"/>
                  </a:lnTo>
                  <a:lnTo>
                    <a:pt x="2792" y="24722"/>
                  </a:lnTo>
                  <a:lnTo>
                    <a:pt x="827" y="33012"/>
                  </a:lnTo>
                  <a:lnTo>
                    <a:pt x="108" y="47661"/>
                  </a:lnTo>
                  <a:lnTo>
                    <a:pt x="2694" y="53594"/>
                  </a:lnTo>
                  <a:lnTo>
                    <a:pt x="8564" y="61986"/>
                  </a:lnTo>
                  <a:lnTo>
                    <a:pt x="8929" y="71428"/>
                  </a:lnTo>
                  <a:lnTo>
                    <a:pt x="8929" y="41885"/>
                  </a:lnTo>
                  <a:lnTo>
                    <a:pt x="7937" y="39830"/>
                  </a:lnTo>
                  <a:lnTo>
                    <a:pt x="6283" y="38459"/>
                  </a:lnTo>
                  <a:lnTo>
                    <a:pt x="4188" y="37546"/>
                  </a:lnTo>
                  <a:lnTo>
                    <a:pt x="2792" y="35945"/>
                  </a:lnTo>
                  <a:lnTo>
                    <a:pt x="108" y="27205"/>
                  </a:lnTo>
                  <a:lnTo>
                    <a:pt x="0" y="48042"/>
                  </a:lnTo>
                  <a:lnTo>
                    <a:pt x="2646" y="53764"/>
                  </a:lnTo>
                  <a:lnTo>
                    <a:pt x="7688" y="60781"/>
                  </a:lnTo>
                  <a:lnTo>
                    <a:pt x="8820" y="70045"/>
                  </a:lnTo>
                  <a:lnTo>
                    <a:pt x="9848" y="70509"/>
                  </a:lnTo>
                  <a:lnTo>
                    <a:pt x="13637" y="71025"/>
                  </a:lnTo>
                  <a:lnTo>
                    <a:pt x="15044" y="72155"/>
                  </a:lnTo>
                  <a:lnTo>
                    <a:pt x="17856" y="80358"/>
                  </a:lnTo>
                  <a:lnTo>
                    <a:pt x="17859" y="46270"/>
                  </a:lnTo>
                  <a:lnTo>
                    <a:pt x="17859" y="62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21" name="SMARTInkShape-16">
            <a:extLst>
              <a:ext uri="{FF2B5EF4-FFF2-40B4-BE49-F238E27FC236}">
                <a16:creationId xmlns:a16="http://schemas.microsoft.com/office/drawing/2014/main" id="{6D933543-87ED-4C7B-8B39-873E9A8FA1D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679405" y="2330648"/>
            <a:ext cx="42831" cy="571501"/>
          </a:xfrm>
          <a:custGeom>
            <a:avLst/>
            <a:gdLst/>
            <a:ahLst/>
            <a:cxnLst/>
            <a:rect l="0" t="0" r="0" b="0"/>
            <a:pathLst>
              <a:path w="42831" h="571501">
                <a:moveTo>
                  <a:pt x="1" y="0"/>
                </a:moveTo>
                <a:lnTo>
                  <a:pt x="1" y="0"/>
                </a:lnTo>
                <a:lnTo>
                  <a:pt x="0" y="39682"/>
                </a:lnTo>
                <a:lnTo>
                  <a:pt x="8379" y="85060"/>
                </a:lnTo>
                <a:lnTo>
                  <a:pt x="11413" y="102263"/>
                </a:lnTo>
                <a:lnTo>
                  <a:pt x="16587" y="139483"/>
                </a:lnTo>
                <a:lnTo>
                  <a:pt x="17609" y="189206"/>
                </a:lnTo>
                <a:lnTo>
                  <a:pt x="18831" y="234251"/>
                </a:lnTo>
                <a:lnTo>
                  <a:pt x="25961" y="272773"/>
                </a:lnTo>
                <a:lnTo>
                  <a:pt x="31422" y="325481"/>
                </a:lnTo>
                <a:lnTo>
                  <a:pt x="34446" y="369952"/>
                </a:lnTo>
                <a:lnTo>
                  <a:pt x="35608" y="423895"/>
                </a:lnTo>
                <a:lnTo>
                  <a:pt x="35710" y="475435"/>
                </a:lnTo>
                <a:lnTo>
                  <a:pt x="42786" y="525960"/>
                </a:lnTo>
                <a:lnTo>
                  <a:pt x="42830" y="542331"/>
                </a:lnTo>
                <a:lnTo>
                  <a:pt x="35720" y="571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4" name="SMARTInkShape-Group11">
            <a:extLst>
              <a:ext uri="{FF2B5EF4-FFF2-40B4-BE49-F238E27FC236}">
                <a16:creationId xmlns:a16="http://schemas.microsoft.com/office/drawing/2014/main" id="{594C70D5-9104-453A-B87F-8E6B920FE505}"/>
              </a:ext>
            </a:extLst>
          </p:cNvPr>
          <p:cNvGrpSpPr/>
          <p:nvPr/>
        </p:nvGrpSpPr>
        <p:grpSpPr>
          <a:xfrm>
            <a:off x="5625749" y="2187773"/>
            <a:ext cx="1589440" cy="240721"/>
            <a:chOff x="5625749" y="2187773"/>
            <a:chExt cx="1589440" cy="240721"/>
          </a:xfrm>
        </p:grpSpPr>
        <p:sp>
          <p:nvSpPr>
            <p:cNvPr id="22" name="SMARTInkShape-17">
              <a:extLst>
                <a:ext uri="{FF2B5EF4-FFF2-40B4-BE49-F238E27FC236}">
                  <a16:creationId xmlns:a16="http://schemas.microsoft.com/office/drawing/2014/main" id="{197134C5-7072-4921-A91C-60B72C167E6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840016" y="2223492"/>
              <a:ext cx="1375173" cy="35720"/>
            </a:xfrm>
            <a:custGeom>
              <a:avLst/>
              <a:gdLst/>
              <a:ahLst/>
              <a:cxnLst/>
              <a:rect l="0" t="0" r="0" b="0"/>
              <a:pathLst>
                <a:path w="1375173" h="35720">
                  <a:moveTo>
                    <a:pt x="1375172" y="35719"/>
                  </a:moveTo>
                  <a:lnTo>
                    <a:pt x="1375172" y="35719"/>
                  </a:lnTo>
                  <a:lnTo>
                    <a:pt x="1351233" y="35719"/>
                  </a:lnTo>
                  <a:lnTo>
                    <a:pt x="1340824" y="29582"/>
                  </a:lnTo>
                  <a:lnTo>
                    <a:pt x="1285043" y="26799"/>
                  </a:lnTo>
                  <a:lnTo>
                    <a:pt x="1265227" y="26790"/>
                  </a:lnTo>
                  <a:lnTo>
                    <a:pt x="1210387" y="18105"/>
                  </a:lnTo>
                  <a:lnTo>
                    <a:pt x="1199126" y="16940"/>
                  </a:lnTo>
                  <a:lnTo>
                    <a:pt x="1178046" y="10806"/>
                  </a:lnTo>
                  <a:lnTo>
                    <a:pt x="1128110" y="8011"/>
                  </a:lnTo>
                  <a:lnTo>
                    <a:pt x="1075635" y="556"/>
                  </a:lnTo>
                  <a:lnTo>
                    <a:pt x="1022643" y="22"/>
                  </a:lnTo>
                  <a:lnTo>
                    <a:pt x="968058" y="0"/>
                  </a:lnTo>
                  <a:lnTo>
                    <a:pt x="913874" y="0"/>
                  </a:lnTo>
                  <a:lnTo>
                    <a:pt x="859134" y="0"/>
                  </a:lnTo>
                  <a:lnTo>
                    <a:pt x="809091" y="0"/>
                  </a:lnTo>
                  <a:lnTo>
                    <a:pt x="761378" y="0"/>
                  </a:lnTo>
                  <a:lnTo>
                    <a:pt x="732932" y="2646"/>
                  </a:lnTo>
                  <a:lnTo>
                    <a:pt x="681363" y="8378"/>
                  </a:lnTo>
                  <a:lnTo>
                    <a:pt x="630815" y="8881"/>
                  </a:lnTo>
                  <a:lnTo>
                    <a:pt x="575213" y="8928"/>
                  </a:lnTo>
                  <a:lnTo>
                    <a:pt x="523432" y="8930"/>
                  </a:lnTo>
                  <a:lnTo>
                    <a:pt x="467732" y="8930"/>
                  </a:lnTo>
                  <a:lnTo>
                    <a:pt x="412202" y="15067"/>
                  </a:lnTo>
                  <a:lnTo>
                    <a:pt x="359191" y="17614"/>
                  </a:lnTo>
                  <a:lnTo>
                    <a:pt x="303785" y="17838"/>
                  </a:lnTo>
                  <a:lnTo>
                    <a:pt x="249054" y="17858"/>
                  </a:lnTo>
                  <a:lnTo>
                    <a:pt x="204602" y="17859"/>
                  </a:lnTo>
                  <a:lnTo>
                    <a:pt x="153812" y="17860"/>
                  </a:lnTo>
                  <a:lnTo>
                    <a:pt x="132886" y="18852"/>
                  </a:lnTo>
                  <a:lnTo>
                    <a:pt x="89562" y="26626"/>
                  </a:lnTo>
                  <a:lnTo>
                    <a:pt x="37948" y="26789"/>
                  </a:lnTo>
                  <a:lnTo>
                    <a:pt x="1688" y="26789"/>
                  </a:lnTo>
                  <a:lnTo>
                    <a:pt x="1125" y="27781"/>
                  </a:lnTo>
                  <a:lnTo>
                    <a:pt x="0" y="3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SMARTInkShape-18">
              <a:extLst>
                <a:ext uri="{FF2B5EF4-FFF2-40B4-BE49-F238E27FC236}">
                  <a16:creationId xmlns:a16="http://schemas.microsoft.com/office/drawing/2014/main" id="{705022DA-F2D9-40A5-937E-066EDBB3062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625749" y="2187773"/>
              <a:ext cx="196408" cy="240721"/>
            </a:xfrm>
            <a:custGeom>
              <a:avLst/>
              <a:gdLst/>
              <a:ahLst/>
              <a:cxnLst/>
              <a:rect l="0" t="0" r="0" b="0"/>
              <a:pathLst>
                <a:path w="196408" h="240721">
                  <a:moveTo>
                    <a:pt x="187478" y="0"/>
                  </a:moveTo>
                  <a:lnTo>
                    <a:pt x="187478" y="0"/>
                  </a:lnTo>
                  <a:lnTo>
                    <a:pt x="187478" y="51834"/>
                  </a:lnTo>
                  <a:lnTo>
                    <a:pt x="188470" y="72575"/>
                  </a:lnTo>
                  <a:lnTo>
                    <a:pt x="196039" y="126708"/>
                  </a:lnTo>
                  <a:lnTo>
                    <a:pt x="196405" y="181383"/>
                  </a:lnTo>
                  <a:lnTo>
                    <a:pt x="196407" y="236748"/>
                  </a:lnTo>
                  <a:lnTo>
                    <a:pt x="196407" y="239812"/>
                  </a:lnTo>
                  <a:lnTo>
                    <a:pt x="195415" y="240242"/>
                  </a:lnTo>
                  <a:lnTo>
                    <a:pt x="191667" y="240720"/>
                  </a:lnTo>
                  <a:lnTo>
                    <a:pt x="190270" y="239855"/>
                  </a:lnTo>
                  <a:lnTo>
                    <a:pt x="189339" y="238286"/>
                  </a:lnTo>
                  <a:lnTo>
                    <a:pt x="188719" y="236248"/>
                  </a:lnTo>
                  <a:lnTo>
                    <a:pt x="172210" y="224842"/>
                  </a:lnTo>
                  <a:lnTo>
                    <a:pt x="165646" y="223716"/>
                  </a:lnTo>
                  <a:lnTo>
                    <a:pt x="163993" y="222566"/>
                  </a:lnTo>
                  <a:lnTo>
                    <a:pt x="162891" y="220808"/>
                  </a:lnTo>
                  <a:lnTo>
                    <a:pt x="162157" y="218643"/>
                  </a:lnTo>
                  <a:lnTo>
                    <a:pt x="160675" y="217199"/>
                  </a:lnTo>
                  <a:lnTo>
                    <a:pt x="152857" y="213184"/>
                  </a:lnTo>
                  <a:lnTo>
                    <a:pt x="107985" y="175271"/>
                  </a:lnTo>
                  <a:lnTo>
                    <a:pt x="54269" y="147844"/>
                  </a:lnTo>
                  <a:lnTo>
                    <a:pt x="48898" y="142437"/>
                  </a:lnTo>
                  <a:lnTo>
                    <a:pt x="47467" y="139607"/>
                  </a:lnTo>
                  <a:lnTo>
                    <a:pt x="45520" y="137720"/>
                  </a:lnTo>
                  <a:lnTo>
                    <a:pt x="29539" y="127148"/>
                  </a:lnTo>
                  <a:lnTo>
                    <a:pt x="5900" y="104147"/>
                  </a:lnTo>
                  <a:lnTo>
                    <a:pt x="2597" y="98212"/>
                  </a:lnTo>
                  <a:lnTo>
                    <a:pt x="109" y="89819"/>
                  </a:lnTo>
                  <a:lnTo>
                    <a:pt x="0" y="84711"/>
                  </a:lnTo>
                  <a:lnTo>
                    <a:pt x="2621" y="79652"/>
                  </a:lnTo>
                  <a:lnTo>
                    <a:pt x="12387" y="68320"/>
                  </a:lnTo>
                  <a:lnTo>
                    <a:pt x="18048" y="65091"/>
                  </a:lnTo>
                  <a:lnTo>
                    <a:pt x="25855" y="61672"/>
                  </a:lnTo>
                  <a:lnTo>
                    <a:pt x="76370" y="36106"/>
                  </a:lnTo>
                  <a:lnTo>
                    <a:pt x="130236" y="21016"/>
                  </a:lnTo>
                  <a:lnTo>
                    <a:pt x="178548" y="26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27" name="SMARTInkShape-Group12">
            <a:extLst>
              <a:ext uri="{FF2B5EF4-FFF2-40B4-BE49-F238E27FC236}">
                <a16:creationId xmlns:a16="http://schemas.microsoft.com/office/drawing/2014/main" id="{07C7C320-B62A-4C26-9AE3-1CB411DD0212}"/>
              </a:ext>
            </a:extLst>
          </p:cNvPr>
          <p:cNvGrpSpPr/>
          <p:nvPr/>
        </p:nvGrpSpPr>
        <p:grpSpPr>
          <a:xfrm>
            <a:off x="6063261" y="1937841"/>
            <a:ext cx="107118" cy="607121"/>
            <a:chOff x="6063261" y="1937841"/>
            <a:chExt cx="107118" cy="607121"/>
          </a:xfrm>
        </p:grpSpPr>
        <p:sp>
          <p:nvSpPr>
            <p:cNvPr id="25" name="SMARTInkShape-19">
              <a:extLst>
                <a:ext uri="{FF2B5EF4-FFF2-40B4-BE49-F238E27FC236}">
                  <a16:creationId xmlns:a16="http://schemas.microsoft.com/office/drawing/2014/main" id="{555BAA8C-AA37-47AF-9C57-78E7C8D2849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063261" y="1937841"/>
              <a:ext cx="35717" cy="205248"/>
            </a:xfrm>
            <a:custGeom>
              <a:avLst/>
              <a:gdLst/>
              <a:ahLst/>
              <a:cxnLst/>
              <a:rect l="0" t="0" r="0" b="0"/>
              <a:pathLst>
                <a:path w="35717" h="205248">
                  <a:moveTo>
                    <a:pt x="17856" y="142776"/>
                  </a:moveTo>
                  <a:lnTo>
                    <a:pt x="17856" y="142776"/>
                  </a:lnTo>
                  <a:lnTo>
                    <a:pt x="17857" y="133295"/>
                  </a:lnTo>
                  <a:lnTo>
                    <a:pt x="15211" y="125995"/>
                  </a:lnTo>
                  <a:lnTo>
                    <a:pt x="13116" y="122659"/>
                  </a:lnTo>
                  <a:lnTo>
                    <a:pt x="9294" y="88767"/>
                  </a:lnTo>
                  <a:lnTo>
                    <a:pt x="6329" y="66382"/>
                  </a:lnTo>
                  <a:lnTo>
                    <a:pt x="553" y="36753"/>
                  </a:lnTo>
                  <a:lnTo>
                    <a:pt x="0" y="18180"/>
                  </a:lnTo>
                  <a:lnTo>
                    <a:pt x="4738" y="17885"/>
                  </a:lnTo>
                  <a:lnTo>
                    <a:pt x="6134" y="18835"/>
                  </a:lnTo>
                  <a:lnTo>
                    <a:pt x="7065" y="20462"/>
                  </a:lnTo>
                  <a:lnTo>
                    <a:pt x="17290" y="61490"/>
                  </a:lnTo>
                  <a:lnTo>
                    <a:pt x="17479" y="64773"/>
                  </a:lnTo>
                  <a:lnTo>
                    <a:pt x="20335" y="71066"/>
                  </a:lnTo>
                  <a:lnTo>
                    <a:pt x="22485" y="74134"/>
                  </a:lnTo>
                  <a:lnTo>
                    <a:pt x="25512" y="87932"/>
                  </a:lnTo>
                  <a:lnTo>
                    <a:pt x="26736" y="140981"/>
                  </a:lnTo>
                  <a:lnTo>
                    <a:pt x="25787" y="171313"/>
                  </a:lnTo>
                  <a:lnTo>
                    <a:pt x="18224" y="194426"/>
                  </a:lnTo>
                  <a:lnTo>
                    <a:pt x="17857" y="205247"/>
                  </a:lnTo>
                  <a:lnTo>
                    <a:pt x="17857" y="156870"/>
                  </a:lnTo>
                  <a:lnTo>
                    <a:pt x="17857" y="107719"/>
                  </a:lnTo>
                  <a:lnTo>
                    <a:pt x="16864" y="74819"/>
                  </a:lnTo>
                  <a:lnTo>
                    <a:pt x="9754" y="48485"/>
                  </a:lnTo>
                  <a:lnTo>
                    <a:pt x="8959" y="36180"/>
                  </a:lnTo>
                  <a:lnTo>
                    <a:pt x="8936" y="40526"/>
                  </a:lnTo>
                  <a:lnTo>
                    <a:pt x="17784" y="95016"/>
                  </a:lnTo>
                  <a:lnTo>
                    <a:pt x="17824" y="101044"/>
                  </a:lnTo>
                  <a:lnTo>
                    <a:pt x="20488" y="107031"/>
                  </a:lnTo>
                  <a:lnTo>
                    <a:pt x="23986" y="112999"/>
                  </a:lnTo>
                  <a:lnTo>
                    <a:pt x="26233" y="124914"/>
                  </a:lnTo>
                  <a:lnTo>
                    <a:pt x="26785" y="169043"/>
                  </a:lnTo>
                  <a:lnTo>
                    <a:pt x="22046" y="164670"/>
                  </a:lnTo>
                  <a:lnTo>
                    <a:pt x="19718" y="157137"/>
                  </a:lnTo>
                  <a:lnTo>
                    <a:pt x="15763" y="141739"/>
                  </a:lnTo>
                  <a:lnTo>
                    <a:pt x="10952" y="124610"/>
                  </a:lnTo>
                  <a:lnTo>
                    <a:pt x="9006" y="70170"/>
                  </a:lnTo>
                  <a:lnTo>
                    <a:pt x="8937" y="51133"/>
                  </a:lnTo>
                  <a:lnTo>
                    <a:pt x="11577" y="44830"/>
                  </a:lnTo>
                  <a:lnTo>
                    <a:pt x="16616" y="37439"/>
                  </a:lnTo>
                  <a:lnTo>
                    <a:pt x="17030" y="37825"/>
                  </a:lnTo>
                  <a:lnTo>
                    <a:pt x="26415" y="90583"/>
                  </a:lnTo>
                  <a:lnTo>
                    <a:pt x="26785" y="140900"/>
                  </a:lnTo>
                  <a:lnTo>
                    <a:pt x="25793" y="141525"/>
                  </a:lnTo>
                  <a:lnTo>
                    <a:pt x="22046" y="142220"/>
                  </a:lnTo>
                  <a:lnTo>
                    <a:pt x="20649" y="141413"/>
                  </a:lnTo>
                  <a:lnTo>
                    <a:pt x="19718" y="139883"/>
                  </a:lnTo>
                  <a:lnTo>
                    <a:pt x="10277" y="109342"/>
                  </a:lnTo>
                  <a:lnTo>
                    <a:pt x="8979" y="56650"/>
                  </a:lnTo>
                  <a:lnTo>
                    <a:pt x="9926" y="25748"/>
                  </a:lnTo>
                  <a:lnTo>
                    <a:pt x="16616" y="3697"/>
                  </a:lnTo>
                  <a:lnTo>
                    <a:pt x="18022" y="2432"/>
                  </a:lnTo>
                  <a:lnTo>
                    <a:pt x="26386" y="0"/>
                  </a:lnTo>
                  <a:lnTo>
                    <a:pt x="29416" y="20643"/>
                  </a:lnTo>
                  <a:lnTo>
                    <a:pt x="34886" y="34640"/>
                  </a:lnTo>
                  <a:lnTo>
                    <a:pt x="35716" y="98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6" name="SMARTInkShape-20">
              <a:extLst>
                <a:ext uri="{FF2B5EF4-FFF2-40B4-BE49-F238E27FC236}">
                  <a16:creationId xmlns:a16="http://schemas.microsoft.com/office/drawing/2014/main" id="{672D2D92-6F97-4510-ADA9-BB6F1C11E63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108015" y="2322799"/>
              <a:ext cx="62364" cy="222163"/>
            </a:xfrm>
            <a:custGeom>
              <a:avLst/>
              <a:gdLst/>
              <a:ahLst/>
              <a:cxnLst/>
              <a:rect l="0" t="0" r="0" b="0"/>
              <a:pathLst>
                <a:path w="62364" h="222163">
                  <a:moveTo>
                    <a:pt x="8821" y="34639"/>
                  </a:moveTo>
                  <a:lnTo>
                    <a:pt x="8821" y="34639"/>
                  </a:lnTo>
                  <a:lnTo>
                    <a:pt x="0" y="34638"/>
                  </a:lnTo>
                  <a:lnTo>
                    <a:pt x="885" y="73785"/>
                  </a:lnTo>
                  <a:lnTo>
                    <a:pt x="8986" y="107108"/>
                  </a:lnTo>
                  <a:lnTo>
                    <a:pt x="10915" y="109741"/>
                  </a:lnTo>
                  <a:lnTo>
                    <a:pt x="13194" y="111495"/>
                  </a:lnTo>
                  <a:lnTo>
                    <a:pt x="15725" y="121383"/>
                  </a:lnTo>
                  <a:lnTo>
                    <a:pt x="17741" y="149378"/>
                  </a:lnTo>
                  <a:lnTo>
                    <a:pt x="17748" y="145585"/>
                  </a:lnTo>
                  <a:lnTo>
                    <a:pt x="15103" y="140834"/>
                  </a:lnTo>
                  <a:lnTo>
                    <a:pt x="10062" y="134439"/>
                  </a:lnTo>
                  <a:lnTo>
                    <a:pt x="2929" y="111789"/>
                  </a:lnTo>
                  <a:lnTo>
                    <a:pt x="291" y="74674"/>
                  </a:lnTo>
                  <a:lnTo>
                    <a:pt x="9009" y="23638"/>
                  </a:lnTo>
                  <a:lnTo>
                    <a:pt x="17351" y="0"/>
                  </a:lnTo>
                  <a:lnTo>
                    <a:pt x="22373" y="3980"/>
                  </a:lnTo>
                  <a:lnTo>
                    <a:pt x="24766" y="8776"/>
                  </a:lnTo>
                  <a:lnTo>
                    <a:pt x="27420" y="22854"/>
                  </a:lnTo>
                  <a:lnTo>
                    <a:pt x="41889" y="55853"/>
                  </a:lnTo>
                  <a:lnTo>
                    <a:pt x="55350" y="104095"/>
                  </a:lnTo>
                  <a:lnTo>
                    <a:pt x="57700" y="107732"/>
                  </a:lnTo>
                  <a:lnTo>
                    <a:pt x="61780" y="137897"/>
                  </a:lnTo>
                  <a:lnTo>
                    <a:pt x="62363" y="165350"/>
                  </a:lnTo>
                  <a:lnTo>
                    <a:pt x="61383" y="166428"/>
                  </a:lnTo>
                  <a:lnTo>
                    <a:pt x="57648" y="167626"/>
                  </a:lnTo>
                  <a:lnTo>
                    <a:pt x="55263" y="164969"/>
                  </a:lnTo>
                  <a:lnTo>
                    <a:pt x="32587" y="113275"/>
                  </a:lnTo>
                  <a:lnTo>
                    <a:pt x="18924" y="66655"/>
                  </a:lnTo>
                  <a:lnTo>
                    <a:pt x="17797" y="53108"/>
                  </a:lnTo>
                  <a:lnTo>
                    <a:pt x="17755" y="64980"/>
                  </a:lnTo>
                  <a:lnTo>
                    <a:pt x="26129" y="120001"/>
                  </a:lnTo>
                  <a:lnTo>
                    <a:pt x="23986" y="170100"/>
                  </a:lnTo>
                  <a:lnTo>
                    <a:pt x="17751" y="222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30" name="SMARTInkShape-Group13">
            <a:extLst>
              <a:ext uri="{FF2B5EF4-FFF2-40B4-BE49-F238E27FC236}">
                <a16:creationId xmlns:a16="http://schemas.microsoft.com/office/drawing/2014/main" id="{3F3DA43F-922A-4B7B-B75B-894E00432A1F}"/>
              </a:ext>
            </a:extLst>
          </p:cNvPr>
          <p:cNvGrpSpPr/>
          <p:nvPr/>
        </p:nvGrpSpPr>
        <p:grpSpPr>
          <a:xfrm>
            <a:off x="6661698" y="1957385"/>
            <a:ext cx="124866" cy="560788"/>
            <a:chOff x="6661698" y="1957385"/>
            <a:chExt cx="124866" cy="560788"/>
          </a:xfrm>
        </p:grpSpPr>
        <p:sp>
          <p:nvSpPr>
            <p:cNvPr id="28" name="SMARTInkShape-21">
              <a:extLst>
                <a:ext uri="{FF2B5EF4-FFF2-40B4-BE49-F238E27FC236}">
                  <a16:creationId xmlns:a16="http://schemas.microsoft.com/office/drawing/2014/main" id="{EDD411C3-0217-4FA7-A211-6C206AFBFAD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661698" y="1957385"/>
              <a:ext cx="44494" cy="176811"/>
            </a:xfrm>
            <a:custGeom>
              <a:avLst/>
              <a:gdLst/>
              <a:ahLst/>
              <a:cxnLst/>
              <a:rect l="0" t="0" r="0" b="0"/>
              <a:pathLst>
                <a:path w="44494" h="176811">
                  <a:moveTo>
                    <a:pt x="26638" y="69654"/>
                  </a:moveTo>
                  <a:lnTo>
                    <a:pt x="26638" y="69654"/>
                  </a:lnTo>
                  <a:lnTo>
                    <a:pt x="14209" y="49537"/>
                  </a:lnTo>
                  <a:lnTo>
                    <a:pt x="0" y="34096"/>
                  </a:lnTo>
                  <a:lnTo>
                    <a:pt x="4634" y="38723"/>
                  </a:lnTo>
                  <a:lnTo>
                    <a:pt x="6937" y="43670"/>
                  </a:lnTo>
                  <a:lnTo>
                    <a:pt x="26822" y="97480"/>
                  </a:lnTo>
                  <a:lnTo>
                    <a:pt x="35622" y="118248"/>
                  </a:lnTo>
                  <a:lnTo>
                    <a:pt x="40553" y="126970"/>
                  </a:lnTo>
                  <a:lnTo>
                    <a:pt x="43718" y="140654"/>
                  </a:lnTo>
                  <a:lnTo>
                    <a:pt x="44493" y="158794"/>
                  </a:lnTo>
                  <a:lnTo>
                    <a:pt x="43505" y="138525"/>
                  </a:lnTo>
                  <a:lnTo>
                    <a:pt x="29504" y="84459"/>
                  </a:lnTo>
                  <a:lnTo>
                    <a:pt x="17566" y="29660"/>
                  </a:lnTo>
                  <a:lnTo>
                    <a:pt x="10808" y="16407"/>
                  </a:lnTo>
                  <a:lnTo>
                    <a:pt x="8897" y="0"/>
                  </a:lnTo>
                  <a:lnTo>
                    <a:pt x="15931" y="13819"/>
                  </a:lnTo>
                  <a:lnTo>
                    <a:pt x="25032" y="43192"/>
                  </a:lnTo>
                  <a:lnTo>
                    <a:pt x="27313" y="63361"/>
                  </a:lnTo>
                  <a:lnTo>
                    <a:pt x="32681" y="77601"/>
                  </a:lnTo>
                  <a:lnTo>
                    <a:pt x="38045" y="126811"/>
                  </a:lnTo>
                  <a:lnTo>
                    <a:pt x="40638" y="141690"/>
                  </a:lnTo>
                  <a:lnTo>
                    <a:pt x="35569" y="176792"/>
                  </a:lnTo>
                  <a:lnTo>
                    <a:pt x="35568" y="164380"/>
                  </a:lnTo>
                  <a:lnTo>
                    <a:pt x="32922" y="158718"/>
                  </a:lnTo>
                  <a:lnTo>
                    <a:pt x="30827" y="155819"/>
                  </a:lnTo>
                  <a:lnTo>
                    <a:pt x="19734" y="118486"/>
                  </a:lnTo>
                  <a:lnTo>
                    <a:pt x="17711" y="65456"/>
                  </a:lnTo>
                  <a:lnTo>
                    <a:pt x="17707" y="34557"/>
                  </a:lnTo>
                  <a:lnTo>
                    <a:pt x="23844" y="48316"/>
                  </a:lnTo>
                  <a:lnTo>
                    <a:pt x="26605" y="103666"/>
                  </a:lnTo>
                  <a:lnTo>
                    <a:pt x="26637" y="156461"/>
                  </a:lnTo>
                  <a:lnTo>
                    <a:pt x="26638" y="164497"/>
                  </a:lnTo>
                  <a:lnTo>
                    <a:pt x="29284" y="169022"/>
                  </a:lnTo>
                  <a:lnTo>
                    <a:pt x="35568" y="176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SMARTInkShape-22">
              <a:extLst>
                <a:ext uri="{FF2B5EF4-FFF2-40B4-BE49-F238E27FC236}">
                  <a16:creationId xmlns:a16="http://schemas.microsoft.com/office/drawing/2014/main" id="{82FC9996-48E2-4B60-9A78-81C5AC73EBF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724054" y="2268315"/>
              <a:ext cx="62510" cy="249858"/>
            </a:xfrm>
            <a:custGeom>
              <a:avLst/>
              <a:gdLst/>
              <a:ahLst/>
              <a:cxnLst/>
              <a:rect l="0" t="0" r="0" b="0"/>
              <a:pathLst>
                <a:path w="62510" h="249858">
                  <a:moveTo>
                    <a:pt x="1" y="26615"/>
                  </a:moveTo>
                  <a:lnTo>
                    <a:pt x="1" y="26615"/>
                  </a:lnTo>
                  <a:lnTo>
                    <a:pt x="0" y="73035"/>
                  </a:lnTo>
                  <a:lnTo>
                    <a:pt x="2646" y="79657"/>
                  </a:lnTo>
                  <a:lnTo>
                    <a:pt x="4741" y="82812"/>
                  </a:lnTo>
                  <a:lnTo>
                    <a:pt x="7689" y="96734"/>
                  </a:lnTo>
                  <a:lnTo>
                    <a:pt x="9901" y="138822"/>
                  </a:lnTo>
                  <a:lnTo>
                    <a:pt x="15994" y="151452"/>
                  </a:lnTo>
                  <a:lnTo>
                    <a:pt x="17751" y="167715"/>
                  </a:lnTo>
                  <a:lnTo>
                    <a:pt x="17859" y="116582"/>
                  </a:lnTo>
                  <a:lnTo>
                    <a:pt x="15214" y="85683"/>
                  </a:lnTo>
                  <a:lnTo>
                    <a:pt x="9298" y="51271"/>
                  </a:lnTo>
                  <a:lnTo>
                    <a:pt x="9995" y="26414"/>
                  </a:lnTo>
                  <a:lnTo>
                    <a:pt x="17828" y="0"/>
                  </a:lnTo>
                  <a:lnTo>
                    <a:pt x="24924" y="16630"/>
                  </a:lnTo>
                  <a:lnTo>
                    <a:pt x="37765" y="71786"/>
                  </a:lnTo>
                  <a:lnTo>
                    <a:pt x="44246" y="122091"/>
                  </a:lnTo>
                  <a:lnTo>
                    <a:pt x="44645" y="176393"/>
                  </a:lnTo>
                  <a:lnTo>
                    <a:pt x="44648" y="186929"/>
                  </a:lnTo>
                  <a:lnTo>
                    <a:pt x="44648" y="171088"/>
                  </a:lnTo>
                  <a:lnTo>
                    <a:pt x="35828" y="151861"/>
                  </a:lnTo>
                  <a:lnTo>
                    <a:pt x="40492" y="156439"/>
                  </a:lnTo>
                  <a:lnTo>
                    <a:pt x="42801" y="161374"/>
                  </a:lnTo>
                  <a:lnTo>
                    <a:pt x="47132" y="192626"/>
                  </a:lnTo>
                  <a:lnTo>
                    <a:pt x="62509" y="249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23392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latin typeface="Comic Sans MS" pitchFamily="66" charset="0"/>
              </a:rPr>
              <a:t>Types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fr-CA" sz="2600" dirty="0">
                <a:latin typeface="Comic Sans MS" pitchFamily="66" charset="0"/>
              </a:rPr>
              <a:t>On distingue 3 types d’otite moyenne:</a:t>
            </a:r>
          </a:p>
          <a:p>
            <a:pPr marL="68580" indent="0">
              <a:buNone/>
            </a:pPr>
            <a:endParaRPr lang="fr-CA" sz="2600" dirty="0">
              <a:latin typeface="Comic Sans MS" pitchFamily="66" charset="0"/>
            </a:endParaRPr>
          </a:p>
          <a:p>
            <a:r>
              <a:rPr lang="fr-CA" sz="2600" b="1" u="sng" dirty="0">
                <a:latin typeface="Comic Sans MS" pitchFamily="66" charset="0"/>
              </a:rPr>
              <a:t>Otite aiguë</a:t>
            </a:r>
            <a:r>
              <a:rPr lang="fr-CA" sz="2600" b="1" dirty="0">
                <a:latin typeface="Comic Sans MS" pitchFamily="66" charset="0"/>
              </a:rPr>
              <a:t>.</a:t>
            </a:r>
            <a:r>
              <a:rPr lang="fr-CA" sz="2600" dirty="0">
                <a:latin typeface="Comic Sans MS" pitchFamily="66" charset="0"/>
              </a:rPr>
              <a:t> Une infection de l’oreille moyenne qui dure en général de 7 à 14 jours.</a:t>
            </a:r>
          </a:p>
          <a:p>
            <a:pPr marL="64008" indent="0">
              <a:buNone/>
            </a:pPr>
            <a:endParaRPr lang="fr-CA" sz="2600" dirty="0">
              <a:latin typeface="Comic Sans MS" pitchFamily="66" charset="0"/>
            </a:endParaRPr>
          </a:p>
          <a:p>
            <a:r>
              <a:rPr lang="fr-CA" sz="2600" b="1" u="sng" dirty="0">
                <a:latin typeface="Comic Sans MS" pitchFamily="66" charset="0"/>
              </a:rPr>
              <a:t>Otite persistante</a:t>
            </a:r>
            <a:r>
              <a:rPr lang="fr-CA" sz="2600" b="1" dirty="0">
                <a:latin typeface="Comic Sans MS" pitchFamily="66" charset="0"/>
              </a:rPr>
              <a:t>.</a:t>
            </a:r>
            <a:r>
              <a:rPr lang="fr-CA" sz="2600" dirty="0">
                <a:latin typeface="Comic Sans MS" pitchFamily="66" charset="0"/>
              </a:rPr>
              <a:t> Une infection de l’oreille moyenne qui persiste plus de six semaines. Il arrive aussi qu’il y ait présence d’un liquide dans l’oreille moyenne pendant plus de trois mois, sans signe d’infection. Dans ce cas, il est question d’</a:t>
            </a:r>
            <a:r>
              <a:rPr lang="fr-CA" sz="2600" b="1" dirty="0">
                <a:latin typeface="Comic Sans MS" pitchFamily="66" charset="0"/>
              </a:rPr>
              <a:t>otite séreuse</a:t>
            </a:r>
            <a:r>
              <a:rPr lang="fr-CA" sz="2600" dirty="0">
                <a:latin typeface="Comic Sans MS" pitchFamily="66" charset="0"/>
              </a:rPr>
              <a:t>.</a:t>
            </a:r>
          </a:p>
          <a:p>
            <a:pPr marL="64008" indent="0">
              <a:buNone/>
            </a:pPr>
            <a:endParaRPr lang="fr-CA" sz="2600" dirty="0">
              <a:latin typeface="Comic Sans MS" pitchFamily="66" charset="0"/>
            </a:endParaRPr>
          </a:p>
          <a:p>
            <a:r>
              <a:rPr lang="fr-CA" sz="2600" b="1" u="sng" dirty="0">
                <a:latin typeface="Comic Sans MS" pitchFamily="66" charset="0"/>
              </a:rPr>
              <a:t>Otites récurrentes</a:t>
            </a:r>
            <a:r>
              <a:rPr lang="fr-CA" sz="2600" b="1" dirty="0">
                <a:latin typeface="Comic Sans MS" pitchFamily="66" charset="0"/>
              </a:rPr>
              <a:t>.</a:t>
            </a:r>
            <a:r>
              <a:rPr lang="fr-CA" sz="2600" dirty="0">
                <a:latin typeface="Comic Sans MS" pitchFamily="66" charset="0"/>
              </a:rPr>
              <a:t> Lorsqu’une otite aiguë réapparaît plusieurs fois dans une même saison.</a:t>
            </a:r>
          </a:p>
          <a:p>
            <a:pPr marL="64008" indent="0">
              <a:buNone/>
            </a:pP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 rot="2032515">
            <a:off x="6291146" y="773740"/>
            <a:ext cx="1861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800" b="1" dirty="0">
                <a:latin typeface="Comic Sans MS" pitchFamily="66" charset="0"/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3922434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latin typeface="Comic Sans MS" pitchFamily="66" charset="0"/>
              </a:rPr>
              <a:t>Otites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933" y="332656"/>
            <a:ext cx="2520280" cy="2407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933" y="3244334"/>
            <a:ext cx="4139952" cy="3316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4" y="3244334"/>
            <a:ext cx="3217189" cy="2609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45102" y="2740567"/>
            <a:ext cx="3166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/>
              <a:t>Otite du baigneur perforée</a:t>
            </a:r>
          </a:p>
        </p:txBody>
      </p:sp>
      <p:grpSp>
        <p:nvGrpSpPr>
          <p:cNvPr id="12" name="SMARTInkShape-Group14">
            <a:extLst>
              <a:ext uri="{FF2B5EF4-FFF2-40B4-BE49-F238E27FC236}">
                <a16:creationId xmlns:a16="http://schemas.microsoft.com/office/drawing/2014/main" id="{CE85A440-37AE-462A-B391-BFCEED336E0C}"/>
              </a:ext>
            </a:extLst>
          </p:cNvPr>
          <p:cNvGrpSpPr/>
          <p:nvPr/>
        </p:nvGrpSpPr>
        <p:grpSpPr>
          <a:xfrm>
            <a:off x="6599039" y="1830586"/>
            <a:ext cx="196454" cy="205384"/>
            <a:chOff x="6599039" y="1830586"/>
            <a:chExt cx="196454" cy="205384"/>
          </a:xfrm>
        </p:grpSpPr>
        <p:sp>
          <p:nvSpPr>
            <p:cNvPr id="10" name="SMARTInkShape-23">
              <a:extLst>
                <a:ext uri="{FF2B5EF4-FFF2-40B4-BE49-F238E27FC236}">
                  <a16:creationId xmlns:a16="http://schemas.microsoft.com/office/drawing/2014/main" id="{333B5BD5-0EDB-4F9B-84CC-AFED2B47E3A9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643688" y="1893510"/>
              <a:ext cx="116086" cy="106328"/>
            </a:xfrm>
            <a:custGeom>
              <a:avLst/>
              <a:gdLst/>
              <a:ahLst/>
              <a:cxnLst/>
              <a:rect l="0" t="0" r="0" b="0"/>
              <a:pathLst>
                <a:path w="116086" h="106328">
                  <a:moveTo>
                    <a:pt x="116085" y="71021"/>
                  </a:moveTo>
                  <a:lnTo>
                    <a:pt x="116085" y="71021"/>
                  </a:lnTo>
                  <a:lnTo>
                    <a:pt x="116085" y="96092"/>
                  </a:lnTo>
                  <a:lnTo>
                    <a:pt x="111345" y="102042"/>
                  </a:lnTo>
                  <a:lnTo>
                    <a:pt x="106371" y="104652"/>
                  </a:lnTo>
                  <a:lnTo>
                    <a:pt x="95094" y="106327"/>
                  </a:lnTo>
                  <a:lnTo>
                    <a:pt x="71039" y="93393"/>
                  </a:lnTo>
                  <a:lnTo>
                    <a:pt x="41888" y="68104"/>
                  </a:lnTo>
                  <a:lnTo>
                    <a:pt x="38460" y="62118"/>
                  </a:lnTo>
                  <a:lnTo>
                    <a:pt x="35879" y="45998"/>
                  </a:lnTo>
                  <a:lnTo>
                    <a:pt x="36817" y="45409"/>
                  </a:lnTo>
                  <a:lnTo>
                    <a:pt x="40506" y="44755"/>
                  </a:lnTo>
                  <a:lnTo>
                    <a:pt x="42879" y="46565"/>
                  </a:lnTo>
                  <a:lnTo>
                    <a:pt x="84480" y="101534"/>
                  </a:lnTo>
                  <a:lnTo>
                    <a:pt x="87869" y="105197"/>
                  </a:lnTo>
                  <a:lnTo>
                    <a:pt x="87352" y="105711"/>
                  </a:lnTo>
                  <a:lnTo>
                    <a:pt x="84132" y="106283"/>
                  </a:lnTo>
                  <a:lnTo>
                    <a:pt x="79394" y="103891"/>
                  </a:lnTo>
                  <a:lnTo>
                    <a:pt x="73982" y="100513"/>
                  </a:lnTo>
                  <a:lnTo>
                    <a:pt x="65356" y="97619"/>
                  </a:lnTo>
                  <a:lnTo>
                    <a:pt x="32185" y="67370"/>
                  </a:lnTo>
                  <a:lnTo>
                    <a:pt x="3740" y="31344"/>
                  </a:lnTo>
                  <a:lnTo>
                    <a:pt x="4478" y="28695"/>
                  </a:lnTo>
                  <a:lnTo>
                    <a:pt x="10589" y="23105"/>
                  </a:lnTo>
                  <a:lnTo>
                    <a:pt x="15988" y="23202"/>
                  </a:lnTo>
                  <a:lnTo>
                    <a:pt x="29926" y="28602"/>
                  </a:lnTo>
                  <a:lnTo>
                    <a:pt x="40751" y="37616"/>
                  </a:lnTo>
                  <a:lnTo>
                    <a:pt x="65256" y="69421"/>
                  </a:lnTo>
                  <a:lnTo>
                    <a:pt x="69605" y="81572"/>
                  </a:lnTo>
                  <a:lnTo>
                    <a:pt x="69224" y="85000"/>
                  </a:lnTo>
                  <a:lnTo>
                    <a:pt x="66154" y="91455"/>
                  </a:lnTo>
                  <a:lnTo>
                    <a:pt x="63946" y="92582"/>
                  </a:lnTo>
                  <a:lnTo>
                    <a:pt x="61483" y="92340"/>
                  </a:lnTo>
                  <a:lnTo>
                    <a:pt x="55140" y="89564"/>
                  </a:lnTo>
                  <a:lnTo>
                    <a:pt x="49300" y="89083"/>
                  </a:lnTo>
                  <a:lnTo>
                    <a:pt x="48741" y="88024"/>
                  </a:lnTo>
                  <a:lnTo>
                    <a:pt x="49361" y="86325"/>
                  </a:lnTo>
                  <a:lnTo>
                    <a:pt x="51704" y="81792"/>
                  </a:lnTo>
                  <a:lnTo>
                    <a:pt x="52744" y="76470"/>
                  </a:lnTo>
                  <a:lnTo>
                    <a:pt x="54015" y="75646"/>
                  </a:lnTo>
                  <a:lnTo>
                    <a:pt x="55853" y="76089"/>
                  </a:lnTo>
                  <a:lnTo>
                    <a:pt x="61193" y="79188"/>
                  </a:lnTo>
                  <a:lnTo>
                    <a:pt x="70080" y="79884"/>
                  </a:lnTo>
                  <a:lnTo>
                    <a:pt x="68188" y="82567"/>
                  </a:lnTo>
                  <a:lnTo>
                    <a:pt x="66295" y="84672"/>
                  </a:lnTo>
                  <a:lnTo>
                    <a:pt x="65032" y="85082"/>
                  </a:lnTo>
                  <a:lnTo>
                    <a:pt x="64191" y="84364"/>
                  </a:lnTo>
                  <a:lnTo>
                    <a:pt x="63630" y="82893"/>
                  </a:lnTo>
                  <a:lnTo>
                    <a:pt x="37748" y="58300"/>
                  </a:lnTo>
                  <a:lnTo>
                    <a:pt x="22817" y="33745"/>
                  </a:lnTo>
                  <a:lnTo>
                    <a:pt x="20063" y="25350"/>
                  </a:lnTo>
                  <a:lnTo>
                    <a:pt x="20320" y="22714"/>
                  </a:lnTo>
                  <a:lnTo>
                    <a:pt x="21484" y="20957"/>
                  </a:lnTo>
                  <a:lnTo>
                    <a:pt x="23252" y="19786"/>
                  </a:lnTo>
                  <a:lnTo>
                    <a:pt x="30481" y="18137"/>
                  </a:lnTo>
                  <a:lnTo>
                    <a:pt x="33219" y="19890"/>
                  </a:lnTo>
                  <a:lnTo>
                    <a:pt x="44743" y="36962"/>
                  </a:lnTo>
                  <a:lnTo>
                    <a:pt x="47687" y="42362"/>
                  </a:lnTo>
                  <a:lnTo>
                    <a:pt x="48659" y="45962"/>
                  </a:lnTo>
                  <a:lnTo>
                    <a:pt x="48314" y="48362"/>
                  </a:lnTo>
                  <a:lnTo>
                    <a:pt x="45372" y="52214"/>
                  </a:lnTo>
                  <a:lnTo>
                    <a:pt x="42323" y="50094"/>
                  </a:lnTo>
                  <a:lnTo>
                    <a:pt x="37662" y="44853"/>
                  </a:lnTo>
                  <a:lnTo>
                    <a:pt x="30451" y="31738"/>
                  </a:lnTo>
                  <a:lnTo>
                    <a:pt x="27513" y="17915"/>
                  </a:lnTo>
                  <a:lnTo>
                    <a:pt x="26831" y="4323"/>
                  </a:lnTo>
                  <a:lnTo>
                    <a:pt x="27809" y="2743"/>
                  </a:lnTo>
                  <a:lnTo>
                    <a:pt x="29453" y="1690"/>
                  </a:lnTo>
                  <a:lnTo>
                    <a:pt x="34480" y="0"/>
                  </a:lnTo>
                  <a:lnTo>
                    <a:pt x="40092" y="4447"/>
                  </a:lnTo>
                  <a:lnTo>
                    <a:pt x="42622" y="9352"/>
                  </a:lnTo>
                  <a:lnTo>
                    <a:pt x="44247" y="20585"/>
                  </a:lnTo>
                  <a:lnTo>
                    <a:pt x="41824" y="26446"/>
                  </a:lnTo>
                  <a:lnTo>
                    <a:pt x="36924" y="33553"/>
                  </a:lnTo>
                  <a:lnTo>
                    <a:pt x="33608" y="34525"/>
                  </a:lnTo>
                  <a:lnTo>
                    <a:pt x="31335" y="34784"/>
                  </a:lnTo>
                  <a:lnTo>
                    <a:pt x="26164" y="32426"/>
                  </a:lnTo>
                  <a:lnTo>
                    <a:pt x="17902" y="26404"/>
                  </a:lnTo>
                  <a:lnTo>
                    <a:pt x="27352" y="26382"/>
                  </a:lnTo>
                  <a:lnTo>
                    <a:pt x="30141" y="27371"/>
                  </a:lnTo>
                  <a:lnTo>
                    <a:pt x="31999" y="29023"/>
                  </a:lnTo>
                  <a:lnTo>
                    <a:pt x="39724" y="43543"/>
                  </a:lnTo>
                  <a:lnTo>
                    <a:pt x="40373" y="47741"/>
                  </a:lnTo>
                  <a:lnTo>
                    <a:pt x="38448" y="55052"/>
                  </a:lnTo>
                  <a:lnTo>
                    <a:pt x="35554" y="57399"/>
                  </a:lnTo>
                  <a:lnTo>
                    <a:pt x="20581" y="61473"/>
                  </a:lnTo>
                  <a:lnTo>
                    <a:pt x="16423" y="59171"/>
                  </a:lnTo>
                  <a:lnTo>
                    <a:pt x="0" y="442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" name="SMARTInkShape-24">
              <a:extLst>
                <a:ext uri="{FF2B5EF4-FFF2-40B4-BE49-F238E27FC236}">
                  <a16:creationId xmlns:a16="http://schemas.microsoft.com/office/drawing/2014/main" id="{5124201B-AB43-4B35-9923-4831D875DD7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599039" y="1830586"/>
              <a:ext cx="196454" cy="205384"/>
            </a:xfrm>
            <a:custGeom>
              <a:avLst/>
              <a:gdLst/>
              <a:ahLst/>
              <a:cxnLst/>
              <a:rect l="0" t="0" r="0" b="0"/>
              <a:pathLst>
                <a:path w="196454" h="205384">
                  <a:moveTo>
                    <a:pt x="53578" y="17859"/>
                  </a:moveTo>
                  <a:lnTo>
                    <a:pt x="53578" y="17859"/>
                  </a:lnTo>
                  <a:lnTo>
                    <a:pt x="62499" y="8939"/>
                  </a:lnTo>
                  <a:lnTo>
                    <a:pt x="67246" y="8933"/>
                  </a:lnTo>
                  <a:lnTo>
                    <a:pt x="68643" y="7939"/>
                  </a:lnTo>
                  <a:lnTo>
                    <a:pt x="69575" y="6285"/>
                  </a:lnTo>
                  <a:lnTo>
                    <a:pt x="71405" y="109"/>
                  </a:lnTo>
                  <a:lnTo>
                    <a:pt x="123739" y="0"/>
                  </a:lnTo>
                  <a:lnTo>
                    <a:pt x="133545" y="8562"/>
                  </a:lnTo>
                  <a:lnTo>
                    <a:pt x="138567" y="8821"/>
                  </a:lnTo>
                  <a:lnTo>
                    <a:pt x="140003" y="9849"/>
                  </a:lnTo>
                  <a:lnTo>
                    <a:pt x="140960" y="11527"/>
                  </a:lnTo>
                  <a:lnTo>
                    <a:pt x="142497" y="16608"/>
                  </a:lnTo>
                  <a:lnTo>
                    <a:pt x="145353" y="17303"/>
                  </a:lnTo>
                  <a:lnTo>
                    <a:pt x="150530" y="17749"/>
                  </a:lnTo>
                  <a:lnTo>
                    <a:pt x="186249" y="52304"/>
                  </a:lnTo>
                  <a:lnTo>
                    <a:pt x="188264" y="60455"/>
                  </a:lnTo>
                  <a:lnTo>
                    <a:pt x="193586" y="68735"/>
                  </a:lnTo>
                  <a:lnTo>
                    <a:pt x="195887" y="80421"/>
                  </a:lnTo>
                  <a:lnTo>
                    <a:pt x="196452" y="135644"/>
                  </a:lnTo>
                  <a:lnTo>
                    <a:pt x="196453" y="138054"/>
                  </a:lnTo>
                  <a:lnTo>
                    <a:pt x="193808" y="143378"/>
                  </a:lnTo>
                  <a:lnTo>
                    <a:pt x="188765" y="150140"/>
                  </a:lnTo>
                  <a:lnTo>
                    <a:pt x="187892" y="156052"/>
                  </a:lnTo>
                  <a:lnTo>
                    <a:pt x="186776" y="157613"/>
                  </a:lnTo>
                  <a:lnTo>
                    <a:pt x="185041" y="158653"/>
                  </a:lnTo>
                  <a:lnTo>
                    <a:pt x="182892" y="159347"/>
                  </a:lnTo>
                  <a:lnTo>
                    <a:pt x="175127" y="165064"/>
                  </a:lnTo>
                  <a:lnTo>
                    <a:pt x="172091" y="170265"/>
                  </a:lnTo>
                  <a:lnTo>
                    <a:pt x="169751" y="175884"/>
                  </a:lnTo>
                  <a:lnTo>
                    <a:pt x="157377" y="190535"/>
                  </a:lnTo>
                  <a:lnTo>
                    <a:pt x="151636" y="193823"/>
                  </a:lnTo>
                  <a:lnTo>
                    <a:pt x="144606" y="195933"/>
                  </a:lnTo>
                  <a:lnTo>
                    <a:pt x="138647" y="201040"/>
                  </a:lnTo>
                  <a:lnTo>
                    <a:pt x="130743" y="203452"/>
                  </a:lnTo>
                  <a:lnTo>
                    <a:pt x="75747" y="205383"/>
                  </a:lnTo>
                  <a:lnTo>
                    <a:pt x="74310" y="204391"/>
                  </a:lnTo>
                  <a:lnTo>
                    <a:pt x="73352" y="202737"/>
                  </a:lnTo>
                  <a:lnTo>
                    <a:pt x="72714" y="200642"/>
                  </a:lnTo>
                  <a:lnTo>
                    <a:pt x="71296" y="199246"/>
                  </a:lnTo>
                  <a:lnTo>
                    <a:pt x="61892" y="194359"/>
                  </a:lnTo>
                  <a:lnTo>
                    <a:pt x="23551" y="166309"/>
                  </a:lnTo>
                  <a:lnTo>
                    <a:pt x="3136" y="136333"/>
                  </a:lnTo>
                  <a:lnTo>
                    <a:pt x="929" y="127818"/>
                  </a:lnTo>
                  <a:lnTo>
                    <a:pt x="0" y="81753"/>
                  </a:lnTo>
                  <a:lnTo>
                    <a:pt x="6137" y="73512"/>
                  </a:lnTo>
                  <a:lnTo>
                    <a:pt x="8562" y="64153"/>
                  </a:lnTo>
                  <a:lnTo>
                    <a:pt x="21326" y="50223"/>
                  </a:lnTo>
                  <a:lnTo>
                    <a:pt x="27007" y="47126"/>
                  </a:lnTo>
                  <a:lnTo>
                    <a:pt x="32839" y="44757"/>
                  </a:lnTo>
                  <a:lnTo>
                    <a:pt x="41701" y="38838"/>
                  </a:lnTo>
                  <a:lnTo>
                    <a:pt x="50610" y="35650"/>
                  </a:lnTo>
                  <a:lnTo>
                    <a:pt x="59534" y="29855"/>
                  </a:lnTo>
                  <a:lnTo>
                    <a:pt x="68462" y="26705"/>
                  </a:lnTo>
                  <a:lnTo>
                    <a:pt x="77391" y="20921"/>
                  </a:lnTo>
                  <a:lnTo>
                    <a:pt x="86320" y="18767"/>
                  </a:lnTo>
                  <a:lnTo>
                    <a:pt x="140532" y="17860"/>
                  </a:lnTo>
                  <a:lnTo>
                    <a:pt x="154864" y="17860"/>
                  </a:lnTo>
                  <a:lnTo>
                    <a:pt x="160771" y="20505"/>
                  </a:lnTo>
                  <a:lnTo>
                    <a:pt x="163736" y="22600"/>
                  </a:lnTo>
                  <a:lnTo>
                    <a:pt x="176832" y="41798"/>
                  </a:lnTo>
                  <a:lnTo>
                    <a:pt x="184383" y="58343"/>
                  </a:lnTo>
                  <a:lnTo>
                    <a:pt x="196184" y="112775"/>
                  </a:lnTo>
                  <a:lnTo>
                    <a:pt x="196443" y="144597"/>
                  </a:lnTo>
                  <a:lnTo>
                    <a:pt x="195454" y="146999"/>
                  </a:lnTo>
                  <a:lnTo>
                    <a:pt x="193803" y="148601"/>
                  </a:lnTo>
                  <a:lnTo>
                    <a:pt x="186738" y="153501"/>
                  </a:lnTo>
                  <a:lnTo>
                    <a:pt x="171382" y="167999"/>
                  </a:lnTo>
                  <a:lnTo>
                    <a:pt x="167781" y="168924"/>
                  </a:lnTo>
                  <a:lnTo>
                    <a:pt x="148718" y="169621"/>
                  </a:lnTo>
                  <a:lnTo>
                    <a:pt x="142826" y="166999"/>
                  </a:lnTo>
                  <a:lnTo>
                    <a:pt x="127986" y="155422"/>
                  </a:lnTo>
                  <a:lnTo>
                    <a:pt x="117849" y="152281"/>
                  </a:lnTo>
                  <a:lnTo>
                    <a:pt x="117261" y="151130"/>
                  </a:lnTo>
                  <a:lnTo>
                    <a:pt x="116608" y="147205"/>
                  </a:lnTo>
                  <a:lnTo>
                    <a:pt x="115442" y="145762"/>
                  </a:lnTo>
                  <a:lnTo>
                    <a:pt x="111501" y="144158"/>
                  </a:lnTo>
                  <a:lnTo>
                    <a:pt x="106442" y="138154"/>
                  </a:lnTo>
                  <a:lnTo>
                    <a:pt x="92410" y="112262"/>
                  </a:lnTo>
                  <a:lnTo>
                    <a:pt x="89912" y="96001"/>
                  </a:lnTo>
                  <a:lnTo>
                    <a:pt x="89300" y="71627"/>
                  </a:lnTo>
                  <a:lnTo>
                    <a:pt x="94039" y="66753"/>
                  </a:lnTo>
                  <a:lnTo>
                    <a:pt x="99011" y="64395"/>
                  </a:lnTo>
                  <a:lnTo>
                    <a:pt x="114192" y="62529"/>
                  </a:lnTo>
                  <a:lnTo>
                    <a:pt x="141123" y="62508"/>
                  </a:lnTo>
                  <a:lnTo>
                    <a:pt x="149658" y="68645"/>
                  </a:lnTo>
                  <a:lnTo>
                    <a:pt x="155150" y="70196"/>
                  </a:lnTo>
                  <a:lnTo>
                    <a:pt x="160899" y="76177"/>
                  </a:lnTo>
                  <a:lnTo>
                    <a:pt x="181580" y="113387"/>
                  </a:lnTo>
                  <a:lnTo>
                    <a:pt x="185762" y="131051"/>
                  </a:lnTo>
                  <a:lnTo>
                    <a:pt x="184095" y="142911"/>
                  </a:lnTo>
                  <a:lnTo>
                    <a:pt x="179681" y="157214"/>
                  </a:lnTo>
                  <a:lnTo>
                    <a:pt x="171000" y="168114"/>
                  </a:lnTo>
                  <a:lnTo>
                    <a:pt x="167612" y="168975"/>
                  </a:lnTo>
                  <a:lnTo>
                    <a:pt x="157352" y="169528"/>
                  </a:lnTo>
                  <a:lnTo>
                    <a:pt x="151625" y="166957"/>
                  </a:lnTo>
                  <a:lnTo>
                    <a:pt x="120797" y="138643"/>
                  </a:lnTo>
                  <a:lnTo>
                    <a:pt x="118180" y="133387"/>
                  </a:lnTo>
                  <a:lnTo>
                    <a:pt x="117482" y="130597"/>
                  </a:lnTo>
                  <a:lnTo>
                    <a:pt x="101929" y="96845"/>
                  </a:lnTo>
                  <a:lnTo>
                    <a:pt x="99872" y="84053"/>
                  </a:lnTo>
                  <a:lnTo>
                    <a:pt x="101604" y="71752"/>
                  </a:lnTo>
                  <a:lnTo>
                    <a:pt x="106832" y="46953"/>
                  </a:lnTo>
                  <a:lnTo>
                    <a:pt x="107932" y="46185"/>
                  </a:lnTo>
                  <a:lnTo>
                    <a:pt x="114221" y="45104"/>
                  </a:lnTo>
                  <a:lnTo>
                    <a:pt x="119556" y="44851"/>
                  </a:lnTo>
                  <a:lnTo>
                    <a:pt x="132879" y="49449"/>
                  </a:lnTo>
                  <a:lnTo>
                    <a:pt x="144654" y="57095"/>
                  </a:lnTo>
                  <a:lnTo>
                    <a:pt x="154426" y="70385"/>
                  </a:lnTo>
                  <a:lnTo>
                    <a:pt x="158866" y="86890"/>
                  </a:lnTo>
                  <a:lnTo>
                    <a:pt x="160686" y="132225"/>
                  </a:lnTo>
                  <a:lnTo>
                    <a:pt x="159710" y="135775"/>
                  </a:lnTo>
                  <a:lnTo>
                    <a:pt x="158066" y="138142"/>
                  </a:lnTo>
                  <a:lnTo>
                    <a:pt x="148302" y="146680"/>
                  </a:lnTo>
                  <a:lnTo>
                    <a:pt x="144508" y="147396"/>
                  </a:lnTo>
                  <a:lnTo>
                    <a:pt x="135002" y="145546"/>
                  </a:lnTo>
                  <a:lnTo>
                    <a:pt x="126808" y="138770"/>
                  </a:lnTo>
                  <a:lnTo>
                    <a:pt x="120852" y="130136"/>
                  </a:lnTo>
                  <a:lnTo>
                    <a:pt x="115513" y="118706"/>
                  </a:lnTo>
                  <a:lnTo>
                    <a:pt x="102229" y="100214"/>
                  </a:lnTo>
                  <a:lnTo>
                    <a:pt x="99413" y="89886"/>
                  </a:lnTo>
                  <a:lnTo>
                    <a:pt x="97762" y="82613"/>
                  </a:lnTo>
                  <a:lnTo>
                    <a:pt x="89685" y="55720"/>
                  </a:lnTo>
                  <a:lnTo>
                    <a:pt x="92115" y="51884"/>
                  </a:lnTo>
                  <a:lnTo>
                    <a:pt x="97020" y="46078"/>
                  </a:lnTo>
                  <a:lnTo>
                    <a:pt x="97422" y="46593"/>
                  </a:lnTo>
                  <a:lnTo>
                    <a:pt x="97869" y="49812"/>
                  </a:lnTo>
                  <a:lnTo>
                    <a:pt x="132511" y="100202"/>
                  </a:lnTo>
                  <a:lnTo>
                    <a:pt x="139804" y="120860"/>
                  </a:lnTo>
                  <a:lnTo>
                    <a:pt x="141965" y="134809"/>
                  </a:lnTo>
                  <a:lnTo>
                    <a:pt x="141276" y="137497"/>
                  </a:lnTo>
                  <a:lnTo>
                    <a:pt x="139825" y="139290"/>
                  </a:lnTo>
                  <a:lnTo>
                    <a:pt x="134289" y="142665"/>
                  </a:lnTo>
                  <a:lnTo>
                    <a:pt x="129307" y="142813"/>
                  </a:lnTo>
                  <a:lnTo>
                    <a:pt x="127876" y="141841"/>
                  </a:lnTo>
                  <a:lnTo>
                    <a:pt x="126922" y="140201"/>
                  </a:lnTo>
                  <a:lnTo>
                    <a:pt x="126287" y="138116"/>
                  </a:lnTo>
                  <a:lnTo>
                    <a:pt x="124871" y="136726"/>
                  </a:lnTo>
                  <a:lnTo>
                    <a:pt x="120652" y="135181"/>
                  </a:lnTo>
                  <a:lnTo>
                    <a:pt x="119129" y="133777"/>
                  </a:lnTo>
                  <a:lnTo>
                    <a:pt x="109196" y="115902"/>
                  </a:lnTo>
                  <a:lnTo>
                    <a:pt x="100295" y="88905"/>
                  </a:lnTo>
                  <a:lnTo>
                    <a:pt x="90941" y="73934"/>
                  </a:lnTo>
                  <a:lnTo>
                    <a:pt x="91385" y="72109"/>
                  </a:lnTo>
                  <a:lnTo>
                    <a:pt x="94525" y="67437"/>
                  </a:lnTo>
                  <a:lnTo>
                    <a:pt x="95759" y="66786"/>
                  </a:lnTo>
                  <a:lnTo>
                    <a:pt x="96581" y="67344"/>
                  </a:lnTo>
                  <a:lnTo>
                    <a:pt x="97130" y="68709"/>
                  </a:lnTo>
                  <a:lnTo>
                    <a:pt x="98488" y="69618"/>
                  </a:lnTo>
                  <a:lnTo>
                    <a:pt x="102642" y="70629"/>
                  </a:lnTo>
                  <a:lnTo>
                    <a:pt x="104147" y="72883"/>
                  </a:lnTo>
                  <a:lnTo>
                    <a:pt x="114021" y="100860"/>
                  </a:lnTo>
                  <a:lnTo>
                    <a:pt x="119468" y="108657"/>
                  </a:lnTo>
                  <a:lnTo>
                    <a:pt x="123372" y="128106"/>
                  </a:lnTo>
                  <a:lnTo>
                    <a:pt x="124871" y="149267"/>
                  </a:lnTo>
                  <a:lnTo>
                    <a:pt x="123927" y="150113"/>
                  </a:lnTo>
                  <a:lnTo>
                    <a:pt x="120232" y="151053"/>
                  </a:lnTo>
                  <a:lnTo>
                    <a:pt x="107834" y="146841"/>
                  </a:lnTo>
                  <a:lnTo>
                    <a:pt x="104632" y="144527"/>
                  </a:lnTo>
                  <a:lnTo>
                    <a:pt x="101074" y="139310"/>
                  </a:lnTo>
                  <a:lnTo>
                    <a:pt x="97797" y="127876"/>
                  </a:lnTo>
                  <a:lnTo>
                    <a:pt x="92256" y="118036"/>
                  </a:lnTo>
                  <a:lnTo>
                    <a:pt x="90612" y="108354"/>
                  </a:lnTo>
                  <a:lnTo>
                    <a:pt x="92528" y="100082"/>
                  </a:lnTo>
                  <a:lnTo>
                    <a:pt x="94428" y="96487"/>
                  </a:lnTo>
                  <a:lnTo>
                    <a:pt x="96686" y="95082"/>
                  </a:lnTo>
                  <a:lnTo>
                    <a:pt x="99184" y="95138"/>
                  </a:lnTo>
                  <a:lnTo>
                    <a:pt x="104605" y="97846"/>
                  </a:lnTo>
                  <a:lnTo>
                    <a:pt x="113236" y="103957"/>
                  </a:lnTo>
                  <a:lnTo>
                    <a:pt x="119118" y="105734"/>
                  </a:lnTo>
                  <a:lnTo>
                    <a:pt x="121084" y="108193"/>
                  </a:lnTo>
                  <a:lnTo>
                    <a:pt x="126885" y="123750"/>
                  </a:lnTo>
                  <a:lnTo>
                    <a:pt x="133532" y="133349"/>
                  </a:lnTo>
                  <a:lnTo>
                    <a:pt x="126220" y="133893"/>
                  </a:lnTo>
                  <a:lnTo>
                    <a:pt x="125819" y="132918"/>
                  </a:lnTo>
                  <a:lnTo>
                    <a:pt x="125024" y="117436"/>
                  </a:lnTo>
                  <a:lnTo>
                    <a:pt x="126014" y="116986"/>
                  </a:lnTo>
                  <a:lnTo>
                    <a:pt x="129759" y="116486"/>
                  </a:lnTo>
                  <a:lnTo>
                    <a:pt x="134731" y="118909"/>
                  </a:lnTo>
                  <a:lnTo>
                    <a:pt x="137446" y="120945"/>
                  </a:lnTo>
                  <a:lnTo>
                    <a:pt x="140462" y="125852"/>
                  </a:lnTo>
                  <a:lnTo>
                    <a:pt x="142734" y="133472"/>
                  </a:lnTo>
                  <a:lnTo>
                    <a:pt x="138092" y="133805"/>
                  </a:lnTo>
                  <a:lnTo>
                    <a:pt x="133142" y="131237"/>
                  </a:lnTo>
                  <a:lnTo>
                    <a:pt x="127636" y="127781"/>
                  </a:lnTo>
                  <a:lnTo>
                    <a:pt x="107156" y="1250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235494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latin typeface="Comic Sans MS" pitchFamily="66" charset="0"/>
              </a:rPr>
              <a:t>Otite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 fontAlgn="t">
              <a:buNone/>
            </a:pPr>
            <a:r>
              <a:rPr kumimoji="1" lang="fr-CA" sz="2400" b="1" dirty="0">
                <a:latin typeface="Comic Sans MS" pitchFamily="66" charset="0"/>
              </a:rPr>
              <a:t>	Manifestations cliniques</a:t>
            </a:r>
          </a:p>
          <a:p>
            <a:pPr marL="64008" indent="0" fontAlgn="t">
              <a:buNone/>
            </a:pPr>
            <a:endParaRPr lang="fr-CA" sz="2400" dirty="0">
              <a:latin typeface="Comic Sans MS" pitchFamily="66" charset="0"/>
            </a:endParaRPr>
          </a:p>
          <a:p>
            <a:pPr fontAlgn="t"/>
            <a:r>
              <a:rPr kumimoji="1" lang="fr-CA" sz="2400" dirty="0">
                <a:latin typeface="Comic Sans MS" pitchFamily="66" charset="0"/>
              </a:rPr>
              <a:t>Hyperthermie</a:t>
            </a:r>
            <a:endParaRPr lang="fr-CA" sz="2400" dirty="0">
              <a:latin typeface="Comic Sans MS" pitchFamily="66" charset="0"/>
            </a:endParaRPr>
          </a:p>
          <a:p>
            <a:pPr fontAlgn="t"/>
            <a:r>
              <a:rPr kumimoji="1" lang="fr-CA" sz="2400" dirty="0">
                <a:latin typeface="Comic Sans MS" pitchFamily="66" charset="0"/>
              </a:rPr>
              <a:t>Otalgie</a:t>
            </a:r>
            <a:endParaRPr lang="fr-CA" sz="2400" dirty="0">
              <a:latin typeface="Comic Sans MS" pitchFamily="66" charset="0"/>
            </a:endParaRPr>
          </a:p>
          <a:p>
            <a:pPr fontAlgn="t"/>
            <a:r>
              <a:rPr kumimoji="1" lang="fr-CA" sz="2400" dirty="0">
                <a:latin typeface="Comic Sans MS" pitchFamily="66" charset="0"/>
              </a:rPr>
              <a:t>Distension du tympan</a:t>
            </a:r>
            <a:endParaRPr lang="fr-CA" sz="2400" dirty="0">
              <a:latin typeface="Comic Sans MS" pitchFamily="66" charset="0"/>
            </a:endParaRPr>
          </a:p>
          <a:p>
            <a:pPr fontAlgn="t"/>
            <a:r>
              <a:rPr kumimoji="1" lang="fr-CA" sz="2400" dirty="0">
                <a:latin typeface="Comic Sans MS" pitchFamily="66" charset="0"/>
              </a:rPr>
              <a:t>Céphalée</a:t>
            </a:r>
            <a:endParaRPr lang="fr-CA" sz="2400" dirty="0">
              <a:latin typeface="Comic Sans MS" pitchFamily="66" charset="0"/>
            </a:endParaRPr>
          </a:p>
          <a:p>
            <a:pPr fontAlgn="t"/>
            <a:r>
              <a:rPr kumimoji="1" lang="fr-CA" sz="2400" dirty="0">
                <a:latin typeface="Comic Sans MS" pitchFamily="66" charset="0"/>
              </a:rPr>
              <a:t>Acouphènes</a:t>
            </a:r>
          </a:p>
          <a:p>
            <a:pPr marL="64008" indent="0" fontAlgn="t">
              <a:buNone/>
            </a:pPr>
            <a:endParaRPr lang="fr-CA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81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latin typeface="Comic Sans MS" pitchFamily="66" charset="0"/>
              </a:rPr>
              <a:t>Myringotomie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fr-CA" sz="2400" dirty="0">
                <a:latin typeface="Comic Sans MS" pitchFamily="66" charset="0"/>
              </a:rPr>
              <a:t>Si le traitement médical n’est pas suffisant,</a:t>
            </a:r>
          </a:p>
          <a:p>
            <a:pPr marL="68580" indent="0">
              <a:buNone/>
            </a:pPr>
            <a:r>
              <a:rPr lang="fr-CA" sz="2400" dirty="0">
                <a:latin typeface="Comic Sans MS" pitchFamily="66" charset="0"/>
              </a:rPr>
              <a:t>la pose d’un petit tube à travers les tympans (myringotomie) permet le drainage de l’oreille moyenne.</a:t>
            </a:r>
          </a:p>
          <a:p>
            <a:pPr marL="68580" indent="0">
              <a:buNone/>
            </a:pPr>
            <a:endParaRPr lang="fr-CA" sz="2400" dirty="0">
              <a:latin typeface="Comic Sans MS" pitchFamily="66" charset="0"/>
            </a:endParaRPr>
          </a:p>
          <a:p>
            <a:pPr marL="68580" indent="0">
              <a:buNone/>
            </a:pPr>
            <a:r>
              <a:rPr lang="fr-CA" sz="2400" dirty="0">
                <a:latin typeface="Comic Sans MS" pitchFamily="66" charset="0"/>
              </a:rPr>
              <a:t>Cette opération est peu douloureuse en soi et la guérison se fait en quelques jours.  </a:t>
            </a:r>
          </a:p>
          <a:p>
            <a:pPr marL="68580" indent="0">
              <a:buNone/>
            </a:pPr>
            <a:endParaRPr lang="fr-CA" sz="2400" dirty="0">
              <a:latin typeface="Comic Sans MS" pitchFamily="66" charset="0"/>
            </a:endParaRPr>
          </a:p>
          <a:p>
            <a:pPr marL="68580" indent="0">
              <a:buNone/>
            </a:pPr>
            <a:r>
              <a:rPr lang="fr-CA" sz="2400" dirty="0">
                <a:latin typeface="Comic Sans MS" pitchFamily="66" charset="0"/>
              </a:rPr>
              <a:t>L’enfant demeurera environ 30 minutes dans la salle d’opération</a:t>
            </a:r>
          </a:p>
        </p:txBody>
      </p:sp>
    </p:spTree>
    <p:extLst>
      <p:ext uri="{BB962C8B-B14F-4D97-AF65-F5344CB8AC3E}">
        <p14:creationId xmlns:p14="http://schemas.microsoft.com/office/powerpoint/2010/main" val="1732813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MASTOÏDITE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/>
              <a:t>Inflammation des cavités mastoïdiennes </a:t>
            </a:r>
          </a:p>
          <a:p>
            <a:endParaRPr lang="fr-CA" dirty="0"/>
          </a:p>
          <a:p>
            <a:pPr marL="64008" indent="0">
              <a:buNone/>
            </a:pPr>
            <a:r>
              <a:rPr lang="fr-CA" dirty="0"/>
              <a:t>  → Consécutive à une infection de l’oreille </a:t>
            </a:r>
          </a:p>
          <a:p>
            <a:pPr marL="64008" indent="0">
              <a:buNone/>
            </a:pPr>
            <a:r>
              <a:rPr lang="fr-CA" dirty="0"/>
              <a:t>       moyenne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46071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MASTOÏDITE</a:t>
            </a:r>
            <a:endParaRPr lang="fr-CA" dirty="0"/>
          </a:p>
        </p:txBody>
      </p:sp>
      <p:pic>
        <p:nvPicPr>
          <p:cNvPr id="3" name="Picture 2" descr="http://upload.wikimedia.org/wikipedia/commons/thumb/d/df/Processusmastoideusossistemporalis.PNG/220px-Processusmastoideusossistemporal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4255740" cy="3946234"/>
          </a:xfrm>
          <a:prstGeom prst="rect">
            <a:avLst/>
          </a:prstGeom>
          <a:noFill/>
        </p:spPr>
      </p:pic>
      <p:sp>
        <p:nvSpPr>
          <p:cNvPr id="4" name="Flèche gauche 3"/>
          <p:cNvSpPr/>
          <p:nvPr/>
        </p:nvSpPr>
        <p:spPr>
          <a:xfrm>
            <a:off x="3707904" y="5229200"/>
            <a:ext cx="4824536" cy="84467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latin typeface="Arial" pitchFamily="34" charset="0"/>
                <a:cs typeface="Arial" pitchFamily="34" charset="0"/>
              </a:rPr>
              <a:t>MASTOÏDE</a:t>
            </a:r>
            <a:endParaRPr lang="fr-CA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4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MASTOÏDITE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b="1" u="sng" dirty="0"/>
              <a:t>Manifestations cliniques</a:t>
            </a:r>
            <a:r>
              <a:rPr lang="fr-CA" b="1" dirty="0"/>
              <a:t> :</a:t>
            </a:r>
          </a:p>
          <a:p>
            <a:endParaRPr lang="fr-CA" dirty="0"/>
          </a:p>
          <a:p>
            <a:pPr lvl="1">
              <a:buFont typeface="Wingdings" pitchFamily="2" charset="2"/>
              <a:buChar char="ü"/>
            </a:pPr>
            <a:r>
              <a:rPr lang="fr-CA" dirty="0"/>
              <a:t>	Hyperthermie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Otorrhée (écoulement de liquide séreux ou </a:t>
            </a:r>
          </a:p>
          <a:p>
            <a:pPr marL="64008" indent="0">
              <a:buNone/>
            </a:pPr>
            <a:r>
              <a:rPr lang="fr-CA" dirty="0"/>
              <a:t>          purulent provenant du conduit auditif)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Otalgie (désigne une douleur située au niveau de    </a:t>
            </a:r>
          </a:p>
          <a:p>
            <a:pPr marL="64008" indent="0">
              <a:buNone/>
            </a:pPr>
            <a:r>
              <a:rPr lang="fr-CA" dirty="0"/>
              <a:t>          l'oreille)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Distension du tympan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Céphalée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Acouphènes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Anorexie</a:t>
            </a:r>
          </a:p>
          <a:p>
            <a:pPr lvl="1">
              <a:buFont typeface="Wingdings" pitchFamily="2" charset="2"/>
              <a:buChar char="ü"/>
            </a:pPr>
            <a:r>
              <a:rPr lang="fr-CA" dirty="0"/>
              <a:t>Nausée / Vomissements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0494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effectLst/>
              </a:rPr>
              <a:t>COURS 16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37433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962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MASTOÏDITE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b="1" u="sng" dirty="0"/>
              <a:t>Soins et traitements</a:t>
            </a:r>
            <a:r>
              <a:rPr lang="fr-CA" b="1" dirty="0"/>
              <a:t> :</a:t>
            </a:r>
          </a:p>
          <a:p>
            <a:endParaRPr lang="fr-CA" dirty="0"/>
          </a:p>
          <a:p>
            <a:pPr lvl="1">
              <a:buFont typeface="Wingdings" pitchFamily="2" charset="2"/>
              <a:buChar char="ü"/>
            </a:pPr>
            <a:r>
              <a:rPr lang="fr-CA" dirty="0"/>
              <a:t>Contrôler l’hyperthermie</a:t>
            </a:r>
          </a:p>
          <a:p>
            <a:endParaRPr lang="fr-CA" dirty="0"/>
          </a:p>
          <a:p>
            <a:pPr lvl="1">
              <a:buFont typeface="Wingdings" pitchFamily="2" charset="2"/>
              <a:buChar char="ü"/>
            </a:pPr>
            <a:r>
              <a:rPr lang="fr-CA" dirty="0"/>
              <a:t>Hydrater abondamment</a:t>
            </a:r>
          </a:p>
          <a:p>
            <a:endParaRPr lang="fr-CA" dirty="0"/>
          </a:p>
          <a:p>
            <a:pPr lvl="1">
              <a:buFont typeface="Wingdings" pitchFamily="2" charset="2"/>
              <a:buChar char="ü"/>
            </a:pPr>
            <a:r>
              <a:rPr lang="fr-CA" dirty="0"/>
              <a:t>Surveiller l’oreille affectée</a:t>
            </a:r>
          </a:p>
          <a:p>
            <a:endParaRPr lang="fr-CA" dirty="0"/>
          </a:p>
          <a:p>
            <a:pPr lvl="1">
              <a:buFont typeface="Wingdings" pitchFamily="2" charset="2"/>
              <a:buChar char="ü"/>
            </a:pPr>
            <a:r>
              <a:rPr lang="fr-CA" dirty="0"/>
              <a:t>Administrer médications selon l’ordonnance</a:t>
            </a:r>
          </a:p>
          <a:p>
            <a:pPr lvl="2">
              <a:buFont typeface="Wingdings" pitchFamily="2" charset="2"/>
              <a:buChar char="ü"/>
            </a:pPr>
            <a:endParaRPr lang="fr-CA" dirty="0"/>
          </a:p>
          <a:p>
            <a:pPr lvl="2">
              <a:buFont typeface="Wingdings" pitchFamily="2" charset="2"/>
              <a:buChar char="ü"/>
            </a:pPr>
            <a:r>
              <a:rPr lang="fr-CA" dirty="0"/>
              <a:t>Antibiotiques</a:t>
            </a:r>
          </a:p>
          <a:p>
            <a:pPr lvl="2">
              <a:buFont typeface="Wingdings" pitchFamily="2" charset="2"/>
              <a:buChar char="ü"/>
            </a:pPr>
            <a:r>
              <a:rPr lang="fr-CA" dirty="0"/>
              <a:t>Analgésiques</a:t>
            </a:r>
          </a:p>
          <a:p>
            <a:pPr lvl="2">
              <a:buFont typeface="Wingdings" pitchFamily="2" charset="2"/>
              <a:buChar char="ü"/>
            </a:pPr>
            <a:r>
              <a:rPr lang="fr-CA" dirty="0"/>
              <a:t>Antipyrétiques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12765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latin typeface="Comic Sans MS" pitchFamily="66" charset="0"/>
              </a:rPr>
              <a:t>Maladie de Ménière </a:t>
            </a:r>
            <a:r>
              <a:rPr lang="fr-CA" sz="2000" b="1" dirty="0">
                <a:latin typeface="Comic Sans MS" pitchFamily="66" charset="0"/>
              </a:rPr>
              <a:t>p.140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sz="2400" dirty="0">
              <a:latin typeface="Comic Sans MS" pitchFamily="66" charset="0"/>
            </a:endParaRPr>
          </a:p>
          <a:p>
            <a:endParaRPr lang="fr-CA" sz="2400" dirty="0">
              <a:latin typeface="Comic Sans MS" pitchFamily="66" charset="0"/>
            </a:endParaRPr>
          </a:p>
          <a:p>
            <a:r>
              <a:rPr lang="fr-CA" sz="2400" dirty="0">
                <a:latin typeface="Comic Sans MS" pitchFamily="66" charset="0"/>
              </a:rPr>
              <a:t>La maladie de Ménière est une affection de l’oreille interne qui consiste en un dysfonctionnement du labyrinthe et des conduits semi-circulaires et de la cochlée causée par une augmentation de la pression endolymphatique et des spasmes dans l’artère auditive interne. </a:t>
            </a:r>
          </a:p>
          <a:p>
            <a:pPr marL="64008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24381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latin typeface="Comic Sans MS" pitchFamily="66" charset="0"/>
              </a:rPr>
              <a:t>Manifestations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fr-CA" sz="24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CA" sz="2400" dirty="0">
                <a:latin typeface="Comic Sans MS" pitchFamily="66" charset="0"/>
              </a:rPr>
              <a:t>Crises vertigineuses</a:t>
            </a:r>
          </a:p>
          <a:p>
            <a:pPr marL="285750" indent="-285750">
              <a:buFont typeface="Arial" pitchFamily="34" charset="0"/>
              <a:buChar char="•"/>
            </a:pPr>
            <a:endParaRPr lang="fr-CA" sz="24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CA" sz="2400" dirty="0">
                <a:latin typeface="Comic Sans MS" pitchFamily="66" charset="0"/>
              </a:rPr>
              <a:t>Nausées-vomissements</a:t>
            </a:r>
          </a:p>
          <a:p>
            <a:pPr marL="285750" indent="-285750">
              <a:buFont typeface="Arial" pitchFamily="34" charset="0"/>
              <a:buChar char="•"/>
            </a:pPr>
            <a:endParaRPr lang="fr-CA" sz="24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CA" sz="2400" dirty="0">
                <a:latin typeface="Comic Sans MS" pitchFamily="66" charset="0"/>
              </a:rPr>
              <a:t>Acouphènes: </a:t>
            </a:r>
            <a:r>
              <a:rPr kumimoji="1" lang="fr-CA" sz="2400" dirty="0">
                <a:latin typeface="Comic Sans MS" pitchFamily="66" charset="0"/>
              </a:rPr>
              <a:t>bourdonnement perçu dans l'oreille en absence de son.</a:t>
            </a:r>
            <a:endParaRPr lang="fr-CA" sz="24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fr-CA" sz="24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CA" sz="2400" dirty="0">
                <a:latin typeface="Comic Sans MS" pitchFamily="66" charset="0"/>
              </a:rPr>
              <a:t>Hypoacousie :</a:t>
            </a:r>
            <a:r>
              <a:rPr kumimoji="1" lang="fr-CA" sz="2400" dirty="0">
                <a:latin typeface="Comic Sans MS" pitchFamily="66" charset="0"/>
              </a:rPr>
              <a:t> perte auditive</a:t>
            </a:r>
            <a:endParaRPr lang="fr-CA" sz="2400" dirty="0">
              <a:latin typeface="Comic Sans MS" pitchFamily="66" charset="0"/>
            </a:endParaRPr>
          </a:p>
          <a:p>
            <a:pPr marL="64008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30370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185842"/>
          </a:xfrm>
        </p:spPr>
        <p:txBody>
          <a:bodyPr/>
          <a:lstStyle/>
          <a:p>
            <a:pPr algn="ctr"/>
            <a:r>
              <a:rPr lang="fr-CA" b="1" dirty="0">
                <a:latin typeface="Comic Sans MS" pitchFamily="66" charset="0"/>
              </a:rPr>
              <a:t>La peau </a:t>
            </a:r>
            <a:r>
              <a:rPr lang="fr-CA" sz="2000" b="1" dirty="0">
                <a:latin typeface="Comic Sans MS" pitchFamily="66" charset="0"/>
              </a:rPr>
              <a:t>p.141 et 142</a:t>
            </a:r>
            <a:br>
              <a:rPr lang="fr-CA" sz="2000" b="1" dirty="0">
                <a:latin typeface="Comic Sans MS" pitchFamily="66" charset="0"/>
              </a:rPr>
            </a:br>
            <a:br>
              <a:rPr lang="fr-CA" sz="2000" b="1" dirty="0">
                <a:latin typeface="Comic Sans MS" pitchFamily="66" charset="0"/>
              </a:rPr>
            </a:br>
            <a:br>
              <a:rPr lang="fr-CA" sz="2000" b="1" dirty="0">
                <a:latin typeface="Comic Sans MS" pitchFamily="66" charset="0"/>
              </a:rPr>
            </a:br>
            <a:br>
              <a:rPr lang="fr-CA" sz="2000" b="1" dirty="0">
                <a:latin typeface="Comic Sans MS" pitchFamily="66" charset="0"/>
              </a:rPr>
            </a:br>
            <a:br>
              <a:rPr lang="fr-CA" sz="2000" b="1" dirty="0">
                <a:latin typeface="Comic Sans MS" pitchFamily="66" charset="0"/>
              </a:rPr>
            </a:br>
            <a:br>
              <a:rPr lang="fr-CA" sz="2000" b="1" dirty="0">
                <a:latin typeface="Comic Sans MS" pitchFamily="66" charset="0"/>
              </a:rPr>
            </a:br>
            <a:br>
              <a:rPr lang="fr-CA" sz="2000" b="1" dirty="0">
                <a:latin typeface="Comic Sans MS" pitchFamily="66" charset="0"/>
              </a:rPr>
            </a:br>
            <a:endParaRPr lang="fr-CA" sz="2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latin typeface="Comic Sans MS" pitchFamily="66" charset="0"/>
              </a:rPr>
              <a:t>La peau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dirty="0">
                <a:latin typeface="Comic Sans MS" pitchFamily="66" charset="0"/>
              </a:rPr>
              <a:t>La peau forme l’enveloppe corporelle.</a:t>
            </a:r>
          </a:p>
          <a:p>
            <a:pPr>
              <a:buNone/>
            </a:pPr>
            <a:endParaRPr lang="fr-CA" sz="2400" dirty="0">
              <a:latin typeface="Comic Sans MS" pitchFamily="66" charset="0"/>
            </a:endParaRPr>
          </a:p>
          <a:p>
            <a:r>
              <a:rPr lang="fr-CA" sz="2400" dirty="0">
                <a:latin typeface="Comic Sans MS" pitchFamily="66" charset="0"/>
              </a:rPr>
              <a:t>On appelle système tégumentaire la peau et ses annexes.</a:t>
            </a:r>
          </a:p>
          <a:p>
            <a:pPr>
              <a:buNone/>
            </a:pPr>
            <a:endParaRPr lang="fr-CA" sz="2400" dirty="0">
              <a:latin typeface="Comic Sans MS" pitchFamily="66" charset="0"/>
            </a:endParaRPr>
          </a:p>
          <a:p>
            <a:r>
              <a:rPr lang="fr-CA" sz="2400" dirty="0">
                <a:latin typeface="Comic Sans MS" pitchFamily="66" charset="0"/>
              </a:rPr>
              <a:t>C’est le plus visible des systèmes de l’organisme.</a:t>
            </a:r>
          </a:p>
          <a:p>
            <a:pPr>
              <a:buNone/>
            </a:pPr>
            <a:endParaRPr lang="fr-CA" sz="2400" dirty="0">
              <a:latin typeface="Comic Sans MS" pitchFamily="66" charset="0"/>
            </a:endParaRPr>
          </a:p>
          <a:p>
            <a:r>
              <a:rPr lang="fr-CA" sz="2400" dirty="0">
                <a:latin typeface="Comic Sans MS" pitchFamily="66" charset="0"/>
              </a:rPr>
              <a:t>Il couvre 2 m</a:t>
            </a:r>
            <a:r>
              <a:rPr lang="fr-CA" sz="2400" baseline="30000" dirty="0">
                <a:latin typeface="Comic Sans MS" pitchFamily="66" charset="0"/>
              </a:rPr>
              <a:t>2</a:t>
            </a:r>
            <a:r>
              <a:rPr lang="fr-CA" sz="2400" dirty="0">
                <a:latin typeface="Comic Sans MS" pitchFamily="66" charset="0"/>
              </a:rPr>
              <a:t> de surface et représente 16% du poids corporel.</a:t>
            </a:r>
          </a:p>
          <a:p>
            <a:pPr>
              <a:buNone/>
            </a:pPr>
            <a:endParaRPr lang="fr-C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399032"/>
          </a:xfrm>
        </p:spPr>
        <p:txBody>
          <a:bodyPr/>
          <a:lstStyle/>
          <a:p>
            <a:pPr algn="ctr"/>
            <a:r>
              <a:rPr lang="fr-CA" b="1" dirty="0">
                <a:latin typeface="Comic Sans MS" pitchFamily="66" charset="0"/>
              </a:rPr>
              <a:t>*Les rôles de la peau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sz="2400" dirty="0">
                <a:latin typeface="Comic Sans MS" pitchFamily="66" charset="0"/>
              </a:rPr>
              <a:t>Protection</a:t>
            </a:r>
          </a:p>
          <a:p>
            <a:pPr>
              <a:buNone/>
            </a:pPr>
            <a:r>
              <a:rPr lang="fr-CA" sz="2400" dirty="0">
                <a:latin typeface="Comic Sans MS" pitchFamily="66" charset="0"/>
              </a:rPr>
              <a:t>Barrière physiologique. Protège contre les bactéries.</a:t>
            </a:r>
          </a:p>
          <a:p>
            <a:pPr>
              <a:buNone/>
            </a:pPr>
            <a:endParaRPr lang="fr-CA" sz="2400" dirty="0">
              <a:latin typeface="Comic Sans MS" pitchFamily="66" charset="0"/>
            </a:endParaRPr>
          </a:p>
          <a:p>
            <a:r>
              <a:rPr lang="fr-CA" sz="2400" dirty="0">
                <a:latin typeface="Comic Sans MS" pitchFamily="66" charset="0"/>
              </a:rPr>
              <a:t>Thermorégulation</a:t>
            </a:r>
          </a:p>
          <a:p>
            <a:pPr>
              <a:buNone/>
            </a:pPr>
            <a:r>
              <a:rPr lang="fr-CA" sz="2400" dirty="0">
                <a:latin typeface="Comic Sans MS" pitchFamily="66" charset="0"/>
              </a:rPr>
              <a:t>Règle la température du corps avec la sueur et le frisson.</a:t>
            </a:r>
          </a:p>
          <a:p>
            <a:pPr>
              <a:buNone/>
            </a:pPr>
            <a:endParaRPr lang="fr-CA" sz="2400" dirty="0">
              <a:latin typeface="Comic Sans MS" pitchFamily="66" charset="0"/>
            </a:endParaRPr>
          </a:p>
          <a:p>
            <a:r>
              <a:rPr lang="fr-CA" sz="2400" dirty="0">
                <a:latin typeface="Comic Sans MS" pitchFamily="66" charset="0"/>
              </a:rPr>
              <a:t>Excrétion</a:t>
            </a:r>
          </a:p>
          <a:p>
            <a:pPr>
              <a:buNone/>
            </a:pPr>
            <a:r>
              <a:rPr lang="fr-CA" sz="2400" dirty="0">
                <a:latin typeface="Comic Sans MS" pitchFamily="66" charset="0"/>
              </a:rPr>
              <a:t>Substance non absorber pas l’organisme, s’élimine en sueur et sébum.</a:t>
            </a:r>
          </a:p>
          <a:p>
            <a:pPr>
              <a:buNone/>
            </a:pPr>
            <a:endParaRPr lang="fr-CA" sz="2400" dirty="0">
              <a:latin typeface="Comic Sans MS" pitchFamily="66" charset="0"/>
            </a:endParaRPr>
          </a:p>
          <a:p>
            <a:r>
              <a:rPr lang="fr-CA" sz="2400" dirty="0">
                <a:latin typeface="Comic Sans MS" pitchFamily="66" charset="0"/>
              </a:rPr>
              <a:t>Synthèse</a:t>
            </a:r>
          </a:p>
          <a:p>
            <a:pPr>
              <a:buNone/>
            </a:pPr>
            <a:r>
              <a:rPr lang="fr-CA" sz="2400" dirty="0">
                <a:latin typeface="Comic Sans MS" pitchFamily="66" charset="0"/>
              </a:rPr>
              <a:t>Vitamine D</a:t>
            </a:r>
          </a:p>
          <a:p>
            <a:pPr>
              <a:buNone/>
            </a:pPr>
            <a:endParaRPr lang="fr-CA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latin typeface="Comic Sans MS" pitchFamily="66" charset="0"/>
              </a:rPr>
              <a:t>Structure de la peau </a:t>
            </a:r>
            <a:r>
              <a:rPr lang="fr-CA" sz="2000" b="1" dirty="0">
                <a:latin typeface="Comic Sans MS" pitchFamily="66" charset="0"/>
              </a:rPr>
              <a:t>p.141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48640" indent="-411480">
              <a:lnSpc>
                <a:spcPct val="8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fr-CA" sz="2000" dirty="0">
                <a:latin typeface="Comic Sans MS" pitchFamily="66" charset="0"/>
              </a:rPr>
              <a:t>La peau est formée d’une couche superficielle, nommée épiderme, et d’une couche plus profonde, nommée derme.</a:t>
            </a:r>
          </a:p>
          <a:p>
            <a:pPr marL="548640" indent="-411480">
              <a:lnSpc>
                <a:spcPct val="8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fr-CA" sz="2000" dirty="0">
              <a:latin typeface="Comic Sans MS" pitchFamily="66" charset="0"/>
            </a:endParaRPr>
          </a:p>
          <a:p>
            <a:pPr marL="137160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endParaRPr lang="fr-CA" sz="2000" dirty="0">
              <a:latin typeface="Comic Sans MS" pitchFamily="66" charset="0"/>
            </a:endParaRPr>
          </a:p>
          <a:p>
            <a:pPr marL="548640" indent="-411480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endParaRPr lang="fr-CA" sz="2000" dirty="0">
              <a:latin typeface="Comic Sans MS" pitchFamily="66" charset="0"/>
            </a:endParaRPr>
          </a:p>
          <a:p>
            <a:pPr marL="548640" indent="-411480">
              <a:lnSpc>
                <a:spcPct val="8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fr-CA" sz="2000" dirty="0">
                <a:latin typeface="Comic Sans MS" pitchFamily="66" charset="0"/>
              </a:rPr>
              <a:t>Ces 2 couches surmontent une couche sous-cutanée appelée </a:t>
            </a:r>
            <a:r>
              <a:rPr lang="fr-CA" sz="2000" dirty="0">
                <a:solidFill>
                  <a:srgbClr val="FF0000"/>
                </a:solidFill>
                <a:latin typeface="Comic Sans MS" pitchFamily="66" charset="0"/>
              </a:rPr>
              <a:t>hypoderme.</a:t>
            </a:r>
          </a:p>
          <a:p>
            <a:endParaRPr lang="fr-CA" dirty="0"/>
          </a:p>
        </p:txBody>
      </p:sp>
      <p:pic>
        <p:nvPicPr>
          <p:cNvPr id="5" name="Espace réservé du contenu 4" descr="peau_couch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124744"/>
            <a:ext cx="4651615" cy="4735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omic Sans MS" pitchFamily="66" charset="0"/>
              </a:rPr>
              <a:t>L’épiderme </a:t>
            </a:r>
            <a:r>
              <a:rPr lang="fr-CA" sz="2000" dirty="0">
                <a:latin typeface="Comic Sans MS" pitchFamily="66" charset="0"/>
              </a:rPr>
              <a:t>p.142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sz="2000" dirty="0">
                <a:latin typeface="Comic Sans MS" pitchFamily="66" charset="0"/>
              </a:rPr>
              <a:t>Couche cornée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fr-CA" sz="2000" dirty="0">
                <a:latin typeface="Comic Sans MS" pitchFamily="66" charset="0"/>
              </a:rPr>
              <a:t>Couche basale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CA" sz="2000" dirty="0">
                <a:latin typeface="Comic Sans MS" pitchFamily="66" charset="0"/>
              </a:rPr>
              <a:t>Couche superficielle de la peau. Constituée de cellules desséchées qui tombent régulièrement.  C’est la </a:t>
            </a:r>
            <a:r>
              <a:rPr lang="fr-CA" sz="1800" dirty="0">
                <a:latin typeface="Comic Sans MS" pitchFamily="66" charset="0"/>
              </a:rPr>
              <a:t>desquamation. </a:t>
            </a:r>
          </a:p>
          <a:p>
            <a:pPr>
              <a:buNone/>
            </a:pPr>
            <a:endParaRPr lang="fr-CA" sz="1800" dirty="0">
              <a:latin typeface="Comic Sans MS" pitchFamily="66" charset="0"/>
            </a:endParaRPr>
          </a:p>
          <a:p>
            <a:r>
              <a:rPr lang="fr-CA" sz="1800" dirty="0">
                <a:latin typeface="Comic Sans MS" pitchFamily="66" charset="0"/>
              </a:rPr>
              <a:t>Contient les kératinocytes qui forme un revêtement imperméable. Donc, elles imperméabilisent et protègent la peau.</a:t>
            </a:r>
          </a:p>
          <a:p>
            <a:pPr>
              <a:buNone/>
            </a:pP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A" sz="2000" dirty="0">
                <a:latin typeface="Comic Sans MS" pitchFamily="66" charset="0"/>
              </a:rPr>
              <a:t>Produit constamment de nouvelles cellules.</a:t>
            </a:r>
          </a:p>
          <a:p>
            <a:pPr>
              <a:buNone/>
            </a:pPr>
            <a:endParaRPr lang="fr-CA" sz="2000" dirty="0">
              <a:latin typeface="Comic Sans MS" pitchFamily="66" charset="0"/>
            </a:endParaRPr>
          </a:p>
          <a:p>
            <a:r>
              <a:rPr lang="fr-CA" sz="2000" dirty="0">
                <a:latin typeface="Comic Sans MS" pitchFamily="66" charset="0"/>
              </a:rPr>
              <a:t>Favorisent la cicatrisation.</a:t>
            </a:r>
          </a:p>
          <a:p>
            <a:pPr>
              <a:buNone/>
            </a:pPr>
            <a:endParaRPr lang="fr-CA" sz="2000" dirty="0">
              <a:latin typeface="Comic Sans MS" pitchFamily="66" charset="0"/>
            </a:endParaRPr>
          </a:p>
          <a:p>
            <a:r>
              <a:rPr lang="fr-CA" sz="2000" dirty="0">
                <a:latin typeface="Comic Sans MS" pitchFamily="66" charset="0"/>
              </a:rPr>
              <a:t>Contient les mélanocytes, qui produisent un pigment (mélanine) qui absorbe les rayons UV.</a:t>
            </a:r>
          </a:p>
          <a:p>
            <a:endParaRPr lang="fr-C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latin typeface="Comic Sans MS" pitchFamily="66" charset="0"/>
              </a:rPr>
              <a:t>Saviez-vous que…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dirty="0">
                <a:latin typeface="Comic Sans MS" pitchFamily="66" charset="0"/>
              </a:rPr>
              <a:t>L’« albinisme » est une absence totale de pigment dans la peau, le système pileux et l’iris.</a:t>
            </a:r>
          </a:p>
          <a:p>
            <a:pPr>
              <a:buNone/>
            </a:pPr>
            <a:endParaRPr lang="fr-CA" sz="2400" dirty="0">
              <a:latin typeface="Comic Sans MS" pitchFamily="66" charset="0"/>
            </a:endParaRPr>
          </a:p>
          <a:p>
            <a:pPr>
              <a:buNone/>
            </a:pPr>
            <a:endParaRPr lang="fr-CA" sz="2400" dirty="0">
              <a:latin typeface="Comic Sans MS" pitchFamily="66" charset="0"/>
            </a:endParaRPr>
          </a:p>
          <a:p>
            <a:pPr>
              <a:buNone/>
            </a:pPr>
            <a:endParaRPr lang="fr-CA" sz="2400" dirty="0">
              <a:latin typeface="Comic Sans MS" pitchFamily="66" charset="0"/>
            </a:endParaRPr>
          </a:p>
          <a:p>
            <a:pPr>
              <a:buNone/>
            </a:pPr>
            <a:endParaRPr lang="fr-CA" sz="2400" dirty="0">
              <a:latin typeface="Comic Sans MS" pitchFamily="66" charset="0"/>
            </a:endParaRPr>
          </a:p>
          <a:p>
            <a:pPr>
              <a:buNone/>
            </a:pPr>
            <a:endParaRPr lang="fr-CA" sz="2400" dirty="0">
              <a:latin typeface="Comic Sans MS" pitchFamily="66" charset="0"/>
            </a:endParaRPr>
          </a:p>
          <a:p>
            <a:endParaRPr lang="fr-CA" dirty="0"/>
          </a:p>
        </p:txBody>
      </p:sp>
      <p:pic>
        <p:nvPicPr>
          <p:cNvPr id="7" name="Image 6" descr="albinos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214686"/>
            <a:ext cx="3643338" cy="2735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latin typeface="Comic Sans MS" pitchFamily="66" charset="0"/>
              </a:rPr>
              <a:t>Saviez-vous que…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dirty="0">
                <a:latin typeface="Comic Sans MS" pitchFamily="66" charset="0"/>
              </a:rPr>
              <a:t>Le « vitiligo » est la disparition partielle ou totale de mélanine dans certaines parties du corps, ce qui donne des taches blanches dans ces régions ou des mèches blanches.</a:t>
            </a:r>
          </a:p>
          <a:p>
            <a:pPr>
              <a:buNone/>
            </a:pPr>
            <a:endParaRPr lang="fr-CA" dirty="0"/>
          </a:p>
        </p:txBody>
      </p:sp>
      <p:pic>
        <p:nvPicPr>
          <p:cNvPr id="4" name="Image 3" descr="vitili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343275"/>
            <a:ext cx="2319237" cy="2871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73830"/>
          </a:xfrm>
        </p:spPr>
        <p:txBody>
          <a:bodyPr/>
          <a:lstStyle/>
          <a:p>
            <a:pPr algn="ctr"/>
            <a:r>
              <a:rPr lang="fr-CA" b="1" dirty="0">
                <a:latin typeface="Comic Sans MS" pitchFamily="66" charset="0"/>
              </a:rPr>
              <a:t>Surdité </a:t>
            </a:r>
            <a:r>
              <a:rPr lang="fr-CA" sz="2000" b="1" dirty="0">
                <a:latin typeface="Comic Sans MS" pitchFamily="66" charset="0"/>
              </a:rPr>
              <a:t>p.136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fr-CA" sz="2600" dirty="0">
                <a:latin typeface="Comic Sans MS" pitchFamily="66" charset="0"/>
              </a:rPr>
              <a:t>La surdité est l’impossibilité plus moins grande de percevoir des sons. Il peut s’agir d’une surdité de transmission ou de perception.</a:t>
            </a:r>
          </a:p>
          <a:p>
            <a:pPr marL="68580" indent="0">
              <a:buNone/>
            </a:pPr>
            <a:endParaRPr lang="fr-CA" sz="2600" dirty="0">
              <a:latin typeface="Comic Sans MS" pitchFamily="66" charset="0"/>
            </a:endParaRPr>
          </a:p>
          <a:p>
            <a:pPr marL="68580" indent="0">
              <a:buNone/>
            </a:pPr>
            <a:r>
              <a:rPr lang="fr-CA" sz="2600" b="1" u="sng" dirty="0">
                <a:latin typeface="Comic Sans MS" pitchFamily="66" charset="0"/>
              </a:rPr>
              <a:t>Surdité de transmission:</a:t>
            </a:r>
          </a:p>
          <a:p>
            <a:pPr marL="68580" indent="0">
              <a:buNone/>
            </a:pPr>
            <a:r>
              <a:rPr lang="fr-CA" sz="2600" dirty="0">
                <a:latin typeface="Comic Sans MS" pitchFamily="66" charset="0"/>
              </a:rPr>
              <a:t>Survient à la suite d’une atteinte de l’oreille externe ou de l’oreille moyenne.</a:t>
            </a:r>
          </a:p>
          <a:p>
            <a:pPr marL="68580" indent="0">
              <a:buNone/>
            </a:pPr>
            <a:endParaRPr lang="fr-CA" sz="2600" dirty="0">
              <a:latin typeface="Comic Sans MS" pitchFamily="66" charset="0"/>
            </a:endParaRPr>
          </a:p>
          <a:p>
            <a:pPr marL="68580" indent="0">
              <a:buNone/>
            </a:pPr>
            <a:r>
              <a:rPr lang="fr-CA" sz="2600" b="1" u="sng" dirty="0">
                <a:latin typeface="Comic Sans MS" pitchFamily="66" charset="0"/>
              </a:rPr>
              <a:t>Surdité de perception:</a:t>
            </a:r>
          </a:p>
          <a:p>
            <a:pPr marL="68580" indent="0">
              <a:buNone/>
            </a:pPr>
            <a:r>
              <a:rPr lang="fr-CA" sz="2600" dirty="0">
                <a:latin typeface="Comic Sans MS" pitchFamily="66" charset="0"/>
              </a:rPr>
              <a:t>Qui est causée par une atteinte de la cochlée, du nerf auditif ou des voies auditives.</a:t>
            </a:r>
          </a:p>
          <a:p>
            <a:pPr marL="64008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25819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>
                <a:latin typeface="Comic Sans MS" pitchFamily="66" charset="0"/>
              </a:rPr>
              <a:t>Le derme </a:t>
            </a:r>
            <a:r>
              <a:rPr lang="fr-CA" sz="2000" b="1" dirty="0">
                <a:latin typeface="Comic Sans MS" pitchFamily="66" charset="0"/>
              </a:rPr>
              <a:t>p.142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6395108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fr-CA" sz="2000" dirty="0">
                <a:latin typeface="Comic Sans MS" pitchFamily="66" charset="0"/>
              </a:rPr>
              <a:t>Les poils (follicule pileux)</a:t>
            </a:r>
          </a:p>
          <a:p>
            <a:pPr>
              <a:buNone/>
            </a:pPr>
            <a:r>
              <a:rPr lang="fr-CA" sz="1800" dirty="0">
                <a:latin typeface="Comic Sans MS" pitchFamily="66" charset="0"/>
              </a:rPr>
              <a:t>Limitent les pertes de chaleur	</a:t>
            </a:r>
          </a:p>
          <a:p>
            <a:pPr>
              <a:buNone/>
            </a:pPr>
            <a:r>
              <a:rPr lang="fr-CA" sz="1800" dirty="0">
                <a:latin typeface="Comic Sans MS" pitchFamily="66" charset="0"/>
              </a:rPr>
              <a:t>Isolent le corps</a:t>
            </a:r>
          </a:p>
          <a:p>
            <a:pPr>
              <a:buNone/>
            </a:pPr>
            <a:r>
              <a:rPr lang="fr-CA" sz="1800" dirty="0">
                <a:latin typeface="Comic Sans MS" pitchFamily="66" charset="0"/>
              </a:rPr>
              <a:t>Permettent la détection des contacts légers</a:t>
            </a:r>
          </a:p>
          <a:p>
            <a:pPr>
              <a:buNone/>
            </a:pPr>
            <a:endParaRPr lang="fr-CA" sz="18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CA" sz="2000" dirty="0">
                <a:latin typeface="Comic Sans MS" pitchFamily="66" charset="0"/>
              </a:rPr>
              <a:t>Les muscles horripilateurs</a:t>
            </a:r>
          </a:p>
          <a:p>
            <a:pPr>
              <a:buNone/>
            </a:pPr>
            <a:r>
              <a:rPr lang="fr-CA" sz="1800" dirty="0">
                <a:latin typeface="Comic Sans MS" pitchFamily="66" charset="0"/>
              </a:rPr>
              <a:t>Capacité de se dresser</a:t>
            </a:r>
          </a:p>
          <a:p>
            <a:pPr>
              <a:buNone/>
            </a:pPr>
            <a:endParaRPr lang="fr-CA" sz="18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CA" sz="2000" dirty="0">
                <a:latin typeface="Comic Sans MS" pitchFamily="66" charset="0"/>
              </a:rPr>
              <a:t>Les glandes sébacées</a:t>
            </a:r>
          </a:p>
          <a:p>
            <a:pPr>
              <a:buNone/>
            </a:pPr>
            <a:r>
              <a:rPr lang="fr-CA" sz="1800" dirty="0">
                <a:latin typeface="Comic Sans MS" pitchFamily="66" charset="0"/>
              </a:rPr>
              <a:t>Sécrète le sébum</a:t>
            </a:r>
          </a:p>
          <a:p>
            <a:pPr>
              <a:buNone/>
            </a:pPr>
            <a:r>
              <a:rPr lang="fr-CA" sz="1800" dirty="0">
                <a:latin typeface="Comic Sans MS" pitchFamily="66" charset="0"/>
              </a:rPr>
              <a:t>Maintient la peau douce et souple</a:t>
            </a:r>
          </a:p>
          <a:p>
            <a:pPr>
              <a:buNone/>
            </a:pPr>
            <a:r>
              <a:rPr lang="fr-CA" sz="1800" dirty="0">
                <a:latin typeface="Comic Sans MS" pitchFamily="66" charset="0"/>
              </a:rPr>
              <a:t>Empêche les cheveux de s’assécher</a:t>
            </a:r>
          </a:p>
          <a:p>
            <a:pPr>
              <a:buNone/>
            </a:pPr>
            <a:r>
              <a:rPr lang="fr-CA" sz="1800" dirty="0">
                <a:latin typeface="Comic Sans MS" pitchFamily="66" charset="0"/>
              </a:rPr>
              <a:t>Agit comme antibactérien</a:t>
            </a:r>
          </a:p>
          <a:p>
            <a:pPr>
              <a:buNone/>
            </a:pPr>
            <a:endParaRPr lang="fr-CA" sz="18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CA" sz="2000" dirty="0">
                <a:latin typeface="Comic Sans MS" pitchFamily="66" charset="0"/>
              </a:rPr>
              <a:t>Les glandes sudoripares</a:t>
            </a:r>
          </a:p>
          <a:p>
            <a:pPr>
              <a:buNone/>
            </a:pPr>
            <a:r>
              <a:rPr lang="fr-CA" sz="1800" dirty="0">
                <a:latin typeface="Comic Sans MS" pitchFamily="66" charset="0"/>
              </a:rPr>
              <a:t>Élimine certains déchets</a:t>
            </a:r>
          </a:p>
          <a:p>
            <a:pPr>
              <a:buNone/>
            </a:pPr>
            <a:r>
              <a:rPr lang="fr-CA" sz="1800" dirty="0">
                <a:latin typeface="Comic Sans MS" pitchFamily="66" charset="0"/>
              </a:rPr>
              <a:t>Participe au maintient de la chaleur corporelle</a:t>
            </a:r>
          </a:p>
          <a:p>
            <a:pPr>
              <a:buNone/>
            </a:pPr>
            <a:endParaRPr lang="fr-CA" sz="18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CA" sz="2000" dirty="0">
                <a:latin typeface="Comic Sans MS" pitchFamily="66" charset="0"/>
              </a:rPr>
              <a:t>Les vaisseaux sanguins</a:t>
            </a:r>
          </a:p>
          <a:p>
            <a:pPr>
              <a:buNone/>
            </a:pPr>
            <a:r>
              <a:rPr lang="fr-CA" sz="1900" dirty="0">
                <a:latin typeface="Comic Sans MS" pitchFamily="66" charset="0"/>
              </a:rPr>
              <a:t>Irriguent les cellules de la peau</a:t>
            </a:r>
          </a:p>
          <a:p>
            <a:pPr>
              <a:buNone/>
            </a:pPr>
            <a:endParaRPr lang="fr-CA" sz="20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CA" sz="2000" dirty="0">
                <a:latin typeface="Comic Sans MS" pitchFamily="66" charset="0"/>
              </a:rPr>
              <a:t>Les récepteurs sensoriels</a:t>
            </a:r>
          </a:p>
          <a:p>
            <a:pPr>
              <a:buNone/>
            </a:pPr>
            <a:r>
              <a:rPr lang="fr-CA" sz="1900" dirty="0">
                <a:latin typeface="Comic Sans MS" pitchFamily="66" charset="0"/>
              </a:rPr>
              <a:t>Cellules nerveuse capable de détecter la pression, la douleur ou la température</a:t>
            </a:r>
          </a:p>
          <a:p>
            <a:pPr>
              <a:buNone/>
            </a:pPr>
            <a:endParaRPr lang="fr-CA" sz="2400" dirty="0">
              <a:latin typeface="Comic Sans MS" pitchFamily="66" charset="0"/>
            </a:endParaRPr>
          </a:p>
        </p:txBody>
      </p:sp>
      <p:pic>
        <p:nvPicPr>
          <p:cNvPr id="6" name="Image 5" descr="peau_couch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786190"/>
            <a:ext cx="2952750" cy="2085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>
                <a:solidFill>
                  <a:srgbClr val="FF0000"/>
                </a:solidFill>
                <a:latin typeface="Comic Sans MS" pitchFamily="66" charset="0"/>
              </a:rPr>
              <a:t>L’hypoderme p.142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fr-CA" sz="2400" dirty="0">
              <a:latin typeface="Comic Sans MS" pitchFamily="66" charset="0"/>
            </a:endParaRPr>
          </a:p>
          <a:p>
            <a:endParaRPr lang="fr-CA" sz="2400" dirty="0">
              <a:latin typeface="Comic Sans MS" pitchFamily="66" charset="0"/>
            </a:endParaRPr>
          </a:p>
          <a:p>
            <a:endParaRPr lang="fr-CA" sz="2400" dirty="0">
              <a:latin typeface="Comic Sans MS" pitchFamily="66" charset="0"/>
            </a:endParaRPr>
          </a:p>
          <a:p>
            <a:endParaRPr lang="fr-CA" sz="2400" dirty="0">
              <a:latin typeface="Comic Sans MS" pitchFamily="66" charset="0"/>
            </a:endParaRPr>
          </a:p>
          <a:p>
            <a:endParaRPr lang="fr-CA" sz="2400" dirty="0">
              <a:latin typeface="Comic Sans MS" pitchFamily="66" charset="0"/>
            </a:endParaRPr>
          </a:p>
          <a:p>
            <a:endParaRPr lang="fr-CA" sz="2400" dirty="0">
              <a:latin typeface="Comic Sans MS" pitchFamily="66" charset="0"/>
            </a:endParaRPr>
          </a:p>
          <a:p>
            <a:r>
              <a:rPr lang="fr-CA" sz="2400" dirty="0">
                <a:latin typeface="Comic Sans MS" pitchFamily="66" charset="0"/>
              </a:rPr>
              <a:t>Hypoderme ou couche sous-cutanée</a:t>
            </a:r>
          </a:p>
          <a:p>
            <a:r>
              <a:rPr lang="fr-CA" sz="2400" dirty="0">
                <a:latin typeface="Comic Sans MS" pitchFamily="66" charset="0"/>
              </a:rPr>
              <a:t>Partie profonde de la peau.</a:t>
            </a:r>
          </a:p>
          <a:p>
            <a:endParaRPr lang="fr-CA" sz="2400" dirty="0">
              <a:latin typeface="Comic Sans MS" pitchFamily="66" charset="0"/>
            </a:endParaRPr>
          </a:p>
          <a:p>
            <a:endParaRPr lang="fr-CA" sz="2400" dirty="0">
              <a:latin typeface="Comic Sans MS" pitchFamily="66" charset="0"/>
            </a:endParaRPr>
          </a:p>
          <a:p>
            <a:endParaRPr lang="fr-CA" sz="2400" dirty="0">
              <a:latin typeface="Comic Sans MS" pitchFamily="66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CA" sz="2400" dirty="0">
                <a:latin typeface="Comic Sans MS" pitchFamily="66" charset="0"/>
              </a:rPr>
              <a:t>Constituée de tissus conjonctif et tissu adipeux.</a:t>
            </a:r>
          </a:p>
          <a:p>
            <a:endParaRPr lang="fr-CA" sz="2400" dirty="0">
              <a:latin typeface="Comic Sans MS" pitchFamily="66" charset="0"/>
            </a:endParaRPr>
          </a:p>
          <a:p>
            <a:r>
              <a:rPr lang="fr-CA" sz="2400" dirty="0">
                <a:latin typeface="Comic Sans MS" pitchFamily="66" charset="0"/>
              </a:rPr>
              <a:t>Près de la moitié des réserves de graisse du corps, isolent et protègent le corps contre les variations thermiques et les chocs.</a:t>
            </a:r>
          </a:p>
          <a:p>
            <a:pPr>
              <a:buNone/>
            </a:pPr>
            <a:endParaRPr lang="fr-CA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CA" sz="2400" dirty="0">
                <a:latin typeface="Comic Sans MS" pitchFamily="66" charset="0"/>
              </a:rPr>
              <a:t>Vaisseaux sanguins</a:t>
            </a:r>
          </a:p>
          <a:p>
            <a:pPr>
              <a:buNone/>
            </a:pPr>
            <a:endParaRPr lang="fr-CA" sz="2400" dirty="0">
              <a:latin typeface="Comic Sans MS" pitchFamily="66" charset="0"/>
            </a:endParaRPr>
          </a:p>
          <a:p>
            <a:r>
              <a:rPr lang="fr-CA" sz="2400" dirty="0">
                <a:latin typeface="Comic Sans MS" pitchFamily="66" charset="0"/>
              </a:rPr>
              <a:t>Certains récepteurs sensoriels</a:t>
            </a:r>
          </a:p>
        </p:txBody>
      </p:sp>
      <p:pic>
        <p:nvPicPr>
          <p:cNvPr id="5" name="Image 4" descr="peau_couch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572008"/>
            <a:ext cx="2952750" cy="2085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latin typeface="Comic Sans MS" pitchFamily="66" charset="0"/>
              </a:rPr>
              <a:t>Les mécanisme de la perception </a:t>
            </a:r>
            <a:r>
              <a:rPr lang="fr-CA" sz="2000" b="1" dirty="0">
                <a:latin typeface="Comic Sans MS" pitchFamily="66" charset="0"/>
              </a:rPr>
              <a:t>p.143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sz="2400" dirty="0">
                <a:latin typeface="Comic Sans MS" pitchFamily="66" charset="0"/>
              </a:rPr>
              <a:t>Des récepteurs sensoriels sont disséminés dans le derme et l’épiderme.</a:t>
            </a:r>
          </a:p>
          <a:p>
            <a:pPr>
              <a:lnSpc>
                <a:spcPct val="90000"/>
              </a:lnSpc>
              <a:buNone/>
            </a:pPr>
            <a:endParaRPr lang="fr-CA" sz="24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fr-CA" sz="2400" dirty="0">
                <a:latin typeface="Comic Sans MS" pitchFamily="66" charset="0"/>
              </a:rPr>
              <a:t>Tous ces récepteurs transmettent leurs perceptions au cortex cérébral afin que celui-ci les interprète.</a:t>
            </a:r>
          </a:p>
          <a:p>
            <a:pPr>
              <a:buNone/>
            </a:pPr>
            <a:endParaRPr lang="fr-CA" dirty="0"/>
          </a:p>
        </p:txBody>
      </p:sp>
      <p:pic>
        <p:nvPicPr>
          <p:cNvPr id="5" name="Picture 7" descr="peau-NatGeo11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40"/>
            <a:ext cx="4038600" cy="37303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600" b="1" dirty="0">
                <a:latin typeface="Comic Sans MS" pitchFamily="66" charset="0"/>
              </a:rPr>
              <a:t>Mécanisme de perception cutanée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71613"/>
            <a:ext cx="4038600" cy="4676788"/>
          </a:xfrm>
        </p:spPr>
        <p:txBody>
          <a:bodyPr>
            <a:normAutofit fontScale="92500" lnSpcReduction="10000"/>
          </a:bodyPr>
          <a:lstStyle/>
          <a:p>
            <a:r>
              <a:rPr lang="fr-CA" sz="2400" b="1" u="sng" dirty="0">
                <a:latin typeface="Comic Sans MS" pitchFamily="66" charset="0"/>
              </a:rPr>
              <a:t>Les mécanorécepteurs</a:t>
            </a:r>
          </a:p>
          <a:p>
            <a:pPr>
              <a:buNone/>
            </a:pPr>
            <a:r>
              <a:rPr lang="fr-CA" sz="2000" dirty="0">
                <a:latin typeface="Comic Sans MS" pitchFamily="66" charset="0"/>
              </a:rPr>
              <a:t>Détectent les sensations tactiles, comme la pression ou le déplacement</a:t>
            </a:r>
          </a:p>
          <a:p>
            <a:pPr>
              <a:buNone/>
            </a:pPr>
            <a:endParaRPr lang="fr-CA" sz="2000" dirty="0">
              <a:latin typeface="Comic Sans MS" pitchFamily="66" charset="0"/>
            </a:endParaRPr>
          </a:p>
          <a:p>
            <a:r>
              <a:rPr lang="fr-CA" sz="2400" b="1" u="sng" dirty="0">
                <a:latin typeface="Comic Sans MS" pitchFamily="66" charset="0"/>
              </a:rPr>
              <a:t>Les thermorécepteurs</a:t>
            </a:r>
          </a:p>
          <a:p>
            <a:pPr>
              <a:buNone/>
            </a:pPr>
            <a:r>
              <a:rPr lang="fr-CA" sz="2000" dirty="0">
                <a:latin typeface="Comic Sans MS" pitchFamily="66" charset="0"/>
              </a:rPr>
              <a:t>Détectent les sensations thermiques non douloureuse</a:t>
            </a:r>
          </a:p>
          <a:p>
            <a:pPr>
              <a:buNone/>
            </a:pPr>
            <a:endParaRPr lang="fr-CA" sz="2000" dirty="0">
              <a:latin typeface="Comic Sans MS" pitchFamily="66" charset="0"/>
            </a:endParaRPr>
          </a:p>
          <a:p>
            <a:r>
              <a:rPr lang="fr-CA" sz="2400" b="1" u="sng" dirty="0">
                <a:latin typeface="Comic Sans MS" pitchFamily="66" charset="0"/>
              </a:rPr>
              <a:t>Les nocicepteurs</a:t>
            </a:r>
          </a:p>
          <a:p>
            <a:pPr>
              <a:buNone/>
            </a:pPr>
            <a:r>
              <a:rPr lang="fr-CA" sz="2000" dirty="0">
                <a:latin typeface="Comic Sans MS" pitchFamily="66" charset="0"/>
              </a:rPr>
              <a:t>Détectent les sensations douloureuses, comme une brûlure, une engelure ou une coupure</a:t>
            </a:r>
          </a:p>
        </p:txBody>
      </p:sp>
      <p:pic>
        <p:nvPicPr>
          <p:cNvPr id="5" name="Picture 4" descr="recepteurs_base_g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01233"/>
            <a:ext cx="4038600" cy="2968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/>
        </p:nvGraphicFramePr>
        <p:xfrm>
          <a:off x="428596" y="285728"/>
          <a:ext cx="8358246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e 3"/>
          <p:cNvGraphicFramePr/>
          <p:nvPr/>
        </p:nvGraphicFramePr>
        <p:xfrm>
          <a:off x="285720" y="1397000"/>
          <a:ext cx="87154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28596" y="4786322"/>
            <a:ext cx="3270447" cy="52322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CA" sz="2800" dirty="0">
                <a:latin typeface="Comic Sans MS" pitchFamily="66" charset="0"/>
              </a:rPr>
              <a:t>Tue le maringouin!!</a:t>
            </a:r>
          </a:p>
        </p:txBody>
      </p:sp>
      <p:pic>
        <p:nvPicPr>
          <p:cNvPr id="11" name="Image 10" descr="ima_art_junior_moustique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14942" y="4071942"/>
            <a:ext cx="2571768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MÉCANISME DE LA THERMORÉGULATION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C’est la régulation </a:t>
            </a:r>
            <a:r>
              <a:rPr lang="fr-CA" dirty="0" err="1"/>
              <a:t>homéostasique</a:t>
            </a:r>
            <a:endParaRPr lang="fr-CA" dirty="0"/>
          </a:p>
          <a:p>
            <a:endParaRPr lang="fr-CA" dirty="0"/>
          </a:p>
          <a:p>
            <a:endParaRPr lang="fr-CA" dirty="0"/>
          </a:p>
          <a:p>
            <a:pPr algn="ctr">
              <a:buFont typeface="Wingdings" pitchFamily="2" charset="2"/>
              <a:buChar char="Ø"/>
            </a:pPr>
            <a:r>
              <a:rPr lang="fr-CA" dirty="0"/>
              <a:t>Libération de la sueur</a:t>
            </a:r>
          </a:p>
          <a:p>
            <a:pPr algn="ctr">
              <a:buFont typeface="Wingdings" pitchFamily="2" charset="2"/>
              <a:buChar char="Ø"/>
            </a:pPr>
            <a:endParaRPr lang="fr-CA" dirty="0"/>
          </a:p>
          <a:p>
            <a:pPr algn="ctr">
              <a:buFont typeface="Wingdings" pitchFamily="2" charset="2"/>
              <a:buChar char="Ø"/>
            </a:pPr>
            <a:r>
              <a:rPr lang="fr-CA" dirty="0"/>
              <a:t>Ajustement du débit sanguin dans le derme</a:t>
            </a:r>
          </a:p>
          <a:p>
            <a:pPr marL="64008" indent="0" algn="ctr">
              <a:buNone/>
            </a:pPr>
            <a:endParaRPr lang="fr-CA" dirty="0"/>
          </a:p>
          <a:p>
            <a:pPr marL="64008" indent="0" algn="ctr">
              <a:buNone/>
            </a:pPr>
            <a:r>
              <a:rPr lang="fr-CA" b="1" u="sng" dirty="0"/>
              <a:t>lire page 145</a:t>
            </a:r>
          </a:p>
        </p:txBody>
      </p:sp>
    </p:spTree>
    <p:extLst>
      <p:ext uri="{BB962C8B-B14F-4D97-AF65-F5344CB8AC3E}">
        <p14:creationId xmlns:p14="http://schemas.microsoft.com/office/powerpoint/2010/main" val="2101082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200" b="1" dirty="0"/>
              <a:t>SYMPTÔMES ET SOINS D’ASSISTANCE GÉNÉRAUX DE LA PEAU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4008" indent="0" algn="ctr">
              <a:buNone/>
            </a:pPr>
            <a:endParaRPr lang="fr-CA" dirty="0"/>
          </a:p>
          <a:p>
            <a:pPr algn="ctr">
              <a:buFont typeface="Wingdings" pitchFamily="2" charset="2"/>
              <a:buChar char="ü"/>
            </a:pPr>
            <a:r>
              <a:rPr lang="fr-CA" dirty="0"/>
              <a:t>Évaluation diagnostique</a:t>
            </a:r>
          </a:p>
          <a:p>
            <a:pPr algn="ctr">
              <a:buFont typeface="Wingdings" pitchFamily="2" charset="2"/>
              <a:buChar char="ü"/>
            </a:pPr>
            <a:endParaRPr lang="fr-CA" dirty="0"/>
          </a:p>
          <a:p>
            <a:pPr algn="ctr">
              <a:buFont typeface="Wingdings" pitchFamily="2" charset="2"/>
              <a:buChar char="ü"/>
            </a:pPr>
            <a:r>
              <a:rPr lang="fr-CA" dirty="0"/>
              <a:t>Facteurs de risque</a:t>
            </a:r>
          </a:p>
          <a:p>
            <a:pPr algn="ctr">
              <a:buFont typeface="Wingdings" pitchFamily="2" charset="2"/>
              <a:buChar char="ü"/>
            </a:pPr>
            <a:endParaRPr lang="fr-CA" dirty="0"/>
          </a:p>
          <a:p>
            <a:pPr algn="ctr">
              <a:buFont typeface="Wingdings" pitchFamily="2" charset="2"/>
              <a:buChar char="ü"/>
            </a:pPr>
            <a:r>
              <a:rPr lang="fr-CA" dirty="0"/>
              <a:t>Soins généraux</a:t>
            </a:r>
          </a:p>
          <a:p>
            <a:pPr algn="ctr">
              <a:buFont typeface="Wingdings" pitchFamily="2" charset="2"/>
              <a:buChar char="ü"/>
            </a:pPr>
            <a:endParaRPr lang="fr-CA" dirty="0"/>
          </a:p>
          <a:p>
            <a:pPr algn="ctr">
              <a:buFont typeface="Wingdings" pitchFamily="2" charset="2"/>
              <a:buChar char="ü"/>
            </a:pPr>
            <a:r>
              <a:rPr lang="fr-CA" dirty="0"/>
              <a:t>Besoins perturbés</a:t>
            </a:r>
          </a:p>
          <a:p>
            <a:pPr algn="ctr">
              <a:buFont typeface="Wingdings" pitchFamily="2" charset="2"/>
              <a:buChar char="ü"/>
            </a:pPr>
            <a:endParaRPr lang="fr-CA" dirty="0"/>
          </a:p>
          <a:p>
            <a:pPr algn="ctr">
              <a:buFont typeface="Wingdings" pitchFamily="2" charset="2"/>
              <a:buChar char="ü"/>
            </a:pPr>
            <a:r>
              <a:rPr lang="fr-CA" dirty="0"/>
              <a:t>Aspect diététique</a:t>
            </a:r>
          </a:p>
          <a:p>
            <a:pPr algn="ctr">
              <a:buFont typeface="Wingdings" pitchFamily="2" charset="2"/>
              <a:buChar char="ü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88607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062912" cy="1470025"/>
          </a:xfrm>
        </p:spPr>
        <p:txBody>
          <a:bodyPr/>
          <a:lstStyle/>
          <a:p>
            <a:pPr algn="ctr"/>
            <a:r>
              <a:rPr lang="fr-CA" b="1" dirty="0"/>
              <a:t>ÉVALUATION DIAGNOSTIQUE</a:t>
            </a:r>
            <a:endParaRPr lang="fr-CA" sz="2000" b="1" dirty="0">
              <a:latin typeface="Comic Sans MS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062912" cy="4392488"/>
          </a:xfrm>
        </p:spPr>
        <p:txBody>
          <a:bodyPr>
            <a:normAutofit/>
          </a:bodyPr>
          <a:lstStyle/>
          <a:p>
            <a:endParaRPr lang="fr-CA" sz="2400" dirty="0">
              <a:latin typeface="Comic Sans MS" pitchFamily="66" charset="0"/>
            </a:endParaRPr>
          </a:p>
          <a:p>
            <a:pPr algn="l"/>
            <a:r>
              <a:rPr lang="fr-CA" sz="3600" b="1" u="sng" dirty="0">
                <a:latin typeface="Comic Sans MS" pitchFamily="66" charset="0"/>
              </a:rPr>
              <a:t>Examen physique</a:t>
            </a:r>
          </a:p>
          <a:p>
            <a:endParaRPr lang="fr-CA" sz="2400" dirty="0">
              <a:latin typeface="Comic Sans MS" pitchFamily="66" charset="0"/>
            </a:endParaRPr>
          </a:p>
          <a:p>
            <a:endParaRPr lang="fr-CA" sz="2400" dirty="0">
              <a:latin typeface="Comic Sans MS" pitchFamily="66" charset="0"/>
            </a:endParaRPr>
          </a:p>
          <a:p>
            <a:r>
              <a:rPr lang="fr-CA" sz="2400" dirty="0">
                <a:latin typeface="Comic Sans MS" pitchFamily="66" charset="0"/>
              </a:rPr>
              <a:t>Une </a:t>
            </a:r>
            <a:r>
              <a:rPr lang="fr-CA" sz="2400" dirty="0">
                <a:solidFill>
                  <a:schemeClr val="tx1"/>
                </a:solidFill>
                <a:latin typeface="Comic Sans MS" pitchFamily="66" charset="0"/>
              </a:rPr>
              <a:t>peau saine doit être intacte, lisse et douce. Elle doit présenter une bonne élasticité et reprendre sa position initiale après avoir été étirée; c’est ce qui permet de vérifier son degré d’hydratation. La température doit être tiède </a:t>
            </a:r>
            <a:r>
              <a:rPr lang="fr-CA" sz="2400" dirty="0">
                <a:latin typeface="Comic Sans MS" pitchFamily="66" charset="0"/>
              </a:rPr>
              <a:t>au toucher.</a:t>
            </a:r>
          </a:p>
        </p:txBody>
      </p:sp>
    </p:spTree>
    <p:extLst>
      <p:ext uri="{BB962C8B-B14F-4D97-AF65-F5344CB8AC3E}">
        <p14:creationId xmlns:p14="http://schemas.microsoft.com/office/powerpoint/2010/main" val="13325593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ÉVALUATION DIAGNOSTIQUE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fr-CA" b="1" u="sng" dirty="0"/>
              <a:t>Analyses de laboratoire</a:t>
            </a:r>
          </a:p>
          <a:p>
            <a:endParaRPr lang="fr-CA" dirty="0"/>
          </a:p>
          <a:p>
            <a:r>
              <a:rPr lang="fr-CA" dirty="0"/>
              <a:t>Très rare</a:t>
            </a:r>
          </a:p>
          <a:p>
            <a:endParaRPr lang="fr-CA" dirty="0"/>
          </a:p>
          <a:p>
            <a:r>
              <a:rPr lang="fr-CA" b="1" dirty="0"/>
              <a:t>Mes responsabilités</a:t>
            </a:r>
          </a:p>
          <a:p>
            <a:endParaRPr lang="fr-CA" b="1" u="sng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Vérifier si doit être à jeun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Bon tubes et ordre de ceux-ci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Bonne quantité de sang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Acheminer le prélèvement adéquatement et bien identifié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82323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ÉVALUATION DIAGNOSTIQUE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u="sng" dirty="0"/>
              <a:t>Moyen d’exploration</a:t>
            </a:r>
          </a:p>
          <a:p>
            <a:endParaRPr lang="fr-CA" b="1" u="sng" dirty="0"/>
          </a:p>
          <a:p>
            <a:pPr lvl="2">
              <a:buFont typeface="Wingdings" pitchFamily="2" charset="2"/>
              <a:buChar char="Ø"/>
            </a:pPr>
            <a:r>
              <a:rPr lang="fr-CA" dirty="0"/>
              <a:t>Biopsie de la peau </a:t>
            </a:r>
          </a:p>
          <a:p>
            <a:pPr lvl="2">
              <a:buFont typeface="Wingdings" pitchFamily="2" charset="2"/>
              <a:buChar char="Ø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8947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SURDITÉ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u="sng" dirty="0"/>
              <a:t>ENTRAÎNE</a:t>
            </a:r>
            <a:r>
              <a:rPr lang="fr-CA" b="1" dirty="0"/>
              <a:t> :</a:t>
            </a:r>
          </a:p>
          <a:p>
            <a:pPr marL="64008" indent="0">
              <a:buNone/>
            </a:pPr>
            <a:endParaRPr lang="fr-CA" b="1" dirty="0"/>
          </a:p>
          <a:p>
            <a:pPr algn="ctr">
              <a:buFont typeface="Wingdings" pitchFamily="2" charset="2"/>
              <a:buChar char="ü"/>
            </a:pPr>
            <a:r>
              <a:rPr lang="fr-CA" dirty="0"/>
              <a:t>Diminution de l’aptitude à communiquer</a:t>
            </a:r>
          </a:p>
          <a:p>
            <a:pPr algn="ctr">
              <a:buFont typeface="Wingdings" pitchFamily="2" charset="2"/>
              <a:buChar char="ü"/>
            </a:pPr>
            <a:r>
              <a:rPr lang="fr-CA" dirty="0"/>
              <a:t>Attitude d’indifférence et d’inattention</a:t>
            </a:r>
          </a:p>
          <a:p>
            <a:pPr algn="ctr">
              <a:buFont typeface="Wingdings" pitchFamily="2" charset="2"/>
              <a:buChar char="ü"/>
            </a:pPr>
            <a:r>
              <a:rPr lang="fr-CA" dirty="0"/>
              <a:t>Sentiment d’insécurité et de méfiance</a:t>
            </a:r>
          </a:p>
          <a:p>
            <a:pPr algn="ctr">
              <a:buFont typeface="Wingdings" pitchFamily="2" charset="2"/>
              <a:buChar char="ü"/>
            </a:pPr>
            <a:r>
              <a:rPr lang="fr-CA" dirty="0"/>
              <a:t>Isolement social</a:t>
            </a:r>
          </a:p>
          <a:p>
            <a:pPr algn="ctr">
              <a:buFont typeface="Wingdings" pitchFamily="2" charset="2"/>
              <a:buChar char="ü"/>
            </a:pPr>
            <a:r>
              <a:rPr lang="fr-CA" dirty="0"/>
              <a:t>Troubles d’apprentissage</a:t>
            </a:r>
          </a:p>
          <a:p>
            <a:pPr algn="ctr">
              <a:buFont typeface="Wingdings" pitchFamily="2" charset="2"/>
              <a:buChar char="ü"/>
            </a:pPr>
            <a:r>
              <a:rPr lang="fr-CA" dirty="0"/>
              <a:t>Sentiment de solitude et de tristesse</a:t>
            </a:r>
          </a:p>
          <a:p>
            <a:pPr algn="ctr">
              <a:buFont typeface="Wingdings" pitchFamily="2" charset="2"/>
              <a:buChar char="ü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87791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FACTEURS DE RISQUE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ctr">
              <a:buFont typeface="Wingdings" pitchFamily="2" charset="2"/>
              <a:buChar char="Ø"/>
            </a:pPr>
            <a:r>
              <a:rPr lang="fr-CA" dirty="0"/>
              <a:t>Diabète</a:t>
            </a:r>
          </a:p>
          <a:p>
            <a:pPr lvl="1" algn="ctr">
              <a:buFont typeface="Wingdings" pitchFamily="2" charset="2"/>
              <a:buChar char="Ø"/>
            </a:pPr>
            <a:endParaRPr lang="fr-CA" dirty="0"/>
          </a:p>
          <a:p>
            <a:pPr lvl="1" algn="ctr">
              <a:buFont typeface="Wingdings" pitchFamily="2" charset="2"/>
              <a:buChar char="Ø"/>
            </a:pPr>
            <a:r>
              <a:rPr lang="fr-CA" dirty="0"/>
              <a:t>Altérations musculaires et cutanées </a:t>
            </a:r>
          </a:p>
          <a:p>
            <a:pPr lvl="1" algn="ctr">
              <a:buFont typeface="Wingdings" pitchFamily="2" charset="2"/>
              <a:buChar char="Ø"/>
            </a:pPr>
            <a:endParaRPr lang="fr-CA" dirty="0"/>
          </a:p>
          <a:p>
            <a:pPr lvl="1" algn="ctr">
              <a:buFont typeface="Wingdings" pitchFamily="2" charset="2"/>
              <a:buChar char="Ø"/>
            </a:pPr>
            <a:r>
              <a:rPr lang="fr-CA" dirty="0"/>
              <a:t>Prise de certains médicaments</a:t>
            </a:r>
          </a:p>
          <a:p>
            <a:pPr lvl="1" algn="ctr">
              <a:buFont typeface="Wingdings" pitchFamily="2" charset="2"/>
              <a:buChar char="Ø"/>
            </a:pPr>
            <a:endParaRPr lang="fr-CA" dirty="0"/>
          </a:p>
          <a:p>
            <a:pPr lvl="1" algn="ctr">
              <a:buFont typeface="Wingdings" pitchFamily="2" charset="2"/>
              <a:buChar char="Ø"/>
            </a:pPr>
            <a:r>
              <a:rPr lang="fr-CA" dirty="0"/>
              <a:t>Usage de tabac et d’alcool</a:t>
            </a:r>
          </a:p>
          <a:p>
            <a:pPr lvl="1" algn="ctr">
              <a:buFont typeface="Wingdings" pitchFamily="2" charset="2"/>
              <a:buChar char="Ø"/>
            </a:pPr>
            <a:endParaRPr lang="fr-CA" dirty="0"/>
          </a:p>
          <a:p>
            <a:pPr lvl="1" algn="ctr">
              <a:buFont typeface="Wingdings" pitchFamily="2" charset="2"/>
              <a:buChar char="Ø"/>
            </a:pPr>
            <a:r>
              <a:rPr lang="fr-CA" dirty="0"/>
              <a:t>Exposition prolongée au soleil sans protection</a:t>
            </a:r>
          </a:p>
        </p:txBody>
      </p:sp>
    </p:spTree>
    <p:extLst>
      <p:ext uri="{BB962C8B-B14F-4D97-AF65-F5344CB8AC3E}">
        <p14:creationId xmlns:p14="http://schemas.microsoft.com/office/powerpoint/2010/main" val="495008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FACTEURS DE RISQUE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u="sng" dirty="0"/>
              <a:t>Prévention </a:t>
            </a:r>
          </a:p>
          <a:p>
            <a:endParaRPr lang="fr-CA" u="sng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Prendre l’habitude d’une bonne alimentation équilibrée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Éviter l’abus de tabac et d’alcool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Traiter rapidement les signes d’hyperglycémie</a:t>
            </a:r>
          </a:p>
        </p:txBody>
      </p:sp>
    </p:spTree>
    <p:extLst>
      <p:ext uri="{BB962C8B-B14F-4D97-AF65-F5344CB8AC3E}">
        <p14:creationId xmlns:p14="http://schemas.microsoft.com/office/powerpoint/2010/main" val="229194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SOINS GÉNÉRAUX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fr-CA" dirty="0"/>
          </a:p>
          <a:p>
            <a:pPr marL="64008" indent="0">
              <a:buNone/>
            </a:pPr>
            <a:endParaRPr lang="fr-CA" dirty="0"/>
          </a:p>
          <a:p>
            <a:pPr marL="64008" indent="0">
              <a:buNone/>
            </a:pPr>
            <a:endParaRPr lang="fr-CA" dirty="0"/>
          </a:p>
          <a:p>
            <a:pPr algn="ctr">
              <a:buFont typeface="Wingdings" pitchFamily="2" charset="2"/>
              <a:buChar char="ü"/>
            </a:pPr>
            <a:r>
              <a:rPr lang="fr-CA" dirty="0"/>
              <a:t>Lire page 147</a:t>
            </a:r>
          </a:p>
        </p:txBody>
      </p:sp>
    </p:spTree>
    <p:extLst>
      <p:ext uri="{BB962C8B-B14F-4D97-AF65-F5344CB8AC3E}">
        <p14:creationId xmlns:p14="http://schemas.microsoft.com/office/powerpoint/2010/main" val="9612042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BESOINS PERTURBÉS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Font typeface="Wingdings" pitchFamily="2" charset="2"/>
              <a:buChar char="ü"/>
            </a:pPr>
            <a:r>
              <a:rPr lang="fr-CA" dirty="0"/>
              <a:t>Dormir et se reposer</a:t>
            </a:r>
          </a:p>
          <a:p>
            <a:pPr algn="ctr">
              <a:buFont typeface="Wingdings" pitchFamily="2" charset="2"/>
              <a:buChar char="ü"/>
            </a:pPr>
            <a:endParaRPr lang="fr-CA" dirty="0"/>
          </a:p>
          <a:p>
            <a:pPr algn="ctr">
              <a:buFont typeface="Wingdings" pitchFamily="2" charset="2"/>
              <a:buChar char="ü"/>
            </a:pPr>
            <a:r>
              <a:rPr lang="fr-CA" dirty="0"/>
              <a:t>Se vêtir et se dévêtir</a:t>
            </a:r>
          </a:p>
          <a:p>
            <a:pPr algn="ctr">
              <a:buFont typeface="Wingdings" pitchFamily="2" charset="2"/>
              <a:buChar char="ü"/>
            </a:pPr>
            <a:endParaRPr lang="fr-CA" dirty="0"/>
          </a:p>
          <a:p>
            <a:pPr algn="ctr">
              <a:buFont typeface="Wingdings" pitchFamily="2" charset="2"/>
              <a:buChar char="ü"/>
            </a:pPr>
            <a:r>
              <a:rPr lang="fr-CA" dirty="0"/>
              <a:t>Maintenir la température du corps dans les limites de la normale</a:t>
            </a:r>
          </a:p>
          <a:p>
            <a:pPr algn="ctr">
              <a:buFont typeface="Wingdings" pitchFamily="2" charset="2"/>
              <a:buChar char="ü"/>
            </a:pPr>
            <a:endParaRPr lang="fr-CA" dirty="0"/>
          </a:p>
          <a:p>
            <a:pPr algn="ctr">
              <a:buFont typeface="Wingdings" pitchFamily="2" charset="2"/>
              <a:buChar char="ü"/>
            </a:pPr>
            <a:r>
              <a:rPr lang="fr-CA" dirty="0"/>
              <a:t>Être propre et soigné, et protéger ses téguments</a:t>
            </a:r>
          </a:p>
          <a:p>
            <a:pPr algn="ctr">
              <a:buFont typeface="Wingdings" pitchFamily="2" charset="2"/>
              <a:buChar char="ü"/>
            </a:pPr>
            <a:endParaRPr lang="fr-CA" dirty="0"/>
          </a:p>
          <a:p>
            <a:pPr algn="ctr">
              <a:buFont typeface="Wingdings" pitchFamily="2" charset="2"/>
              <a:buChar char="ü"/>
            </a:pPr>
            <a:r>
              <a:rPr lang="fr-CA" dirty="0"/>
              <a:t>Éviter les dangers</a:t>
            </a:r>
          </a:p>
          <a:p>
            <a:pPr algn="ctr">
              <a:buFont typeface="Wingdings" pitchFamily="2" charset="2"/>
              <a:buChar char="ü"/>
            </a:pPr>
            <a:endParaRPr lang="fr-CA" dirty="0"/>
          </a:p>
          <a:p>
            <a:pPr algn="ctr">
              <a:buFont typeface="Wingdings" pitchFamily="2" charset="2"/>
              <a:buChar char="ü"/>
            </a:pPr>
            <a:r>
              <a:rPr lang="fr-CA" dirty="0"/>
              <a:t>Communiquer avec ses semblables</a:t>
            </a:r>
          </a:p>
        </p:txBody>
      </p:sp>
    </p:spTree>
    <p:extLst>
      <p:ext uri="{BB962C8B-B14F-4D97-AF65-F5344CB8AC3E}">
        <p14:creationId xmlns:p14="http://schemas.microsoft.com/office/powerpoint/2010/main" val="20136910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ASPECT DIÉTÉTIQUE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Avoir une diète riche en protéines,  sels minéraux et vitamines</a:t>
            </a:r>
          </a:p>
          <a:p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Favoriser la guérison et le retour à une peau saine</a:t>
            </a:r>
          </a:p>
          <a:p>
            <a:endParaRPr lang="fr-CA" dirty="0"/>
          </a:p>
          <a:p>
            <a:r>
              <a:rPr lang="fr-CA" dirty="0"/>
              <a:t>Favoriser l’hydratation</a:t>
            </a:r>
          </a:p>
          <a:p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Pour éviter que la peau s’assèche</a:t>
            </a:r>
          </a:p>
        </p:txBody>
      </p:sp>
    </p:spTree>
    <p:extLst>
      <p:ext uri="{BB962C8B-B14F-4D97-AF65-F5344CB8AC3E}">
        <p14:creationId xmlns:p14="http://schemas.microsoft.com/office/powerpoint/2010/main" val="202894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latin typeface="Comic Sans MS" pitchFamily="66" charset="0"/>
              </a:rPr>
              <a:t>Causes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sz="2400" dirty="0">
              <a:latin typeface="Comic Sans MS" pitchFamily="66" charset="0"/>
            </a:endParaRPr>
          </a:p>
          <a:p>
            <a:pPr algn="ctr"/>
            <a:r>
              <a:rPr lang="fr-CA" sz="2400" dirty="0">
                <a:latin typeface="Comic Sans MS" pitchFamily="66" charset="0"/>
              </a:rPr>
              <a:t>Vieillissement</a:t>
            </a:r>
          </a:p>
          <a:p>
            <a:pPr algn="ctr"/>
            <a:r>
              <a:rPr lang="fr-CA" sz="2400" dirty="0">
                <a:latin typeface="Comic Sans MS" pitchFamily="66" charset="0"/>
              </a:rPr>
              <a:t>Génétique</a:t>
            </a:r>
          </a:p>
          <a:p>
            <a:pPr algn="ctr"/>
            <a:r>
              <a:rPr lang="fr-CA" sz="2400" dirty="0">
                <a:latin typeface="Comic Sans MS" pitchFamily="66" charset="0"/>
              </a:rPr>
              <a:t>Traumatique</a:t>
            </a:r>
          </a:p>
          <a:p>
            <a:pPr algn="ctr"/>
            <a:r>
              <a:rPr lang="fr-CA" sz="2400" dirty="0">
                <a:latin typeface="Comic Sans MS" pitchFamily="66" charset="0"/>
              </a:rPr>
              <a:t>Conséquence d’une infection de l’oreille moyenne.</a:t>
            </a:r>
          </a:p>
          <a:p>
            <a:pPr algn="ctr"/>
            <a:r>
              <a:rPr lang="fr-CA" sz="2400" dirty="0">
                <a:latin typeface="Comic Sans MS" pitchFamily="66" charset="0"/>
              </a:rPr>
              <a:t>Surexposition à des bruits &gt; 80 dB</a:t>
            </a:r>
          </a:p>
          <a:p>
            <a:pPr algn="ctr"/>
            <a:r>
              <a:rPr lang="fr-CA" sz="2400" dirty="0">
                <a:latin typeface="Comic Sans MS" pitchFamily="66" charset="0"/>
              </a:rPr>
              <a:t>Environnement bruyant: (Construction, aviation…)</a:t>
            </a:r>
          </a:p>
          <a:p>
            <a:pPr marL="64008" indent="0" algn="ctr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7376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17846"/>
          </a:xfrm>
        </p:spPr>
        <p:txBody>
          <a:bodyPr/>
          <a:lstStyle/>
          <a:p>
            <a:pPr algn="ctr"/>
            <a:r>
              <a:rPr lang="fr-CA" b="1" dirty="0">
                <a:latin typeface="Comic Sans MS" pitchFamily="66" charset="0"/>
              </a:rPr>
              <a:t>Conséquences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0064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fr-CA" sz="2600" dirty="0">
                <a:latin typeface="Comic Sans MS" pitchFamily="66" charset="0"/>
              </a:rPr>
              <a:t>Si la personne n’a pas entendu les mots dans son enfance, elle ne peut pas les reproduire.</a:t>
            </a:r>
          </a:p>
          <a:p>
            <a:pPr marL="68580" indent="0">
              <a:buNone/>
            </a:pPr>
            <a:r>
              <a:rPr lang="fr-CA" sz="2600" dirty="0">
                <a:latin typeface="Comic Sans MS" pitchFamily="66" charset="0"/>
              </a:rPr>
              <a:t>D’un autre côté, même si elle connaît et a déjà entendu les mots, si elle entend mal ou pas du tout ce que l’autre dit, elle perd le sens du discours.</a:t>
            </a:r>
          </a:p>
          <a:p>
            <a:pPr marL="68580" indent="0">
              <a:buNone/>
            </a:pPr>
            <a:endParaRPr lang="fr-CA" sz="26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fr-CA" sz="2600" b="1" dirty="0">
                <a:latin typeface="Comic Sans MS" pitchFamily="66" charset="0"/>
              </a:rPr>
              <a:t>Diminution de l’aptitude à communiquer</a:t>
            </a:r>
          </a:p>
          <a:p>
            <a:pPr>
              <a:buFont typeface="Wingdings" pitchFamily="2" charset="2"/>
              <a:buChar char="§"/>
            </a:pPr>
            <a:r>
              <a:rPr lang="fr-CA" sz="2600" b="1" dirty="0">
                <a:latin typeface="Comic Sans MS" pitchFamily="66" charset="0"/>
              </a:rPr>
              <a:t>Attitude d’indifférence et d’inattention </a:t>
            </a:r>
          </a:p>
          <a:p>
            <a:pPr>
              <a:buFont typeface="Wingdings" pitchFamily="2" charset="2"/>
              <a:buChar char="§"/>
            </a:pPr>
            <a:r>
              <a:rPr lang="fr-CA" sz="2600" b="1" dirty="0">
                <a:latin typeface="Comic Sans MS" pitchFamily="66" charset="0"/>
              </a:rPr>
              <a:t>Isolement social</a:t>
            </a:r>
          </a:p>
          <a:p>
            <a:pPr>
              <a:buFont typeface="Wingdings" pitchFamily="2" charset="2"/>
              <a:buChar char="§"/>
            </a:pPr>
            <a:r>
              <a:rPr lang="fr-CA" sz="2600" b="1" dirty="0">
                <a:latin typeface="Comic Sans MS" pitchFamily="66" charset="0"/>
              </a:rPr>
              <a:t>Troubles d’apprentissage</a:t>
            </a:r>
          </a:p>
          <a:p>
            <a:pPr>
              <a:buFont typeface="Wingdings" pitchFamily="2" charset="2"/>
              <a:buChar char="§"/>
            </a:pPr>
            <a:r>
              <a:rPr lang="fr-CA" sz="2600" b="1" dirty="0">
                <a:latin typeface="Comic Sans MS" pitchFamily="66" charset="0"/>
              </a:rPr>
              <a:t>Insécurité</a:t>
            </a:r>
          </a:p>
          <a:p>
            <a:pPr>
              <a:buFont typeface="Wingdings" pitchFamily="2" charset="2"/>
              <a:buChar char="§"/>
            </a:pPr>
            <a:r>
              <a:rPr lang="fr-CA" sz="2600" b="1" dirty="0">
                <a:latin typeface="Comic Sans MS" pitchFamily="66" charset="0"/>
              </a:rPr>
              <a:t>Solitude et tristesse </a:t>
            </a:r>
          </a:p>
          <a:p>
            <a:pPr marL="64008" indent="0">
              <a:buNone/>
            </a:pPr>
            <a:r>
              <a:rPr lang="fr-CA" sz="2600" u="sng" dirty="0">
                <a:latin typeface="Comic Sans MS" pitchFamily="66" charset="0"/>
              </a:rPr>
              <a:t>Besoins perturbés </a:t>
            </a:r>
            <a:r>
              <a:rPr lang="fr-CA" sz="2600" dirty="0">
                <a:latin typeface="Comic Sans MS" pitchFamily="66" charset="0"/>
              </a:rPr>
              <a:t>:</a:t>
            </a:r>
          </a:p>
          <a:p>
            <a:pPr marL="64008" indent="0">
              <a:buNone/>
            </a:pPr>
            <a:r>
              <a:rPr lang="fr-CA" sz="2600" dirty="0">
                <a:latin typeface="Comic Sans MS" pitchFamily="66" charset="0"/>
              </a:rPr>
              <a:t>Communiquer avec ses semblables</a:t>
            </a:r>
          </a:p>
          <a:p>
            <a:pPr marL="64008" indent="0">
              <a:buNone/>
            </a:pPr>
            <a:r>
              <a:rPr lang="fr-CA" sz="2600" dirty="0">
                <a:latin typeface="Comic Sans MS" pitchFamily="66" charset="0"/>
              </a:rPr>
              <a:t>Apprendre</a:t>
            </a:r>
          </a:p>
          <a:p>
            <a:pPr marL="64008" indent="0">
              <a:buNone/>
            </a:pPr>
            <a:r>
              <a:rPr lang="fr-CA" sz="2600" dirty="0">
                <a:latin typeface="Comic Sans MS" pitchFamily="66" charset="0"/>
              </a:rPr>
              <a:t>Éviter les dangers</a:t>
            </a:r>
          </a:p>
          <a:p>
            <a:pPr marL="64008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2325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SURDITÉ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endParaRPr lang="fr-CA" dirty="0"/>
          </a:p>
          <a:p>
            <a:pPr algn="ctr">
              <a:buFont typeface="Wingdings" pitchFamily="2" charset="2"/>
              <a:buChar char="ü"/>
            </a:pPr>
            <a:endParaRPr lang="fr-CA" dirty="0"/>
          </a:p>
          <a:p>
            <a:pPr algn="ctr">
              <a:buFont typeface="Wingdings" pitchFamily="2" charset="2"/>
              <a:buChar char="ü"/>
            </a:pPr>
            <a:endParaRPr lang="fr-CA" dirty="0"/>
          </a:p>
          <a:p>
            <a:pPr algn="ctr">
              <a:buFont typeface="Wingdings" pitchFamily="2" charset="2"/>
              <a:buChar char="ü"/>
            </a:pPr>
            <a:r>
              <a:rPr lang="fr-CA" dirty="0"/>
              <a:t>Voir </a:t>
            </a:r>
            <a:r>
              <a:rPr lang="fr-CA" b="1" i="1" dirty="0"/>
              <a:t>RAPPEL </a:t>
            </a:r>
            <a:r>
              <a:rPr lang="fr-CA" dirty="0"/>
              <a:t>page 137</a:t>
            </a:r>
          </a:p>
        </p:txBody>
      </p:sp>
    </p:spTree>
    <p:extLst>
      <p:ext uri="{BB962C8B-B14F-4D97-AF65-F5344CB8AC3E}">
        <p14:creationId xmlns:p14="http://schemas.microsoft.com/office/powerpoint/2010/main" val="1005615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latin typeface="Comic Sans MS" pitchFamily="66" charset="0"/>
              </a:rPr>
              <a:t>Traitements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4006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endParaRPr lang="fr-CA" sz="24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CA" sz="2400" dirty="0">
                <a:latin typeface="Comic Sans MS" pitchFamily="66" charset="0"/>
              </a:rPr>
              <a:t>Appareil auditif</a:t>
            </a:r>
          </a:p>
          <a:p>
            <a:pPr marL="285750" indent="-285750">
              <a:buFont typeface="Arial" pitchFamily="34" charset="0"/>
              <a:buChar char="•"/>
            </a:pPr>
            <a:endParaRPr lang="fr-CA" sz="24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CA" sz="2400" b="1" u="sng" dirty="0">
                <a:latin typeface="Comic Sans MS" pitchFamily="66" charset="0"/>
              </a:rPr>
              <a:t>Chirurgies:</a:t>
            </a:r>
          </a:p>
          <a:p>
            <a:pPr marL="285750" indent="-285750">
              <a:buFont typeface="Arial" pitchFamily="34" charset="0"/>
              <a:buChar char="•"/>
            </a:pPr>
            <a:endParaRPr lang="fr-CA" sz="2400" b="1" u="sng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CA" sz="2400" u="sng" dirty="0">
                <a:latin typeface="Comic Sans MS" pitchFamily="66" charset="0"/>
              </a:rPr>
              <a:t>Tympanoplastie</a:t>
            </a:r>
            <a:r>
              <a:rPr lang="fr-CA" sz="2400" dirty="0">
                <a:latin typeface="Comic Sans MS" pitchFamily="66" charset="0"/>
              </a:rPr>
              <a:t>: Reconstruction du tympan au moyen d’une greffe</a:t>
            </a:r>
          </a:p>
          <a:p>
            <a:pPr marL="285750" indent="-285750">
              <a:buFont typeface="Wingdings" pitchFamily="2" charset="2"/>
              <a:buChar char="ü"/>
            </a:pPr>
            <a:endParaRPr lang="fr-CA" sz="24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CA" sz="2400" u="sng" dirty="0">
                <a:latin typeface="Comic Sans MS" pitchFamily="66" charset="0"/>
              </a:rPr>
              <a:t>Stapédectomie</a:t>
            </a:r>
            <a:r>
              <a:rPr lang="fr-CA" sz="2400" dirty="0">
                <a:latin typeface="Comic Sans MS" pitchFamily="66" charset="0"/>
              </a:rPr>
              <a:t>: remplacement des osselets manquants par des prothèses</a:t>
            </a:r>
          </a:p>
          <a:p>
            <a:pPr marL="285750" indent="-285750">
              <a:buFont typeface="Wingdings" pitchFamily="2" charset="2"/>
              <a:buChar char="ü"/>
            </a:pPr>
            <a:endParaRPr lang="fr-CA" sz="24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CA" sz="2400" u="sng" dirty="0">
                <a:latin typeface="Comic Sans MS" pitchFamily="66" charset="0"/>
              </a:rPr>
              <a:t>Implant cochléaire</a:t>
            </a:r>
            <a:r>
              <a:rPr lang="fr-CA" sz="2400" dirty="0">
                <a:latin typeface="Comic Sans MS" pitchFamily="66" charset="0"/>
              </a:rPr>
              <a:t>: Implantation dans la cochlée d’un dispositif électronique capable de transmettre les sons.</a:t>
            </a:r>
          </a:p>
          <a:p>
            <a:pPr marL="64008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03827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SURDITÉ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b="1" u="sng" dirty="0"/>
              <a:t>Traitements</a:t>
            </a:r>
            <a:r>
              <a:rPr lang="fr-CA" b="1" dirty="0"/>
              <a:t> :</a:t>
            </a:r>
          </a:p>
          <a:p>
            <a:pPr lvl="1">
              <a:buFont typeface="Wingdings" pitchFamily="2" charset="2"/>
              <a:buChar char="Ø"/>
            </a:pPr>
            <a:endParaRPr lang="fr-CA" b="1" dirty="0"/>
          </a:p>
          <a:p>
            <a:pPr lvl="1" algn="ctr">
              <a:buFont typeface="Wingdings" pitchFamily="2" charset="2"/>
              <a:buChar char="Ø"/>
            </a:pPr>
            <a:r>
              <a:rPr lang="fr-CA" b="1" u="sng" dirty="0"/>
              <a:t>Tympanoplastie</a:t>
            </a:r>
          </a:p>
          <a:p>
            <a:pPr lvl="1" algn="ctr">
              <a:buFont typeface="Wingdings" pitchFamily="2" charset="2"/>
              <a:buChar char="Ø"/>
            </a:pPr>
            <a:endParaRPr lang="fr-CA" dirty="0"/>
          </a:p>
          <a:p>
            <a:pPr lvl="1" algn="ctr">
              <a:buFont typeface="Wingdings" pitchFamily="2" charset="2"/>
              <a:buChar char="Ø"/>
            </a:pPr>
            <a:r>
              <a:rPr lang="fr-CA" b="1" u="sng" dirty="0" err="1"/>
              <a:t>Stapédectomie</a:t>
            </a:r>
            <a:r>
              <a:rPr lang="fr-CA" dirty="0"/>
              <a:t> </a:t>
            </a:r>
          </a:p>
          <a:p>
            <a:pPr lvl="1" algn="ctr">
              <a:buFont typeface="Wingdings" pitchFamily="2" charset="2"/>
              <a:buChar char="Ø"/>
            </a:pPr>
            <a:endParaRPr lang="fr-CA" dirty="0"/>
          </a:p>
          <a:p>
            <a:pPr lvl="1" algn="ctr">
              <a:buFont typeface="Wingdings" pitchFamily="2" charset="2"/>
              <a:buChar char="Ø"/>
            </a:pPr>
            <a:r>
              <a:rPr lang="fr-CA" b="1" u="sng" dirty="0"/>
              <a:t>Implant cochléaire </a:t>
            </a:r>
          </a:p>
        </p:txBody>
      </p:sp>
    </p:spTree>
    <p:extLst>
      <p:ext uri="{BB962C8B-B14F-4D97-AF65-F5344CB8AC3E}">
        <p14:creationId xmlns:p14="http://schemas.microsoft.com/office/powerpoint/2010/main" val="20703947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2342</TotalTime>
  <Words>1393</Words>
  <Application>Microsoft Office PowerPoint</Application>
  <PresentationFormat>Affichage à l'écran (4:3)</PresentationFormat>
  <Paragraphs>345</Paragraphs>
  <Slides>44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1" baseType="lpstr">
      <vt:lpstr>Arial</vt:lpstr>
      <vt:lpstr>Century Gothic</vt:lpstr>
      <vt:lpstr>Comic Sans MS</vt:lpstr>
      <vt:lpstr>Verdana</vt:lpstr>
      <vt:lpstr>Wingdings</vt:lpstr>
      <vt:lpstr>Wingdings 2</vt:lpstr>
      <vt:lpstr>Verve</vt:lpstr>
      <vt:lpstr>Système sensoriel   </vt:lpstr>
      <vt:lpstr>COURS 16</vt:lpstr>
      <vt:lpstr>Surdité p.136</vt:lpstr>
      <vt:lpstr>SURDITÉ</vt:lpstr>
      <vt:lpstr>Causes</vt:lpstr>
      <vt:lpstr>Conséquences</vt:lpstr>
      <vt:lpstr>SURDITÉ</vt:lpstr>
      <vt:lpstr>Traitements</vt:lpstr>
      <vt:lpstr>SURDITÉ</vt:lpstr>
      <vt:lpstr>SURDITÉ</vt:lpstr>
      <vt:lpstr>Otite p.138</vt:lpstr>
      <vt:lpstr>Présentation PowerPoint</vt:lpstr>
      <vt:lpstr>Types</vt:lpstr>
      <vt:lpstr>Otites</vt:lpstr>
      <vt:lpstr>Otite</vt:lpstr>
      <vt:lpstr>Myringotomie</vt:lpstr>
      <vt:lpstr>MASTOÏDITE</vt:lpstr>
      <vt:lpstr>MASTOÏDITE</vt:lpstr>
      <vt:lpstr>MASTOÏDITE</vt:lpstr>
      <vt:lpstr>MASTOÏDITE</vt:lpstr>
      <vt:lpstr>Maladie de Ménière p.140</vt:lpstr>
      <vt:lpstr>Manifestations</vt:lpstr>
      <vt:lpstr>La peau p.141 et 142       </vt:lpstr>
      <vt:lpstr>La peau</vt:lpstr>
      <vt:lpstr>*Les rôles de la peau</vt:lpstr>
      <vt:lpstr>Structure de la peau p.141</vt:lpstr>
      <vt:lpstr>L’épiderme p.142</vt:lpstr>
      <vt:lpstr>Saviez-vous que…</vt:lpstr>
      <vt:lpstr>Saviez-vous que…</vt:lpstr>
      <vt:lpstr>Le derme p.142</vt:lpstr>
      <vt:lpstr>L’hypoderme p.142</vt:lpstr>
      <vt:lpstr>Les mécanisme de la perception p.143</vt:lpstr>
      <vt:lpstr>Mécanisme de perception cutanée</vt:lpstr>
      <vt:lpstr>Présentation PowerPoint</vt:lpstr>
      <vt:lpstr>MÉCANISME DE LA THERMORÉGULATION</vt:lpstr>
      <vt:lpstr>SYMPTÔMES ET SOINS D’ASSISTANCE GÉNÉRAUX DE LA PEAU</vt:lpstr>
      <vt:lpstr>ÉVALUATION DIAGNOSTIQUE</vt:lpstr>
      <vt:lpstr>ÉVALUATION DIAGNOSTIQUE</vt:lpstr>
      <vt:lpstr>ÉVALUATION DIAGNOSTIQUE</vt:lpstr>
      <vt:lpstr>FACTEURS DE RISQUE</vt:lpstr>
      <vt:lpstr>FACTEURS DE RISQUE</vt:lpstr>
      <vt:lpstr>SOINS GÉNÉRAUX</vt:lpstr>
      <vt:lpstr>BESOINS PERTURBÉS</vt:lpstr>
      <vt:lpstr>ASPECT DIÉTÉTIQUE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L’œil p.110</dc:title>
  <dc:creator>CSRDN</dc:creator>
  <cp:lastModifiedBy>Beaulieu, Daniel</cp:lastModifiedBy>
  <cp:revision>213</cp:revision>
  <dcterms:created xsi:type="dcterms:W3CDTF">2012-06-18T18:27:53Z</dcterms:created>
  <dcterms:modified xsi:type="dcterms:W3CDTF">2024-05-30T14:12:10Z</dcterms:modified>
</cp:coreProperties>
</file>