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72" r:id="rId8"/>
    <p:sldId id="273" r:id="rId9"/>
    <p:sldId id="264" r:id="rId10"/>
    <p:sldId id="274" r:id="rId11"/>
    <p:sldId id="263" r:id="rId12"/>
    <p:sldId id="265" r:id="rId13"/>
    <p:sldId id="269" r:id="rId14"/>
    <p:sldId id="270" r:id="rId15"/>
    <p:sldId id="271" r:id="rId16"/>
    <p:sldId id="268" r:id="rId17"/>
    <p:sldId id="266" r:id="rId18"/>
    <p:sldId id="267" r:id="rId19"/>
    <p:sldId id="276"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FCD0D-F8B8-76C6-CAB3-8BCD834FE758}"/>
              </a:ext>
            </a:extLst>
          </p:cNvPr>
          <p:cNvSpPr>
            <a:spLocks noGrp="1"/>
          </p:cNvSpPr>
          <p:nvPr>
            <p:ph type="ctrTitle"/>
          </p:nvPr>
        </p:nvSpPr>
        <p:spPr/>
        <p:txBody>
          <a:bodyPr/>
          <a:lstStyle/>
          <a:p>
            <a:r>
              <a:rPr lang="fr-CA" sz="4800"/>
              <a:t>Clinique: Les </a:t>
            </a:r>
            <a:r>
              <a:rPr lang="fr-CA" sz="4800" dirty="0"/>
              <a:t>Plaies et les pansements</a:t>
            </a:r>
            <a:br>
              <a:rPr lang="fr-CA" dirty="0"/>
            </a:br>
            <a:r>
              <a:rPr lang="fr-CA" sz="2400" i="1" dirty="0"/>
              <a:t>(Référence de la C8 – Prévention de l’infection)</a:t>
            </a:r>
          </a:p>
        </p:txBody>
      </p:sp>
    </p:spTree>
    <p:extLst>
      <p:ext uri="{BB962C8B-B14F-4D97-AF65-F5344CB8AC3E}">
        <p14:creationId xmlns:p14="http://schemas.microsoft.com/office/powerpoint/2010/main" val="229754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D6A37-507F-242F-BB47-14D522DCD9BA}"/>
              </a:ext>
            </a:extLst>
          </p:cNvPr>
          <p:cNvSpPr>
            <a:spLocks noGrp="1"/>
          </p:cNvSpPr>
          <p:nvPr>
            <p:ph type="title"/>
          </p:nvPr>
        </p:nvSpPr>
        <p:spPr/>
        <p:txBody>
          <a:bodyPr/>
          <a:lstStyle/>
          <a:p>
            <a:r>
              <a:rPr lang="fr-CA" b="1" dirty="0">
                <a:solidFill>
                  <a:schemeClr val="accent4"/>
                </a:solidFill>
              </a:rPr>
              <a:t>Questions</a:t>
            </a:r>
          </a:p>
        </p:txBody>
      </p:sp>
      <p:sp>
        <p:nvSpPr>
          <p:cNvPr id="3" name="ZoneTexte 2">
            <a:extLst>
              <a:ext uri="{FF2B5EF4-FFF2-40B4-BE49-F238E27FC236}">
                <a16:creationId xmlns:a16="http://schemas.microsoft.com/office/drawing/2014/main" id="{A03AA06D-6366-9F00-B54A-B72D44BE20BC}"/>
              </a:ext>
            </a:extLst>
          </p:cNvPr>
          <p:cNvSpPr txBox="1"/>
          <p:nvPr/>
        </p:nvSpPr>
        <p:spPr>
          <a:xfrm>
            <a:off x="821635" y="2531165"/>
            <a:ext cx="10535478" cy="5078313"/>
          </a:xfrm>
          <a:prstGeom prst="rect">
            <a:avLst/>
          </a:prstGeom>
          <a:noFill/>
        </p:spPr>
        <p:txBody>
          <a:bodyPr wrap="square" rtlCol="0">
            <a:spAutoFit/>
          </a:bodyPr>
          <a:lstStyle/>
          <a:p>
            <a:pPr marL="285750" indent="-285750">
              <a:buFont typeface="Arial" panose="020B0604020202020204" pitchFamily="34" charset="0"/>
              <a:buChar char="•"/>
            </a:pPr>
            <a:r>
              <a:rPr lang="fr-CA" b="1" dirty="0"/>
              <a:t>Est-ce qu’une infirmière auxiliaire peut décider d’un plan de traitement de la plaie ?</a:t>
            </a:r>
          </a:p>
          <a:p>
            <a:r>
              <a:rPr lang="fr-CA" dirty="0"/>
              <a:t>	Non</a:t>
            </a:r>
          </a:p>
          <a:p>
            <a:endParaRPr lang="fr-CA" b="1" dirty="0"/>
          </a:p>
          <a:p>
            <a:pPr marL="285750" indent="-285750">
              <a:buFont typeface="Arial" panose="020B0604020202020204" pitchFamily="34" charset="0"/>
              <a:buChar char="•"/>
            </a:pPr>
            <a:r>
              <a:rPr lang="fr-CA" b="1" dirty="0"/>
              <a:t>Qu’est-ce que l’échelle de Braden permet d’identifier ?</a:t>
            </a:r>
          </a:p>
          <a:p>
            <a:r>
              <a:rPr lang="fr-CA" dirty="0"/>
              <a:t>	Des facteurs de risque pouvant mener à une plaie de pression.</a:t>
            </a:r>
          </a:p>
          <a:p>
            <a:endParaRPr lang="fr-CA" b="1" dirty="0"/>
          </a:p>
          <a:p>
            <a:pPr marL="285750" indent="-285750">
              <a:buFont typeface="Arial" panose="020B0604020202020204" pitchFamily="34" charset="0"/>
              <a:buChar char="•"/>
            </a:pPr>
            <a:r>
              <a:rPr lang="fr-CA" b="1" dirty="0"/>
              <a:t>Est-ce que l’échelle de Braden s’adresse seulement </a:t>
            </a:r>
            <a:r>
              <a:rPr lang="fr-CA" b="1"/>
              <a:t>aux patients </a:t>
            </a:r>
            <a:r>
              <a:rPr lang="fr-CA" b="1" dirty="0"/>
              <a:t>âgés de plus de 65 ans et plus ?</a:t>
            </a:r>
          </a:p>
          <a:p>
            <a:r>
              <a:rPr lang="fr-CA" dirty="0"/>
              <a:t>	Non, elle s’adresse à tous les patients. En soins actifs, elle doit être faite minimum 1x/semaine (la fréquence est établie selon le résultat).</a:t>
            </a:r>
          </a:p>
          <a:p>
            <a:endParaRPr lang="fr-CA" b="1" dirty="0"/>
          </a:p>
          <a:p>
            <a:pPr marL="285750" indent="-285750">
              <a:buFont typeface="Arial" panose="020B0604020202020204" pitchFamily="34" charset="0"/>
              <a:buChar char="•"/>
            </a:pPr>
            <a:r>
              <a:rPr lang="fr-CA" b="1" dirty="0"/>
              <a:t>Quels sont les facteurs de risque d’origine interne peuvent mener à une plaie de pression?</a:t>
            </a:r>
          </a:p>
          <a:p>
            <a:r>
              <a:rPr lang="fr-CA" dirty="0"/>
              <a:t>	L’âge, la malnutrition, la déshydratation, les troubles circulatoires, l’état de conscience diminué, les troubles métaboliques: diabète, anémie et une diminution de la perception (par exemple sensorielle).</a:t>
            </a:r>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43753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C5F06BF-050C-5926-42E7-BA3BAC85B120}"/>
              </a:ext>
            </a:extLst>
          </p:cNvPr>
          <p:cNvSpPr>
            <a:spLocks noGrp="1"/>
          </p:cNvSpPr>
          <p:nvPr>
            <p:ph type="title"/>
          </p:nvPr>
        </p:nvSpPr>
        <p:spPr>
          <a:xfrm>
            <a:off x="952108" y="954756"/>
            <a:ext cx="2730414" cy="4946003"/>
          </a:xfrm>
        </p:spPr>
        <p:txBody>
          <a:bodyPr>
            <a:normAutofit/>
          </a:bodyPr>
          <a:lstStyle/>
          <a:p>
            <a:r>
              <a:rPr lang="fr-CA" sz="4100" dirty="0">
                <a:solidFill>
                  <a:srgbClr val="FFFFFF"/>
                </a:solidFill>
              </a:rPr>
              <a:t>Critères d’évaluation d’une plaie/</a:t>
            </a:r>
            <a:br>
              <a:rPr lang="fr-CA" sz="4100" dirty="0">
                <a:solidFill>
                  <a:srgbClr val="FFFFFF"/>
                </a:solidFill>
              </a:rPr>
            </a:br>
            <a:r>
              <a:rPr lang="fr-CA" sz="4100" dirty="0">
                <a:solidFill>
                  <a:srgbClr val="FFFFFF"/>
                </a:solidFill>
              </a:rPr>
              <a:t>critères de collecte de données</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EDB11AB-7D6E-A6AC-D6C3-13CF00B86557}"/>
              </a:ext>
            </a:extLst>
          </p:cNvPr>
          <p:cNvSpPr>
            <a:spLocks noGrp="1"/>
          </p:cNvSpPr>
          <p:nvPr>
            <p:ph idx="1"/>
          </p:nvPr>
        </p:nvSpPr>
        <p:spPr>
          <a:xfrm>
            <a:off x="5140934" y="469900"/>
            <a:ext cx="5953630" cy="5405968"/>
          </a:xfrm>
        </p:spPr>
        <p:txBody>
          <a:bodyPr anchor="ctr">
            <a:normAutofit/>
          </a:bodyPr>
          <a:lstStyle/>
          <a:p>
            <a:pPr marL="0" indent="0" algn="just">
              <a:lnSpc>
                <a:spcPct val="90000"/>
              </a:lnSpc>
              <a:buNone/>
            </a:pPr>
            <a:r>
              <a:rPr lang="fr-CA" sz="2000" b="1" dirty="0"/>
              <a:t>Site de plaie</a:t>
            </a:r>
          </a:p>
          <a:p>
            <a:pPr marL="0" indent="0" algn="just">
              <a:lnSpc>
                <a:spcPct val="90000"/>
              </a:lnSpc>
              <a:buNone/>
            </a:pPr>
            <a:r>
              <a:rPr lang="fr-CA" sz="1800" dirty="0"/>
              <a:t>Doit être précis, numéroter sur un schéma (si plus d’une plaie)</a:t>
            </a:r>
          </a:p>
          <a:p>
            <a:pPr marL="0" indent="0" algn="just">
              <a:lnSpc>
                <a:spcPct val="90000"/>
              </a:lnSpc>
              <a:buNone/>
            </a:pPr>
            <a:r>
              <a:rPr lang="fr-CA" sz="2000" b="1" dirty="0"/>
              <a:t>Dimensions</a:t>
            </a:r>
          </a:p>
          <a:p>
            <a:pPr marL="0" indent="0" algn="just">
              <a:lnSpc>
                <a:spcPct val="90000"/>
              </a:lnSpc>
              <a:buNone/>
            </a:pPr>
            <a:r>
              <a:rPr lang="fr-CA" sz="1800" dirty="0"/>
              <a:t>*À l’aide d’un ruban à mesure: la longueur et la largeur maximales, la profondeur et l’invasion des tissus sous-jacents et la tunnelisation</a:t>
            </a:r>
          </a:p>
          <a:p>
            <a:pPr marL="0" indent="0" algn="just">
              <a:lnSpc>
                <a:spcPct val="90000"/>
              </a:lnSpc>
              <a:buNone/>
            </a:pPr>
            <a:r>
              <a:rPr lang="fr-CA" sz="2000" b="1" dirty="0"/>
              <a:t>Lit de la plaie</a:t>
            </a:r>
          </a:p>
          <a:p>
            <a:pPr marL="0" indent="0" algn="just">
              <a:lnSpc>
                <a:spcPct val="90000"/>
              </a:lnSpc>
              <a:buNone/>
            </a:pPr>
            <a:r>
              <a:rPr lang="fr-CA" sz="1800" dirty="0"/>
              <a:t>Doit être précisé en pourcentage (%) en spécifiant la couleur et la nature des tissus:</a:t>
            </a:r>
          </a:p>
          <a:p>
            <a:pPr algn="just">
              <a:lnSpc>
                <a:spcPct val="90000"/>
              </a:lnSpc>
            </a:pPr>
            <a:r>
              <a:rPr lang="fr-CA" sz="1800" b="1" dirty="0"/>
              <a:t>Noirâtre</a:t>
            </a:r>
            <a:r>
              <a:rPr lang="fr-CA" sz="1800" dirty="0"/>
              <a:t>: tissu nécrotique, escarre;</a:t>
            </a:r>
          </a:p>
          <a:p>
            <a:pPr algn="just">
              <a:lnSpc>
                <a:spcPct val="90000"/>
              </a:lnSpc>
            </a:pPr>
            <a:r>
              <a:rPr lang="fr-CA" sz="1800" b="1" dirty="0">
                <a:solidFill>
                  <a:srgbClr val="FFC000"/>
                </a:solidFill>
              </a:rPr>
              <a:t>Jaunâtre</a:t>
            </a:r>
            <a:r>
              <a:rPr lang="fr-CA" sz="1800" dirty="0"/>
              <a:t>: tissus fibrineux, croûte molle;</a:t>
            </a:r>
          </a:p>
          <a:p>
            <a:pPr algn="just">
              <a:lnSpc>
                <a:spcPct val="90000"/>
              </a:lnSpc>
            </a:pPr>
            <a:r>
              <a:rPr lang="fr-CA" sz="1800" b="1" dirty="0">
                <a:solidFill>
                  <a:schemeClr val="accent4">
                    <a:lumMod val="40000"/>
                    <a:lumOff val="60000"/>
                  </a:schemeClr>
                </a:solidFill>
              </a:rPr>
              <a:t>Rosé</a:t>
            </a:r>
            <a:r>
              <a:rPr lang="fr-CA" sz="1800" dirty="0"/>
              <a:t>/</a:t>
            </a:r>
            <a:r>
              <a:rPr lang="fr-CA" sz="1800" b="1" dirty="0">
                <a:solidFill>
                  <a:schemeClr val="accent4"/>
                </a:solidFill>
              </a:rPr>
              <a:t>rouge</a:t>
            </a:r>
            <a:r>
              <a:rPr lang="fr-CA" sz="1800" dirty="0"/>
              <a:t> avec présence de bourgeons: tissu de granulation</a:t>
            </a:r>
          </a:p>
        </p:txBody>
      </p:sp>
    </p:spTree>
    <p:extLst>
      <p:ext uri="{BB962C8B-B14F-4D97-AF65-F5344CB8AC3E}">
        <p14:creationId xmlns:p14="http://schemas.microsoft.com/office/powerpoint/2010/main" val="153042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C5F06BF-050C-5926-42E7-BA3BAC85B120}"/>
              </a:ext>
            </a:extLst>
          </p:cNvPr>
          <p:cNvSpPr>
            <a:spLocks noGrp="1"/>
          </p:cNvSpPr>
          <p:nvPr>
            <p:ph type="title"/>
          </p:nvPr>
        </p:nvSpPr>
        <p:spPr>
          <a:xfrm>
            <a:off x="956957" y="955998"/>
            <a:ext cx="2730414" cy="4946003"/>
          </a:xfrm>
        </p:spPr>
        <p:txBody>
          <a:bodyPr>
            <a:normAutofit/>
          </a:bodyPr>
          <a:lstStyle/>
          <a:p>
            <a:r>
              <a:rPr lang="fr-CA" sz="4100" dirty="0">
                <a:solidFill>
                  <a:srgbClr val="FFFFFF"/>
                </a:solidFill>
              </a:rPr>
              <a:t>Critères d’évaluation d’une plaie/</a:t>
            </a:r>
            <a:br>
              <a:rPr lang="fr-CA" sz="4100" dirty="0">
                <a:solidFill>
                  <a:srgbClr val="FFFFFF"/>
                </a:solidFill>
              </a:rPr>
            </a:br>
            <a:r>
              <a:rPr lang="fr-CA" sz="4100" dirty="0">
                <a:solidFill>
                  <a:srgbClr val="FFFFFF"/>
                </a:solidFill>
              </a:rPr>
              <a:t>critères de collecte de données</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EDB11AB-7D6E-A6AC-D6C3-13CF00B86557}"/>
              </a:ext>
            </a:extLst>
          </p:cNvPr>
          <p:cNvSpPr>
            <a:spLocks noGrp="1"/>
          </p:cNvSpPr>
          <p:nvPr>
            <p:ph idx="1"/>
          </p:nvPr>
        </p:nvSpPr>
        <p:spPr>
          <a:xfrm>
            <a:off x="5140934" y="469900"/>
            <a:ext cx="5953630" cy="5918200"/>
          </a:xfrm>
        </p:spPr>
        <p:txBody>
          <a:bodyPr anchor="ctr">
            <a:normAutofit fontScale="92500" lnSpcReduction="20000"/>
          </a:bodyPr>
          <a:lstStyle/>
          <a:p>
            <a:pPr marL="0" indent="0">
              <a:lnSpc>
                <a:spcPct val="90000"/>
              </a:lnSpc>
              <a:buNone/>
            </a:pPr>
            <a:r>
              <a:rPr lang="fr-CA" sz="2200" b="1" dirty="0"/>
              <a:t>Bords de la plaie</a:t>
            </a:r>
          </a:p>
          <a:p>
            <a:pPr marL="0" indent="0">
              <a:lnSpc>
                <a:spcPct val="90000"/>
              </a:lnSpc>
              <a:buNone/>
            </a:pPr>
            <a:r>
              <a:rPr lang="fr-CA" sz="1900" dirty="0"/>
              <a:t>Doivent être décrits selon le pourtour cutané de la plaie, selon les questions suivantes:</a:t>
            </a:r>
          </a:p>
          <a:p>
            <a:pPr>
              <a:lnSpc>
                <a:spcPct val="90000"/>
              </a:lnSpc>
            </a:pPr>
            <a:r>
              <a:rPr lang="fr-CA" sz="1900" dirty="0"/>
              <a:t>Est-il bien ou mal défini ?</a:t>
            </a:r>
          </a:p>
          <a:p>
            <a:pPr>
              <a:lnSpc>
                <a:spcPct val="90000"/>
              </a:lnSpc>
            </a:pPr>
            <a:r>
              <a:rPr lang="fr-CA" sz="1900" dirty="0"/>
              <a:t>Est-il à égalité au fond de la plaie ou en saillie ?</a:t>
            </a:r>
          </a:p>
          <a:p>
            <a:pPr>
              <a:lnSpc>
                <a:spcPct val="90000"/>
              </a:lnSpc>
            </a:pPr>
            <a:r>
              <a:rPr lang="fr-CA" sz="1900" dirty="0"/>
              <a:t>Est-il roulé autour de la plaie ?</a:t>
            </a:r>
          </a:p>
          <a:p>
            <a:pPr>
              <a:lnSpc>
                <a:spcPct val="90000"/>
              </a:lnSpc>
            </a:pPr>
            <a:r>
              <a:rPr lang="fr-CA" sz="1900" dirty="0"/>
              <a:t>Est-il cicatrisé et rigide ?</a:t>
            </a:r>
          </a:p>
          <a:p>
            <a:pPr marL="0" indent="0">
              <a:lnSpc>
                <a:spcPct val="90000"/>
              </a:lnSpc>
              <a:buNone/>
            </a:pPr>
            <a:r>
              <a:rPr lang="fr-CA" sz="2200" b="1" dirty="0"/>
              <a:t>Caractéristiques de l’exsudat</a:t>
            </a:r>
          </a:p>
          <a:p>
            <a:pPr marL="0" indent="0">
              <a:lnSpc>
                <a:spcPct val="90000"/>
              </a:lnSpc>
              <a:buNone/>
            </a:pPr>
            <a:r>
              <a:rPr lang="fr-CA" sz="1900" dirty="0"/>
              <a:t>Doivent être notées:</a:t>
            </a:r>
          </a:p>
          <a:p>
            <a:pPr>
              <a:lnSpc>
                <a:spcPct val="90000"/>
              </a:lnSpc>
            </a:pPr>
            <a:r>
              <a:rPr lang="fr-CA" sz="1900" dirty="0"/>
              <a:t>La quantité selon l’étendue (sur le pansement)</a:t>
            </a:r>
          </a:p>
          <a:p>
            <a:pPr>
              <a:lnSpc>
                <a:spcPct val="90000"/>
              </a:lnSpc>
            </a:pPr>
            <a:r>
              <a:rPr lang="fr-CA" sz="1900" dirty="0"/>
              <a:t>La couleur et la nature: sanguin, </a:t>
            </a:r>
            <a:r>
              <a:rPr lang="fr-CA" sz="1900" dirty="0" err="1"/>
              <a:t>sérosanguin</a:t>
            </a:r>
            <a:r>
              <a:rPr lang="fr-CA" sz="1900" dirty="0"/>
              <a:t> ou sanguinolent, séreux, purulent, </a:t>
            </a:r>
            <a:r>
              <a:rPr lang="fr-CA" sz="1900" dirty="0" err="1"/>
              <a:t>mucopurulent</a:t>
            </a:r>
            <a:r>
              <a:rPr lang="fr-CA" sz="1900" dirty="0"/>
              <a:t> et odeur s’il y a lieu.</a:t>
            </a:r>
          </a:p>
          <a:p>
            <a:pPr marL="0" indent="0">
              <a:lnSpc>
                <a:spcPct val="90000"/>
              </a:lnSpc>
              <a:buNone/>
            </a:pPr>
            <a:r>
              <a:rPr lang="fr-CA" sz="2200" b="1" dirty="0"/>
              <a:t>Signes d’inflammation</a:t>
            </a:r>
          </a:p>
          <a:p>
            <a:pPr marL="0" indent="0">
              <a:lnSpc>
                <a:spcPct val="90000"/>
              </a:lnSpc>
              <a:buNone/>
            </a:pPr>
            <a:r>
              <a:rPr lang="fr-CA" sz="1900" dirty="0"/>
              <a:t>Doivent être notés selon le visuel:</a:t>
            </a:r>
          </a:p>
          <a:p>
            <a:pPr>
              <a:lnSpc>
                <a:spcPct val="90000"/>
              </a:lnSpc>
            </a:pPr>
            <a:r>
              <a:rPr lang="fr-CA" sz="1900" dirty="0"/>
              <a:t>Une rougeur ?</a:t>
            </a:r>
          </a:p>
          <a:p>
            <a:pPr>
              <a:lnSpc>
                <a:spcPct val="90000"/>
              </a:lnSpc>
            </a:pPr>
            <a:r>
              <a:rPr lang="fr-CA" sz="1900" dirty="0"/>
              <a:t>De la chaleur ?</a:t>
            </a:r>
          </a:p>
          <a:p>
            <a:pPr>
              <a:lnSpc>
                <a:spcPct val="90000"/>
              </a:lnSpc>
            </a:pPr>
            <a:r>
              <a:rPr lang="fr-CA" sz="1900" dirty="0"/>
              <a:t>Un œdème ?</a:t>
            </a:r>
          </a:p>
          <a:p>
            <a:pPr>
              <a:lnSpc>
                <a:spcPct val="90000"/>
              </a:lnSpc>
            </a:pPr>
            <a:r>
              <a:rPr lang="fr-CA" sz="1900" dirty="0"/>
              <a:t>Une sensation de douleur (selon le patient) ?</a:t>
            </a:r>
          </a:p>
        </p:txBody>
      </p:sp>
    </p:spTree>
    <p:extLst>
      <p:ext uri="{BB962C8B-B14F-4D97-AF65-F5344CB8AC3E}">
        <p14:creationId xmlns:p14="http://schemas.microsoft.com/office/powerpoint/2010/main" val="206672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533B86-1BAA-295C-D7A2-3D1BB723FDA1}"/>
              </a:ext>
            </a:extLst>
          </p:cNvPr>
          <p:cNvPicPr>
            <a:picLocks noChangeAspect="1"/>
          </p:cNvPicPr>
          <p:nvPr/>
        </p:nvPicPr>
        <p:blipFill>
          <a:blip r:embed="rId2"/>
          <a:stretch>
            <a:fillRect/>
          </a:stretch>
        </p:blipFill>
        <p:spPr>
          <a:xfrm>
            <a:off x="703384" y="703723"/>
            <a:ext cx="3956321" cy="5450553"/>
          </a:xfrm>
          <a:prstGeom prst="rect">
            <a:avLst/>
          </a:prstGeom>
        </p:spPr>
      </p:pic>
      <p:pic>
        <p:nvPicPr>
          <p:cNvPr id="4" name="Image 3">
            <a:extLst>
              <a:ext uri="{FF2B5EF4-FFF2-40B4-BE49-F238E27FC236}">
                <a16:creationId xmlns:a16="http://schemas.microsoft.com/office/drawing/2014/main" id="{72EBE1BE-302C-6D51-E490-9EBF4EA475CC}"/>
              </a:ext>
            </a:extLst>
          </p:cNvPr>
          <p:cNvPicPr>
            <a:picLocks noChangeAspect="1"/>
          </p:cNvPicPr>
          <p:nvPr/>
        </p:nvPicPr>
        <p:blipFill>
          <a:blip r:embed="rId3"/>
          <a:stretch>
            <a:fillRect/>
          </a:stretch>
        </p:blipFill>
        <p:spPr>
          <a:xfrm>
            <a:off x="4725576" y="703724"/>
            <a:ext cx="4160078" cy="5450552"/>
          </a:xfrm>
          <a:prstGeom prst="rect">
            <a:avLst/>
          </a:prstGeom>
        </p:spPr>
      </p:pic>
      <p:sp>
        <p:nvSpPr>
          <p:cNvPr id="5" name="ZoneTexte 4">
            <a:extLst>
              <a:ext uri="{FF2B5EF4-FFF2-40B4-BE49-F238E27FC236}">
                <a16:creationId xmlns:a16="http://schemas.microsoft.com/office/drawing/2014/main" id="{7A92E37D-B394-2582-1805-4D1B0C703EC2}"/>
              </a:ext>
            </a:extLst>
          </p:cNvPr>
          <p:cNvSpPr txBox="1"/>
          <p:nvPr/>
        </p:nvSpPr>
        <p:spPr>
          <a:xfrm>
            <a:off x="9017391" y="872197"/>
            <a:ext cx="2307101" cy="4339650"/>
          </a:xfrm>
          <a:prstGeom prst="rect">
            <a:avLst/>
          </a:prstGeom>
          <a:noFill/>
        </p:spPr>
        <p:txBody>
          <a:bodyPr wrap="square" rtlCol="0">
            <a:spAutoFit/>
          </a:bodyPr>
          <a:lstStyle/>
          <a:p>
            <a:pPr algn="ctr"/>
            <a:r>
              <a:rPr lang="fr-CA" sz="3200" b="1" dirty="0"/>
              <a:t>Feuille d’évaluation initiale et suivi évolutif d’un usager porteur de plaie – </a:t>
            </a:r>
            <a:r>
              <a:rPr lang="fr-CA" sz="2000" dirty="0"/>
              <a:t>CISSS des Laurentides</a:t>
            </a:r>
          </a:p>
        </p:txBody>
      </p:sp>
    </p:spTree>
    <p:extLst>
      <p:ext uri="{BB962C8B-B14F-4D97-AF65-F5344CB8AC3E}">
        <p14:creationId xmlns:p14="http://schemas.microsoft.com/office/powerpoint/2010/main" val="35027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5DF2E99-3CC7-2089-F507-DC4C794B0456}"/>
              </a:ext>
            </a:extLst>
          </p:cNvPr>
          <p:cNvPicPr>
            <a:picLocks noChangeAspect="1"/>
          </p:cNvPicPr>
          <p:nvPr/>
        </p:nvPicPr>
        <p:blipFill>
          <a:blip r:embed="rId2"/>
          <a:stretch>
            <a:fillRect/>
          </a:stretch>
        </p:blipFill>
        <p:spPr>
          <a:xfrm>
            <a:off x="673259" y="660330"/>
            <a:ext cx="4137892" cy="5557589"/>
          </a:xfrm>
          <a:prstGeom prst="rect">
            <a:avLst/>
          </a:prstGeom>
        </p:spPr>
      </p:pic>
      <p:pic>
        <p:nvPicPr>
          <p:cNvPr id="3" name="Image 2">
            <a:extLst>
              <a:ext uri="{FF2B5EF4-FFF2-40B4-BE49-F238E27FC236}">
                <a16:creationId xmlns:a16="http://schemas.microsoft.com/office/drawing/2014/main" id="{64F4E483-06FC-1BDD-2952-45F495D04D66}"/>
              </a:ext>
            </a:extLst>
          </p:cNvPr>
          <p:cNvPicPr>
            <a:picLocks noChangeAspect="1"/>
          </p:cNvPicPr>
          <p:nvPr/>
        </p:nvPicPr>
        <p:blipFill>
          <a:blip r:embed="rId3"/>
          <a:stretch>
            <a:fillRect/>
          </a:stretch>
        </p:blipFill>
        <p:spPr>
          <a:xfrm>
            <a:off x="4811151" y="660330"/>
            <a:ext cx="4201374" cy="5549963"/>
          </a:xfrm>
          <a:prstGeom prst="rect">
            <a:avLst/>
          </a:prstGeom>
        </p:spPr>
      </p:pic>
      <p:sp>
        <p:nvSpPr>
          <p:cNvPr id="6" name="ZoneTexte 5">
            <a:extLst>
              <a:ext uri="{FF2B5EF4-FFF2-40B4-BE49-F238E27FC236}">
                <a16:creationId xmlns:a16="http://schemas.microsoft.com/office/drawing/2014/main" id="{66DA72FB-75ED-AE18-6110-0C2A26D6CBEC}"/>
              </a:ext>
            </a:extLst>
          </p:cNvPr>
          <p:cNvSpPr txBox="1"/>
          <p:nvPr/>
        </p:nvSpPr>
        <p:spPr>
          <a:xfrm>
            <a:off x="9012525" y="660330"/>
            <a:ext cx="2382306" cy="3847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3200" b="1"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3200" b="1" dirty="0">
              <a:solidFill>
                <a:prstClr val="black"/>
              </a:solidFill>
              <a:latin typeface="Garamond" panose="02020404030301010803"/>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prstClr val="black"/>
                </a:solidFill>
                <a:effectLst/>
                <a:uLnTx/>
                <a:uFillTx/>
                <a:latin typeface="Garamond" panose="02020404030301010803"/>
                <a:ea typeface="+mn-ea"/>
                <a:cs typeface="+mn-cs"/>
              </a:rPr>
              <a:t>Feuille d’évaluation, observation et suivi de la plaie – </a:t>
            </a:r>
            <a:r>
              <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mn-cs"/>
              </a:rPr>
              <a:t>CISSS des Laurentides</a:t>
            </a:r>
          </a:p>
        </p:txBody>
      </p:sp>
    </p:spTree>
    <p:extLst>
      <p:ext uri="{BB962C8B-B14F-4D97-AF65-F5344CB8AC3E}">
        <p14:creationId xmlns:p14="http://schemas.microsoft.com/office/powerpoint/2010/main" val="347580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4B9D62-3A4E-FFA8-EFCF-83111978508E}"/>
              </a:ext>
            </a:extLst>
          </p:cNvPr>
          <p:cNvPicPr>
            <a:picLocks noChangeAspect="1"/>
          </p:cNvPicPr>
          <p:nvPr/>
        </p:nvPicPr>
        <p:blipFill>
          <a:blip r:embed="rId2"/>
          <a:stretch>
            <a:fillRect/>
          </a:stretch>
        </p:blipFill>
        <p:spPr>
          <a:xfrm>
            <a:off x="835053" y="819442"/>
            <a:ext cx="3985791" cy="5398477"/>
          </a:xfrm>
          <a:prstGeom prst="rect">
            <a:avLst/>
          </a:prstGeom>
        </p:spPr>
      </p:pic>
      <p:pic>
        <p:nvPicPr>
          <p:cNvPr id="3" name="Image 2">
            <a:extLst>
              <a:ext uri="{FF2B5EF4-FFF2-40B4-BE49-F238E27FC236}">
                <a16:creationId xmlns:a16="http://schemas.microsoft.com/office/drawing/2014/main" id="{4D092214-85FC-71F4-1134-B2A2B1A60766}"/>
              </a:ext>
            </a:extLst>
          </p:cNvPr>
          <p:cNvPicPr>
            <a:picLocks noChangeAspect="1"/>
          </p:cNvPicPr>
          <p:nvPr/>
        </p:nvPicPr>
        <p:blipFill>
          <a:blip r:embed="rId3"/>
          <a:stretch>
            <a:fillRect/>
          </a:stretch>
        </p:blipFill>
        <p:spPr>
          <a:xfrm>
            <a:off x="4967428" y="824991"/>
            <a:ext cx="3981694" cy="5392927"/>
          </a:xfrm>
          <a:prstGeom prst="rect">
            <a:avLst/>
          </a:prstGeom>
        </p:spPr>
      </p:pic>
      <p:sp>
        <p:nvSpPr>
          <p:cNvPr id="4" name="ZoneTexte 3">
            <a:extLst>
              <a:ext uri="{FF2B5EF4-FFF2-40B4-BE49-F238E27FC236}">
                <a16:creationId xmlns:a16="http://schemas.microsoft.com/office/drawing/2014/main" id="{511BD8EF-19F3-A844-2937-A4635963596A}"/>
              </a:ext>
            </a:extLst>
          </p:cNvPr>
          <p:cNvSpPr txBox="1"/>
          <p:nvPr/>
        </p:nvSpPr>
        <p:spPr>
          <a:xfrm>
            <a:off x="8949122" y="819442"/>
            <a:ext cx="2530115" cy="31085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4000" b="1"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prstClr val="black"/>
                </a:solidFill>
                <a:effectLst/>
                <a:uLnTx/>
                <a:uFillTx/>
                <a:latin typeface="Garamond" panose="02020404030301010803"/>
                <a:ea typeface="+mn-ea"/>
                <a:cs typeface="+mn-cs"/>
              </a:rPr>
              <a:t>Feuille de plan de traitement de  de la plaie –</a:t>
            </a:r>
            <a:r>
              <a:rPr kumimoji="0" lang="fr-CA" sz="4000" b="1" i="0" u="none" strike="noStrike" kern="1200" cap="none" spc="0" normalizeH="0" baseline="0" noProof="0" dirty="0">
                <a:ln>
                  <a:noFill/>
                </a:ln>
                <a:solidFill>
                  <a:prstClr val="black"/>
                </a:solidFill>
                <a:effectLst/>
                <a:uLnTx/>
                <a:uFillTx/>
                <a:latin typeface="Garamond" panose="02020404030301010803"/>
                <a:ea typeface="+mn-ea"/>
                <a:cs typeface="+mn-cs"/>
              </a:rPr>
              <a:t> </a:t>
            </a:r>
            <a:r>
              <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mn-cs"/>
              </a:rPr>
              <a:t>CISSS des Laurentides</a:t>
            </a:r>
          </a:p>
        </p:txBody>
      </p:sp>
    </p:spTree>
    <p:extLst>
      <p:ext uri="{BB962C8B-B14F-4D97-AF65-F5344CB8AC3E}">
        <p14:creationId xmlns:p14="http://schemas.microsoft.com/office/powerpoint/2010/main" val="82097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1472C-A594-F77E-5D5C-6FEEAE52F3B6}"/>
              </a:ext>
            </a:extLst>
          </p:cNvPr>
          <p:cNvSpPr>
            <a:spLocks noGrp="1"/>
          </p:cNvSpPr>
          <p:nvPr>
            <p:ph type="title"/>
          </p:nvPr>
        </p:nvSpPr>
        <p:spPr/>
        <p:txBody>
          <a:bodyPr/>
          <a:lstStyle/>
          <a:p>
            <a:r>
              <a:rPr lang="fr-CA" dirty="0"/>
              <a:t>Ulcère veineux vs Ulcère artériel</a:t>
            </a:r>
          </a:p>
        </p:txBody>
      </p:sp>
      <p:sp>
        <p:nvSpPr>
          <p:cNvPr id="3" name="Espace réservé du texte 2">
            <a:extLst>
              <a:ext uri="{FF2B5EF4-FFF2-40B4-BE49-F238E27FC236}">
                <a16:creationId xmlns:a16="http://schemas.microsoft.com/office/drawing/2014/main" id="{A4C29B91-0687-5FD0-1615-FF2BEAE9DE8A}"/>
              </a:ext>
            </a:extLst>
          </p:cNvPr>
          <p:cNvSpPr>
            <a:spLocks noGrp="1"/>
          </p:cNvSpPr>
          <p:nvPr>
            <p:ph type="body" idx="1"/>
          </p:nvPr>
        </p:nvSpPr>
        <p:spPr/>
        <p:txBody>
          <a:bodyPr/>
          <a:lstStyle/>
          <a:p>
            <a:pPr algn="ctr"/>
            <a:r>
              <a:rPr lang="fr-CA" b="1" dirty="0"/>
              <a:t>Ulcère veineux</a:t>
            </a:r>
          </a:p>
        </p:txBody>
      </p:sp>
      <p:sp>
        <p:nvSpPr>
          <p:cNvPr id="5" name="Espace réservé du texte 4">
            <a:extLst>
              <a:ext uri="{FF2B5EF4-FFF2-40B4-BE49-F238E27FC236}">
                <a16:creationId xmlns:a16="http://schemas.microsoft.com/office/drawing/2014/main" id="{6D933586-8F78-FBED-9481-A1EA193FF9EB}"/>
              </a:ext>
            </a:extLst>
          </p:cNvPr>
          <p:cNvSpPr>
            <a:spLocks noGrp="1"/>
          </p:cNvSpPr>
          <p:nvPr>
            <p:ph type="body" sz="quarter" idx="3"/>
          </p:nvPr>
        </p:nvSpPr>
        <p:spPr/>
        <p:txBody>
          <a:bodyPr/>
          <a:lstStyle/>
          <a:p>
            <a:pPr algn="ctr"/>
            <a:r>
              <a:rPr lang="fr-CA" b="1" dirty="0"/>
              <a:t>Ulcère artériel</a:t>
            </a:r>
          </a:p>
        </p:txBody>
      </p:sp>
      <p:pic>
        <p:nvPicPr>
          <p:cNvPr id="1026" name="Picture 2" descr="Image: Ulcère veineux de stase - Manuels MSD pour le grand public">
            <a:extLst>
              <a:ext uri="{FF2B5EF4-FFF2-40B4-BE49-F238E27FC236}">
                <a16:creationId xmlns:a16="http://schemas.microsoft.com/office/drawing/2014/main" id="{C234C358-1962-AD54-9F73-0E76E667F7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74745" y="3243263"/>
            <a:ext cx="3959360" cy="2632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prise en charge de l'ulcère artériel est étroitement liée à celle de  l'ischémie chronique dans l'artériopathie o">
            <a:extLst>
              <a:ext uri="{FF2B5EF4-FFF2-40B4-BE49-F238E27FC236}">
                <a16:creationId xmlns:a16="http://schemas.microsoft.com/office/drawing/2014/main" id="{DD54BBDF-1559-65EF-BD23-6284A242629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711951" y="3301754"/>
            <a:ext cx="3959360" cy="257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173E91FD-4764-294F-65E0-DF8FE70C91BC}"/>
              </a:ext>
            </a:extLst>
          </p:cNvPr>
          <p:cNvGraphicFramePr>
            <a:graphicFrameLocks noGrp="1"/>
          </p:cNvGraphicFramePr>
          <p:nvPr>
            <p:extLst>
              <p:ext uri="{D42A27DB-BD31-4B8C-83A1-F6EECF244321}">
                <p14:modId xmlns:p14="http://schemas.microsoft.com/office/powerpoint/2010/main" val="4032209334"/>
              </p:ext>
            </p:extLst>
          </p:nvPr>
        </p:nvGraphicFramePr>
        <p:xfrm>
          <a:off x="92765" y="92765"/>
          <a:ext cx="11953461" cy="6690504"/>
        </p:xfrm>
        <a:graphic>
          <a:graphicData uri="http://schemas.openxmlformats.org/drawingml/2006/table">
            <a:tbl>
              <a:tblPr firstRow="1" bandRow="1">
                <a:tableStyleId>{21E4AEA4-8DFA-4A89-87EB-49C32662AFE0}</a:tableStyleId>
              </a:tblPr>
              <a:tblGrid>
                <a:gridCol w="3984487">
                  <a:extLst>
                    <a:ext uri="{9D8B030D-6E8A-4147-A177-3AD203B41FA5}">
                      <a16:colId xmlns:a16="http://schemas.microsoft.com/office/drawing/2014/main" val="1074986485"/>
                    </a:ext>
                  </a:extLst>
                </a:gridCol>
                <a:gridCol w="3984487">
                  <a:extLst>
                    <a:ext uri="{9D8B030D-6E8A-4147-A177-3AD203B41FA5}">
                      <a16:colId xmlns:a16="http://schemas.microsoft.com/office/drawing/2014/main" val="3200380134"/>
                    </a:ext>
                  </a:extLst>
                </a:gridCol>
                <a:gridCol w="3984487">
                  <a:extLst>
                    <a:ext uri="{9D8B030D-6E8A-4147-A177-3AD203B41FA5}">
                      <a16:colId xmlns:a16="http://schemas.microsoft.com/office/drawing/2014/main" val="2323882386"/>
                    </a:ext>
                  </a:extLst>
                </a:gridCol>
              </a:tblGrid>
              <a:tr h="327570">
                <a:tc>
                  <a:txBody>
                    <a:bodyPr/>
                    <a:lstStyle/>
                    <a:p>
                      <a:r>
                        <a:rPr lang="fr-CA" sz="1600" dirty="0"/>
                        <a:t>Membre inférieur</a:t>
                      </a:r>
                    </a:p>
                  </a:txBody>
                  <a:tcPr/>
                </a:tc>
                <a:tc>
                  <a:txBody>
                    <a:bodyPr/>
                    <a:lstStyle/>
                    <a:p>
                      <a:pPr algn="ctr"/>
                      <a:r>
                        <a:rPr lang="fr-CA" sz="1600" dirty="0"/>
                        <a:t>Ulcère veineux</a:t>
                      </a:r>
                    </a:p>
                  </a:txBody>
                  <a:tcPr/>
                </a:tc>
                <a:tc>
                  <a:txBody>
                    <a:bodyPr/>
                    <a:lstStyle/>
                    <a:p>
                      <a:pPr algn="ctr"/>
                      <a:r>
                        <a:rPr lang="fr-CA" sz="1600" dirty="0"/>
                        <a:t>Ulcère artériel</a:t>
                      </a:r>
                    </a:p>
                  </a:txBody>
                  <a:tcPr/>
                </a:tc>
                <a:extLst>
                  <a:ext uri="{0D108BD9-81ED-4DB2-BD59-A6C34878D82A}">
                    <a16:rowId xmlns:a16="http://schemas.microsoft.com/office/drawing/2014/main" val="3918568397"/>
                  </a:ext>
                </a:extLst>
              </a:tr>
              <a:tr h="336982">
                <a:tc>
                  <a:txBody>
                    <a:bodyPr/>
                    <a:lstStyle/>
                    <a:p>
                      <a:r>
                        <a:rPr lang="fr-CA" sz="1600" b="1" dirty="0"/>
                        <a:t>Apparence</a:t>
                      </a:r>
                    </a:p>
                  </a:txBody>
                  <a:tcPr/>
                </a:tc>
                <a:tc>
                  <a:txBody>
                    <a:bodyPr/>
                    <a:lstStyle/>
                    <a:p>
                      <a:r>
                        <a:rPr lang="fr-CA" sz="1600" dirty="0"/>
                        <a:t>V. Diapositive suivante</a:t>
                      </a:r>
                    </a:p>
                  </a:txBody>
                  <a:tcPr/>
                </a:tc>
                <a:tc>
                  <a:txBody>
                    <a:bodyPr/>
                    <a:lstStyle/>
                    <a:p>
                      <a:r>
                        <a:rPr lang="fr-CA" sz="1600" dirty="0"/>
                        <a:t>Normale ou atrophie musculaire</a:t>
                      </a:r>
                    </a:p>
                  </a:txBody>
                  <a:tcPr/>
                </a:tc>
                <a:extLst>
                  <a:ext uri="{0D108BD9-81ED-4DB2-BD59-A6C34878D82A}">
                    <a16:rowId xmlns:a16="http://schemas.microsoft.com/office/drawing/2014/main" val="4026198053"/>
                  </a:ext>
                </a:extLst>
              </a:tr>
              <a:tr h="1329463">
                <a:tc>
                  <a:txBody>
                    <a:bodyPr/>
                    <a:lstStyle/>
                    <a:p>
                      <a:r>
                        <a:rPr lang="fr-CA" sz="1600" b="1" dirty="0"/>
                        <a:t>Couleur</a:t>
                      </a:r>
                    </a:p>
                  </a:txBody>
                  <a:tcPr/>
                </a:tc>
                <a:tc>
                  <a:txBody>
                    <a:bodyPr/>
                    <a:lstStyle/>
                    <a:p>
                      <a:r>
                        <a:rPr lang="fr-CA" sz="1600" dirty="0"/>
                        <a:t>V. Diapositive suivante</a:t>
                      </a:r>
                    </a:p>
                  </a:txBody>
                  <a:tcPr/>
                </a:tc>
                <a:tc>
                  <a:txBody>
                    <a:bodyPr/>
                    <a:lstStyle/>
                    <a:p>
                      <a:pPr marL="285750" indent="-285750">
                        <a:buFont typeface="Arial" panose="020B0604020202020204" pitchFamily="34" charset="0"/>
                        <a:buChar char="•"/>
                      </a:pPr>
                      <a:r>
                        <a:rPr lang="fr-CA" sz="1600" dirty="0"/>
                        <a:t>Pâle, mince, luisante</a:t>
                      </a:r>
                    </a:p>
                    <a:p>
                      <a:pPr marL="285750" indent="-285750">
                        <a:buFont typeface="Arial" panose="020B0604020202020204" pitchFamily="34" charset="0"/>
                        <a:buChar char="•"/>
                      </a:pPr>
                      <a:r>
                        <a:rPr lang="fr-CA" sz="1600" dirty="0"/>
                        <a:t>Pâlissante lorsque le membre est surélevé</a:t>
                      </a:r>
                    </a:p>
                    <a:p>
                      <a:pPr marL="285750" indent="-285750">
                        <a:buFont typeface="Arial" panose="020B0604020202020204" pitchFamily="34" charset="0"/>
                        <a:buChar char="•"/>
                      </a:pPr>
                      <a:r>
                        <a:rPr lang="fr-CA" sz="1600" dirty="0"/>
                        <a:t>Rouge lorsque le membre est en position déclive</a:t>
                      </a:r>
                    </a:p>
                  </a:txBody>
                  <a:tcPr/>
                </a:tc>
                <a:extLst>
                  <a:ext uri="{0D108BD9-81ED-4DB2-BD59-A6C34878D82A}">
                    <a16:rowId xmlns:a16="http://schemas.microsoft.com/office/drawing/2014/main" val="287397492"/>
                  </a:ext>
                </a:extLst>
              </a:tr>
              <a:tr h="1329463">
                <a:tc>
                  <a:txBody>
                    <a:bodyPr/>
                    <a:lstStyle/>
                    <a:p>
                      <a:r>
                        <a:rPr lang="fr-CA" sz="1600" b="1" dirty="0"/>
                        <a:t>Peau</a:t>
                      </a:r>
                    </a:p>
                  </a:txBody>
                  <a:tcPr/>
                </a:tc>
                <a:tc>
                  <a:txBody>
                    <a:bodyPr/>
                    <a:lstStyle/>
                    <a:p>
                      <a:r>
                        <a:rPr lang="fr-CA" sz="1600" dirty="0"/>
                        <a:t>V. Diapositive suivante</a:t>
                      </a:r>
                    </a:p>
                  </a:txBody>
                  <a:tcPr/>
                </a:tc>
                <a:tc>
                  <a:txBody>
                    <a:bodyPr/>
                    <a:lstStyle/>
                    <a:p>
                      <a:pPr marL="285750" indent="-285750">
                        <a:buFont typeface="Arial" panose="020B0604020202020204" pitchFamily="34" charset="0"/>
                        <a:buChar char="•"/>
                      </a:pPr>
                      <a:r>
                        <a:rPr lang="fr-CA" sz="1600" dirty="0"/>
                        <a:t>Orteils pâles, décolorés ou bleuâtres</a:t>
                      </a:r>
                    </a:p>
                    <a:p>
                      <a:pPr marL="285750" indent="-285750">
                        <a:buFont typeface="Arial" panose="020B0604020202020204" pitchFamily="34" charset="0"/>
                        <a:buChar char="•"/>
                      </a:pPr>
                      <a:r>
                        <a:rPr lang="fr-CA" sz="1600" dirty="0"/>
                        <a:t>Pieds froids </a:t>
                      </a:r>
                      <a:r>
                        <a:rPr lang="fr-CA" sz="1600"/>
                        <a:t>au toucher</a:t>
                      </a:r>
                      <a:endParaRPr lang="fr-CA" sz="1600" dirty="0"/>
                    </a:p>
                    <a:p>
                      <a:pPr marL="285750" indent="-285750">
                        <a:buFont typeface="Arial" panose="020B0604020202020204" pitchFamily="34" charset="0"/>
                        <a:buChar char="•"/>
                      </a:pPr>
                      <a:r>
                        <a:rPr lang="fr-CA" sz="1600" dirty="0"/>
                        <a:t>Perte de poils sur les pieds et les jambes</a:t>
                      </a:r>
                    </a:p>
                  </a:txBody>
                  <a:tcPr/>
                </a:tc>
                <a:extLst>
                  <a:ext uri="{0D108BD9-81ED-4DB2-BD59-A6C34878D82A}">
                    <a16:rowId xmlns:a16="http://schemas.microsoft.com/office/drawing/2014/main" val="1052367326"/>
                  </a:ext>
                </a:extLst>
              </a:tr>
              <a:tr h="336982">
                <a:tc>
                  <a:txBody>
                    <a:bodyPr/>
                    <a:lstStyle/>
                    <a:p>
                      <a:r>
                        <a:rPr lang="fr-CA" sz="1600" b="1" dirty="0"/>
                        <a:t>Ongles</a:t>
                      </a:r>
                    </a:p>
                  </a:txBody>
                  <a:tcPr/>
                </a:tc>
                <a:tc>
                  <a:txBody>
                    <a:bodyPr/>
                    <a:lstStyle/>
                    <a:p>
                      <a:r>
                        <a:rPr lang="fr-CA" sz="1600" dirty="0"/>
                        <a:t>Normaux ou possible mycose</a:t>
                      </a:r>
                    </a:p>
                  </a:txBody>
                  <a:tcPr/>
                </a:tc>
                <a:tc>
                  <a:txBody>
                    <a:bodyPr/>
                    <a:lstStyle/>
                    <a:p>
                      <a:r>
                        <a:rPr lang="fr-CA" sz="1600" dirty="0"/>
                        <a:t>Ongles jaunes, durs, épais et cassants</a:t>
                      </a:r>
                    </a:p>
                  </a:txBody>
                  <a:tcPr/>
                </a:tc>
                <a:extLst>
                  <a:ext uri="{0D108BD9-81ED-4DB2-BD59-A6C34878D82A}">
                    <a16:rowId xmlns:a16="http://schemas.microsoft.com/office/drawing/2014/main" val="2564179274"/>
                  </a:ext>
                </a:extLst>
              </a:tr>
              <a:tr h="1042268">
                <a:tc>
                  <a:txBody>
                    <a:bodyPr/>
                    <a:lstStyle/>
                    <a:p>
                      <a:r>
                        <a:rPr lang="fr-CA" sz="1600" b="1" dirty="0"/>
                        <a:t>Œdème</a:t>
                      </a:r>
                    </a:p>
                  </a:txBody>
                  <a:tcPr/>
                </a:tc>
                <a:tc>
                  <a:txBody>
                    <a:bodyPr/>
                    <a:lstStyle/>
                    <a:p>
                      <a:pPr marL="285750" indent="-285750">
                        <a:buFont typeface="Arial" panose="020B0604020202020204" pitchFamily="34" charset="0"/>
                        <a:buChar char="•"/>
                      </a:pPr>
                      <a:r>
                        <a:rPr lang="fr-CA" sz="1600" dirty="0"/>
                        <a:t>Œdème prenant le godet de léger à prononcé</a:t>
                      </a:r>
                    </a:p>
                    <a:p>
                      <a:pPr marL="285750" indent="-285750">
                        <a:buFont typeface="Arial" panose="020B0604020202020204" pitchFamily="34" charset="0"/>
                        <a:buChar char="•"/>
                      </a:pPr>
                      <a:r>
                        <a:rPr lang="fr-CA" sz="1600" dirty="0"/>
                        <a:t>Diminue lorsque les membres inférieurs sont élevés au-dessus de la hanche</a:t>
                      </a:r>
                    </a:p>
                  </a:txBody>
                  <a:tcPr/>
                </a:tc>
                <a:tc>
                  <a:txBody>
                    <a:bodyPr/>
                    <a:lstStyle/>
                    <a:p>
                      <a:r>
                        <a:rPr lang="fr-CA" sz="1600" dirty="0"/>
                        <a:t>Nul ou très léger</a:t>
                      </a:r>
                    </a:p>
                  </a:txBody>
                  <a:tcPr/>
                </a:tc>
                <a:extLst>
                  <a:ext uri="{0D108BD9-81ED-4DB2-BD59-A6C34878D82A}">
                    <a16:rowId xmlns:a16="http://schemas.microsoft.com/office/drawing/2014/main" val="1247552041"/>
                  </a:ext>
                </a:extLst>
              </a:tr>
              <a:tr h="804035">
                <a:tc>
                  <a:txBody>
                    <a:bodyPr/>
                    <a:lstStyle/>
                    <a:p>
                      <a:r>
                        <a:rPr lang="fr-CA" sz="1600" b="1" dirty="0"/>
                        <a:t>Pouls</a:t>
                      </a:r>
                    </a:p>
                  </a:txBody>
                  <a:tcPr/>
                </a:tc>
                <a:tc>
                  <a:txBody>
                    <a:bodyPr/>
                    <a:lstStyle/>
                    <a:p>
                      <a:r>
                        <a:rPr lang="fr-CA" sz="1600" dirty="0"/>
                        <a:t>Présent ou difficile à palper</a:t>
                      </a:r>
                    </a:p>
                  </a:txBody>
                  <a:tcPr/>
                </a:tc>
                <a:tc>
                  <a:txBody>
                    <a:bodyPr/>
                    <a:lstStyle/>
                    <a:p>
                      <a:pPr marL="285750" indent="-285750">
                        <a:buFont typeface="Arial" panose="020B0604020202020204" pitchFamily="34" charset="0"/>
                        <a:buChar char="•"/>
                      </a:pPr>
                      <a:r>
                        <a:rPr lang="fr-CA" sz="1600" dirty="0"/>
                        <a:t>Tibial postérieur</a:t>
                      </a:r>
                    </a:p>
                    <a:p>
                      <a:pPr marL="285750" indent="-285750">
                        <a:buFont typeface="Arial" panose="020B0604020202020204" pitchFamily="34" charset="0"/>
                        <a:buChar char="•"/>
                      </a:pPr>
                      <a:r>
                        <a:rPr lang="fr-CA" sz="1600" dirty="0"/>
                        <a:t>Absent ou faible</a:t>
                      </a:r>
                    </a:p>
                    <a:p>
                      <a:pPr marL="285750" indent="-285750">
                        <a:buFont typeface="Arial" panose="020B0604020202020204" pitchFamily="34" charset="0"/>
                        <a:buChar char="•"/>
                      </a:pPr>
                      <a:r>
                        <a:rPr lang="fr-CA" sz="1600" dirty="0"/>
                        <a:t>Pédieux</a:t>
                      </a:r>
                    </a:p>
                  </a:txBody>
                  <a:tcPr/>
                </a:tc>
                <a:extLst>
                  <a:ext uri="{0D108BD9-81ED-4DB2-BD59-A6C34878D82A}">
                    <a16:rowId xmlns:a16="http://schemas.microsoft.com/office/drawing/2014/main" val="3124719387"/>
                  </a:ext>
                </a:extLst>
              </a:tr>
              <a:tr h="1132574">
                <a:tc>
                  <a:txBody>
                    <a:bodyPr/>
                    <a:lstStyle/>
                    <a:p>
                      <a:r>
                        <a:rPr lang="fr-CA" sz="1600" b="1" dirty="0"/>
                        <a:t>Sensibilité</a:t>
                      </a:r>
                    </a:p>
                  </a:txBody>
                  <a:tcPr/>
                </a:tc>
                <a:tc>
                  <a:txBody>
                    <a:bodyPr/>
                    <a:lstStyle/>
                    <a:p>
                      <a:pPr marL="285750" indent="-285750">
                        <a:buFont typeface="Arial" panose="020B0604020202020204" pitchFamily="34" charset="0"/>
                        <a:buChar char="•"/>
                      </a:pPr>
                      <a:r>
                        <a:rPr lang="fr-CA" sz="1600" dirty="0"/>
                        <a:t>Démangeaisons importantes de la peau</a:t>
                      </a:r>
                    </a:p>
                    <a:p>
                      <a:pPr marL="285750" indent="-285750">
                        <a:buFont typeface="Arial" panose="020B0604020202020204" pitchFamily="34" charset="0"/>
                        <a:buChar char="•"/>
                      </a:pPr>
                      <a:r>
                        <a:rPr lang="fr-CA" sz="1600" dirty="0"/>
                        <a:t>L’irritation de la peau est causée par l’accumulation de fluide et l’extravasion des globules rouges dans le derme sous-jacent</a:t>
                      </a:r>
                    </a:p>
                  </a:txBody>
                  <a:tcPr/>
                </a:tc>
                <a:tc>
                  <a:txBody>
                    <a:bodyPr/>
                    <a:lstStyle/>
                    <a:p>
                      <a:r>
                        <a:rPr lang="fr-CA" sz="1600" dirty="0"/>
                        <a:t>Douleur importante qui s’accentue avec l’activité ou la surélévation du membre.</a:t>
                      </a:r>
                    </a:p>
                  </a:txBody>
                  <a:tcPr/>
                </a:tc>
                <a:extLst>
                  <a:ext uri="{0D108BD9-81ED-4DB2-BD59-A6C34878D82A}">
                    <a16:rowId xmlns:a16="http://schemas.microsoft.com/office/drawing/2014/main" val="3761303242"/>
                  </a:ext>
                </a:extLst>
              </a:tr>
            </a:tbl>
          </a:graphicData>
        </a:graphic>
      </p:graphicFrame>
    </p:spTree>
    <p:extLst>
      <p:ext uri="{BB962C8B-B14F-4D97-AF65-F5344CB8AC3E}">
        <p14:creationId xmlns:p14="http://schemas.microsoft.com/office/powerpoint/2010/main" val="144378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9D8DF633-DF8B-6B79-9746-F752F97FBEDA}"/>
              </a:ext>
            </a:extLst>
          </p:cNvPr>
          <p:cNvGraphicFramePr>
            <a:graphicFrameLocks noGrp="1"/>
          </p:cNvGraphicFramePr>
          <p:nvPr>
            <p:extLst>
              <p:ext uri="{D42A27DB-BD31-4B8C-83A1-F6EECF244321}">
                <p14:modId xmlns:p14="http://schemas.microsoft.com/office/powerpoint/2010/main" val="76841800"/>
              </p:ext>
            </p:extLst>
          </p:nvPr>
        </p:nvGraphicFramePr>
        <p:xfrm>
          <a:off x="887896" y="952859"/>
          <a:ext cx="8128000" cy="358140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3139557895"/>
                    </a:ext>
                  </a:extLst>
                </a:gridCol>
                <a:gridCol w="4064000">
                  <a:extLst>
                    <a:ext uri="{9D8B030D-6E8A-4147-A177-3AD203B41FA5}">
                      <a16:colId xmlns:a16="http://schemas.microsoft.com/office/drawing/2014/main" val="1122056519"/>
                    </a:ext>
                  </a:extLst>
                </a:gridCol>
              </a:tblGrid>
              <a:tr h="370840">
                <a:tc>
                  <a:txBody>
                    <a:bodyPr/>
                    <a:lstStyle/>
                    <a:p>
                      <a:r>
                        <a:rPr lang="fr-CA" dirty="0"/>
                        <a:t>Caractéristiques de l’ulcère veineux</a:t>
                      </a:r>
                    </a:p>
                  </a:txBody>
                  <a:tcPr/>
                </a:tc>
                <a:tc>
                  <a:txBody>
                    <a:bodyPr/>
                    <a:lstStyle/>
                    <a:p>
                      <a:endParaRPr lang="fr-CA"/>
                    </a:p>
                  </a:txBody>
                  <a:tcPr/>
                </a:tc>
                <a:extLst>
                  <a:ext uri="{0D108BD9-81ED-4DB2-BD59-A6C34878D82A}">
                    <a16:rowId xmlns:a16="http://schemas.microsoft.com/office/drawing/2014/main" val="3950441795"/>
                  </a:ext>
                </a:extLst>
              </a:tr>
              <a:tr h="370840">
                <a:tc>
                  <a:txBody>
                    <a:bodyPr/>
                    <a:lstStyle/>
                    <a:p>
                      <a:r>
                        <a:rPr lang="fr-CA" b="1" dirty="0"/>
                        <a:t>Siège</a:t>
                      </a:r>
                    </a:p>
                  </a:txBody>
                  <a:tcPr/>
                </a:tc>
                <a:tc>
                  <a:txBody>
                    <a:bodyPr/>
                    <a:lstStyle/>
                    <a:p>
                      <a:pPr marL="285750" indent="-285750">
                        <a:buFont typeface="Arial" panose="020B0604020202020204" pitchFamily="34" charset="0"/>
                        <a:buChar char="•"/>
                      </a:pPr>
                      <a:r>
                        <a:rPr lang="fr-CA" dirty="0"/>
                        <a:t>Tiers inférieur de la jambe, région antérieure, prétibiale ou interne</a:t>
                      </a:r>
                    </a:p>
                    <a:p>
                      <a:pPr marL="285750" indent="-285750">
                        <a:buFont typeface="Arial" panose="020B0604020202020204" pitchFamily="34" charset="0"/>
                        <a:buChar char="•"/>
                      </a:pPr>
                      <a:r>
                        <a:rPr lang="fr-CA" dirty="0"/>
                        <a:t>Un ou plusieurs ulcères peuvent être présents. L’ulcère peut être étendu</a:t>
                      </a:r>
                    </a:p>
                  </a:txBody>
                  <a:tcPr/>
                </a:tc>
                <a:extLst>
                  <a:ext uri="{0D108BD9-81ED-4DB2-BD59-A6C34878D82A}">
                    <a16:rowId xmlns:a16="http://schemas.microsoft.com/office/drawing/2014/main" val="1970399417"/>
                  </a:ext>
                </a:extLst>
              </a:tr>
              <a:tr h="370840">
                <a:tc>
                  <a:txBody>
                    <a:bodyPr/>
                    <a:lstStyle/>
                    <a:p>
                      <a:r>
                        <a:rPr lang="fr-CA" b="1" dirty="0"/>
                        <a:t>Fond de l’ulcère</a:t>
                      </a:r>
                    </a:p>
                  </a:txBody>
                  <a:tcPr/>
                </a:tc>
                <a:tc>
                  <a:txBody>
                    <a:bodyPr/>
                    <a:lstStyle/>
                    <a:p>
                      <a:r>
                        <a:rPr lang="fr-CA" dirty="0"/>
                        <a:t>Peu profond, humide, pouvant arborer un rouge ou jaune foncé</a:t>
                      </a:r>
                    </a:p>
                  </a:txBody>
                  <a:tcPr/>
                </a:tc>
                <a:extLst>
                  <a:ext uri="{0D108BD9-81ED-4DB2-BD59-A6C34878D82A}">
                    <a16:rowId xmlns:a16="http://schemas.microsoft.com/office/drawing/2014/main" val="148151620"/>
                  </a:ext>
                </a:extLst>
              </a:tr>
              <a:tr h="370840">
                <a:tc>
                  <a:txBody>
                    <a:bodyPr/>
                    <a:lstStyle/>
                    <a:p>
                      <a:r>
                        <a:rPr lang="fr-CA" b="1" dirty="0"/>
                        <a:t>Bords de l’ulcère</a:t>
                      </a:r>
                    </a:p>
                  </a:txBody>
                  <a:tcPr/>
                </a:tc>
                <a:tc>
                  <a:txBody>
                    <a:bodyPr/>
                    <a:lstStyle/>
                    <a:p>
                      <a:pPr marL="285750" indent="-285750">
                        <a:buFont typeface="Arial" panose="020B0604020202020204" pitchFamily="34" charset="0"/>
                        <a:buChar char="•"/>
                      </a:pPr>
                      <a:r>
                        <a:rPr lang="fr-CA" dirty="0"/>
                        <a:t>Diffus</a:t>
                      </a:r>
                    </a:p>
                    <a:p>
                      <a:pPr marL="285750" indent="-285750">
                        <a:buFont typeface="Arial" panose="020B0604020202020204" pitchFamily="34" charset="0"/>
                        <a:buChar char="•"/>
                      </a:pPr>
                      <a:r>
                        <a:rPr lang="fr-CA" dirty="0"/>
                        <a:t>Irréguliers</a:t>
                      </a:r>
                    </a:p>
                  </a:txBody>
                  <a:tcPr/>
                </a:tc>
                <a:extLst>
                  <a:ext uri="{0D108BD9-81ED-4DB2-BD59-A6C34878D82A}">
                    <a16:rowId xmlns:a16="http://schemas.microsoft.com/office/drawing/2014/main" val="78628728"/>
                  </a:ext>
                </a:extLst>
              </a:tr>
              <a:tr h="370840">
                <a:tc>
                  <a:txBody>
                    <a:bodyPr/>
                    <a:lstStyle/>
                    <a:p>
                      <a:r>
                        <a:rPr lang="fr-CA" b="1" dirty="0"/>
                        <a:t>Pourtour cutané</a:t>
                      </a:r>
                    </a:p>
                  </a:txBody>
                  <a:tcPr/>
                </a:tc>
                <a:tc>
                  <a:txBody>
                    <a:bodyPr/>
                    <a:lstStyle/>
                    <a:p>
                      <a:r>
                        <a:rPr lang="fr-CA" dirty="0"/>
                        <a:t>Peau macérée si l’écoulement est abondant</a:t>
                      </a:r>
                    </a:p>
                  </a:txBody>
                  <a:tcPr/>
                </a:tc>
                <a:extLst>
                  <a:ext uri="{0D108BD9-81ED-4DB2-BD59-A6C34878D82A}">
                    <a16:rowId xmlns:a16="http://schemas.microsoft.com/office/drawing/2014/main" val="1381124117"/>
                  </a:ext>
                </a:extLst>
              </a:tr>
              <a:tr h="370840">
                <a:tc>
                  <a:txBody>
                    <a:bodyPr/>
                    <a:lstStyle/>
                    <a:p>
                      <a:r>
                        <a:rPr lang="fr-CA" b="1" dirty="0"/>
                        <a:t>Écoulement</a:t>
                      </a:r>
                    </a:p>
                  </a:txBody>
                  <a:tcPr/>
                </a:tc>
                <a:tc>
                  <a:txBody>
                    <a:bodyPr/>
                    <a:lstStyle/>
                    <a:p>
                      <a:r>
                        <a:rPr lang="fr-CA" dirty="0"/>
                        <a:t>Abondant, séreux, infecté, malodorant</a:t>
                      </a:r>
                    </a:p>
                  </a:txBody>
                  <a:tcPr/>
                </a:tc>
                <a:extLst>
                  <a:ext uri="{0D108BD9-81ED-4DB2-BD59-A6C34878D82A}">
                    <a16:rowId xmlns:a16="http://schemas.microsoft.com/office/drawing/2014/main" val="1791947522"/>
                  </a:ext>
                </a:extLst>
              </a:tr>
            </a:tbl>
          </a:graphicData>
        </a:graphic>
      </p:graphicFrame>
      <p:sp>
        <p:nvSpPr>
          <p:cNvPr id="3" name="ZoneTexte 2">
            <a:extLst>
              <a:ext uri="{FF2B5EF4-FFF2-40B4-BE49-F238E27FC236}">
                <a16:creationId xmlns:a16="http://schemas.microsoft.com/office/drawing/2014/main" id="{D2276381-4652-3A6E-8A06-B1882C773612}"/>
              </a:ext>
            </a:extLst>
          </p:cNvPr>
          <p:cNvSpPr txBox="1"/>
          <p:nvPr/>
        </p:nvSpPr>
        <p:spPr>
          <a:xfrm>
            <a:off x="9144001" y="2888975"/>
            <a:ext cx="2266121" cy="3508653"/>
          </a:xfrm>
          <a:prstGeom prst="rect">
            <a:avLst/>
          </a:prstGeom>
          <a:noFill/>
        </p:spPr>
        <p:txBody>
          <a:bodyPr wrap="square" rtlCol="0">
            <a:spAutoFit/>
          </a:bodyPr>
          <a:lstStyle/>
          <a:p>
            <a:r>
              <a:rPr lang="fr-CA" sz="2400" b="1" dirty="0">
                <a:solidFill>
                  <a:srgbClr val="FF0000"/>
                </a:solidFill>
              </a:rPr>
              <a:t>Complications:</a:t>
            </a:r>
          </a:p>
          <a:p>
            <a:endParaRPr lang="fr-CA" dirty="0"/>
          </a:p>
          <a:p>
            <a:pPr marL="285750" indent="-285750">
              <a:buFont typeface="Arial" panose="020B0604020202020204" pitchFamily="34" charset="0"/>
              <a:buChar char="•"/>
            </a:pPr>
            <a:r>
              <a:rPr lang="fr-CA" dirty="0"/>
              <a:t>Dermatite de contact irritative;</a:t>
            </a:r>
          </a:p>
          <a:p>
            <a:endParaRPr lang="fr-CA" dirty="0"/>
          </a:p>
          <a:p>
            <a:pPr marL="285750" indent="-285750">
              <a:buFont typeface="Arial" panose="020B0604020202020204" pitchFamily="34" charset="0"/>
              <a:buChar char="•"/>
            </a:pPr>
            <a:r>
              <a:rPr lang="fr-CA" dirty="0"/>
              <a:t>Infection;</a:t>
            </a:r>
          </a:p>
          <a:p>
            <a:endParaRPr lang="fr-CA" dirty="0"/>
          </a:p>
          <a:p>
            <a:pPr marL="285750" indent="-285750">
              <a:buFont typeface="Arial" panose="020B0604020202020204" pitchFamily="34" charset="0"/>
              <a:buChar char="•"/>
            </a:pPr>
            <a:r>
              <a:rPr lang="fr-CA" dirty="0"/>
              <a:t>Dermatite de stase (inflammation provoquée par l’œdème chronique)</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12945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90402-30A2-9539-2905-CC0682096A58}"/>
              </a:ext>
            </a:extLst>
          </p:cNvPr>
          <p:cNvSpPr>
            <a:spLocks noGrp="1"/>
          </p:cNvSpPr>
          <p:nvPr>
            <p:ph type="title"/>
          </p:nvPr>
        </p:nvSpPr>
        <p:spPr/>
        <p:txBody>
          <a:bodyPr/>
          <a:lstStyle/>
          <a:p>
            <a:r>
              <a:rPr lang="fr-CA" b="1" dirty="0">
                <a:solidFill>
                  <a:schemeClr val="accent4"/>
                </a:solidFill>
              </a:rPr>
              <a:t>Questions</a:t>
            </a:r>
            <a:endParaRPr lang="fr-CA" dirty="0"/>
          </a:p>
        </p:txBody>
      </p:sp>
      <p:sp>
        <p:nvSpPr>
          <p:cNvPr id="3" name="ZoneTexte 2">
            <a:extLst>
              <a:ext uri="{FF2B5EF4-FFF2-40B4-BE49-F238E27FC236}">
                <a16:creationId xmlns:a16="http://schemas.microsoft.com/office/drawing/2014/main" id="{4F4FB5ED-F04B-C0E9-580D-7ECEADA3C99D}"/>
              </a:ext>
            </a:extLst>
          </p:cNvPr>
          <p:cNvSpPr txBox="1"/>
          <p:nvPr/>
        </p:nvSpPr>
        <p:spPr>
          <a:xfrm>
            <a:off x="781878" y="2584174"/>
            <a:ext cx="10614992" cy="3693319"/>
          </a:xfrm>
          <a:prstGeom prst="rect">
            <a:avLst/>
          </a:prstGeom>
          <a:noFill/>
        </p:spPr>
        <p:txBody>
          <a:bodyPr wrap="square" rtlCol="0">
            <a:spAutoFit/>
          </a:bodyPr>
          <a:lstStyle/>
          <a:p>
            <a:pPr marL="285750" indent="-285750">
              <a:buFont typeface="Arial" panose="020B0604020202020204" pitchFamily="34" charset="0"/>
              <a:buChar char="•"/>
            </a:pPr>
            <a:r>
              <a:rPr lang="fr-CA" b="1" dirty="0"/>
              <a:t>Nommez-moi 5 éléments que vous vérifiez sur la plaie, lors d’un changement de pansement:</a:t>
            </a:r>
          </a:p>
          <a:p>
            <a:r>
              <a:rPr lang="fr-CA" dirty="0"/>
              <a:t>	Les dimensions (longueur/largeur/profondeur), le lit de la plaie, les bords de la plaie, les caractéristiques de l’exsudat ainsi que la présence d’inflammation.</a:t>
            </a:r>
          </a:p>
          <a:p>
            <a:endParaRPr lang="fr-CA" dirty="0"/>
          </a:p>
          <a:p>
            <a:pPr marL="285750" indent="-285750">
              <a:buFont typeface="Arial" panose="020B0604020202020204" pitchFamily="34" charset="0"/>
              <a:buChar char="•"/>
            </a:pPr>
            <a:r>
              <a:rPr lang="fr-CA" b="1" dirty="0"/>
              <a:t>Quels sont les signes locaux d’inflammation ?</a:t>
            </a:r>
          </a:p>
          <a:p>
            <a:r>
              <a:rPr lang="fr-CA" dirty="0"/>
              <a:t>	Rougeur, chaleur, œdème et douleur</a:t>
            </a:r>
          </a:p>
          <a:p>
            <a:endParaRPr lang="fr-CA" dirty="0"/>
          </a:p>
          <a:p>
            <a:pPr marL="285750" indent="-285750">
              <a:buFont typeface="Arial" panose="020B0604020202020204" pitchFamily="34" charset="0"/>
              <a:buChar char="•"/>
            </a:pPr>
            <a:r>
              <a:rPr lang="fr-CA" b="1" dirty="0"/>
              <a:t>Quelles sont les caractéristiques que vous devez noter quant à l’exsudat?</a:t>
            </a:r>
          </a:p>
          <a:p>
            <a:r>
              <a:rPr lang="fr-CA" dirty="0"/>
              <a:t>	La quantité selon l’étendue (sur le pansement)</a:t>
            </a:r>
          </a:p>
          <a:p>
            <a:r>
              <a:rPr lang="fr-CA" dirty="0"/>
              <a:t>	La couleur et la nature: sanguin, </a:t>
            </a:r>
            <a:r>
              <a:rPr lang="fr-CA" dirty="0" err="1"/>
              <a:t>sérosanguin</a:t>
            </a:r>
            <a:r>
              <a:rPr lang="fr-CA" dirty="0"/>
              <a:t> ou sanguinolent, séreux, purulent, </a:t>
            </a:r>
            <a:r>
              <a:rPr lang="fr-CA" dirty="0" err="1"/>
              <a:t>mucopurulent</a:t>
            </a:r>
            <a:r>
              <a:rPr lang="fr-CA" dirty="0"/>
              <a:t> et l’odeur s’il y a lieu.</a:t>
            </a:r>
          </a:p>
          <a:p>
            <a:endParaRPr lang="fr-CA" dirty="0"/>
          </a:p>
          <a:p>
            <a:endParaRPr lang="fr-CA" dirty="0"/>
          </a:p>
        </p:txBody>
      </p:sp>
    </p:spTree>
    <p:extLst>
      <p:ext uri="{BB962C8B-B14F-4D97-AF65-F5344CB8AC3E}">
        <p14:creationId xmlns:p14="http://schemas.microsoft.com/office/powerpoint/2010/main" val="248003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F2C0F-F8C4-3E22-5BC4-C976FF7F51A3}"/>
              </a:ext>
            </a:extLst>
          </p:cNvPr>
          <p:cNvSpPr>
            <a:spLocks noGrp="1"/>
          </p:cNvSpPr>
          <p:nvPr>
            <p:ph type="title"/>
          </p:nvPr>
        </p:nvSpPr>
        <p:spPr/>
        <p:txBody>
          <a:bodyPr>
            <a:normAutofit/>
          </a:bodyPr>
          <a:lstStyle/>
          <a:p>
            <a:r>
              <a:rPr lang="fr-CA" b="1" dirty="0"/>
              <a:t>Rôles et responsabilités</a:t>
            </a:r>
            <a:br>
              <a:rPr lang="fr-CA" b="1" dirty="0"/>
            </a:br>
            <a:r>
              <a:rPr lang="fr-CA" sz="2400" dirty="0"/>
              <a:t>Infirmière Auxiliaire</a:t>
            </a:r>
            <a:endParaRPr lang="fr-CA" dirty="0"/>
          </a:p>
        </p:txBody>
      </p:sp>
      <p:sp>
        <p:nvSpPr>
          <p:cNvPr id="3" name="Espace réservé du contenu 2">
            <a:extLst>
              <a:ext uri="{FF2B5EF4-FFF2-40B4-BE49-F238E27FC236}">
                <a16:creationId xmlns:a16="http://schemas.microsoft.com/office/drawing/2014/main" id="{22188A1E-EA31-25BC-F632-EA4319EB0068}"/>
              </a:ext>
            </a:extLst>
          </p:cNvPr>
          <p:cNvSpPr>
            <a:spLocks noGrp="1"/>
          </p:cNvSpPr>
          <p:nvPr>
            <p:ph idx="1"/>
          </p:nvPr>
        </p:nvSpPr>
        <p:spPr/>
        <p:txBody>
          <a:bodyPr>
            <a:normAutofit lnSpcReduction="10000"/>
          </a:bodyPr>
          <a:lstStyle/>
          <a:p>
            <a:pPr marL="0" indent="0">
              <a:buNone/>
            </a:pPr>
            <a:r>
              <a:rPr lang="fr-CA" b="1" dirty="0">
                <a:solidFill>
                  <a:schemeClr val="tx1"/>
                </a:solidFill>
              </a:rPr>
              <a:t>Rôle spécifique en soins de plaies</a:t>
            </a:r>
          </a:p>
          <a:p>
            <a:r>
              <a:rPr lang="fr-CA" dirty="0">
                <a:solidFill>
                  <a:schemeClr val="tx1"/>
                </a:solidFill>
              </a:rPr>
              <a:t>Prodiguer des soins et des traitements liés aux plaie et à l’altération de la peau et des téguments, </a:t>
            </a:r>
            <a:r>
              <a:rPr lang="fr-CA" u="sng" dirty="0">
                <a:solidFill>
                  <a:schemeClr val="tx1"/>
                </a:solidFill>
              </a:rPr>
              <a:t>selon une ordonnance ou selon le PTI (plan de traitement infirmier)</a:t>
            </a:r>
            <a:r>
              <a:rPr lang="fr-CA" dirty="0">
                <a:solidFill>
                  <a:schemeClr val="tx1"/>
                </a:solidFill>
              </a:rPr>
              <a:t>.</a:t>
            </a:r>
          </a:p>
          <a:p>
            <a:pPr marL="0" indent="0">
              <a:buNone/>
            </a:pPr>
            <a:r>
              <a:rPr lang="fr-CA" b="1" dirty="0">
                <a:solidFill>
                  <a:schemeClr val="tx1"/>
                </a:solidFill>
              </a:rPr>
              <a:t>Conditions particulières</a:t>
            </a:r>
          </a:p>
          <a:p>
            <a:r>
              <a:rPr lang="fr-CA" dirty="0">
                <a:solidFill>
                  <a:schemeClr val="tx1"/>
                </a:solidFill>
              </a:rPr>
              <a:t>L’autonomie accordée est tributaire du PTI, de ses connaissances, de ses habiletés ainsi que de son expertise, ainsi que des règles de soins en vigueur dans l’établissement.</a:t>
            </a:r>
          </a:p>
        </p:txBody>
      </p:sp>
    </p:spTree>
    <p:extLst>
      <p:ext uri="{BB962C8B-B14F-4D97-AF65-F5344CB8AC3E}">
        <p14:creationId xmlns:p14="http://schemas.microsoft.com/office/powerpoint/2010/main" val="80572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3B59E46-4769-AEA3-FAA8-CA71132FBF13}"/>
              </a:ext>
            </a:extLst>
          </p:cNvPr>
          <p:cNvSpPr txBox="1"/>
          <p:nvPr/>
        </p:nvSpPr>
        <p:spPr>
          <a:xfrm>
            <a:off x="834887" y="874643"/>
            <a:ext cx="10522226" cy="3293209"/>
          </a:xfrm>
          <a:prstGeom prst="rect">
            <a:avLst/>
          </a:prstGeom>
          <a:noFill/>
        </p:spPr>
        <p:txBody>
          <a:bodyPr wrap="square" rtlCol="0">
            <a:spAutoFit/>
          </a:bodyPr>
          <a:lstStyle/>
          <a:p>
            <a:r>
              <a:rPr lang="fr-CA" sz="3200" b="1" dirty="0"/>
              <a:t>Références</a:t>
            </a:r>
          </a:p>
          <a:p>
            <a:endParaRPr lang="fr-CA" sz="3200" b="1" dirty="0">
              <a:latin typeface="+mj-lt"/>
            </a:endParaRPr>
          </a:p>
          <a:p>
            <a:r>
              <a:rPr lang="fr-FR" dirty="0">
                <a:latin typeface="+mj-lt"/>
              </a:rPr>
              <a:t>Beaumont, B., Côté, C., Côté, J., Couture, F., Demers, M.-J., Gagnon, S., Genest, C., Lapointe, V., Rioux, S., et </a:t>
            </a:r>
            <a:r>
              <a:rPr lang="fr-FR" dirty="0" err="1">
                <a:latin typeface="+mj-lt"/>
              </a:rPr>
              <a:t>Riverin</a:t>
            </a:r>
            <a:r>
              <a:rPr lang="fr-FR" dirty="0">
                <a:latin typeface="+mj-lt"/>
              </a:rPr>
              <a:t>, H. (2018). </a:t>
            </a:r>
            <a:r>
              <a:rPr lang="fr-FR" i="1" dirty="0">
                <a:latin typeface="+mj-lt"/>
              </a:rPr>
              <a:t>Programme interprofessionnel de prévention et de soins de la peau et des plaies</a:t>
            </a:r>
            <a:r>
              <a:rPr lang="fr-FR" dirty="0">
                <a:latin typeface="+mj-lt"/>
              </a:rPr>
              <a:t>. CIUSSS de la </a:t>
            </a:r>
            <a:r>
              <a:rPr lang="fr-FR" dirty="0" err="1">
                <a:latin typeface="+mj-lt"/>
              </a:rPr>
              <a:t>CapitaleNational</a:t>
            </a:r>
            <a:r>
              <a:rPr lang="fr-FR" dirty="0">
                <a:latin typeface="+mj-lt"/>
              </a:rPr>
              <a:t>. [https://www.ciussscapitalenationale.gouv.qc.ca/sites/d8/files/docs/ProfSante/Infirmier/pipspp-interactif.pdf]</a:t>
            </a:r>
          </a:p>
          <a:p>
            <a:pPr algn="just"/>
            <a:endParaRPr lang="fr-FR" dirty="0">
              <a:latin typeface="+mj-lt"/>
            </a:endParaRPr>
          </a:p>
          <a:p>
            <a:pPr algn="just"/>
            <a:r>
              <a:rPr lang="fr-CA" dirty="0">
                <a:latin typeface="Times New Roman" panose="02020603050405020304" pitchFamily="18" charset="0"/>
                <a:cs typeface="Times New Roman" panose="02020603050405020304" pitchFamily="18" charset="0"/>
              </a:rPr>
              <a:t>CEMEQ, </a:t>
            </a:r>
            <a:r>
              <a:rPr lang="fr-CA" i="1" dirty="0">
                <a:latin typeface="Times New Roman" panose="02020603050405020304" pitchFamily="18" charset="0"/>
                <a:cs typeface="Times New Roman" panose="02020603050405020304" pitchFamily="18" charset="0"/>
              </a:rPr>
              <a:t>C8 Santé, Assistance et soins infirmiers – 5325, Prévention de l’infection</a:t>
            </a:r>
            <a:r>
              <a:rPr lang="fr-CA" dirty="0">
                <a:latin typeface="Times New Roman" panose="02020603050405020304" pitchFamily="18" charset="0"/>
                <a:cs typeface="Times New Roman" panose="02020603050405020304" pitchFamily="18" charset="0"/>
              </a:rPr>
              <a:t>, 2013, 192p.</a:t>
            </a:r>
          </a:p>
          <a:p>
            <a:pPr algn="just"/>
            <a:endParaRPr lang="fr-FR" dirty="0">
              <a:latin typeface="+mj-lt"/>
            </a:endParaRPr>
          </a:p>
          <a:p>
            <a:pPr algn="just"/>
            <a:r>
              <a:rPr lang="fr-FR" dirty="0">
                <a:latin typeface="+mj-lt"/>
              </a:rPr>
              <a:t>Documents de soins de plaies officiels du CISSS des Laurentides</a:t>
            </a:r>
            <a:endParaRPr lang="fr-CA" dirty="0">
              <a:latin typeface="+mj-lt"/>
            </a:endParaRPr>
          </a:p>
        </p:txBody>
      </p:sp>
    </p:spTree>
    <p:extLst>
      <p:ext uri="{BB962C8B-B14F-4D97-AF65-F5344CB8AC3E}">
        <p14:creationId xmlns:p14="http://schemas.microsoft.com/office/powerpoint/2010/main" val="397889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D9BB-981D-E71D-5F17-1BF19E6F4B6F}"/>
              </a:ext>
            </a:extLst>
          </p:cNvPr>
          <p:cNvSpPr>
            <a:spLocks noGrp="1"/>
          </p:cNvSpPr>
          <p:nvPr>
            <p:ph type="title"/>
          </p:nvPr>
        </p:nvSpPr>
        <p:spPr>
          <a:xfrm>
            <a:off x="1295402" y="982133"/>
            <a:ext cx="9601196" cy="1032198"/>
          </a:xfrm>
        </p:spPr>
        <p:txBody>
          <a:bodyPr>
            <a:normAutofit fontScale="90000"/>
          </a:bodyPr>
          <a:lstStyle/>
          <a:p>
            <a:r>
              <a:rPr lang="fr-CA" sz="4900" b="1" dirty="0"/>
              <a:t>Rôles et responsabilités</a:t>
            </a:r>
            <a:br>
              <a:rPr lang="fr-CA" b="1" dirty="0"/>
            </a:br>
            <a:r>
              <a:rPr lang="fr-CA" sz="2700" dirty="0"/>
              <a:t>Infirmière</a:t>
            </a:r>
          </a:p>
        </p:txBody>
      </p:sp>
      <p:sp>
        <p:nvSpPr>
          <p:cNvPr id="3" name="Espace réservé du contenu 2">
            <a:extLst>
              <a:ext uri="{FF2B5EF4-FFF2-40B4-BE49-F238E27FC236}">
                <a16:creationId xmlns:a16="http://schemas.microsoft.com/office/drawing/2014/main" id="{78D26605-1BCB-05FD-6447-2A7A4734F390}"/>
              </a:ext>
            </a:extLst>
          </p:cNvPr>
          <p:cNvSpPr>
            <a:spLocks noGrp="1"/>
          </p:cNvSpPr>
          <p:nvPr>
            <p:ph idx="1"/>
          </p:nvPr>
        </p:nvSpPr>
        <p:spPr>
          <a:xfrm>
            <a:off x="1295401" y="2438400"/>
            <a:ext cx="9601196" cy="3776870"/>
          </a:xfrm>
        </p:spPr>
        <p:txBody>
          <a:bodyPr>
            <a:normAutofit fontScale="77500" lnSpcReduction="20000"/>
          </a:bodyPr>
          <a:lstStyle/>
          <a:p>
            <a:pPr marL="0" indent="0">
              <a:buNone/>
            </a:pPr>
            <a:r>
              <a:rPr lang="fr-CA" b="1" dirty="0">
                <a:solidFill>
                  <a:schemeClr val="tx1"/>
                </a:solidFill>
              </a:rPr>
              <a:t>Rôles spécifiques en soins de plaies</a:t>
            </a:r>
          </a:p>
          <a:p>
            <a:pPr algn="just"/>
            <a:r>
              <a:rPr lang="fr-CA" dirty="0">
                <a:solidFill>
                  <a:schemeClr val="tx1"/>
                </a:solidFill>
              </a:rPr>
              <a:t>Évaluer la condition physique et mentale d’une personne symptomatique;</a:t>
            </a:r>
          </a:p>
          <a:p>
            <a:pPr algn="just"/>
            <a:r>
              <a:rPr lang="fr-CA" dirty="0">
                <a:solidFill>
                  <a:schemeClr val="tx1"/>
                </a:solidFill>
              </a:rPr>
              <a:t>Exerce une surveillance clinique, évalue les risques/facteurs de risques, procède au suivi rigoureux de la plaie, élabore le plan de traitement de plaie (le modifie au besoin ou selon l’évolution), élabore un PTI afin d’assurer un suivi;</a:t>
            </a:r>
          </a:p>
          <a:p>
            <a:pPr algn="just"/>
            <a:r>
              <a:rPr lang="fr-CA" dirty="0">
                <a:solidFill>
                  <a:schemeClr val="tx1"/>
                </a:solidFill>
              </a:rPr>
              <a:t>Peut décider d’entreprendre des mesures diagnostiques et thérapeutique, selon une ordonnance;</a:t>
            </a:r>
          </a:p>
          <a:p>
            <a:pPr algn="just"/>
            <a:r>
              <a:rPr lang="fr-CA" dirty="0">
                <a:solidFill>
                  <a:schemeClr val="tx1"/>
                </a:solidFill>
              </a:rPr>
              <a:t>Administre et ajuste des médicaments et des </a:t>
            </a:r>
            <a:r>
              <a:rPr lang="fr-CA" dirty="0" err="1">
                <a:solidFill>
                  <a:schemeClr val="tx1"/>
                </a:solidFill>
              </a:rPr>
              <a:t>Tx</a:t>
            </a:r>
            <a:r>
              <a:rPr lang="fr-CA" dirty="0">
                <a:solidFill>
                  <a:schemeClr val="tx1"/>
                </a:solidFill>
              </a:rPr>
              <a:t>. Médicaux, selon une ordonnance (analgésiques, antibiotiques, pansements ainsi que divers produits).</a:t>
            </a:r>
          </a:p>
          <a:p>
            <a:pPr marL="0" indent="0">
              <a:buNone/>
            </a:pPr>
            <a:r>
              <a:rPr lang="fr-CA" b="1" dirty="0">
                <a:solidFill>
                  <a:schemeClr val="tx1"/>
                </a:solidFill>
              </a:rPr>
              <a:t>Conditions particulières</a:t>
            </a:r>
          </a:p>
          <a:p>
            <a:pPr marL="0" indent="0">
              <a:buNone/>
            </a:pPr>
            <a:r>
              <a:rPr lang="fr-CA" dirty="0">
                <a:solidFill>
                  <a:schemeClr val="tx1"/>
                </a:solidFill>
              </a:rPr>
              <a:t>L’autonomie est tributaire, de ses connaissances, de ses habiletés ainsi que de son expertise, ainsi que des règles de soins en vigueur dans l’établissement.</a:t>
            </a:r>
          </a:p>
          <a:p>
            <a:pPr marL="0" indent="0">
              <a:buNone/>
            </a:pPr>
            <a:endParaRPr lang="fr-CA" b="1" dirty="0">
              <a:solidFill>
                <a:schemeClr val="tx1"/>
              </a:solidFill>
            </a:endParaRPr>
          </a:p>
          <a:p>
            <a:endParaRPr lang="fr-CA" dirty="0"/>
          </a:p>
        </p:txBody>
      </p:sp>
    </p:spTree>
    <p:extLst>
      <p:ext uri="{BB962C8B-B14F-4D97-AF65-F5344CB8AC3E}">
        <p14:creationId xmlns:p14="http://schemas.microsoft.com/office/powerpoint/2010/main" val="189081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23F58-4512-01D2-4A22-881866C2DCE0}"/>
              </a:ext>
            </a:extLst>
          </p:cNvPr>
          <p:cNvSpPr>
            <a:spLocks noGrp="1"/>
          </p:cNvSpPr>
          <p:nvPr>
            <p:ph type="title"/>
          </p:nvPr>
        </p:nvSpPr>
        <p:spPr/>
        <p:txBody>
          <a:bodyPr>
            <a:normAutofit fontScale="90000"/>
          </a:bodyPr>
          <a:lstStyle/>
          <a:p>
            <a:r>
              <a:rPr lang="fr-CA" sz="4900" b="1" dirty="0"/>
              <a:t>Le processus de cicatrisation en 3 phases</a:t>
            </a:r>
            <a:br>
              <a:rPr lang="fr-CA" dirty="0"/>
            </a:br>
            <a:r>
              <a:rPr lang="fr-CA" sz="2700" i="1" dirty="0"/>
              <a:t>(Suite à l’hémostase qui dure quelques minutes)</a:t>
            </a:r>
          </a:p>
        </p:txBody>
      </p:sp>
      <p:sp>
        <p:nvSpPr>
          <p:cNvPr id="3" name="Espace réservé du contenu 2">
            <a:extLst>
              <a:ext uri="{FF2B5EF4-FFF2-40B4-BE49-F238E27FC236}">
                <a16:creationId xmlns:a16="http://schemas.microsoft.com/office/drawing/2014/main" id="{DACDF367-0FEA-C064-9604-4B5F3FCD88FA}"/>
              </a:ext>
            </a:extLst>
          </p:cNvPr>
          <p:cNvSpPr>
            <a:spLocks noGrp="1"/>
          </p:cNvSpPr>
          <p:nvPr>
            <p:ph idx="1"/>
          </p:nvPr>
        </p:nvSpPr>
        <p:spPr/>
        <p:txBody>
          <a:bodyPr>
            <a:normAutofit fontScale="92500"/>
          </a:bodyPr>
          <a:lstStyle/>
          <a:p>
            <a:pPr marL="0" indent="0">
              <a:buNone/>
            </a:pPr>
            <a:r>
              <a:rPr lang="fr-CA" b="1" dirty="0"/>
              <a:t>1- Phase d’inflammation</a:t>
            </a:r>
          </a:p>
          <a:p>
            <a:r>
              <a:rPr lang="fr-CA" dirty="0"/>
              <a:t>Durée: jusqu’à 4 jours après la lésion;</a:t>
            </a:r>
          </a:p>
          <a:p>
            <a:r>
              <a:rPr lang="fr-CA" dirty="0"/>
              <a:t>Les neutrophiles et macrophages procèdent à la phagocytose afin de détruire les bactéries et débris cellulaires;</a:t>
            </a:r>
          </a:p>
          <a:p>
            <a:r>
              <a:rPr lang="fr-CA" dirty="0"/>
              <a:t>Macrophages attirent au site de la plaie des cellules essentielles à la granulation</a:t>
            </a:r>
          </a:p>
          <a:p>
            <a:r>
              <a:rPr lang="fr-CA" dirty="0"/>
              <a:t>Les signes locaux d’inflammation sont présents: </a:t>
            </a:r>
            <a:r>
              <a:rPr lang="fr-CA" u="sng" dirty="0"/>
              <a:t>rougeur</a:t>
            </a:r>
            <a:r>
              <a:rPr lang="fr-CA" dirty="0"/>
              <a:t>, </a:t>
            </a:r>
            <a:r>
              <a:rPr lang="fr-CA" u="sng" dirty="0"/>
              <a:t>chaleur</a:t>
            </a:r>
            <a:r>
              <a:rPr lang="fr-CA" dirty="0"/>
              <a:t>, </a:t>
            </a:r>
            <a:r>
              <a:rPr lang="fr-CA" u="sng" dirty="0"/>
              <a:t>œdème</a:t>
            </a:r>
            <a:r>
              <a:rPr lang="fr-CA" dirty="0"/>
              <a:t>, </a:t>
            </a:r>
            <a:r>
              <a:rPr lang="fr-CA" u="sng" dirty="0"/>
              <a:t>douleur</a:t>
            </a:r>
            <a:r>
              <a:rPr lang="fr-CA" dirty="0"/>
              <a:t>.</a:t>
            </a:r>
          </a:p>
        </p:txBody>
      </p:sp>
      <p:sp>
        <p:nvSpPr>
          <p:cNvPr id="5" name="Rectangle : avec coins arrondis en diagonale 4">
            <a:extLst>
              <a:ext uri="{FF2B5EF4-FFF2-40B4-BE49-F238E27FC236}">
                <a16:creationId xmlns:a16="http://schemas.microsoft.com/office/drawing/2014/main" id="{02DE5882-006C-AA9C-7151-53F71415B514}"/>
              </a:ext>
            </a:extLst>
          </p:cNvPr>
          <p:cNvSpPr/>
          <p:nvPr/>
        </p:nvSpPr>
        <p:spPr>
          <a:xfrm>
            <a:off x="7288695" y="2408583"/>
            <a:ext cx="4055165" cy="1020417"/>
          </a:xfrm>
          <a:prstGeom prst="round2Diag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DEF200CF-69A8-69DC-F543-AEF22BE8E14B}"/>
              </a:ext>
            </a:extLst>
          </p:cNvPr>
          <p:cNvSpPr txBox="1"/>
          <p:nvPr/>
        </p:nvSpPr>
        <p:spPr>
          <a:xfrm>
            <a:off x="7288695" y="2457126"/>
            <a:ext cx="4161182" cy="923330"/>
          </a:xfrm>
          <a:prstGeom prst="rect">
            <a:avLst/>
          </a:prstGeom>
          <a:noFill/>
        </p:spPr>
        <p:txBody>
          <a:bodyPr wrap="square" rtlCol="0">
            <a:spAutoFit/>
          </a:bodyPr>
          <a:lstStyle/>
          <a:p>
            <a:r>
              <a:rPr lang="fr-CA" b="1" dirty="0"/>
              <a:t>Granulation:</a:t>
            </a:r>
          </a:p>
          <a:p>
            <a:r>
              <a:rPr lang="fr-CA" dirty="0"/>
              <a:t>Mode de cicatrisation qui crée de nouveaux tissus en forme de petits grains dispersés.</a:t>
            </a:r>
          </a:p>
        </p:txBody>
      </p:sp>
    </p:spTree>
    <p:extLst>
      <p:ext uri="{BB962C8B-B14F-4D97-AF65-F5344CB8AC3E}">
        <p14:creationId xmlns:p14="http://schemas.microsoft.com/office/powerpoint/2010/main" val="29224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99DB8-5579-6939-A565-2074BF977216}"/>
              </a:ext>
            </a:extLst>
          </p:cNvPr>
          <p:cNvSpPr>
            <a:spLocks noGrp="1"/>
          </p:cNvSpPr>
          <p:nvPr>
            <p:ph type="title"/>
          </p:nvPr>
        </p:nvSpPr>
        <p:spPr/>
        <p:txBody>
          <a:bodyPr>
            <a:normAutofit fontScale="90000"/>
          </a:bodyPr>
          <a:lstStyle/>
          <a:p>
            <a:r>
              <a:rPr kumimoji="0" lang="fr-CA"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Le processus de cicatrisation en 3 phases</a:t>
            </a:r>
            <a:br>
              <a:rPr kumimoji="0" lang="fr-CA"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fr-CA" sz="2400" b="0" i="1"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(Suite à l’hémostase qui dure quelques minutes)   (Suite)</a:t>
            </a:r>
            <a:endParaRPr lang="fr-CA" dirty="0"/>
          </a:p>
        </p:txBody>
      </p:sp>
      <p:sp>
        <p:nvSpPr>
          <p:cNvPr id="3" name="Espace réservé du contenu 2">
            <a:extLst>
              <a:ext uri="{FF2B5EF4-FFF2-40B4-BE49-F238E27FC236}">
                <a16:creationId xmlns:a16="http://schemas.microsoft.com/office/drawing/2014/main" id="{A54B1645-A3F8-69AA-61DE-B082E69F011B}"/>
              </a:ext>
            </a:extLst>
          </p:cNvPr>
          <p:cNvSpPr>
            <a:spLocks noGrp="1"/>
          </p:cNvSpPr>
          <p:nvPr>
            <p:ph idx="1"/>
          </p:nvPr>
        </p:nvSpPr>
        <p:spPr/>
        <p:txBody>
          <a:bodyPr>
            <a:normAutofit fontScale="92500" lnSpcReduction="20000"/>
          </a:bodyPr>
          <a:lstStyle/>
          <a:p>
            <a:pPr marL="0" indent="0">
              <a:buNone/>
            </a:pPr>
            <a:r>
              <a:rPr lang="fr-CA" b="1" dirty="0"/>
              <a:t>2- Phase de granulation (ou prolifération</a:t>
            </a:r>
            <a:r>
              <a:rPr lang="fr-CA" dirty="0"/>
              <a:t>)</a:t>
            </a:r>
          </a:p>
          <a:p>
            <a:r>
              <a:rPr lang="fr-CA" dirty="0"/>
              <a:t>Durée: 5 à 20 jours</a:t>
            </a:r>
          </a:p>
          <a:p>
            <a:r>
              <a:rPr lang="fr-CA" dirty="0"/>
              <a:t>La cavité se comble graduellement (par les cellules endothéliales = épithélialisation);</a:t>
            </a:r>
          </a:p>
          <a:p>
            <a:r>
              <a:rPr lang="fr-CA" dirty="0"/>
              <a:t>Le réseau capillaire se développe à nouveau = angiogenèse</a:t>
            </a:r>
          </a:p>
          <a:p>
            <a:pPr marL="0" indent="0">
              <a:buNone/>
            </a:pPr>
            <a:r>
              <a:rPr lang="fr-CA" b="1" dirty="0"/>
              <a:t>3- Phase de remodelage</a:t>
            </a:r>
          </a:p>
          <a:p>
            <a:r>
              <a:rPr lang="fr-CA" dirty="0"/>
              <a:t>Durée de plus de 20 jours (peut durer des semaines, voir même des années)</a:t>
            </a:r>
          </a:p>
          <a:p>
            <a:r>
              <a:rPr lang="fr-CA" dirty="0"/>
              <a:t>Les fibres de collagène se réorganisent en position plus serrée</a:t>
            </a:r>
          </a:p>
          <a:p>
            <a:r>
              <a:rPr lang="fr-CA" dirty="0"/>
              <a:t>La cicatrice se réduit et devient plus résistante</a:t>
            </a:r>
          </a:p>
          <a:p>
            <a:pPr marL="0" indent="0">
              <a:buNone/>
            </a:pPr>
            <a:endParaRPr lang="fr-CA" dirty="0"/>
          </a:p>
        </p:txBody>
      </p:sp>
    </p:spTree>
    <p:extLst>
      <p:ext uri="{BB962C8B-B14F-4D97-AF65-F5344CB8AC3E}">
        <p14:creationId xmlns:p14="http://schemas.microsoft.com/office/powerpoint/2010/main" val="19427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1349D-1E1B-9064-CF8B-A7EB18C3D72C}"/>
              </a:ext>
            </a:extLst>
          </p:cNvPr>
          <p:cNvSpPr>
            <a:spLocks noGrp="1"/>
          </p:cNvSpPr>
          <p:nvPr>
            <p:ph type="title"/>
          </p:nvPr>
        </p:nvSpPr>
        <p:spPr/>
        <p:txBody>
          <a:bodyPr/>
          <a:lstStyle/>
          <a:p>
            <a:r>
              <a:rPr lang="fr-CA" b="1" dirty="0"/>
              <a:t>Plaie de pression</a:t>
            </a:r>
          </a:p>
        </p:txBody>
      </p:sp>
      <p:sp>
        <p:nvSpPr>
          <p:cNvPr id="3" name="Espace réservé du texte 2">
            <a:extLst>
              <a:ext uri="{FF2B5EF4-FFF2-40B4-BE49-F238E27FC236}">
                <a16:creationId xmlns:a16="http://schemas.microsoft.com/office/drawing/2014/main" id="{17509095-8DE1-ABEF-E32C-8BDC685A7D0D}"/>
              </a:ext>
            </a:extLst>
          </p:cNvPr>
          <p:cNvSpPr>
            <a:spLocks noGrp="1"/>
          </p:cNvSpPr>
          <p:nvPr>
            <p:ph type="body" idx="1"/>
          </p:nvPr>
        </p:nvSpPr>
        <p:spPr/>
        <p:txBody>
          <a:bodyPr/>
          <a:lstStyle/>
          <a:p>
            <a:pPr algn="ctr"/>
            <a:r>
              <a:rPr lang="fr-CA" sz="2200" b="1" dirty="0"/>
              <a:t>D’origine interne – Plaie liée au métabolisme de la personne</a:t>
            </a:r>
          </a:p>
        </p:txBody>
      </p:sp>
      <p:sp>
        <p:nvSpPr>
          <p:cNvPr id="4" name="Espace réservé du contenu 3">
            <a:extLst>
              <a:ext uri="{FF2B5EF4-FFF2-40B4-BE49-F238E27FC236}">
                <a16:creationId xmlns:a16="http://schemas.microsoft.com/office/drawing/2014/main" id="{3936247F-1BFD-E662-61B8-1AD862995C1A}"/>
              </a:ext>
            </a:extLst>
          </p:cNvPr>
          <p:cNvSpPr>
            <a:spLocks noGrp="1"/>
          </p:cNvSpPr>
          <p:nvPr>
            <p:ph sz="half" idx="2"/>
          </p:nvPr>
        </p:nvSpPr>
        <p:spPr/>
        <p:txBody>
          <a:bodyPr>
            <a:normAutofit fontScale="85000" lnSpcReduction="20000"/>
          </a:bodyPr>
          <a:lstStyle/>
          <a:p>
            <a:pPr>
              <a:buFontTx/>
              <a:buChar char="-"/>
            </a:pPr>
            <a:r>
              <a:rPr lang="fr-CA" dirty="0"/>
              <a:t>Âge</a:t>
            </a:r>
          </a:p>
          <a:p>
            <a:pPr>
              <a:buFontTx/>
              <a:buChar char="-"/>
            </a:pPr>
            <a:r>
              <a:rPr lang="fr-CA" dirty="0"/>
              <a:t>Malnutrition</a:t>
            </a:r>
          </a:p>
          <a:p>
            <a:pPr>
              <a:buFontTx/>
              <a:buChar char="-"/>
            </a:pPr>
            <a:r>
              <a:rPr lang="fr-CA" dirty="0"/>
              <a:t>Déshydratation</a:t>
            </a:r>
          </a:p>
          <a:p>
            <a:pPr>
              <a:buFontTx/>
              <a:buChar char="-"/>
            </a:pPr>
            <a:r>
              <a:rPr lang="fr-CA" dirty="0"/>
              <a:t>Troubles circulatoires</a:t>
            </a:r>
          </a:p>
          <a:p>
            <a:pPr>
              <a:buFontTx/>
              <a:buChar char="-"/>
            </a:pPr>
            <a:r>
              <a:rPr lang="fr-CA" dirty="0"/>
              <a:t>État de conscience diminué</a:t>
            </a:r>
          </a:p>
          <a:p>
            <a:pPr>
              <a:buFontTx/>
              <a:buChar char="-"/>
            </a:pPr>
            <a:r>
              <a:rPr lang="fr-CA" dirty="0"/>
              <a:t>Troubles métaboliques: diabète, anémie</a:t>
            </a:r>
          </a:p>
          <a:p>
            <a:pPr>
              <a:buFontTx/>
              <a:buChar char="-"/>
            </a:pPr>
            <a:r>
              <a:rPr lang="fr-CA" dirty="0"/>
              <a:t>Diminution de la perception</a:t>
            </a:r>
          </a:p>
        </p:txBody>
      </p:sp>
      <p:sp>
        <p:nvSpPr>
          <p:cNvPr id="5" name="Espace réservé du texte 4">
            <a:extLst>
              <a:ext uri="{FF2B5EF4-FFF2-40B4-BE49-F238E27FC236}">
                <a16:creationId xmlns:a16="http://schemas.microsoft.com/office/drawing/2014/main" id="{AE0724E5-22F7-82A8-4261-CCF08E8E2C16}"/>
              </a:ext>
            </a:extLst>
          </p:cNvPr>
          <p:cNvSpPr>
            <a:spLocks noGrp="1"/>
          </p:cNvSpPr>
          <p:nvPr>
            <p:ph type="body" sz="quarter" idx="3"/>
          </p:nvPr>
        </p:nvSpPr>
        <p:spPr/>
        <p:txBody>
          <a:bodyPr/>
          <a:lstStyle/>
          <a:p>
            <a:pPr algn="ctr"/>
            <a:r>
              <a:rPr lang="fr-CA" sz="2200" b="1" dirty="0"/>
              <a:t>D’origine externe – Plaie provoquée par des causes extérieures</a:t>
            </a:r>
          </a:p>
        </p:txBody>
      </p:sp>
      <p:sp>
        <p:nvSpPr>
          <p:cNvPr id="6" name="Espace réservé du contenu 5">
            <a:extLst>
              <a:ext uri="{FF2B5EF4-FFF2-40B4-BE49-F238E27FC236}">
                <a16:creationId xmlns:a16="http://schemas.microsoft.com/office/drawing/2014/main" id="{7676C902-AD4D-5255-1329-F8CD3D60135D}"/>
              </a:ext>
            </a:extLst>
          </p:cNvPr>
          <p:cNvSpPr>
            <a:spLocks noGrp="1"/>
          </p:cNvSpPr>
          <p:nvPr>
            <p:ph sz="quarter" idx="4"/>
          </p:nvPr>
        </p:nvSpPr>
        <p:spPr/>
        <p:txBody>
          <a:bodyPr>
            <a:normAutofit fontScale="85000" lnSpcReduction="20000"/>
          </a:bodyPr>
          <a:lstStyle/>
          <a:p>
            <a:pPr>
              <a:buFontTx/>
              <a:buChar char="-"/>
            </a:pPr>
            <a:r>
              <a:rPr lang="fr-CA" dirty="0"/>
              <a:t>Immobilité</a:t>
            </a:r>
          </a:p>
          <a:p>
            <a:pPr>
              <a:buFontTx/>
              <a:buChar char="-"/>
            </a:pPr>
            <a:r>
              <a:rPr lang="fr-CA" dirty="0"/>
              <a:t>Pression prolongée par le positionnement</a:t>
            </a:r>
          </a:p>
          <a:p>
            <a:pPr>
              <a:buFontTx/>
              <a:buChar char="-"/>
            </a:pPr>
            <a:r>
              <a:rPr lang="fr-CA" dirty="0"/>
              <a:t>Friction dans les déplacements</a:t>
            </a:r>
          </a:p>
          <a:p>
            <a:pPr>
              <a:buFontTx/>
              <a:buChar char="-"/>
            </a:pPr>
            <a:r>
              <a:rPr lang="fr-CA" dirty="0"/>
              <a:t>Cisaillement de la peau</a:t>
            </a:r>
          </a:p>
          <a:p>
            <a:pPr>
              <a:buFontTx/>
              <a:buChar char="-"/>
            </a:pPr>
            <a:r>
              <a:rPr lang="fr-CA" dirty="0"/>
              <a:t>Humidité provoquée par la sueur ou l’incontinence</a:t>
            </a:r>
          </a:p>
        </p:txBody>
      </p:sp>
    </p:spTree>
    <p:extLst>
      <p:ext uri="{BB962C8B-B14F-4D97-AF65-F5344CB8AC3E}">
        <p14:creationId xmlns:p14="http://schemas.microsoft.com/office/powerpoint/2010/main" val="330921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B1D82B-9E55-07FF-E793-B6ECE0476EA8}"/>
              </a:ext>
            </a:extLst>
          </p:cNvPr>
          <p:cNvPicPr>
            <a:picLocks noChangeAspect="1"/>
          </p:cNvPicPr>
          <p:nvPr/>
        </p:nvPicPr>
        <p:blipFill>
          <a:blip r:embed="rId2"/>
          <a:stretch>
            <a:fillRect/>
          </a:stretch>
        </p:blipFill>
        <p:spPr>
          <a:xfrm>
            <a:off x="367168" y="285594"/>
            <a:ext cx="11457664" cy="6286811"/>
          </a:xfrm>
          <a:prstGeom prst="rect">
            <a:avLst/>
          </a:prstGeom>
        </p:spPr>
      </p:pic>
    </p:spTree>
    <p:extLst>
      <p:ext uri="{BB962C8B-B14F-4D97-AF65-F5344CB8AC3E}">
        <p14:creationId xmlns:p14="http://schemas.microsoft.com/office/powerpoint/2010/main" val="198020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8" name="Group 1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1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1" name="Rectangle 1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2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2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id="{C2F716CC-A62C-DA75-8074-71D655E8BDA0}"/>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100" b="1" dirty="0">
                <a:solidFill>
                  <a:srgbClr val="262626"/>
                </a:solidFill>
              </a:rPr>
              <a:t>Interprétation de </a:t>
            </a:r>
            <a:r>
              <a:rPr lang="en-US" sz="3100" b="1" dirty="0" err="1">
                <a:solidFill>
                  <a:srgbClr val="262626"/>
                </a:solidFill>
              </a:rPr>
              <a:t>l’échelle</a:t>
            </a:r>
            <a:r>
              <a:rPr lang="en-US" sz="3100" b="1" dirty="0">
                <a:solidFill>
                  <a:srgbClr val="262626"/>
                </a:solidFill>
              </a:rPr>
              <a:t> de Braden</a:t>
            </a:r>
          </a:p>
        </p:txBody>
      </p:sp>
      <p:sp>
        <p:nvSpPr>
          <p:cNvPr id="27" name="Rectangle 2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1B7AFBB0-4F38-C237-BFD3-863B542A9D6E}"/>
              </a:ext>
            </a:extLst>
          </p:cNvPr>
          <p:cNvPicPr>
            <a:picLocks noChangeAspect="1"/>
          </p:cNvPicPr>
          <p:nvPr/>
        </p:nvPicPr>
        <p:blipFill>
          <a:blip r:embed="rId5"/>
          <a:stretch>
            <a:fillRect/>
          </a:stretch>
        </p:blipFill>
        <p:spPr>
          <a:xfrm>
            <a:off x="1412683" y="1874738"/>
            <a:ext cx="5278777" cy="2929720"/>
          </a:xfrm>
          <a:prstGeom prst="rect">
            <a:avLst/>
          </a:prstGeom>
        </p:spPr>
      </p:pic>
      <p:cxnSp>
        <p:nvCxnSpPr>
          <p:cNvPr id="29" name="Straight Connector 2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Espace réservé du texte 3">
            <a:extLst>
              <a:ext uri="{FF2B5EF4-FFF2-40B4-BE49-F238E27FC236}">
                <a16:creationId xmlns:a16="http://schemas.microsoft.com/office/drawing/2014/main" id="{356136AF-69A8-488A-39EC-9E1EB1EA8A7D}"/>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lgn="l"/>
            <a:r>
              <a:rPr lang="en-US" sz="2800" dirty="0">
                <a:solidFill>
                  <a:srgbClr val="262626"/>
                </a:solidFill>
              </a:rPr>
              <a:t>≥ 18: </a:t>
            </a:r>
            <a:r>
              <a:rPr lang="en-US" sz="2800" dirty="0" err="1">
                <a:solidFill>
                  <a:srgbClr val="262626"/>
                </a:solidFill>
              </a:rPr>
              <a:t>risque</a:t>
            </a:r>
            <a:r>
              <a:rPr lang="en-US" sz="2800" dirty="0">
                <a:solidFill>
                  <a:srgbClr val="262626"/>
                </a:solidFill>
              </a:rPr>
              <a:t> </a:t>
            </a:r>
            <a:r>
              <a:rPr lang="en-US" sz="2800" dirty="0" err="1">
                <a:solidFill>
                  <a:srgbClr val="262626"/>
                </a:solidFill>
              </a:rPr>
              <a:t>faible</a:t>
            </a:r>
            <a:endParaRPr lang="en-US" sz="2800" dirty="0">
              <a:solidFill>
                <a:srgbClr val="262626"/>
              </a:solidFill>
            </a:endParaRPr>
          </a:p>
          <a:p>
            <a:pPr algn="l"/>
            <a:r>
              <a:rPr lang="en-US" sz="2800" dirty="0">
                <a:solidFill>
                  <a:srgbClr val="262626"/>
                </a:solidFill>
              </a:rPr>
              <a:t>13 à 17: </a:t>
            </a:r>
            <a:r>
              <a:rPr lang="en-US" sz="2800" dirty="0" err="1">
                <a:solidFill>
                  <a:srgbClr val="262626"/>
                </a:solidFill>
              </a:rPr>
              <a:t>risque</a:t>
            </a:r>
            <a:r>
              <a:rPr lang="en-US" sz="2800" dirty="0">
                <a:solidFill>
                  <a:srgbClr val="262626"/>
                </a:solidFill>
              </a:rPr>
              <a:t> </a:t>
            </a:r>
            <a:r>
              <a:rPr lang="en-US" sz="2800" dirty="0" err="1">
                <a:solidFill>
                  <a:srgbClr val="262626"/>
                </a:solidFill>
              </a:rPr>
              <a:t>modéré</a:t>
            </a:r>
            <a:endParaRPr lang="en-US" sz="2800" dirty="0">
              <a:solidFill>
                <a:srgbClr val="262626"/>
              </a:solidFill>
            </a:endParaRPr>
          </a:p>
          <a:p>
            <a:pPr algn="l"/>
            <a:r>
              <a:rPr lang="en-US" sz="2800" dirty="0">
                <a:solidFill>
                  <a:srgbClr val="262626"/>
                </a:solidFill>
              </a:rPr>
              <a:t>8 à 12: </a:t>
            </a:r>
            <a:r>
              <a:rPr lang="en-US" sz="2800" dirty="0" err="1">
                <a:solidFill>
                  <a:srgbClr val="262626"/>
                </a:solidFill>
              </a:rPr>
              <a:t>risque</a:t>
            </a:r>
            <a:r>
              <a:rPr lang="en-US" sz="2800" dirty="0">
                <a:solidFill>
                  <a:srgbClr val="262626"/>
                </a:solidFill>
              </a:rPr>
              <a:t> </a:t>
            </a:r>
            <a:r>
              <a:rPr lang="en-US" sz="2800" dirty="0" err="1">
                <a:solidFill>
                  <a:srgbClr val="262626"/>
                </a:solidFill>
              </a:rPr>
              <a:t>élevé</a:t>
            </a:r>
            <a:endParaRPr lang="en-US" sz="2800" dirty="0">
              <a:solidFill>
                <a:srgbClr val="262626"/>
              </a:solidFill>
            </a:endParaRPr>
          </a:p>
          <a:p>
            <a:pPr algn="l"/>
            <a:r>
              <a:rPr lang="en-US" sz="2800" dirty="0">
                <a:solidFill>
                  <a:srgbClr val="262626"/>
                </a:solidFill>
              </a:rPr>
              <a:t>≤ 7: </a:t>
            </a:r>
            <a:r>
              <a:rPr lang="en-US" sz="2800" dirty="0" err="1">
                <a:solidFill>
                  <a:srgbClr val="262626"/>
                </a:solidFill>
              </a:rPr>
              <a:t>risque</a:t>
            </a:r>
            <a:r>
              <a:rPr lang="en-US" sz="2800" dirty="0">
                <a:solidFill>
                  <a:srgbClr val="262626"/>
                </a:solidFill>
              </a:rPr>
              <a:t> très </a:t>
            </a:r>
            <a:r>
              <a:rPr lang="en-US" sz="2800" dirty="0" err="1">
                <a:solidFill>
                  <a:srgbClr val="262626"/>
                </a:solidFill>
              </a:rPr>
              <a:t>élevé</a:t>
            </a:r>
            <a:endParaRPr lang="en-US" sz="2800" dirty="0">
              <a:solidFill>
                <a:srgbClr val="262626"/>
              </a:solidFill>
            </a:endParaRPr>
          </a:p>
        </p:txBody>
      </p:sp>
    </p:spTree>
    <p:extLst>
      <p:ext uri="{BB962C8B-B14F-4D97-AF65-F5344CB8AC3E}">
        <p14:creationId xmlns:p14="http://schemas.microsoft.com/office/powerpoint/2010/main" val="185576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79D8D5-B16E-EF4C-FA57-877A6C4B59DE}"/>
              </a:ext>
            </a:extLst>
          </p:cNvPr>
          <p:cNvPicPr>
            <a:picLocks noChangeAspect="1"/>
          </p:cNvPicPr>
          <p:nvPr/>
        </p:nvPicPr>
        <p:blipFill>
          <a:blip r:embed="rId2"/>
          <a:stretch>
            <a:fillRect/>
          </a:stretch>
        </p:blipFill>
        <p:spPr>
          <a:xfrm>
            <a:off x="678426" y="711661"/>
            <a:ext cx="5751871" cy="5408151"/>
          </a:xfrm>
          <a:prstGeom prst="rect">
            <a:avLst/>
          </a:prstGeom>
        </p:spPr>
      </p:pic>
      <p:sp>
        <p:nvSpPr>
          <p:cNvPr id="4" name="ZoneTexte 3">
            <a:extLst>
              <a:ext uri="{FF2B5EF4-FFF2-40B4-BE49-F238E27FC236}">
                <a16:creationId xmlns:a16="http://schemas.microsoft.com/office/drawing/2014/main" id="{41F86EB2-D92E-996A-B34C-F7B0BBEFF1C8}"/>
              </a:ext>
            </a:extLst>
          </p:cNvPr>
          <p:cNvSpPr txBox="1"/>
          <p:nvPr/>
        </p:nvSpPr>
        <p:spPr>
          <a:xfrm>
            <a:off x="7288696" y="1630017"/>
            <a:ext cx="3790121" cy="3170099"/>
          </a:xfrm>
          <a:prstGeom prst="rect">
            <a:avLst/>
          </a:prstGeom>
          <a:noFill/>
        </p:spPr>
        <p:txBody>
          <a:bodyPr wrap="square" rtlCol="0">
            <a:spAutoFit/>
          </a:bodyPr>
          <a:lstStyle/>
          <a:p>
            <a:pPr algn="ctr"/>
            <a:r>
              <a:rPr lang="fr-CA" sz="4000" b="1" dirty="0">
                <a:solidFill>
                  <a:schemeClr val="accent5"/>
                </a:solidFill>
              </a:rPr>
              <a:t>Stade d’une plaie de pression ainsi que les caractéristiques</a:t>
            </a:r>
          </a:p>
        </p:txBody>
      </p:sp>
    </p:spTree>
    <p:extLst>
      <p:ext uri="{BB962C8B-B14F-4D97-AF65-F5344CB8AC3E}">
        <p14:creationId xmlns:p14="http://schemas.microsoft.com/office/powerpoint/2010/main" val="41810872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610</TotalTime>
  <Words>1402</Words>
  <Application>Microsoft Office PowerPoint</Application>
  <PresentationFormat>Grand écran</PresentationFormat>
  <Paragraphs>172</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Garamond</vt:lpstr>
      <vt:lpstr>Times New Roman</vt:lpstr>
      <vt:lpstr>Organique</vt:lpstr>
      <vt:lpstr>Clinique: Les Plaies et les pansements (Référence de la C8 – Prévention de l’infection)</vt:lpstr>
      <vt:lpstr>Rôles et responsabilités Infirmière Auxiliaire</vt:lpstr>
      <vt:lpstr>Rôles et responsabilités Infirmière</vt:lpstr>
      <vt:lpstr>Le processus de cicatrisation en 3 phases (Suite à l’hémostase qui dure quelques minutes)</vt:lpstr>
      <vt:lpstr>Le processus de cicatrisation en 3 phases (Suite à l’hémostase qui dure quelques minutes)   (Suite)</vt:lpstr>
      <vt:lpstr>Plaie de pression</vt:lpstr>
      <vt:lpstr>Présentation PowerPoint</vt:lpstr>
      <vt:lpstr>Interprétation de l’échelle de Braden</vt:lpstr>
      <vt:lpstr>Présentation PowerPoint</vt:lpstr>
      <vt:lpstr>Questions</vt:lpstr>
      <vt:lpstr>Critères d’évaluation d’une plaie/ critères de collecte de données</vt:lpstr>
      <vt:lpstr>Critères d’évaluation d’une plaie/ critères de collecte de données</vt:lpstr>
      <vt:lpstr>Présentation PowerPoint</vt:lpstr>
      <vt:lpstr>Présentation PowerPoint</vt:lpstr>
      <vt:lpstr>Présentation PowerPoint</vt:lpstr>
      <vt:lpstr>Ulcère veineux vs Ulcère artériel</vt:lpstr>
      <vt:lpstr>Présentation PowerPoint</vt:lpstr>
      <vt:lpstr>Présentation PowerPoint</vt:lpstr>
      <vt:lpstr>Questions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Plaies et les pansements (C8 – Prévention de l’infection)</dc:title>
  <dc:creator>Lévesque, Maryse</dc:creator>
  <cp:lastModifiedBy>Beaulieu, Daniel</cp:lastModifiedBy>
  <cp:revision>3</cp:revision>
  <dcterms:created xsi:type="dcterms:W3CDTF">2023-02-01T13:58:50Z</dcterms:created>
  <dcterms:modified xsi:type="dcterms:W3CDTF">2024-06-05T12:37:07Z</dcterms:modified>
</cp:coreProperties>
</file>