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79" r:id="rId3"/>
    <p:sldId id="280" r:id="rId4"/>
    <p:sldId id="294" r:id="rId5"/>
    <p:sldId id="296" r:id="rId6"/>
    <p:sldId id="282" r:id="rId7"/>
    <p:sldId id="281" r:id="rId8"/>
    <p:sldId id="293" r:id="rId9"/>
    <p:sldId id="257" r:id="rId10"/>
    <p:sldId id="262" r:id="rId11"/>
    <p:sldId id="284" r:id="rId12"/>
    <p:sldId id="286" r:id="rId13"/>
    <p:sldId id="267" r:id="rId14"/>
    <p:sldId id="264" r:id="rId15"/>
    <p:sldId id="265" r:id="rId16"/>
    <p:sldId id="287" r:id="rId17"/>
    <p:sldId id="288" r:id="rId18"/>
    <p:sldId id="272" r:id="rId19"/>
    <p:sldId id="271" r:id="rId20"/>
    <p:sldId id="273" r:id="rId21"/>
    <p:sldId id="289" r:id="rId22"/>
    <p:sldId id="268" r:id="rId23"/>
    <p:sldId id="290" r:id="rId24"/>
    <p:sldId id="266" r:id="rId25"/>
    <p:sldId id="291" r:id="rId26"/>
    <p:sldId id="29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2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4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9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9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9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6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2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5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5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5/27/2024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3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rancoischarron.com/videos-humour/webbuzz-liste/des-personnes-agees-tres-happy/j2fr4ZEdFW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1646A7-211E-4B34-B7F0-A34740EF3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3" r="2047" b="1"/>
          <a:stretch/>
        </p:blipFill>
        <p:spPr>
          <a:xfrm>
            <a:off x="633999" y="1054100"/>
            <a:ext cx="5462001" cy="43826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390DC33-AC60-4D5E-83DA-F985F287E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8009" y="1377389"/>
            <a:ext cx="4615180" cy="3736099"/>
          </a:xfrm>
        </p:spPr>
        <p:txBody>
          <a:bodyPr anchor="ctr">
            <a:normAutofit/>
          </a:bodyPr>
          <a:lstStyle/>
          <a:p>
            <a:r>
              <a:rPr lang="fr-CA" sz="7400" dirty="0"/>
              <a:t>Compétence 18 </a:t>
            </a:r>
            <a:br>
              <a:rPr lang="fr-CA" sz="7400" dirty="0"/>
            </a:br>
            <a:r>
              <a:rPr lang="fr-CA" sz="7400" dirty="0"/>
              <a:t>Déficits cognitifs</a:t>
            </a: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21983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E2F0AC-373C-4626-8125-7F5C54FE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ctr"/>
            <a:r>
              <a:rPr lang="fr-CA" sz="4800" dirty="0">
                <a:solidFill>
                  <a:srgbClr val="FFFFFF"/>
                </a:solidFill>
              </a:rPr>
              <a:t>Le vieillissement, un phénomène socioculturel p.11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5E405-CDA9-40CD-A34A-B5F724851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643465"/>
            <a:ext cx="6074467" cy="6043415"/>
          </a:xfrm>
        </p:spPr>
        <p:txBody>
          <a:bodyPr anchor="ctr">
            <a:normAutofit fontScale="92500"/>
          </a:bodyPr>
          <a:lstStyle/>
          <a:p>
            <a:r>
              <a:rPr lang="fr-CA" sz="2200" dirty="0"/>
              <a:t>Les centenaires sont de plus en plus nombreux</a:t>
            </a:r>
          </a:p>
          <a:p>
            <a:r>
              <a:rPr lang="fr-CA" sz="2200" dirty="0"/>
              <a:t>La population vieillissante est généralement en bonne santé</a:t>
            </a:r>
          </a:p>
          <a:p>
            <a:r>
              <a:rPr lang="fr-CA" sz="2200" dirty="0"/>
              <a:t>La culture nord-américaine privilégie: la beauté, la jeunesse, la productivité, la vitesse</a:t>
            </a:r>
          </a:p>
          <a:p>
            <a:pPr algn="just"/>
            <a:r>
              <a:rPr lang="fr-CA" sz="2200" dirty="0"/>
              <a:t>Il y a davantage de personnes âgées dans toutes les sphères de la société: retournent travailler, voyagent, font du bénévolat, s’intéressent à la culture, à la politique et certaines suivent même des cours universitaires !</a:t>
            </a:r>
          </a:p>
          <a:p>
            <a:r>
              <a:rPr lang="fr-CA" sz="2200" dirty="0"/>
              <a:t>Occupent plusieurs fonctions importantes dans la société</a:t>
            </a:r>
          </a:p>
          <a:p>
            <a:r>
              <a:rPr lang="fr-CA" sz="2200" dirty="0"/>
              <a:t>Une meilleure image d’elles est projetée dans la société: elles apparaissent de plus en plus dans les publicités.</a:t>
            </a:r>
          </a:p>
          <a:p>
            <a:r>
              <a:rPr lang="fr-CA" sz="2200" dirty="0"/>
              <a:t>Elles constituent un groupe social important: élément politique et économique important. 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72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Photos gratuites de Crayons de couleur">
            <a:extLst>
              <a:ext uri="{FF2B5EF4-FFF2-40B4-BE49-F238E27FC236}">
                <a16:creationId xmlns:a16="http://schemas.microsoft.com/office/drawing/2014/main" id="{B57D3388-ADF2-374A-1A0B-47B009053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" r="1" b="1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Dans les énoncés de la p.11, </a:t>
            </a:r>
            <a:r>
              <a:rPr lang="fr-CA" u="sng" dirty="0">
                <a:highlight>
                  <a:srgbClr val="FFFF00"/>
                </a:highlight>
              </a:rPr>
              <a:t>surlignez</a:t>
            </a:r>
            <a:r>
              <a:rPr lang="fr-CA" dirty="0"/>
              <a:t> celle vous interpelle le plus?</a:t>
            </a:r>
          </a:p>
          <a:p>
            <a:r>
              <a:rPr lang="fr-CA" dirty="0"/>
              <a:t> Expliquez pourquoi</a:t>
            </a:r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279E59-273C-0082-0257-1BA4F5D037C9}"/>
              </a:ext>
            </a:extLst>
          </p:cNvPr>
          <p:cNvSpPr txBox="1"/>
          <p:nvPr/>
        </p:nvSpPr>
        <p:spPr>
          <a:xfrm>
            <a:off x="1219200" y="1005840"/>
            <a:ext cx="961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dirty="0"/>
              <a:t>Activité p. 11</a:t>
            </a:r>
          </a:p>
        </p:txBody>
      </p:sp>
    </p:spTree>
    <p:extLst>
      <p:ext uri="{BB962C8B-B14F-4D97-AF65-F5344CB8AC3E}">
        <p14:creationId xmlns:p14="http://schemas.microsoft.com/office/powerpoint/2010/main" val="366320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0459C7A8-9F3A-4BFD-AB69-3F23A8D9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C0FA09C-1B86-4BC1-8793-3DC3ECCC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ED721-243E-E24D-03C7-44B581BA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468" y="4684280"/>
            <a:ext cx="9085940" cy="147222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De </a:t>
            </a:r>
            <a:r>
              <a:rPr lang="en-US" sz="4400" kern="1200" cap="all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nombreux</a:t>
            </a:r>
            <a:r>
              <a:rPr lang="en-US" sz="44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400" kern="1200" cap="all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changements</a:t>
            </a:r>
            <a:r>
              <a:rPr lang="en-US" sz="44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400" kern="1200" cap="all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influencent</a:t>
            </a:r>
            <a:r>
              <a:rPr lang="en-US" sz="44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le </a:t>
            </a:r>
            <a:r>
              <a:rPr lang="en-US" sz="4400" kern="1200" cap="all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développement</a:t>
            </a:r>
            <a:r>
              <a:rPr lang="en-US" sz="44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social des </a:t>
            </a:r>
            <a:r>
              <a:rPr lang="en-US" sz="4400" kern="1200" cap="all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personnes</a:t>
            </a:r>
            <a:r>
              <a:rPr lang="en-US" sz="44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400" kern="1200" cap="all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âgées</a:t>
            </a:r>
            <a:r>
              <a:rPr lang="en-US" sz="44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p.12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2B782F-1E0E-490C-4F03-65176165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5908302"/>
            <a:ext cx="9052560" cy="36448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en-US" sz="22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17CAB9-6EB1-2F90-6626-C096426A8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97" y="474800"/>
            <a:ext cx="4614047" cy="34510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6AD8869-B5A9-9ED8-377B-41AC7DBDC3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483" y="474800"/>
            <a:ext cx="5192630" cy="3451003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A560C308-AF88-4E6B-B601-74A5B889E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C989C99-37FA-4068-B9DC-2E0199A2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DA07CC-C857-4245-BE87-DBEDE8BC6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70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6B8431-8312-44D4-AEC4-93868981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0407"/>
            <a:ext cx="10058400" cy="1067943"/>
          </a:xfrm>
        </p:spPr>
        <p:txBody>
          <a:bodyPr>
            <a:noAutofit/>
          </a:bodyPr>
          <a:lstStyle/>
          <a:p>
            <a:pPr algn="ctr"/>
            <a:r>
              <a:rPr lang="fr-CA" sz="4400" dirty="0"/>
              <a:t>Modifications du contexte socioculturel et ses conséquences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673592-6E44-4C25-BF60-D657329E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03604"/>
            <a:ext cx="9414004" cy="4050792"/>
          </a:xfrm>
        </p:spPr>
        <p:txBody>
          <a:bodyPr/>
          <a:lstStyle/>
          <a:p>
            <a:endParaRPr lang="fr-CA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C560012-0528-47CD-B998-11046E383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75221"/>
              </p:ext>
            </p:extLst>
          </p:nvPr>
        </p:nvGraphicFramePr>
        <p:xfrm>
          <a:off x="1066800" y="1854178"/>
          <a:ext cx="9923782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15256">
                  <a:extLst>
                    <a:ext uri="{9D8B030D-6E8A-4147-A177-3AD203B41FA5}">
                      <a16:colId xmlns:a16="http://schemas.microsoft.com/office/drawing/2014/main" val="104638074"/>
                    </a:ext>
                  </a:extLst>
                </a:gridCol>
                <a:gridCol w="4708526">
                  <a:extLst>
                    <a:ext uri="{9D8B030D-6E8A-4147-A177-3AD203B41FA5}">
                      <a16:colId xmlns:a16="http://schemas.microsoft.com/office/drawing/2014/main" val="1210576111"/>
                    </a:ext>
                  </a:extLst>
                </a:gridCol>
              </a:tblGrid>
              <a:tr h="533243">
                <a:tc>
                  <a:txBody>
                    <a:bodyPr/>
                    <a:lstStyle/>
                    <a:p>
                      <a:r>
                        <a:rPr lang="fr-CA" dirty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Modifications</a:t>
                      </a:r>
                      <a:r>
                        <a:rPr lang="fr-C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conséquences</a:t>
                      </a:r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03667"/>
                  </a:ext>
                </a:extLst>
              </a:tr>
              <a:tr h="1117272">
                <a:tc>
                  <a:txBody>
                    <a:bodyPr/>
                    <a:lstStyle/>
                    <a:p>
                      <a:r>
                        <a:rPr lang="fr-CA" sz="1800" dirty="0"/>
                        <a:t>La retraite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Perte de statut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Diminution du revenu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Changement de rôle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Remise en question des buts poursuivis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Perte d’un réseau de relation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118723"/>
                  </a:ext>
                </a:extLst>
              </a:tr>
              <a:tr h="1117272">
                <a:tc>
                  <a:txBody>
                    <a:bodyPr/>
                    <a:lstStyle/>
                    <a:p>
                      <a:r>
                        <a:rPr lang="fr-CA" sz="1800" dirty="0"/>
                        <a:t>Départ des enfants</a:t>
                      </a:r>
                    </a:p>
                    <a:p>
                      <a:r>
                        <a:rPr lang="fr-CA" sz="1800" dirty="0"/>
                        <a:t>Deuil des amis</a:t>
                      </a:r>
                    </a:p>
                    <a:p>
                      <a:r>
                        <a:rPr lang="fr-CA" sz="1800" dirty="0"/>
                        <a:t>Deuil du conjoint</a:t>
                      </a:r>
                    </a:p>
                    <a:p>
                      <a:r>
                        <a:rPr lang="fr-CA" sz="1800" dirty="0"/>
                        <a:t>Perte de la santé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Solitude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Insécurité, sentiments de peur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tristesse, de peine, de perte et d’abandon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Sentiment d’inutilité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535923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690066A6-F794-5C17-CF96-E0DDA73E6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506" y="4629456"/>
            <a:ext cx="1179258" cy="8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3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4AC40716-BE29-4FD7-9ACC-16F4FFA0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633486"/>
            <a:ext cx="100584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sz="4400" dirty="0"/>
              <a:t>Modifications du contexte socioculturel et ses conséquences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247368BB-0393-4BBF-9D0C-3D4B646A5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915850"/>
              </p:ext>
            </p:extLst>
          </p:nvPr>
        </p:nvGraphicFramePr>
        <p:xfrm>
          <a:off x="1069975" y="2247018"/>
          <a:ext cx="10058400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6445864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683151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Modifications</a:t>
                      </a:r>
                      <a:r>
                        <a:rPr lang="fr-CA" dirty="0"/>
                        <a:t> 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Conséquences 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246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800" dirty="0"/>
                        <a:t>Nécessité de changer de logement, hébergement en CHSLD ou en résidence dans 7% des cas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Deuils des biens, meubles animaux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Perte d’espace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Perte de repère et d’environnement familier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Perte d’un réseau social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3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800" dirty="0"/>
                        <a:t>Nouveaux rôles, bénévolat, aidées/aidants, grands-parents, consultants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Nouveaux statuts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Nouveaux objectifs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Satisfaction de pouvoir transmettre son expérience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376202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E5EE93A4-037E-75F1-7916-C86D05EE9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02" y="3561522"/>
            <a:ext cx="2102320" cy="10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B859D3-381C-46E2-94E0-8D1AEC49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401980"/>
            <a:ext cx="5601408" cy="1567497"/>
          </a:xfrm>
        </p:spPr>
        <p:txBody>
          <a:bodyPr>
            <a:noAutofit/>
          </a:bodyPr>
          <a:lstStyle/>
          <a:p>
            <a:pPr algn="ctr"/>
            <a:r>
              <a:rPr lang="fr-CA" sz="2800" b="1" dirty="0">
                <a:solidFill>
                  <a:srgbClr val="000000"/>
                </a:solidFill>
              </a:rPr>
              <a:t>Chez les personnes ayant des difficultés d’adaptation, toutes ces modifications engendrent des conséquences plus importantes: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82029A-2B81-0FE9-4DD2-926D916DC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2" r="20138" b="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BE0013-CA9E-438C-844E-E9792FBD3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1998671"/>
            <a:ext cx="5454400" cy="4688210"/>
          </a:xfrm>
        </p:spPr>
        <p:txBody>
          <a:bodyPr anchor="t">
            <a:normAutofit/>
          </a:bodyPr>
          <a:lstStyle/>
          <a:p>
            <a:endParaRPr lang="fr-CA" dirty="0">
              <a:solidFill>
                <a:srgbClr val="000000"/>
              </a:solidFill>
            </a:endParaRPr>
          </a:p>
          <a:p>
            <a:r>
              <a:rPr lang="fr-CA" dirty="0">
                <a:solidFill>
                  <a:srgbClr val="000000"/>
                </a:solidFill>
              </a:rPr>
              <a:t>Plus grande vulnérabilité</a:t>
            </a:r>
          </a:p>
          <a:p>
            <a:r>
              <a:rPr lang="fr-CA" dirty="0">
                <a:solidFill>
                  <a:srgbClr val="000000"/>
                </a:solidFill>
              </a:rPr>
              <a:t>Détresse psychologique (dépression, isolement, etc.)</a:t>
            </a:r>
          </a:p>
          <a:p>
            <a:r>
              <a:rPr lang="fr-CA" dirty="0">
                <a:solidFill>
                  <a:srgbClr val="000000"/>
                </a:solidFill>
              </a:rPr>
              <a:t>Perte d’autonomie dans les </a:t>
            </a:r>
            <a:r>
              <a:rPr lang="fr-CA" dirty="0" err="1">
                <a:solidFill>
                  <a:srgbClr val="000000"/>
                </a:solidFill>
              </a:rPr>
              <a:t>AVQ’s</a:t>
            </a:r>
            <a:r>
              <a:rPr lang="fr-CA" dirty="0">
                <a:solidFill>
                  <a:srgbClr val="000000"/>
                </a:solidFill>
              </a:rPr>
              <a:t> et </a:t>
            </a:r>
            <a:r>
              <a:rPr lang="fr-CA" dirty="0" err="1">
                <a:solidFill>
                  <a:srgbClr val="000000"/>
                </a:solidFill>
              </a:rPr>
              <a:t>AVD’s</a:t>
            </a:r>
            <a:endParaRPr lang="fr-CA" dirty="0">
              <a:solidFill>
                <a:srgbClr val="000000"/>
              </a:solidFill>
            </a:endParaRPr>
          </a:p>
          <a:p>
            <a:r>
              <a:rPr lang="fr-CA" dirty="0">
                <a:solidFill>
                  <a:srgbClr val="000000"/>
                </a:solidFill>
              </a:rPr>
              <a:t>Consommation accrue des médicaments</a:t>
            </a:r>
          </a:p>
          <a:p>
            <a:r>
              <a:rPr lang="fr-CA" dirty="0">
                <a:solidFill>
                  <a:srgbClr val="000000"/>
                </a:solidFill>
              </a:rPr>
              <a:t>Modifications dans la capacité de répondre à ses besoins:</a:t>
            </a:r>
          </a:p>
          <a:p>
            <a:pPr lvl="1"/>
            <a:r>
              <a:rPr lang="fr-CA" sz="2000" dirty="0">
                <a:solidFill>
                  <a:srgbClr val="000000"/>
                </a:solidFill>
              </a:rPr>
              <a:t>de communiquer avec ses semblables </a:t>
            </a:r>
          </a:p>
          <a:p>
            <a:pPr lvl="1"/>
            <a:r>
              <a:rPr lang="fr-CA" sz="2000" dirty="0">
                <a:solidFill>
                  <a:srgbClr val="000000"/>
                </a:solidFill>
              </a:rPr>
              <a:t>de s’occuper en vue de se réaliser</a:t>
            </a:r>
          </a:p>
          <a:p>
            <a:pPr lvl="1"/>
            <a:r>
              <a:rPr lang="fr-CA" sz="2000" dirty="0">
                <a:solidFill>
                  <a:srgbClr val="000000"/>
                </a:solidFill>
              </a:rPr>
              <a:t>de se recréer</a:t>
            </a:r>
          </a:p>
          <a:p>
            <a:pPr lvl="1"/>
            <a:r>
              <a:rPr lang="fr-CA" sz="2000" dirty="0">
                <a:solidFill>
                  <a:srgbClr val="000000"/>
                </a:solidFill>
              </a:rPr>
              <a:t>d’apprendre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83787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8">
            <a:extLst>
              <a:ext uri="{FF2B5EF4-FFF2-40B4-BE49-F238E27FC236}">
                <a16:creationId xmlns:a16="http://schemas.microsoft.com/office/drawing/2014/main" id="{D5D3575F-6BD1-4889-A240-1A683CAAB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0">
            <a:extLst>
              <a:ext uri="{FF2B5EF4-FFF2-40B4-BE49-F238E27FC236}">
                <a16:creationId xmlns:a16="http://schemas.microsoft.com/office/drawing/2014/main" id="{E037193D-F8C4-4234-A7D1-A24AD3AC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2">
            <a:extLst>
              <a:ext uri="{FF2B5EF4-FFF2-40B4-BE49-F238E27FC236}">
                <a16:creationId xmlns:a16="http://schemas.microsoft.com/office/drawing/2014/main" id="{F450CAB3-089A-49FB-8B72-B3ABD5A4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34">
            <a:extLst>
              <a:ext uri="{FF2B5EF4-FFF2-40B4-BE49-F238E27FC236}">
                <a16:creationId xmlns:a16="http://schemas.microsoft.com/office/drawing/2014/main" id="{F510F87B-4C36-4922-9DFC-5373F6D68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1" name="Oval 35">
              <a:extLst>
                <a:ext uri="{FF2B5EF4-FFF2-40B4-BE49-F238E27FC236}">
                  <a16:creationId xmlns:a16="http://schemas.microsoft.com/office/drawing/2014/main" id="{2F4E2F9E-4DA4-4F83-9136-4D04AE769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2" name="Oval 36">
              <a:extLst>
                <a:ext uri="{FF2B5EF4-FFF2-40B4-BE49-F238E27FC236}">
                  <a16:creationId xmlns:a16="http://schemas.microsoft.com/office/drawing/2014/main" id="{61C5CFE5-AF0C-48ED-AB2C-40E045743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Rectangle 38">
            <a:extLst>
              <a:ext uri="{FF2B5EF4-FFF2-40B4-BE49-F238E27FC236}">
                <a16:creationId xmlns:a16="http://schemas.microsoft.com/office/drawing/2014/main" id="{341D973E-526C-4C77-B73C-1F9CAD017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 40">
            <a:extLst>
              <a:ext uri="{FF2B5EF4-FFF2-40B4-BE49-F238E27FC236}">
                <a16:creationId xmlns:a16="http://schemas.microsoft.com/office/drawing/2014/main" id="{CFD4C8A3-6328-4053-AA3E-B90EA418F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ED721-243E-E24D-03C7-44B581BA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Les stéréotypes et préjugés liés au vieillissement p.13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2B782F-1E0E-490C-4F03-65176165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5908302"/>
            <a:ext cx="9052560" cy="36448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en-US" sz="220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EBC061F-6D84-C107-FC06-EE7D30730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77" y="1203988"/>
            <a:ext cx="3526775" cy="199262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F03102D-4C16-7D27-D27C-21D5F7306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084" y="1217213"/>
            <a:ext cx="3526775" cy="196617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3011D3F-78FD-9A20-73D4-896E31A313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0592" y="1274523"/>
            <a:ext cx="3526775" cy="1851557"/>
          </a:xfrm>
          <a:prstGeom prst="rect">
            <a:avLst/>
          </a:prstGeom>
        </p:spPr>
      </p:pic>
      <p:grpSp>
        <p:nvGrpSpPr>
          <p:cNvPr id="55" name="Group 42">
            <a:extLst>
              <a:ext uri="{FF2B5EF4-FFF2-40B4-BE49-F238E27FC236}">
                <a16:creationId xmlns:a16="http://schemas.microsoft.com/office/drawing/2014/main" id="{6D901EAB-7BBC-4861-B179-A436135DF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56" name="Oval 43">
              <a:extLst>
                <a:ext uri="{FF2B5EF4-FFF2-40B4-BE49-F238E27FC236}">
                  <a16:creationId xmlns:a16="http://schemas.microsoft.com/office/drawing/2014/main" id="{65E14F4A-DDFB-49CD-909B-CCA5DF9B1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44">
              <a:extLst>
                <a:ext uri="{FF2B5EF4-FFF2-40B4-BE49-F238E27FC236}">
                  <a16:creationId xmlns:a16="http://schemas.microsoft.com/office/drawing/2014/main" id="{F0C767BB-2CD3-4BE8-9693-4F1BEF27B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147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DF95C0-2996-DB60-2102-1B06A1D6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r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Activité</a:t>
            </a:r>
            <a:br>
              <a:rPr kumimoji="0" lang="fr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endParaRPr lang="fr-CA" dirty="0"/>
          </a:p>
        </p:txBody>
      </p:sp>
      <p:pic>
        <p:nvPicPr>
          <p:cNvPr id="4" name="Picture 2" descr="Photos gratuites de Crayons de couleur">
            <a:extLst>
              <a:ext uri="{FF2B5EF4-FFF2-40B4-BE49-F238E27FC236}">
                <a16:creationId xmlns:a16="http://schemas.microsoft.com/office/drawing/2014/main" id="{765BEA09-8CEE-5004-F6AD-E3487DC11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r="1" b="1"/>
          <a:stretch/>
        </p:blipFill>
        <p:spPr bwMode="auto">
          <a:xfrm>
            <a:off x="1007196" y="2265037"/>
            <a:ext cx="4425267" cy="38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724E9B-D98D-ACFD-FD46-0A770A0D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166" y="2320412"/>
            <a:ext cx="5549082" cy="38517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2400" b="1" i="1" dirty="0"/>
              <a:t>On croit que la vieillesse commence soudainement à l’âge de 65 ans et s’accompagne presque toujours de pertes de mémoire et d’une diminution de l’intelligence. </a:t>
            </a:r>
          </a:p>
          <a:p>
            <a:r>
              <a:rPr lang="fr-CA" dirty="0"/>
              <a:t>Quels sont vos croyances au sujet du vieillissement?</a:t>
            </a:r>
          </a:p>
          <a:p>
            <a:r>
              <a:rPr lang="fr-CA" dirty="0"/>
              <a:t>Complétez l’activité </a:t>
            </a:r>
            <a:r>
              <a:rPr lang="fr-CA" b="1" i="1" dirty="0">
                <a:solidFill>
                  <a:schemeClr val="accent5"/>
                </a:solidFill>
              </a:rPr>
              <a:t>Préjugés vis-à-vis des aînés</a:t>
            </a:r>
            <a:endParaRPr lang="fr-CA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42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24D57-C9C3-4F63-87DF-8486F0CC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16736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accent1"/>
                </a:solidFill>
              </a:rPr>
              <a:t>Âgisme:</a:t>
            </a:r>
            <a:r>
              <a:rPr lang="fr-CA" dirty="0"/>
              <a:t> Discrimination fondée sur l’âge</a:t>
            </a:r>
            <a:br>
              <a:rPr lang="fr-CA" dirty="0"/>
            </a:b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EED5A7-F222-403E-AF1C-0B07E0F44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72" y="2355273"/>
            <a:ext cx="528343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46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4B663-9BE9-4683-B095-2630D9A1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Attitude à l’égard de la vieillesse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1E031-94EC-4417-91AE-07D7A45A3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5400" dirty="0">
                <a:solidFill>
                  <a:schemeClr val="accent1"/>
                </a:solidFill>
                <a:latin typeface="+mj-lt"/>
              </a:rPr>
              <a:t>Gérontophobie: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C’est  la crainte irrationnelle de tout ce qui se rapporte à la vieillesse ou au vieillissement </a:t>
            </a:r>
          </a:p>
          <a:p>
            <a:r>
              <a:rPr lang="fr-CA" dirty="0"/>
              <a:t>La peur de vieillir</a:t>
            </a:r>
          </a:p>
          <a:p>
            <a:r>
              <a:rPr lang="fr-CA" dirty="0"/>
              <a:t>Dégoût envers les personnes âgées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1639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pPr algn="ctr"/>
            <a:r>
              <a:rPr lang="fr-CA" sz="4400" dirty="0"/>
              <a:t>Bienvenue dans l’univers du déficit cognitif!!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2C419D-FD89-8037-3FF5-D74D705ED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7" r="15189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4201093"/>
          </a:xfrm>
        </p:spPr>
        <p:txBody>
          <a:bodyPr>
            <a:normAutofit fontScale="77500" lnSpcReduction="20000"/>
          </a:bodyPr>
          <a:lstStyle/>
          <a:p>
            <a:endParaRPr lang="fr-CA" sz="2400" dirty="0"/>
          </a:p>
          <a:p>
            <a:r>
              <a:rPr lang="fr-CA" sz="2400" b="1" dirty="0"/>
              <a:t>Présentations</a:t>
            </a:r>
          </a:p>
          <a:p>
            <a:r>
              <a:rPr lang="fr-CA" sz="2400" b="1" dirty="0"/>
              <a:t>Plan de cours</a:t>
            </a:r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r>
              <a:rPr lang="fr-CA" sz="2400" b="1" dirty="0"/>
              <a:t>Cours #1:</a:t>
            </a:r>
          </a:p>
          <a:p>
            <a:r>
              <a:rPr lang="fr-CA" sz="2400" dirty="0"/>
              <a:t>Aspects socioculturels du vieillissement</a:t>
            </a:r>
          </a:p>
          <a:p>
            <a:r>
              <a:rPr lang="fr-CA" sz="2400" dirty="0"/>
              <a:t>Changements qui influencent le développement social des personnes</a:t>
            </a:r>
          </a:p>
          <a:p>
            <a:r>
              <a:rPr lang="fr-CA" sz="2400" dirty="0"/>
              <a:t>Les stéréotypes et préjugés liés au vieillissement</a:t>
            </a:r>
          </a:p>
          <a:p>
            <a:r>
              <a:rPr lang="fr-CA" sz="2400" dirty="0"/>
              <a:t>Les données démographiques</a:t>
            </a:r>
          </a:p>
          <a:p>
            <a:r>
              <a:rPr lang="fr-CA" sz="2400" dirty="0"/>
              <a:t>Le processus du vieillissement</a:t>
            </a:r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686219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7B187-0C4B-4D38-B9B1-7C6552BD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1"/>
                </a:solidFill>
              </a:rPr>
              <a:t>Infantilisation: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C317F-FB00-418E-9BFC-6C1879C04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/>
              <a:t>Très discriminant pour la personne âgée, surtout si elle est en perte d’autonomie. </a:t>
            </a:r>
          </a:p>
          <a:p>
            <a:r>
              <a:rPr lang="fr-CA" sz="2400" dirty="0"/>
              <a:t>Se manifeste par:</a:t>
            </a:r>
          </a:p>
          <a:p>
            <a:pPr lvl="1"/>
            <a:r>
              <a:rPr lang="fr-CA" sz="2400" dirty="0"/>
              <a:t>Dire des mots infantilisants, </a:t>
            </a:r>
          </a:p>
          <a:p>
            <a:pPr lvl="1"/>
            <a:r>
              <a:rPr lang="fr-CA" sz="2400" dirty="0"/>
              <a:t>Modifier son ton de voix, </a:t>
            </a:r>
          </a:p>
          <a:p>
            <a:pPr lvl="1"/>
            <a:r>
              <a:rPr lang="fr-CA" sz="2400" dirty="0"/>
              <a:t>Dire que la personne âgée est incapable de prendre des décisions, </a:t>
            </a:r>
          </a:p>
          <a:p>
            <a:pPr lvl="1"/>
            <a:r>
              <a:rPr lang="fr-CA" sz="2400" dirty="0"/>
              <a:t>Vouloir faire à sa place,</a:t>
            </a:r>
          </a:p>
          <a:p>
            <a:pPr lvl="1"/>
            <a:r>
              <a:rPr lang="fr-CA" sz="2400" dirty="0"/>
              <a:t>Faire la morale,</a:t>
            </a:r>
          </a:p>
          <a:p>
            <a:pPr lvl="1"/>
            <a:r>
              <a:rPr lang="fr-CA" sz="2400" dirty="0"/>
              <a:t>...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20486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80E61E04-3F7C-42DE-ABE7-D3F7E349C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B036F7E-6C8A-4549-99EF-9958C587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ED721-243E-E24D-03C7-44B581BA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Les données démographiques p.13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2B782F-1E0E-490C-4F03-65176165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5827916"/>
            <a:ext cx="9052560" cy="4448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rgbClr val="00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C81191-1AC2-CA1A-4FEB-F3A1FA22D4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72" t="18074" r="-1" b="11897"/>
          <a:stretch/>
        </p:blipFill>
        <p:spPr>
          <a:xfrm>
            <a:off x="635457" y="640080"/>
            <a:ext cx="5896030" cy="3316489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75EE15D0-BDD3-4CA6-B5DC-159D83FA6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1D99473-F547-41EE-8D8B-3DFA6E58D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1482930-66A8-46E9-8554-6D127FFCF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408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9466EE-3D26-4EA7-B163-260EFAD0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ctr"/>
            <a:r>
              <a:rPr lang="fr-CA" sz="4400" dirty="0">
                <a:solidFill>
                  <a:srgbClr val="FFFFFF"/>
                </a:solidFill>
              </a:rPr>
              <a:t>Quelques données démographiques p.13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BD55D0-86C8-428D-8427-2D73BD9EA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154745"/>
            <a:ext cx="6074467" cy="65321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800" b="1" dirty="0"/>
              <a:t>Hausse du nombre de personne âgées de 65 ans et plus</a:t>
            </a:r>
          </a:p>
          <a:p>
            <a:pPr marL="0" indent="0">
              <a:buNone/>
            </a:pPr>
            <a:r>
              <a:rPr lang="fr-CA" sz="1600" dirty="0"/>
              <a:t>En progression depuis 1960: </a:t>
            </a:r>
          </a:p>
          <a:p>
            <a:pPr lvl="1"/>
            <a:r>
              <a:rPr lang="fr-CA" sz="1600" dirty="0"/>
              <a:t>Faible taux de natalité</a:t>
            </a:r>
          </a:p>
          <a:p>
            <a:pPr lvl="1"/>
            <a:r>
              <a:rPr lang="fr-CA" sz="1600" dirty="0"/>
              <a:t>L’espérance de vie qui s’allonge</a:t>
            </a:r>
          </a:p>
          <a:p>
            <a:pPr lvl="1"/>
            <a:endParaRPr lang="fr-CA" sz="1400" dirty="0"/>
          </a:p>
          <a:p>
            <a:pPr marL="0" indent="0">
              <a:buNone/>
            </a:pPr>
            <a:r>
              <a:rPr lang="fr-CA" sz="1800" b="1" dirty="0"/>
              <a:t>La population en âge de travailler vieillit</a:t>
            </a:r>
          </a:p>
          <a:p>
            <a:pPr marL="0" indent="0">
              <a:buNone/>
            </a:pPr>
            <a:endParaRPr lang="fr-CA" sz="1800" b="1" dirty="0"/>
          </a:p>
          <a:p>
            <a:pPr marL="0" indent="0">
              <a:buNone/>
            </a:pPr>
            <a:r>
              <a:rPr lang="fr-CA" sz="1800" b="1" dirty="0"/>
              <a:t>Les centenaires sont un des groupes d’âge qui affichent la plus forte croissance</a:t>
            </a:r>
          </a:p>
          <a:p>
            <a:pPr marL="0" indent="0">
              <a:buNone/>
            </a:pPr>
            <a:endParaRPr lang="fr-CA" sz="1400" dirty="0"/>
          </a:p>
          <a:p>
            <a:pPr marL="0" indent="0">
              <a:buNone/>
            </a:pPr>
            <a:r>
              <a:rPr lang="fr-CA" sz="1800" b="1" dirty="0"/>
              <a:t>Espérance de vie augmentée au Québec </a:t>
            </a:r>
          </a:p>
          <a:p>
            <a:pPr marL="0" indent="0">
              <a:buNone/>
            </a:pPr>
            <a:r>
              <a:rPr lang="fr-CA" sz="1800" b="1" dirty="0"/>
              <a:t>          en 2012                                                  en 2018</a:t>
            </a:r>
          </a:p>
          <a:p>
            <a:r>
              <a:rPr lang="fr-CA" sz="1600" dirty="0"/>
              <a:t>Hommes 79.8 ans                                               Hommes 80.9 ans</a:t>
            </a:r>
          </a:p>
          <a:p>
            <a:r>
              <a:rPr lang="fr-CA" sz="1600" dirty="0"/>
              <a:t>Femmes 83.8 ans                                                Femmes 84.3 ans</a:t>
            </a:r>
          </a:p>
          <a:p>
            <a:pPr marL="0" indent="0">
              <a:buNone/>
            </a:pPr>
            <a:endParaRPr lang="fr-CA" sz="1600" i="1" dirty="0"/>
          </a:p>
          <a:p>
            <a:pPr marL="0" indent="0">
              <a:buNone/>
            </a:pPr>
            <a:r>
              <a:rPr lang="fr-CA" sz="1600" b="1" i="1" dirty="0"/>
              <a:t>La durée de vie moyenne des québécois et québécoises demeure l’une des plus élevée au monde. </a:t>
            </a:r>
          </a:p>
          <a:p>
            <a:pPr marL="0" indent="0">
              <a:buNone/>
            </a:pPr>
            <a:endParaRPr lang="fr-CA" sz="13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65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BBA692-49D8-6CA9-3CB4-B12164073C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6" t="50949" b="108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ED721-243E-E24D-03C7-44B581BA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Le processus du vieillissement p.15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2B782F-1E0E-490C-4F03-65176165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5908302"/>
            <a:ext cx="9052560" cy="36448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en-US" sz="220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A08BC01-A289-44B6-9133-2814052F9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9CD65F9-B9FF-4981-AB43-F25748584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82EC907-6C80-4890-9ECB-3019DBC4D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337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9261AD-E54A-4FBB-94B2-EF6A6E00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fr-CA" sz="4800">
                <a:solidFill>
                  <a:srgbClr val="FFFFFF"/>
                </a:solidFill>
              </a:rPr>
              <a:t>Le processus du vieillissement p.15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CD920-4BD6-47A8-830A-40170417F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379827"/>
            <a:ext cx="6074467" cy="6147581"/>
          </a:xfrm>
        </p:spPr>
        <p:txBody>
          <a:bodyPr anchor="ctr">
            <a:normAutofit/>
          </a:bodyPr>
          <a:lstStyle/>
          <a:p>
            <a:r>
              <a:rPr lang="fr-CA" sz="2200" dirty="0"/>
              <a:t>En plus des changements socioculturels, cette étape est accompagnée:</a:t>
            </a:r>
          </a:p>
          <a:p>
            <a:pPr lvl="1"/>
            <a:r>
              <a:rPr lang="fr-CA" dirty="0"/>
              <a:t>de changements biologiques,</a:t>
            </a:r>
          </a:p>
          <a:p>
            <a:pPr lvl="1"/>
            <a:r>
              <a:rPr lang="fr-CA" dirty="0"/>
              <a:t>cognitifs, </a:t>
            </a:r>
          </a:p>
          <a:p>
            <a:pPr lvl="1"/>
            <a:r>
              <a:rPr lang="fr-CA" dirty="0"/>
              <a:t>affectifs et psychologiques. </a:t>
            </a:r>
          </a:p>
          <a:p>
            <a:endParaRPr lang="fr-CA" dirty="0"/>
          </a:p>
          <a:p>
            <a:pPr algn="just"/>
            <a:r>
              <a:rPr lang="fr-CA" sz="2200" dirty="0"/>
              <a:t>Toutes ces modification sollicitent les capacités d’adaptation de la personne, qui a en général le potentiel nécessaire pour continuer sa croissance et garder son autonomie.</a:t>
            </a:r>
          </a:p>
          <a:p>
            <a:pPr marL="0" indent="0">
              <a:buNone/>
            </a:pPr>
            <a:endParaRPr lang="fr-CA" sz="2200" dirty="0"/>
          </a:p>
          <a:p>
            <a:r>
              <a:rPr lang="fr-CA" sz="2200" dirty="0"/>
              <a:t>N’est pas vécue de la même façon chez les individus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9" name="Oval 2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40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DF95C0-2996-DB60-2102-1B06A1D6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r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Activité p. 15 à 22</a:t>
            </a:r>
            <a:br>
              <a:rPr kumimoji="0" lang="fr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endParaRPr lang="fr-CA" dirty="0"/>
          </a:p>
        </p:txBody>
      </p:sp>
      <p:pic>
        <p:nvPicPr>
          <p:cNvPr id="4" name="Picture 2" descr="Photos gratuites de Crayons de couleur">
            <a:extLst>
              <a:ext uri="{FF2B5EF4-FFF2-40B4-BE49-F238E27FC236}">
                <a16:creationId xmlns:a16="http://schemas.microsoft.com/office/drawing/2014/main" id="{765BEA09-8CEE-5004-F6AD-E3487DC11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r="1" b="1"/>
          <a:stretch/>
        </p:blipFill>
        <p:spPr bwMode="auto">
          <a:xfrm>
            <a:off x="1007196" y="2265037"/>
            <a:ext cx="4425267" cy="38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724E9B-D98D-ACFD-FD46-0A770A0D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166" y="2320412"/>
            <a:ext cx="5549082" cy="3851787"/>
          </a:xfrm>
        </p:spPr>
        <p:txBody>
          <a:bodyPr anchor="ctr">
            <a:normAutofit/>
          </a:bodyPr>
          <a:lstStyle/>
          <a:p>
            <a:r>
              <a:rPr lang="fr-FR" dirty="0"/>
              <a:t>À l’aide du document </a:t>
            </a:r>
            <a:r>
              <a:rPr lang="fr-FR" b="1" i="1" dirty="0">
                <a:solidFill>
                  <a:schemeClr val="accent5"/>
                </a:solidFill>
              </a:rPr>
              <a:t>LES CHANGEMENTS BIOLOGIQUES</a:t>
            </a:r>
            <a:r>
              <a:rPr lang="fr-FR" dirty="0"/>
              <a:t>, vous allez inscrire À LA MINE les conséquences liées aux modifications.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Une fois le document complété, allez valider l’information à l’aide des p.16 à 22.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528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92C10-8E6E-E59B-6072-8CC49244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fr-CA" sz="440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37A432-06D1-A6BB-9606-CD42189F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1700" b="1" dirty="0"/>
              <a:t>CÉMEQ: p.7 à 22</a:t>
            </a:r>
          </a:p>
          <a:p>
            <a:pPr marL="0" indent="0">
              <a:buNone/>
            </a:pPr>
            <a:endParaRPr lang="fr-CA" sz="17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CA" sz="1700" dirty="0"/>
          </a:p>
          <a:p>
            <a:pPr marL="0" indent="0">
              <a:buNone/>
            </a:pPr>
            <a:r>
              <a:rPr lang="fr-CA" sz="1700" b="1" dirty="0"/>
              <a:t>Rappel théorique:</a:t>
            </a:r>
          </a:p>
          <a:p>
            <a:r>
              <a:rPr lang="fr-FR" sz="1700" dirty="0"/>
              <a:t>Aspects socioculturels du vieillissement</a:t>
            </a:r>
          </a:p>
          <a:p>
            <a:r>
              <a:rPr lang="fr-FR" sz="1700" dirty="0"/>
              <a:t>Changements qui influencent le développement social des personnes</a:t>
            </a:r>
          </a:p>
          <a:p>
            <a:r>
              <a:rPr lang="fr-FR" sz="1700" dirty="0"/>
              <a:t>Les stéréotypes et préjugés liés au vieillissement</a:t>
            </a:r>
          </a:p>
          <a:p>
            <a:r>
              <a:rPr lang="fr-FR" sz="1700" dirty="0"/>
              <a:t>Les données démographiques</a:t>
            </a:r>
          </a:p>
          <a:p>
            <a:r>
              <a:rPr lang="fr-FR" sz="1700" dirty="0"/>
              <a:t>Le processus du vieillissement</a:t>
            </a:r>
          </a:p>
          <a:p>
            <a:pPr marL="0" indent="0">
              <a:buNone/>
            </a:pPr>
            <a:endParaRPr lang="fr-CA" sz="17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6F8850-D1C6-DEE3-2584-9149DD9BA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5" r="29988" b="-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vieillissement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103592" y="3385220"/>
            <a:ext cx="9052560" cy="1066800"/>
          </a:xfrm>
        </p:spPr>
        <p:txBody>
          <a:bodyPr>
            <a:normAutofit/>
          </a:bodyPr>
          <a:lstStyle/>
          <a:p>
            <a:pPr algn="ctr"/>
            <a:r>
              <a:rPr lang="fr-CA" sz="2800" dirty="0"/>
              <a:t>À quel </a:t>
            </a:r>
            <a:r>
              <a:rPr lang="fr-CA" sz="2800"/>
              <a:t>âge est-on </a:t>
            </a:r>
            <a:r>
              <a:rPr lang="fr-CA" sz="2800" dirty="0"/>
              <a:t>vieux?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63" y="5271360"/>
            <a:ext cx="10541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38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3E88A-A1BD-75C3-0A29-47BF052A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Quand devient-on vieux ?</a:t>
            </a:r>
            <a:endParaRPr lang="fr-CA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51622-E3B5-EB9D-70AD-EED4E6AC37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>
                <a:solidFill>
                  <a:srgbClr val="00B050"/>
                </a:solidFill>
              </a:rPr>
              <a:t>La vieillesse est associée:</a:t>
            </a:r>
          </a:p>
          <a:p>
            <a:r>
              <a:rPr lang="fr-CA" dirty="0"/>
              <a:t>Au déclin</a:t>
            </a:r>
          </a:p>
          <a:p>
            <a:r>
              <a:rPr lang="fr-CA" dirty="0"/>
              <a:t>À la diminution des capacités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dirty="0">
                <a:solidFill>
                  <a:srgbClr val="00B050"/>
                </a:solidFill>
              </a:rPr>
              <a:t>La vieillesse se caractérise:</a:t>
            </a:r>
          </a:p>
          <a:p>
            <a:r>
              <a:rPr lang="fr-CA" dirty="0"/>
              <a:t>Par des pertes (deuils)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>
                <a:solidFill>
                  <a:srgbClr val="00B050"/>
                </a:solidFill>
              </a:rPr>
              <a:t>Chez la femme:</a:t>
            </a:r>
          </a:p>
          <a:p>
            <a:pPr marL="0" indent="0">
              <a:buNone/>
            </a:pPr>
            <a:r>
              <a:rPr lang="fr-CA" dirty="0"/>
              <a:t>Fragilité, la dépendance, perte de la beauté et de l’attrait sexuel.</a:t>
            </a:r>
          </a:p>
          <a:p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043CF5-E2CD-9E21-3173-DAD36797C3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>
                <a:solidFill>
                  <a:srgbClr val="00B050"/>
                </a:solidFill>
              </a:rPr>
              <a:t>On associe le fait d’être vieux:</a:t>
            </a:r>
          </a:p>
          <a:p>
            <a:r>
              <a:rPr lang="fr-CA" dirty="0"/>
              <a:t>L’âge de la retraite</a:t>
            </a:r>
          </a:p>
          <a:p>
            <a:pPr marL="0" indent="0">
              <a:buNone/>
            </a:pPr>
            <a:r>
              <a:rPr lang="fr-CA" dirty="0"/>
              <a:t>(le seuil de la ‘’vieillesse’’ devrait augmenter au même rythme que l’espérance de vie)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Le fameux </a:t>
            </a:r>
            <a:r>
              <a:rPr lang="fr-CA" b="1" dirty="0">
                <a:solidFill>
                  <a:srgbClr val="FFC000"/>
                </a:solidFill>
              </a:rPr>
              <a:t>65 ans</a:t>
            </a:r>
            <a:r>
              <a:rPr lang="fr-CA" dirty="0"/>
              <a:t>:</a:t>
            </a:r>
          </a:p>
          <a:p>
            <a:r>
              <a:rPr lang="fr-CA" dirty="0"/>
              <a:t>Associé à des programmes sociaux: programme de sécurité du revenu</a:t>
            </a:r>
          </a:p>
        </p:txBody>
      </p:sp>
    </p:spTree>
    <p:extLst>
      <p:ext uri="{BB962C8B-B14F-4D97-AF65-F5344CB8AC3E}">
        <p14:creationId xmlns:p14="http://schemas.microsoft.com/office/powerpoint/2010/main" val="42309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474A5-7B61-44B6-D3EE-95450473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Quelques données d’études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A8600F-41CE-EE9A-5DB2-9F78B2C99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A" sz="2800" dirty="0"/>
              <a:t>Les personnes âgées ne sont pas perçues comme une entité, mais comme une catégorie populationnelle hétérogène divisée en sous-catégorie:</a:t>
            </a:r>
          </a:p>
          <a:p>
            <a:pPr marL="0" indent="0">
              <a:buNone/>
            </a:pPr>
            <a:endParaRPr lang="fr-CA" sz="2800" dirty="0"/>
          </a:p>
          <a:p>
            <a:pPr>
              <a:buFontTx/>
              <a:buChar char="-"/>
            </a:pPr>
            <a:r>
              <a:rPr lang="fr-CA" sz="2800" dirty="0"/>
              <a:t>La </a:t>
            </a:r>
            <a:r>
              <a:rPr lang="fr-CA" sz="2800" b="1" dirty="0">
                <a:solidFill>
                  <a:srgbClr val="FF0066"/>
                </a:solidFill>
              </a:rPr>
              <a:t>grand-mère</a:t>
            </a:r>
            <a:r>
              <a:rPr lang="fr-CA" sz="2800" dirty="0"/>
              <a:t>: serviable, fiable</a:t>
            </a:r>
          </a:p>
          <a:p>
            <a:pPr>
              <a:buFontTx/>
              <a:buChar char="-"/>
            </a:pPr>
            <a:r>
              <a:rPr lang="fr-CA" sz="2800" dirty="0"/>
              <a:t>Le </a:t>
            </a:r>
            <a:r>
              <a:rPr lang="fr-CA" sz="2800" b="1" dirty="0">
                <a:solidFill>
                  <a:srgbClr val="FF0000"/>
                </a:solidFill>
              </a:rPr>
              <a:t>vieil homme </a:t>
            </a:r>
            <a:r>
              <a:rPr lang="fr-CA" sz="2800" dirty="0"/>
              <a:t>d’état: conservateur et digne</a:t>
            </a:r>
          </a:p>
          <a:p>
            <a:pPr>
              <a:buFontTx/>
              <a:buChar char="-"/>
            </a:pPr>
            <a:r>
              <a:rPr lang="fr-CA" sz="2800" dirty="0"/>
              <a:t>Le </a:t>
            </a:r>
            <a:r>
              <a:rPr lang="fr-CA" sz="2800" b="1" dirty="0">
                <a:solidFill>
                  <a:srgbClr val="008000"/>
                </a:solidFill>
              </a:rPr>
              <a:t>senior Citizen</a:t>
            </a:r>
            <a:r>
              <a:rPr lang="fr-CA" sz="2800" dirty="0"/>
              <a:t>: faible et isolé</a:t>
            </a:r>
          </a:p>
        </p:txBody>
      </p:sp>
    </p:spTree>
    <p:extLst>
      <p:ext uri="{BB962C8B-B14F-4D97-AF65-F5344CB8AC3E}">
        <p14:creationId xmlns:p14="http://schemas.microsoft.com/office/powerpoint/2010/main" val="37806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6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32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6" name="Oval 33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34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48" name="Rectangle 36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24483" y="4212708"/>
            <a:ext cx="3973916" cy="17217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Vous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pourriez</a:t>
            </a:r>
            <a:r>
              <a:rPr lang="en-US" sz="2800" dirty="0">
                <a:solidFill>
                  <a:schemeClr val="tx2"/>
                </a:solidFill>
              </a:rPr>
              <a:t> faire la simple </a:t>
            </a:r>
            <a:r>
              <a:rPr lang="en-US" sz="2800" dirty="0" err="1">
                <a:solidFill>
                  <a:schemeClr val="tx2"/>
                </a:solidFill>
              </a:rPr>
              <a:t>différence</a:t>
            </a:r>
            <a:r>
              <a:rPr lang="en-US" sz="2800" dirty="0">
                <a:solidFill>
                  <a:schemeClr val="tx2"/>
                </a:solidFill>
              </a:rPr>
              <a:t> dans </a:t>
            </a:r>
            <a:r>
              <a:rPr lang="en-US" sz="2800" dirty="0" err="1">
                <a:solidFill>
                  <a:schemeClr val="tx2"/>
                </a:solidFill>
              </a:rPr>
              <a:t>leur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journée</a:t>
            </a:r>
            <a:r>
              <a:rPr lang="en-US" sz="2800" dirty="0">
                <a:solidFill>
                  <a:schemeClr val="tx2"/>
                </a:solidFill>
              </a:rPr>
              <a:t> !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27519" y="720071"/>
            <a:ext cx="3970877" cy="34926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hlinkClick r:id="rId6"/>
              </a:rPr>
              <a:t>https://francoischarron.com/videos-humour/webbuzz-liste/des-personnes-agees-tres-happy/j2fr4ZEdFW/</a:t>
            </a:r>
            <a:r>
              <a:rPr lang="en-US" sz="2400" dirty="0">
                <a:solidFill>
                  <a:schemeClr val="tx1"/>
                </a:solidFill>
              </a:rPr>
              <a:t>  4minutes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Ce </a:t>
            </a:r>
            <a:r>
              <a:rPr lang="en-US" sz="2800" b="1" dirty="0" err="1">
                <a:solidFill>
                  <a:schemeClr val="tx1"/>
                </a:solidFill>
              </a:rPr>
              <a:t>vidéo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vous</a:t>
            </a:r>
            <a:r>
              <a:rPr lang="en-US" sz="2800" b="1" dirty="0">
                <a:solidFill>
                  <a:schemeClr val="tx1"/>
                </a:solidFill>
              </a:rPr>
              <a:t> inspire? </a:t>
            </a:r>
            <a:r>
              <a:rPr lang="en-US" sz="2800" b="1" dirty="0" err="1">
                <a:solidFill>
                  <a:schemeClr val="tx1"/>
                </a:solidFill>
              </a:rPr>
              <a:t>Croyez-vous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qu’un</a:t>
            </a:r>
            <a:r>
              <a:rPr lang="en-US" sz="2800" b="1" dirty="0">
                <a:solidFill>
                  <a:schemeClr val="tx1"/>
                </a:solidFill>
              </a:rPr>
              <a:t> CHSLD </a:t>
            </a:r>
            <a:r>
              <a:rPr lang="en-US" sz="2800" b="1" dirty="0" err="1">
                <a:solidFill>
                  <a:schemeClr val="tx1"/>
                </a:solidFill>
              </a:rPr>
              <a:t>peut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être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aussi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plaisant</a:t>
            </a:r>
            <a:r>
              <a:rPr lang="en-US" sz="2800" b="1" dirty="0">
                <a:solidFill>
                  <a:schemeClr val="tx1"/>
                </a:solidFill>
              </a:rPr>
              <a:t> et </a:t>
            </a:r>
            <a:r>
              <a:rPr lang="en-US" sz="2800" b="1" dirty="0" err="1">
                <a:solidFill>
                  <a:schemeClr val="tx1"/>
                </a:solidFill>
              </a:rPr>
              <a:t>heureux</a:t>
            </a:r>
            <a:r>
              <a:rPr lang="en-US" sz="2800" b="1" dirty="0">
                <a:solidFill>
                  <a:schemeClr val="tx1"/>
                </a:solidFill>
              </a:rPr>
              <a:t>? 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Freeform: Shape 38">
            <a:extLst>
              <a:ext uri="{FF2B5EF4-FFF2-40B4-BE49-F238E27FC236}">
                <a16:creationId xmlns:a16="http://schemas.microsoft.com/office/drawing/2014/main" id="{1F4852F6-7518-4984-BD06-9DCC6560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720071"/>
            <a:ext cx="5503939" cy="5503939"/>
          </a:xfrm>
          <a:custGeom>
            <a:avLst/>
            <a:gdLst>
              <a:gd name="connsiteX0" fmla="*/ 1751076 w 3502152"/>
              <a:gd name="connsiteY0" fmla="*/ 228600 h 3502152"/>
              <a:gd name="connsiteX1" fmla="*/ 228600 w 3502152"/>
              <a:gd name="connsiteY1" fmla="*/ 1751076 h 3502152"/>
              <a:gd name="connsiteX2" fmla="*/ 1751076 w 3502152"/>
              <a:gd name="connsiteY2" fmla="*/ 3273552 h 3502152"/>
              <a:gd name="connsiteX3" fmla="*/ 3273552 w 3502152"/>
              <a:gd name="connsiteY3" fmla="*/ 1751076 h 3502152"/>
              <a:gd name="connsiteX4" fmla="*/ 1751076 w 3502152"/>
              <a:gd name="connsiteY4" fmla="*/ 228600 h 3502152"/>
              <a:gd name="connsiteX5" fmla="*/ 1751076 w 3502152"/>
              <a:gd name="connsiteY5" fmla="*/ 0 h 3502152"/>
              <a:gd name="connsiteX6" fmla="*/ 3502152 w 3502152"/>
              <a:gd name="connsiteY6" fmla="*/ 1751076 h 3502152"/>
              <a:gd name="connsiteX7" fmla="*/ 1751076 w 3502152"/>
              <a:gd name="connsiteY7" fmla="*/ 3502152 h 3502152"/>
              <a:gd name="connsiteX8" fmla="*/ 0 w 3502152"/>
              <a:gd name="connsiteY8" fmla="*/ 1751076 h 3502152"/>
              <a:gd name="connsiteX9" fmla="*/ 1751076 w 3502152"/>
              <a:gd name="connsiteY9" fmla="*/ 0 h 35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2152" h="3502152">
                <a:moveTo>
                  <a:pt x="1751076" y="228600"/>
                </a:moveTo>
                <a:cubicBezTo>
                  <a:pt x="910236" y="228600"/>
                  <a:pt x="228600" y="910236"/>
                  <a:pt x="228600" y="1751076"/>
                </a:cubicBezTo>
                <a:cubicBezTo>
                  <a:pt x="228600" y="2591916"/>
                  <a:pt x="910236" y="3273552"/>
                  <a:pt x="1751076" y="3273552"/>
                </a:cubicBezTo>
                <a:cubicBezTo>
                  <a:pt x="2591916" y="3273552"/>
                  <a:pt x="3273552" y="2591916"/>
                  <a:pt x="3273552" y="1751076"/>
                </a:cubicBezTo>
                <a:cubicBezTo>
                  <a:pt x="3273552" y="910236"/>
                  <a:pt x="2591916" y="228600"/>
                  <a:pt x="1751076" y="228600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3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3"/>
                  <a:pt x="783983" y="0"/>
                  <a:pt x="17510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Video camera">
            <a:extLst>
              <a:ext uri="{FF2B5EF4-FFF2-40B4-BE49-F238E27FC236}">
                <a16:creationId xmlns:a16="http://schemas.microsoft.com/office/drawing/2014/main" id="{EEE8AC1A-4101-1BF2-EF32-71C06F56CE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8377" y="2034981"/>
            <a:ext cx="2874120" cy="287412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02414" y="343169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68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8438" y="4134750"/>
            <a:ext cx="9281160" cy="3520440"/>
          </a:xfrm>
        </p:spPr>
        <p:txBody>
          <a:bodyPr/>
          <a:lstStyle/>
          <a:p>
            <a:r>
              <a:rPr lang="fr-CA"/>
              <a:t>La vieillesse m’inspire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11927" y="0"/>
            <a:ext cx="10039929" cy="497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fr-CA" dirty="0"/>
          </a:p>
          <a:p>
            <a:pPr>
              <a:lnSpc>
                <a:spcPct val="150000"/>
              </a:lnSpc>
            </a:pPr>
            <a:endParaRPr lang="fr-CA" dirty="0"/>
          </a:p>
          <a:p>
            <a:pPr>
              <a:lnSpc>
                <a:spcPct val="150000"/>
              </a:lnSpc>
            </a:pPr>
            <a:r>
              <a:rPr lang="fr-CA" sz="2400" dirty="0"/>
              <a:t>Réfléchissez à une personne âgée qui vous a marqué ou qui vous marque. Cette personne doit refléter quelque chose qui raisonne, quelque chose de spécial. </a:t>
            </a:r>
          </a:p>
          <a:p>
            <a:pPr>
              <a:lnSpc>
                <a:spcPct val="150000"/>
              </a:lnSpc>
            </a:pPr>
            <a:endParaRPr lang="fr-CA" sz="2400" dirty="0"/>
          </a:p>
          <a:p>
            <a:pPr>
              <a:lnSpc>
                <a:spcPct val="150000"/>
              </a:lnSpc>
            </a:pPr>
            <a:r>
              <a:rPr lang="fr-CA" sz="2400" dirty="0"/>
              <a:t>Partage au groupe de cette fabuleuse personne dont il est question.</a:t>
            </a:r>
          </a:p>
          <a:p>
            <a:pPr>
              <a:lnSpc>
                <a:spcPct val="150000"/>
              </a:lnSpc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732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Photos gratuites de Crayons de couleur">
            <a:extLst>
              <a:ext uri="{FF2B5EF4-FFF2-40B4-BE49-F238E27FC236}">
                <a16:creationId xmlns:a16="http://schemas.microsoft.com/office/drawing/2014/main" id="{B57D3388-ADF2-374A-1A0B-47B009053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" r="1" b="1"/>
          <a:stretch/>
        </p:blipFill>
        <p:spPr bwMode="auto">
          <a:xfrm>
            <a:off x="1007196" y="2265037"/>
            <a:ext cx="4425267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05670" y="2320412"/>
            <a:ext cx="5522577" cy="43664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/>
              <a:t>- Quels sont les critères pour affirmer qu’une personne est vieille</a:t>
            </a:r>
          </a:p>
          <a:p>
            <a:pPr marL="0" indent="0">
              <a:buNone/>
            </a:pPr>
            <a:r>
              <a:rPr lang="fr-FR"/>
              <a:t>- Nommez 2 aspects positifs et 2 aspects négatifs de la vieillesse</a:t>
            </a:r>
          </a:p>
          <a:p>
            <a:pPr marL="0" indent="0">
              <a:buNone/>
            </a:pPr>
            <a:r>
              <a:rPr lang="fr-FR"/>
              <a:t>- Nommez les émotions que peuvent ressentir les personnes ayant perdu la mémoire.</a:t>
            </a:r>
          </a:p>
          <a:p>
            <a:pPr marL="0" indent="0">
              <a:buNone/>
            </a:pPr>
            <a:r>
              <a:rPr lang="fr-FR"/>
              <a:t>- Avez-vous des craintes à l’idée de vous occuper des personnes ayant des déficits cognitifs.</a:t>
            </a:r>
          </a:p>
          <a:p>
            <a:pPr marL="0" indent="0">
              <a:buNone/>
            </a:pPr>
            <a:r>
              <a:rPr lang="fr-FR"/>
              <a:t>- Êtes-vous déjà intervenu auprès d’une personne présentant des TNC, si oui quels sont les émotions ressentis avant, pendant et après l’intervention.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279E59-273C-0082-0257-1BA4F5D037C9}"/>
              </a:ext>
            </a:extLst>
          </p:cNvPr>
          <p:cNvSpPr txBox="1"/>
          <p:nvPr/>
        </p:nvSpPr>
        <p:spPr>
          <a:xfrm>
            <a:off x="1219200" y="1005840"/>
            <a:ext cx="961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/>
              <a:t>Activité p. 8</a:t>
            </a:r>
            <a:endParaRPr lang="fr-CA" sz="5400" b="1" dirty="0"/>
          </a:p>
        </p:txBody>
      </p:sp>
    </p:spTree>
    <p:extLst>
      <p:ext uri="{BB962C8B-B14F-4D97-AF65-F5344CB8AC3E}">
        <p14:creationId xmlns:p14="http://schemas.microsoft.com/office/powerpoint/2010/main" val="334722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15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3" name="Rectangle 19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lit, personne, intérieur, pose&#10;&#10;Description générée automatiquement">
            <a:extLst>
              <a:ext uri="{FF2B5EF4-FFF2-40B4-BE49-F238E27FC236}">
                <a16:creationId xmlns:a16="http://schemas.microsoft.com/office/drawing/2014/main" id="{90AD7578-CD17-4A47-9656-06C22B3E3C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61" t="14891" b="367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5" name="Rectangle 21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FB0933-6B21-4D34-AB13-8BAA701E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Aspects </a:t>
            </a:r>
            <a:r>
              <a:rPr lang="en-US" sz="52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socioculturels</a:t>
            </a:r>
            <a:br>
              <a:rPr lang="en-US" sz="5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5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du </a:t>
            </a:r>
            <a:r>
              <a:rPr lang="en-US" sz="52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vieillissement</a:t>
            </a:r>
            <a:r>
              <a:rPr lang="en-US" sz="5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p.11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08BC01-A289-44B6-9133-2814052F9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CD65F9-B9FF-4981-AB43-F25748584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82EC907-6C80-4890-9ECB-3019DBC4D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077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1890</TotalTime>
  <Words>1115</Words>
  <Application>Microsoft Office PowerPoint</Application>
  <PresentationFormat>Grand écran</PresentationFormat>
  <Paragraphs>166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Rockwell</vt:lpstr>
      <vt:lpstr>Rockwell Condensed</vt:lpstr>
      <vt:lpstr>Rockwell Extra Bold</vt:lpstr>
      <vt:lpstr>Wingdings</vt:lpstr>
      <vt:lpstr>Type de bois</vt:lpstr>
      <vt:lpstr>Compétence 18  Déficits cognitifs</vt:lpstr>
      <vt:lpstr>Bienvenue dans l’univers du déficit cognitif!!</vt:lpstr>
      <vt:lpstr>Le vieillissement</vt:lpstr>
      <vt:lpstr>Quand devient-on vieux ?</vt:lpstr>
      <vt:lpstr>Quelques données d’études</vt:lpstr>
      <vt:lpstr>https://francoischarron.com/videos-humour/webbuzz-liste/des-personnes-agees-tres-happy/j2fr4ZEdFW/  4minutes  Ce vidéo vous inspire? Croyez-vous qu’un CHSLD peut être aussi plaisant et heureux?  </vt:lpstr>
      <vt:lpstr>La vieillesse m’inspire</vt:lpstr>
      <vt:lpstr>Présentation PowerPoint</vt:lpstr>
      <vt:lpstr>Aspects socioculturels du vieillissement p.11  </vt:lpstr>
      <vt:lpstr>Le vieillissement, un phénomène socioculturel p.11</vt:lpstr>
      <vt:lpstr>Présentation PowerPoint</vt:lpstr>
      <vt:lpstr>De nombreux changements influencent le développement social des personnes âgées p.12</vt:lpstr>
      <vt:lpstr>Modifications du contexte socioculturel et ses conséquences</vt:lpstr>
      <vt:lpstr>Modifications du contexte socioculturel et ses conséquences</vt:lpstr>
      <vt:lpstr>Chez les personnes ayant des difficultés d’adaptation, toutes ces modifications engendrent des conséquences plus importantes:</vt:lpstr>
      <vt:lpstr>Les stéréotypes et préjugés liés au vieillissement p.13</vt:lpstr>
      <vt:lpstr>Activité </vt:lpstr>
      <vt:lpstr>Âgisme: Discrimination fondée sur l’âge  </vt:lpstr>
      <vt:lpstr>Attitude à l’égard de la vieillesse</vt:lpstr>
      <vt:lpstr>Infantilisation: </vt:lpstr>
      <vt:lpstr>Les données démographiques p.13</vt:lpstr>
      <vt:lpstr>Quelques données démographiques p.13</vt:lpstr>
      <vt:lpstr>Le processus du vieillissement p.15</vt:lpstr>
      <vt:lpstr>Le processus du vieillissement p.15</vt:lpstr>
      <vt:lpstr>Activité p. 15 à 22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Compétence 18  Déficits cognitifs</dc:title>
  <dc:creator>Jean Jacques, Lucika</dc:creator>
  <cp:lastModifiedBy>Lévesque, Maryse</cp:lastModifiedBy>
  <cp:revision>54</cp:revision>
  <dcterms:created xsi:type="dcterms:W3CDTF">2020-11-23T23:44:33Z</dcterms:created>
  <dcterms:modified xsi:type="dcterms:W3CDTF">2024-05-27T23:26:35Z</dcterms:modified>
</cp:coreProperties>
</file>