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  <p:sldMasterId id="2147483864" r:id="rId3"/>
  </p:sldMasterIdLst>
  <p:notesMasterIdLst>
    <p:notesMasterId r:id="rId44"/>
  </p:notesMasterIdLst>
  <p:sldIdLst>
    <p:sldId id="281" r:id="rId4"/>
    <p:sldId id="295" r:id="rId5"/>
    <p:sldId id="256" r:id="rId6"/>
    <p:sldId id="276" r:id="rId7"/>
    <p:sldId id="296" r:id="rId8"/>
    <p:sldId id="29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70" r:id="rId20"/>
    <p:sldId id="268" r:id="rId21"/>
    <p:sldId id="269" r:id="rId22"/>
    <p:sldId id="271" r:id="rId23"/>
    <p:sldId id="298" r:id="rId24"/>
    <p:sldId id="299" r:id="rId25"/>
    <p:sldId id="300" r:id="rId26"/>
    <p:sldId id="284" r:id="rId27"/>
    <p:sldId id="286" r:id="rId28"/>
    <p:sldId id="287" r:id="rId29"/>
    <p:sldId id="285" r:id="rId30"/>
    <p:sldId id="288" r:id="rId31"/>
    <p:sldId id="282" r:id="rId32"/>
    <p:sldId id="289" r:id="rId33"/>
    <p:sldId id="290" r:id="rId34"/>
    <p:sldId id="291" r:id="rId35"/>
    <p:sldId id="306" r:id="rId36"/>
    <p:sldId id="301" r:id="rId37"/>
    <p:sldId id="302" r:id="rId38"/>
    <p:sldId id="293" r:id="rId39"/>
    <p:sldId id="303" r:id="rId40"/>
    <p:sldId id="280" r:id="rId41"/>
    <p:sldId id="278" r:id="rId42"/>
    <p:sldId id="292" r:id="rId43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11A395A9-9702-4615-AA3E-20A945891D99}" type="datetimeFigureOut">
              <a:rPr lang="fr-CA" smtClean="0"/>
              <a:t>2024-05-28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7178B267-E1E7-4D9A-B576-F8FF1F1DAFD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87769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5/28/2024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5/28/2024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5/28/2024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928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282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68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05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64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96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691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45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5/28/2024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117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63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514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388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9833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256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785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423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09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37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5/28/2024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899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949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1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53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5/28/2024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5/28/2024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5/28/2024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5/28/2024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5/28/2024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5/28/2024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5/28/2024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99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/>
              <a:t>5/28/2024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11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observatoireb2vdesmemoires.fr/comprendre/le-fonctionnement-de-la-memoire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youtube.com/watch?v=QSrRQEPVsYE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hyperlink" Target="https://www.alloprof.qc.ca/fr/parents/articles/reussir-examens/comment-stimuler-memoire-k1245" TargetMode="Externa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Cours #2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kumimoji="0" lang="fr-CA" sz="6700" b="0" i="0" u="none" strike="noStrike" kern="1200" cap="all" spc="0" normalizeH="0" baseline="0" noProof="0" dirty="0">
                <a:ln>
                  <a:noFill/>
                </a:ln>
                <a:blipFill dpi="0" rotWithShape="1">
                  <a:blip r:embed="rId2"/>
                  <a:srcRect/>
                  <a:tile tx="6350" ty="-127000" sx="65000" sy="64000" flip="none" algn="tl"/>
                </a:blipFill>
                <a:effectLst/>
                <a:uLnTx/>
                <a:uFillTx/>
                <a:latin typeface="Rockwell Condensed" panose="02060603050405020104"/>
                <a:ea typeface="+mj-ea"/>
                <a:cs typeface="+mj-cs"/>
              </a:rPr>
              <a:t>Compétence 18 </a:t>
            </a:r>
            <a:br>
              <a:rPr kumimoji="0" lang="fr-CA" sz="6700" b="0" i="0" u="none" strike="noStrike" kern="1200" cap="all" spc="0" normalizeH="0" baseline="0" noProof="0" dirty="0">
                <a:ln>
                  <a:noFill/>
                </a:ln>
                <a:blipFill dpi="0" rotWithShape="1">
                  <a:blip r:embed="rId2"/>
                  <a:srcRect/>
                  <a:tile tx="6350" ty="-127000" sx="65000" sy="64000" flip="none" algn="tl"/>
                </a:blipFill>
                <a:effectLst/>
                <a:uLnTx/>
                <a:uFillTx/>
                <a:latin typeface="Rockwell Condensed" panose="02060603050405020104"/>
                <a:ea typeface="+mj-ea"/>
                <a:cs typeface="+mj-cs"/>
              </a:rPr>
            </a:br>
            <a:r>
              <a:rPr kumimoji="0" lang="fr-CA" sz="6700" b="0" i="0" u="none" strike="noStrike" kern="1200" cap="all" spc="0" normalizeH="0" baseline="0" noProof="0" dirty="0">
                <a:ln>
                  <a:noFill/>
                </a:ln>
                <a:blipFill dpi="0" rotWithShape="1">
                  <a:blip r:embed="rId2"/>
                  <a:srcRect/>
                  <a:tile tx="6350" ty="-127000" sx="65000" sy="64000" flip="none" algn="tl"/>
                </a:blipFill>
                <a:effectLst/>
                <a:uLnTx/>
                <a:uFillTx/>
                <a:latin typeface="Rockwell Condensed" panose="02060603050405020104"/>
                <a:ea typeface="+mj-ea"/>
                <a:cs typeface="+mj-cs"/>
              </a:rPr>
              <a:t>Déficits cognitifs</a:t>
            </a:r>
            <a:endParaRPr lang="fr-C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A5F9F79-4DD2-B673-A982-95CBFB76C797}"/>
              </a:ext>
            </a:extLst>
          </p:cNvPr>
          <p:cNvSpPr txBox="1"/>
          <p:nvPr/>
        </p:nvSpPr>
        <p:spPr>
          <a:xfrm>
            <a:off x="6241774" y="5234609"/>
            <a:ext cx="530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511548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DAEDB0-E836-4C7A-8E16-929514D96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fr-CA" dirty="0"/>
              <a:t>Se mouvoir et maintenir une bonne posture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171EE0-03D9-8225-914F-EF9FEABCC1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7" r="8904" b="3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5B513B-121D-44E8-9E0A-5FA96F564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fr-CA" dirty="0"/>
              <a:t>Diminution de la force , de l’endurance et du tonus musculaire</a:t>
            </a:r>
          </a:p>
          <a:p>
            <a:r>
              <a:rPr lang="fr-CA" dirty="0"/>
              <a:t>Raideur articulaire</a:t>
            </a:r>
          </a:p>
          <a:p>
            <a:r>
              <a:rPr lang="fr-CA" dirty="0"/>
              <a:t>Diminution de la sensibilité tactile</a:t>
            </a:r>
          </a:p>
          <a:p>
            <a:r>
              <a:rPr lang="fr-CA" dirty="0"/>
              <a:t>Augmentation de la fragilité osseuse</a:t>
            </a:r>
          </a:p>
          <a:p>
            <a:endParaRPr lang="fr-CA" dirty="0"/>
          </a:p>
          <a:p>
            <a:pPr marL="0" indent="0">
              <a:buNone/>
            </a:pPr>
            <a:r>
              <a:rPr lang="fr-CA" b="1" dirty="0"/>
              <a:t>Voir p.118</a:t>
            </a:r>
            <a:endParaRPr lang="fr-CA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786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A53BD1C-2D71-40BA-A30E-5E9C335C5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fr-CA" dirty="0"/>
              <a:t>Dormir et se reposer</a:t>
            </a:r>
            <a:br>
              <a:rPr lang="fr-CA" dirty="0"/>
            </a:b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E83CA00-3BD7-C40F-F8BA-0855D46506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3" r="9193" b="3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B5662B-330C-4BCF-943E-A4055EE12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fr-CA" dirty="0"/>
              <a:t>Sommeil plus léger</a:t>
            </a:r>
          </a:p>
          <a:p>
            <a:r>
              <a:rPr lang="fr-CA" dirty="0"/>
              <a:t>Réveils fréquents</a:t>
            </a:r>
          </a:p>
          <a:p>
            <a:r>
              <a:rPr lang="fr-CA" dirty="0"/>
              <a:t>Difficulté à s’endormir</a:t>
            </a:r>
          </a:p>
          <a:p>
            <a:endParaRPr lang="fr-CA" dirty="0"/>
          </a:p>
          <a:p>
            <a:pPr marL="0" indent="0">
              <a:buNone/>
            </a:pPr>
            <a:r>
              <a:rPr lang="fr-CA" b="1" dirty="0"/>
              <a:t>p.119</a:t>
            </a:r>
            <a:endParaRPr lang="fr-CA" dirty="0"/>
          </a:p>
          <a:p>
            <a:endParaRPr lang="fr-CA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091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5513612-4B1E-4594-A53A-6ECA10FCD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fr-CA" dirty="0"/>
              <a:t>Se vêtir et se dévêtir</a:t>
            </a:r>
            <a:br>
              <a:rPr lang="fr-CA" dirty="0"/>
            </a:b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2E252A-B728-D284-2B5D-64FA54010D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6" r="-3" b="-3"/>
          <a:stretch/>
        </p:blipFill>
        <p:spPr>
          <a:xfrm>
            <a:off x="984504" y="2589869"/>
            <a:ext cx="4241489" cy="353457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1D396F-0070-4269-8A04-F7E87402F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1656" y="2320412"/>
            <a:ext cx="5796592" cy="4366469"/>
          </a:xfrm>
        </p:spPr>
        <p:txBody>
          <a:bodyPr anchor="ctr">
            <a:normAutofit/>
          </a:bodyPr>
          <a:lstStyle/>
          <a:p>
            <a:r>
              <a:rPr lang="fr-CA" sz="1600" dirty="0"/>
              <a:t>Vêtements mal ajustés à cause des changements physiologiques</a:t>
            </a:r>
          </a:p>
          <a:p>
            <a:r>
              <a:rPr lang="fr-CA" sz="1600" dirty="0"/>
              <a:t>Difficulté à se vêtir et à se dévêtir, à cause de la diminution de la mobilité, de la douleur et de la diminution de la préhension fine.</a:t>
            </a:r>
          </a:p>
          <a:p>
            <a:r>
              <a:rPr lang="fr-CA" sz="1600" dirty="0"/>
              <a:t>Restrictions financières pour acheter de nouveaux vêtements</a:t>
            </a:r>
          </a:p>
          <a:p>
            <a:r>
              <a:rPr lang="fr-CA" sz="1600" dirty="0"/>
              <a:t>Manque de motivation et de désintéressement au sujet de sa tenue vestimentaire</a:t>
            </a:r>
          </a:p>
          <a:p>
            <a:r>
              <a:rPr lang="fr-CA" sz="1600" dirty="0"/>
              <a:t>Port de chaussures inadéquates, à cause des changements de structure des pieds et des ongles.</a:t>
            </a:r>
          </a:p>
          <a:p>
            <a:r>
              <a:rPr lang="fr-CA" sz="1600" dirty="0"/>
              <a:t>Blessures aux pieds</a:t>
            </a:r>
          </a:p>
          <a:p>
            <a:endParaRPr lang="fr-CA" sz="1400" dirty="0"/>
          </a:p>
          <a:p>
            <a:r>
              <a:rPr lang="fr-CA" sz="1400" b="1" dirty="0"/>
              <a:t>P.119</a:t>
            </a:r>
          </a:p>
          <a:p>
            <a:endParaRPr lang="fr-CA" sz="14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054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5A65C9-873A-454E-8220-35CF8FA1B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fr-CA" sz="3400"/>
              <a:t>Maintenir la température du corps dans les limites de la normale</a:t>
            </a:r>
            <a:br>
              <a:rPr lang="fr-CA" sz="3400"/>
            </a:br>
            <a:endParaRPr lang="fr-CA" sz="3400"/>
          </a:p>
        </p:txBody>
      </p:sp>
      <p:pic>
        <p:nvPicPr>
          <p:cNvPr id="6" name="Image 5" descr="Une image contenant eau, personne, plein air, homme&#10;&#10;Description générée automatiquement">
            <a:extLst>
              <a:ext uri="{FF2B5EF4-FFF2-40B4-BE49-F238E27FC236}">
                <a16:creationId xmlns:a16="http://schemas.microsoft.com/office/drawing/2014/main" id="{2CFB5714-1364-93FA-5884-DE346BEBF3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00" r="-1" b="38749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C95141-F120-4B5B-BDAC-D84A18828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fr-CA" dirty="0"/>
              <a:t>Température plus basse</a:t>
            </a:r>
          </a:p>
          <a:p>
            <a:r>
              <a:rPr lang="fr-CA" dirty="0"/>
              <a:t>Risque plus élevé d’engelure</a:t>
            </a:r>
          </a:p>
          <a:p>
            <a:r>
              <a:rPr lang="fr-CA" dirty="0"/>
              <a:t>Perte importante de chaleur par la tête</a:t>
            </a:r>
          </a:p>
          <a:p>
            <a:r>
              <a:rPr lang="fr-CA" dirty="0"/>
              <a:t>Diminution de la réponse fébrile à l’infection</a:t>
            </a:r>
          </a:p>
          <a:p>
            <a:r>
              <a:rPr lang="fr-CA" dirty="0"/>
              <a:t>Intolérance à la chaleur</a:t>
            </a:r>
          </a:p>
          <a:p>
            <a:endParaRPr lang="fr-CA" dirty="0"/>
          </a:p>
          <a:p>
            <a:r>
              <a:rPr lang="fr-CA" b="1" dirty="0"/>
              <a:t>P.120</a:t>
            </a:r>
          </a:p>
          <a:p>
            <a:endParaRPr lang="fr-CA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022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66C097-2099-4D18-B3F0-DF82F0C7C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fr-CA" sz="4200"/>
              <a:t>Être propre, soigné et protéger ses téguments</a:t>
            </a:r>
            <a:br>
              <a:rPr lang="fr-CA" sz="4200"/>
            </a:br>
            <a:endParaRPr lang="fr-CA" sz="420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E143B1-379F-D513-34DE-14CB49EE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18" r="4447" b="3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112CCA-BFE2-4883-93DF-9E296952C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fr-CA" dirty="0"/>
              <a:t>Peau plus fragile</a:t>
            </a:r>
          </a:p>
          <a:p>
            <a:r>
              <a:rPr lang="fr-CA" dirty="0"/>
              <a:t>Diminution de la mobilité</a:t>
            </a:r>
          </a:p>
          <a:p>
            <a:r>
              <a:rPr lang="fr-CA" dirty="0"/>
              <a:t>Peau sèche et prurit</a:t>
            </a:r>
          </a:p>
          <a:p>
            <a:r>
              <a:rPr lang="fr-CA" dirty="0"/>
              <a:t>Ongles plus incurvés et plus épais</a:t>
            </a:r>
          </a:p>
          <a:p>
            <a:r>
              <a:rPr lang="fr-CA" dirty="0"/>
              <a:t>Diminution de la sécrétion salivaire</a:t>
            </a:r>
          </a:p>
          <a:p>
            <a:r>
              <a:rPr lang="fr-CA" dirty="0"/>
              <a:t>Sécheresse de la bouche</a:t>
            </a:r>
          </a:p>
          <a:p>
            <a:endParaRPr lang="fr-CA" dirty="0"/>
          </a:p>
          <a:p>
            <a:r>
              <a:rPr lang="fr-CA" b="1" dirty="0"/>
              <a:t>P.120</a:t>
            </a:r>
          </a:p>
          <a:p>
            <a:endParaRPr lang="fr-CA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805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AA40F6-72F2-4328-9CB2-DC2BF7CC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fr-CA" dirty="0"/>
              <a:t>Éviter les dangers</a:t>
            </a:r>
            <a:br>
              <a:rPr lang="fr-CA" dirty="0"/>
            </a:b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00D3A-7550-748F-0A1C-CA68C044A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62" r="3" b="3"/>
          <a:stretch/>
        </p:blipFill>
        <p:spPr>
          <a:xfrm>
            <a:off x="1007196" y="2265037"/>
            <a:ext cx="3874293" cy="390715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CC37A0-1D85-4914-BF9E-8F777F6FA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843" y="2320412"/>
            <a:ext cx="6696081" cy="4537588"/>
          </a:xfrm>
        </p:spPr>
        <p:txBody>
          <a:bodyPr anchor="ctr">
            <a:normAutofit lnSpcReduction="10000"/>
          </a:bodyPr>
          <a:lstStyle/>
          <a:p>
            <a:r>
              <a:rPr lang="fr-CA" dirty="0"/>
              <a:t>Signes d’insécurité psychologique et dépendance aux autres</a:t>
            </a:r>
          </a:p>
          <a:p>
            <a:r>
              <a:rPr lang="fr-CA" dirty="0"/>
              <a:t>Diminution de l’équilibre et des reflexes</a:t>
            </a:r>
          </a:p>
          <a:p>
            <a:r>
              <a:rPr lang="fr-CA" dirty="0"/>
              <a:t>Diminution de la perception visuelle</a:t>
            </a:r>
          </a:p>
          <a:p>
            <a:r>
              <a:rPr lang="fr-CA" dirty="0"/>
              <a:t>Diminution de la vision périphérique</a:t>
            </a:r>
          </a:p>
          <a:p>
            <a:r>
              <a:rPr lang="fr-CA" dirty="0"/>
              <a:t>Diminution de la perception tactile</a:t>
            </a:r>
          </a:p>
          <a:p>
            <a:r>
              <a:rPr lang="fr-CA" dirty="0"/>
              <a:t>Présence de douleur aigue ou chronique</a:t>
            </a:r>
          </a:p>
          <a:p>
            <a:r>
              <a:rPr lang="fr-CA" dirty="0"/>
              <a:t>État dépressifs</a:t>
            </a:r>
          </a:p>
          <a:p>
            <a:r>
              <a:rPr lang="fr-CA" dirty="0"/>
              <a:t>Augmentation des risques d’intoxications médicamenteuses</a:t>
            </a:r>
          </a:p>
          <a:p>
            <a:endParaRPr lang="fr-CA" sz="1400" dirty="0"/>
          </a:p>
          <a:p>
            <a:r>
              <a:rPr lang="fr-CA" b="1" dirty="0"/>
              <a:t>P.121</a:t>
            </a:r>
          </a:p>
          <a:p>
            <a:endParaRPr lang="fr-CA" sz="14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700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DEF6CE7-0CF8-4756-9E78-C171CF20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fr-CA" dirty="0"/>
              <a:t>Communiquer avec ses semblables</a:t>
            </a:r>
            <a:br>
              <a:rPr lang="fr-CA" dirty="0"/>
            </a:b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68E6978-46F1-15FF-6BFC-CE139478F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10" r="2055" b="3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0FFAD3-3AF5-4359-BC91-761E1B7EE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fr-CA" dirty="0"/>
              <a:t>Diminution de la perception auditive</a:t>
            </a:r>
          </a:p>
          <a:p>
            <a:r>
              <a:rPr lang="fr-CA" dirty="0"/>
              <a:t>Retrait et isolement</a:t>
            </a:r>
          </a:p>
          <a:p>
            <a:r>
              <a:rPr lang="fr-CA" dirty="0"/>
              <a:t>Modifications dans les rapports affectifs et sexuels</a:t>
            </a:r>
          </a:p>
          <a:p>
            <a:endParaRPr lang="fr-CA" dirty="0"/>
          </a:p>
          <a:p>
            <a:pPr marL="0" indent="0">
              <a:buNone/>
            </a:pPr>
            <a:r>
              <a:rPr lang="fr-CA" b="1" dirty="0"/>
              <a:t> p.121</a:t>
            </a:r>
            <a:endParaRPr lang="fr-CA" dirty="0"/>
          </a:p>
          <a:p>
            <a:endParaRPr lang="fr-CA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759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8816F8-F9B3-4313-815D-DD1ACCE6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fr-CA" dirty="0"/>
              <a:t>Agir selon ses croyances et valeurs</a:t>
            </a:r>
            <a:br>
              <a:rPr lang="fr-CA" dirty="0"/>
            </a:b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C796A9-8C1E-4ED9-170E-3D9BCCF2A1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57" r="209" b="3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09DEBA-0E63-4B0D-B84A-D211255A8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fr-CA" dirty="0"/>
              <a:t>Désengagement social</a:t>
            </a:r>
          </a:p>
          <a:p>
            <a:r>
              <a:rPr lang="fr-CA" dirty="0"/>
              <a:t>Difficulté d’adaptation aux nouvelles valeurs</a:t>
            </a:r>
          </a:p>
          <a:p>
            <a:pPr marL="0" indent="0">
              <a:buNone/>
            </a:pPr>
            <a:endParaRPr lang="fr-CA" b="1" dirty="0"/>
          </a:p>
          <a:p>
            <a:pPr marL="0" indent="0">
              <a:buNone/>
            </a:pPr>
            <a:r>
              <a:rPr lang="fr-CA" b="1" dirty="0"/>
              <a:t>p.122</a:t>
            </a:r>
            <a:endParaRPr lang="fr-CA" dirty="0"/>
          </a:p>
          <a:p>
            <a:endParaRPr lang="fr-CA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33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AF094B-9E54-44E7-8487-349BFBB7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fr-CA" dirty="0"/>
              <a:t>S’occuper en vue de se réaliser</a:t>
            </a:r>
            <a:br>
              <a:rPr lang="fr-CA" dirty="0"/>
            </a:br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20CA74-9ADD-580B-1C70-C163589CBF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26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4E2005-1B84-464C-B4BD-FF2AB3A3E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fr-CA" dirty="0"/>
              <a:t>Choc de la retraite</a:t>
            </a:r>
          </a:p>
          <a:p>
            <a:r>
              <a:rPr lang="fr-CA" dirty="0"/>
              <a:t>Changement du milieu de vie</a:t>
            </a:r>
          </a:p>
          <a:p>
            <a:r>
              <a:rPr lang="fr-CA" dirty="0"/>
              <a:t>Fatigue, perturbation du sommeil</a:t>
            </a:r>
          </a:p>
          <a:p>
            <a:r>
              <a:rPr lang="fr-CA" dirty="0"/>
              <a:t>Perte des amis</a:t>
            </a:r>
          </a:p>
          <a:p>
            <a:r>
              <a:rPr lang="fr-CA" dirty="0"/>
              <a:t>Ressources financières limitées</a:t>
            </a:r>
          </a:p>
          <a:p>
            <a:endParaRPr lang="fr-CA" dirty="0"/>
          </a:p>
          <a:p>
            <a:r>
              <a:rPr lang="fr-CA" b="1" dirty="0"/>
              <a:t>P.122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557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C3838A-1006-4BF7-B4AB-9EDBE18EB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fr-CA" dirty="0"/>
              <a:t>Se récréer</a:t>
            </a:r>
            <a:br>
              <a:rPr lang="fr-CA" dirty="0"/>
            </a:b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9585602-BBE6-435B-5E78-11B09C69F5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" r="1" b="1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042BF7-4499-4689-BB2F-7DF1A5F36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fr-CA" dirty="0"/>
              <a:t>Perte d’amis</a:t>
            </a:r>
          </a:p>
          <a:p>
            <a:r>
              <a:rPr lang="fr-CA" dirty="0"/>
              <a:t>Augmentation du temps libre</a:t>
            </a:r>
          </a:p>
          <a:p>
            <a:r>
              <a:rPr lang="fr-CA" dirty="0"/>
              <a:t>Diminution de la dextérité et de la force</a:t>
            </a:r>
          </a:p>
          <a:p>
            <a:endParaRPr lang="fr-CA" dirty="0"/>
          </a:p>
          <a:p>
            <a:r>
              <a:rPr lang="fr-CA" b="1" dirty="0"/>
              <a:t>P.123</a:t>
            </a:r>
          </a:p>
          <a:p>
            <a:endParaRPr lang="fr-CA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87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86284" y="484632"/>
            <a:ext cx="4741963" cy="1971964"/>
          </a:xfrm>
        </p:spPr>
        <p:txBody>
          <a:bodyPr>
            <a:normAutofit/>
          </a:bodyPr>
          <a:lstStyle/>
          <a:p>
            <a:pPr algn="ctr"/>
            <a:r>
              <a:rPr lang="fr-CA" sz="4400" dirty="0"/>
              <a:t>Bienvenue dans l’univers du déficit cognitif!!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2C419D-FD89-8037-3FF5-D74D705ED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7" r="15189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86286" y="2456596"/>
            <a:ext cx="4741962" cy="42010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CA" sz="2400" dirty="0"/>
              <a:t>Révision de l’exercice sur les changements biologiques + correction</a:t>
            </a:r>
          </a:p>
          <a:p>
            <a:pPr marL="0" indent="0">
              <a:buNone/>
            </a:pPr>
            <a:endParaRPr lang="fr-CA" sz="2400" dirty="0"/>
          </a:p>
          <a:p>
            <a:pPr marL="0" indent="0">
              <a:buNone/>
            </a:pPr>
            <a:r>
              <a:rPr lang="fr-CA" sz="2400" b="1" dirty="0"/>
              <a:t>Cours #2:</a:t>
            </a:r>
          </a:p>
          <a:p>
            <a:r>
              <a:rPr lang="fr-CA" sz="2400" dirty="0"/>
              <a:t>Les changements biologiques</a:t>
            </a:r>
          </a:p>
          <a:p>
            <a:pPr lvl="1"/>
            <a:r>
              <a:rPr lang="fr-CA" sz="1900" dirty="0"/>
              <a:t>Les systèmes</a:t>
            </a:r>
          </a:p>
          <a:p>
            <a:pPr lvl="1"/>
            <a:r>
              <a:rPr lang="fr-CA" sz="1900" dirty="0"/>
              <a:t>14 besoins fondamentaux chez l’aînés</a:t>
            </a:r>
          </a:p>
          <a:p>
            <a:r>
              <a:rPr lang="fr-CA" sz="2400" dirty="0"/>
              <a:t>Changements cognitifs</a:t>
            </a:r>
          </a:p>
          <a:p>
            <a:r>
              <a:rPr lang="fr-CA" sz="2400" dirty="0"/>
              <a:t>Changements affectifs et psychologiques</a:t>
            </a:r>
          </a:p>
          <a:p>
            <a:endParaRPr lang="fr-CA" dirty="0"/>
          </a:p>
          <a:p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E51B60-CA71-16B4-B6D9-F16D7EA3F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165" y="3012589"/>
            <a:ext cx="2194561" cy="125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7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6C702F-A6E9-4F19-85E0-08146AC8A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fr-CA" dirty="0"/>
              <a:t>Apprendre</a:t>
            </a:r>
            <a:br>
              <a:rPr lang="fr-CA" dirty="0"/>
            </a:b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65F9810-3AA8-8D93-EC66-8082DC1EB7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34" r="4932" b="3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701F9B-D555-4E35-A664-8EC39C4F6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CA" dirty="0"/>
          </a:p>
          <a:p>
            <a:r>
              <a:rPr lang="fr-CA" dirty="0"/>
              <a:t>Processus d’apprentissage ralenti</a:t>
            </a:r>
          </a:p>
          <a:p>
            <a:r>
              <a:rPr lang="fr-CA" dirty="0"/>
              <a:t>Diminution sensorielle</a:t>
            </a:r>
          </a:p>
          <a:p>
            <a:endParaRPr lang="fr-CA" dirty="0"/>
          </a:p>
          <a:p>
            <a:r>
              <a:rPr lang="fr-CA" b="1" dirty="0"/>
              <a:t>P.123</a:t>
            </a:r>
          </a:p>
          <a:p>
            <a:endParaRPr lang="fr-CA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919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EC6DA9-E5EA-4A97-BE21-2FE484F5E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r"/>
            <a:r>
              <a:rPr lang="fr-FR" sz="4800" dirty="0">
                <a:solidFill>
                  <a:srgbClr val="FFFFFF"/>
                </a:solidFill>
              </a:rPr>
              <a:t>Facteurs expliquant ces modifications p.22</a:t>
            </a:r>
            <a:endParaRPr lang="fr-CA" sz="4800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CED084-FC30-47D1-A946-5C78D5247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780" y="599768"/>
            <a:ext cx="6074467" cy="5572432"/>
          </a:xfrm>
        </p:spPr>
        <p:txBody>
          <a:bodyPr anchor="ctr">
            <a:normAutofit/>
          </a:bodyPr>
          <a:lstStyle/>
          <a:p>
            <a:r>
              <a:rPr lang="fr-FR" sz="2400" dirty="0"/>
              <a:t>L’âge ( + âgé = + risque d’avoir une maladie)</a:t>
            </a:r>
          </a:p>
          <a:p>
            <a:r>
              <a:rPr lang="fr-FR" sz="2400" dirty="0"/>
              <a:t> La génétique (ATCD familiaux, l’hérédité) </a:t>
            </a:r>
          </a:p>
          <a:p>
            <a:r>
              <a:rPr lang="fr-FR" sz="2400" dirty="0"/>
              <a:t> La qualité de l’alimentation (gras, sucre, nutriments/habitudes de vie)</a:t>
            </a:r>
          </a:p>
          <a:p>
            <a:r>
              <a:rPr lang="fr-FR" sz="2400" dirty="0"/>
              <a:t> Le style de vie (sédentaire vs actif/habitudes de vie)</a:t>
            </a:r>
          </a:p>
          <a:p>
            <a:r>
              <a:rPr lang="fr-FR" sz="2400" dirty="0"/>
              <a:t> Les suites d’un accident ou de maladies (diabète)</a:t>
            </a:r>
          </a:p>
          <a:p>
            <a:r>
              <a:rPr lang="fr-FR" sz="2400" dirty="0"/>
              <a:t> L’usage d’alcool ou de drogues (habitudes de vie)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62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D05DE7-C2BD-F4A7-034B-FA2935213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6" t="22176" r="3234" b="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2F022A-C1CA-46C9-9261-3593429CB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4355692"/>
            <a:ext cx="9085940" cy="1472224"/>
          </a:xfrm>
        </p:spPr>
        <p:txBody>
          <a:bodyPr anchor="b">
            <a:normAutofit/>
          </a:bodyPr>
          <a:lstStyle/>
          <a:p>
            <a:r>
              <a:rPr lang="fr-CA" sz="6800"/>
              <a:t>Changements Cognitifs p.23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34A2A4-C254-4021-8501-C2A2580CB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5908302"/>
            <a:ext cx="9052560" cy="364482"/>
          </a:xfrm>
        </p:spPr>
        <p:txBody>
          <a:bodyPr>
            <a:normAutofit lnSpcReduction="10000"/>
          </a:bodyPr>
          <a:lstStyle/>
          <a:p>
            <a:endParaRPr lang="fr-CA" b="1" i="1">
              <a:cs typeface="Tahoma" pitchFamily="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08BC01-A289-44B6-9133-2814052F9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CD65F9-B9FF-4981-AB43-F25748584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82EC907-6C80-4890-9ECB-3019DBC4D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658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2271E6-7142-CB52-78D8-46FF46AE7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r"/>
            <a:r>
              <a:rPr lang="fr-CA" sz="4800">
                <a:solidFill>
                  <a:srgbClr val="FFFFFF"/>
                </a:solidFill>
              </a:rPr>
              <a:t>Changements cognitifs p.23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DBBA0D-082D-B29E-1F01-118BBF126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780" y="599768"/>
            <a:ext cx="6074467" cy="55724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4000" dirty="0"/>
              <a:t>L’aspect cognitif de la personne comporte deux éléments importants:</a:t>
            </a:r>
          </a:p>
          <a:p>
            <a:pPr marL="0" indent="0">
              <a:buNone/>
            </a:pPr>
            <a:endParaRPr lang="fr-CA" dirty="0"/>
          </a:p>
          <a:p>
            <a:pPr lvl="1"/>
            <a:r>
              <a:rPr lang="fr-CA" sz="3600" dirty="0"/>
              <a:t>L’</a:t>
            </a:r>
            <a:r>
              <a:rPr lang="fr-CA" sz="3600" u="sng" dirty="0"/>
              <a:t>intelligence </a:t>
            </a:r>
            <a:r>
              <a:rPr lang="fr-CA" sz="3600" dirty="0"/>
              <a:t>et </a:t>
            </a:r>
          </a:p>
          <a:p>
            <a:pPr lvl="1"/>
            <a:r>
              <a:rPr lang="fr-CA" sz="3600" dirty="0"/>
              <a:t>la </a:t>
            </a:r>
            <a:r>
              <a:rPr lang="fr-CA" sz="3600" u="sng" dirty="0"/>
              <a:t>mémoire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64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787E1A-77CF-40F2-9832-FEC140D6B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Changements cognitifs p.23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6B89B0-F21A-47ED-95DD-1AA9D346C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190" y="2121407"/>
            <a:ext cx="10058400" cy="4478175"/>
          </a:xfrm>
        </p:spPr>
        <p:txBody>
          <a:bodyPr/>
          <a:lstStyle/>
          <a:p>
            <a:pPr marL="0" indent="0">
              <a:buNone/>
            </a:pPr>
            <a:r>
              <a:rPr lang="fr-CA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Intelligence: </a:t>
            </a:r>
            <a:r>
              <a:rPr lang="fr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A" dirty="0"/>
              <a:t>Faculté de connaître et de comprendre. Par cette faculté, la personne peut:</a:t>
            </a:r>
          </a:p>
          <a:p>
            <a:pPr lvl="1"/>
            <a:r>
              <a:rPr lang="fr-CA" dirty="0"/>
              <a:t>Utiliser le jugement, la réflexion et la concentration pour résoudre des problèmes.</a:t>
            </a:r>
          </a:p>
          <a:p>
            <a:pPr lvl="1"/>
            <a:r>
              <a:rPr lang="fr-CA" dirty="0"/>
              <a:t>Peut comprendre et utiliser certains concepts, tel le langage, l’écriture , le calcul etc.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AF21207-765F-4149-B5AF-DF941A21B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52260"/>
              </p:ext>
            </p:extLst>
          </p:nvPr>
        </p:nvGraphicFramePr>
        <p:xfrm>
          <a:off x="1584802" y="4003796"/>
          <a:ext cx="9077175" cy="21469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75801">
                  <a:extLst>
                    <a:ext uri="{9D8B030D-6E8A-4147-A177-3AD203B41FA5}">
                      <a16:colId xmlns:a16="http://schemas.microsoft.com/office/drawing/2014/main" val="3623463175"/>
                    </a:ext>
                  </a:extLst>
                </a:gridCol>
                <a:gridCol w="4601374">
                  <a:extLst>
                    <a:ext uri="{9D8B030D-6E8A-4147-A177-3AD203B41FA5}">
                      <a16:colId xmlns:a16="http://schemas.microsoft.com/office/drawing/2014/main" val="3318144234"/>
                    </a:ext>
                  </a:extLst>
                </a:gridCol>
              </a:tblGrid>
              <a:tr h="594634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Intelligence fluide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Intelligence cristallisée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356233"/>
                  </a:ext>
                </a:extLst>
              </a:tr>
              <a:tr h="1552358"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Permet d’évoluer rapidement et de s’adapter avec aisance aux nouvelles situations.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2400" dirty="0"/>
                        <a:t>Est liée à l’accumulation de l’expérience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945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094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287DE3-2FD6-4F32-85CB-F0A4570A4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r"/>
            <a:r>
              <a:rPr lang="fr-CA" sz="4800">
                <a:solidFill>
                  <a:srgbClr val="FFFFFF"/>
                </a:solidFill>
              </a:rPr>
              <a:t>Vieillissement normal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295154-68D6-42E9-8684-650368B2E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780" y="503584"/>
            <a:ext cx="6074467" cy="36973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2800" b="1" dirty="0"/>
              <a:t>Diminution de l’intelligence fluide: </a:t>
            </a:r>
          </a:p>
          <a:p>
            <a:pPr marL="0" indent="0">
              <a:buNone/>
            </a:pPr>
            <a:r>
              <a:rPr lang="fr-CA" sz="2800" dirty="0"/>
              <a:t> Ralentissement dans l’utilisation des capacités mentales.</a:t>
            </a:r>
          </a:p>
          <a:p>
            <a:pPr marL="0" indent="0">
              <a:buNone/>
            </a:pPr>
            <a:r>
              <a:rPr lang="fr-CA" sz="2800" dirty="0"/>
              <a:t> Difficulté à utiliser des stratégies nouvelles</a:t>
            </a:r>
          </a:p>
          <a:p>
            <a:pPr marL="0" indent="0">
              <a:buNone/>
            </a:pPr>
            <a:r>
              <a:rPr lang="fr-CA" sz="2800" dirty="0"/>
              <a:t> Installation d’une plus grande prudence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33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202CCCC-A649-4BB9-AD8F-DA07413F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r"/>
            <a:br>
              <a:rPr lang="fr-CA" sz="4800">
                <a:solidFill>
                  <a:srgbClr val="FFFFFF"/>
                </a:solidFill>
              </a:rPr>
            </a:br>
            <a:r>
              <a:rPr lang="fr-CA" sz="4800">
                <a:solidFill>
                  <a:srgbClr val="FFFFFF"/>
                </a:solidFill>
              </a:rPr>
              <a:t>vieillissement normal</a:t>
            </a:r>
            <a:br>
              <a:rPr lang="fr-CA" sz="4800">
                <a:solidFill>
                  <a:srgbClr val="FFFFFF"/>
                </a:solidFill>
              </a:rPr>
            </a:br>
            <a:endParaRPr lang="fr-CA" sz="480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67E90E-70D0-4239-89C2-CF83DABFD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780" y="599768"/>
            <a:ext cx="6074467" cy="55724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2800" b="1" dirty="0"/>
              <a:t>Augmentation de l’intelligence cristallisée</a:t>
            </a:r>
          </a:p>
          <a:p>
            <a:r>
              <a:rPr lang="fr-CA" sz="2800" dirty="0"/>
              <a:t>Maintien de la capacité d’apprendre à un âge avancé</a:t>
            </a:r>
          </a:p>
          <a:p>
            <a:r>
              <a:rPr lang="fr-CA" sz="2800" dirty="0"/>
              <a:t>Capacité de résolution de problèmes</a:t>
            </a:r>
          </a:p>
          <a:p>
            <a:r>
              <a:rPr lang="fr-CA" sz="2800" dirty="0"/>
              <a:t>Capacité de jugement et de créativité</a:t>
            </a:r>
          </a:p>
          <a:p>
            <a:r>
              <a:rPr lang="fr-CA" sz="2800" dirty="0"/>
              <a:t>Utilisation d’une pensée plus concrète qu’abstraite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457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AEA28E-6628-4251-8344-11A452B6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Changements cognitifs P.23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503E42-097E-4F3A-B96D-7306E0136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fr-CA" sz="2600" dirty="0"/>
          </a:p>
          <a:p>
            <a:r>
              <a:rPr lang="fr-CA" sz="3100" dirty="0"/>
              <a:t>Dans le vieillissement normal, on n’observe pas de déclin marqué de l’intelligence. </a:t>
            </a:r>
          </a:p>
          <a:p>
            <a:pPr marL="0" indent="0">
              <a:buNone/>
            </a:pPr>
            <a:endParaRPr lang="fr-CA" sz="3100" dirty="0"/>
          </a:p>
          <a:p>
            <a:pPr algn="just"/>
            <a:r>
              <a:rPr lang="fr-CA" sz="3100" dirty="0"/>
              <a:t>Les changements cognitifs associés au processus normal du vieillissement ne perturbent pas le fonctionnement global de la personne dans ses activités. Toutefois, plusieurs personnes connaissent d’importantes modifications neurologiques causant des </a:t>
            </a:r>
            <a:r>
              <a:rPr lang="fr-CA" sz="3100"/>
              <a:t>déficits cognitifs.</a:t>
            </a:r>
            <a:endParaRPr lang="fr-CA" sz="3100" dirty="0"/>
          </a:p>
          <a:p>
            <a:endParaRPr lang="fr-CA" sz="2600" dirty="0"/>
          </a:p>
          <a:p>
            <a:pPr marL="0" indent="0">
              <a:buNone/>
            </a:pPr>
            <a:endParaRPr lang="fr-CA" b="1" dirty="0"/>
          </a:p>
          <a:p>
            <a:pPr marL="0" indent="0">
              <a:buNone/>
            </a:pPr>
            <a:r>
              <a:rPr lang="fr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0102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Changements Cognitifs p.23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mémoire: </a:t>
            </a:r>
            <a:r>
              <a:rPr lang="fr-CA" sz="2800" b="1" dirty="0"/>
              <a:t>Faculté permettant de retenir les expériences vécues:</a:t>
            </a:r>
          </a:p>
          <a:p>
            <a:pPr marL="0" indent="0">
              <a:buNone/>
            </a:pPr>
            <a:endParaRPr lang="fr-CA" b="1" dirty="0"/>
          </a:p>
          <a:p>
            <a:pPr lvl="1"/>
            <a:r>
              <a:rPr lang="fr-CA" sz="2800" dirty="0"/>
              <a:t>Recueille les informations par les 5 sens</a:t>
            </a:r>
          </a:p>
          <a:p>
            <a:pPr lvl="1"/>
            <a:r>
              <a:rPr lang="fr-CA" sz="2800" dirty="0"/>
              <a:t>Classe et conserve ces informations</a:t>
            </a:r>
          </a:p>
          <a:p>
            <a:pPr lvl="1"/>
            <a:r>
              <a:rPr lang="fr-CA" sz="2800" dirty="0"/>
              <a:t>Récupère au besoin les informations emmagasinées</a:t>
            </a:r>
          </a:p>
          <a:p>
            <a:pPr marL="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77287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24483" y="4212708"/>
            <a:ext cx="3973916" cy="17217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hlinkClick r:id="rId6"/>
              </a:rPr>
              <a:t>https://www.observatoireb2vdesmemoires.fr/comprendre/le-fonctionnement-de-la-memoire</a:t>
            </a: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  <a:p>
            <a:r>
              <a:rPr lang="en-US" dirty="0">
                <a:solidFill>
                  <a:schemeClr val="tx2"/>
                </a:solidFill>
              </a:rPr>
              <a:t>2min28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27519" y="720071"/>
            <a:ext cx="3970877" cy="34926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60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Le </a:t>
            </a:r>
            <a:r>
              <a:rPr lang="en-US" sz="5300" dirty="0" err="1">
                <a:solidFill>
                  <a:schemeClr val="tx1"/>
                </a:solidFill>
              </a:rPr>
              <a:t>fonctionnement</a:t>
            </a:r>
            <a:r>
              <a:rPr lang="en-US" sz="5300" dirty="0">
                <a:solidFill>
                  <a:schemeClr val="tx1"/>
                </a:solidFill>
              </a:rPr>
              <a:t> de la </a:t>
            </a:r>
            <a:r>
              <a:rPr lang="en-US" sz="5300" dirty="0" err="1">
                <a:solidFill>
                  <a:schemeClr val="tx1"/>
                </a:solidFill>
              </a:rPr>
              <a:t>mémoire</a:t>
            </a:r>
            <a:br>
              <a:rPr lang="en-US" sz="6000" dirty="0">
                <a:solidFill>
                  <a:schemeClr val="tx1"/>
                </a:solidFill>
              </a:rPr>
            </a:br>
            <a:br>
              <a:rPr lang="en-US" sz="6000" dirty="0">
                <a:solidFill>
                  <a:schemeClr val="tx1"/>
                </a:solidFill>
              </a:rPr>
            </a:b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F4852F6-7518-4984-BD06-9DCC65609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720071"/>
            <a:ext cx="5503939" cy="5503939"/>
          </a:xfrm>
          <a:custGeom>
            <a:avLst/>
            <a:gdLst>
              <a:gd name="connsiteX0" fmla="*/ 1751076 w 3502152"/>
              <a:gd name="connsiteY0" fmla="*/ 228600 h 3502152"/>
              <a:gd name="connsiteX1" fmla="*/ 228600 w 3502152"/>
              <a:gd name="connsiteY1" fmla="*/ 1751076 h 3502152"/>
              <a:gd name="connsiteX2" fmla="*/ 1751076 w 3502152"/>
              <a:gd name="connsiteY2" fmla="*/ 3273552 h 3502152"/>
              <a:gd name="connsiteX3" fmla="*/ 3273552 w 3502152"/>
              <a:gd name="connsiteY3" fmla="*/ 1751076 h 3502152"/>
              <a:gd name="connsiteX4" fmla="*/ 1751076 w 3502152"/>
              <a:gd name="connsiteY4" fmla="*/ 228600 h 3502152"/>
              <a:gd name="connsiteX5" fmla="*/ 1751076 w 3502152"/>
              <a:gd name="connsiteY5" fmla="*/ 0 h 3502152"/>
              <a:gd name="connsiteX6" fmla="*/ 3502152 w 3502152"/>
              <a:gd name="connsiteY6" fmla="*/ 1751076 h 3502152"/>
              <a:gd name="connsiteX7" fmla="*/ 1751076 w 3502152"/>
              <a:gd name="connsiteY7" fmla="*/ 3502152 h 3502152"/>
              <a:gd name="connsiteX8" fmla="*/ 0 w 3502152"/>
              <a:gd name="connsiteY8" fmla="*/ 1751076 h 3502152"/>
              <a:gd name="connsiteX9" fmla="*/ 1751076 w 3502152"/>
              <a:gd name="connsiteY9" fmla="*/ 0 h 350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2152" h="3502152">
                <a:moveTo>
                  <a:pt x="1751076" y="228600"/>
                </a:moveTo>
                <a:cubicBezTo>
                  <a:pt x="910236" y="228600"/>
                  <a:pt x="228600" y="910236"/>
                  <a:pt x="228600" y="1751076"/>
                </a:cubicBezTo>
                <a:cubicBezTo>
                  <a:pt x="228600" y="2591916"/>
                  <a:pt x="910236" y="3273552"/>
                  <a:pt x="1751076" y="3273552"/>
                </a:cubicBezTo>
                <a:cubicBezTo>
                  <a:pt x="2591916" y="3273552"/>
                  <a:pt x="3273552" y="2591916"/>
                  <a:pt x="3273552" y="1751076"/>
                </a:cubicBezTo>
                <a:cubicBezTo>
                  <a:pt x="3273552" y="910236"/>
                  <a:pt x="2591916" y="228600"/>
                  <a:pt x="1751076" y="228600"/>
                </a:cubicBezTo>
                <a:close/>
                <a:moveTo>
                  <a:pt x="1751076" y="0"/>
                </a:moveTo>
                <a:cubicBezTo>
                  <a:pt x="2718169" y="0"/>
                  <a:pt x="3502152" y="783983"/>
                  <a:pt x="3502152" y="1751076"/>
                </a:cubicBezTo>
                <a:cubicBezTo>
                  <a:pt x="3502152" y="2718169"/>
                  <a:pt x="2718169" y="3502152"/>
                  <a:pt x="1751076" y="3502152"/>
                </a:cubicBezTo>
                <a:cubicBezTo>
                  <a:pt x="783983" y="3502152"/>
                  <a:pt x="0" y="2718169"/>
                  <a:pt x="0" y="1751076"/>
                </a:cubicBezTo>
                <a:cubicBezTo>
                  <a:pt x="0" y="783983"/>
                  <a:pt x="783983" y="0"/>
                  <a:pt x="17510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id="{EEE8AC1A-4101-1BF2-EF32-71C06F56C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58377" y="2034981"/>
            <a:ext cx="2874120" cy="28741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02414" y="3431699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685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E56FBB-CED8-56ED-E7C1-ED65F63AAB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91" r="909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2F022A-C1CA-46C9-9261-3593429CB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4355692"/>
            <a:ext cx="9085940" cy="1472224"/>
          </a:xfrm>
        </p:spPr>
        <p:txBody>
          <a:bodyPr anchor="b">
            <a:normAutofit/>
          </a:bodyPr>
          <a:lstStyle/>
          <a:p>
            <a:r>
              <a:rPr lang="fr-CA" sz="6300"/>
              <a:t>Changements biologiques p.29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34A2A4-C254-4021-8501-C2A2580CB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5908302"/>
            <a:ext cx="9052560" cy="364482"/>
          </a:xfrm>
        </p:spPr>
        <p:txBody>
          <a:bodyPr>
            <a:normAutofit/>
          </a:bodyPr>
          <a:lstStyle/>
          <a:p>
            <a:r>
              <a:rPr lang="fr-CA" sz="1900" b="1" i="1">
                <a:cs typeface="Tahoma" pitchFamily="2"/>
              </a:rPr>
              <a:t>Les 14 besoins fondamentaux perturbés chez l’aîné</a:t>
            </a:r>
          </a:p>
          <a:p>
            <a:endParaRPr lang="fr-CA" sz="19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08BC01-A289-44B6-9133-2814052F9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CD65F9-B9FF-4981-AB43-F25748584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82EC907-6C80-4890-9ECB-3019DBC4D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346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12" y="155643"/>
            <a:ext cx="10917488" cy="622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169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58" y="120831"/>
            <a:ext cx="8828945" cy="665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794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4791" y="-331309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fr-CA" sz="4800" dirty="0"/>
              <a:t>3 types de mémoire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6299704"/>
              </p:ext>
            </p:extLst>
          </p:nvPr>
        </p:nvGraphicFramePr>
        <p:xfrm>
          <a:off x="161925" y="796529"/>
          <a:ext cx="11887200" cy="564755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188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56565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Mémoire sensorielle</a:t>
                      </a:r>
                    </a:p>
                    <a:p>
                      <a:pPr algn="ctr"/>
                      <a:endParaRPr lang="fr-CA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CA" b="0" dirty="0">
                          <a:solidFill>
                            <a:schemeClr val="tx1"/>
                          </a:solidFill>
                        </a:rPr>
                        <a:t>Interprète avec les</a:t>
                      </a:r>
                      <a:r>
                        <a:rPr lang="fr-CA" b="0" baseline="0" dirty="0">
                          <a:solidFill>
                            <a:schemeClr val="tx1"/>
                          </a:solidFill>
                        </a:rPr>
                        <a:t> 5 sens (vue, ouïe, odorat, goût et toucher) Dure le temps de la perception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3534">
                <a:tc>
                  <a:txBody>
                    <a:bodyPr/>
                    <a:lstStyle/>
                    <a:p>
                      <a:pPr algn="ctr"/>
                      <a:r>
                        <a:rPr lang="fr-CA" b="1" dirty="0"/>
                        <a:t>Mémoire</a:t>
                      </a:r>
                      <a:r>
                        <a:rPr lang="fr-CA" b="1" baseline="0" dirty="0"/>
                        <a:t> à court terme (mémoire de travail)</a:t>
                      </a:r>
                    </a:p>
                    <a:p>
                      <a:pPr algn="ctr"/>
                      <a:endParaRPr lang="fr-CA" b="1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CA" b="0" baseline="0" dirty="0">
                          <a:solidFill>
                            <a:schemeClr val="tx1"/>
                          </a:solidFill>
                        </a:rPr>
                        <a:t>Permet d’agir dans l’immédiat ex: retenir #tél.</a:t>
                      </a:r>
                    </a:p>
                    <a:p>
                      <a:pPr algn="ctr"/>
                      <a:r>
                        <a:rPr lang="fr-CA" b="0" baseline="0" dirty="0">
                          <a:solidFill>
                            <a:schemeClr val="tx1"/>
                          </a:solidFill>
                        </a:rPr>
                        <a:t>Limitée dans la quantité d’informations à retenir</a:t>
                      </a:r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7452">
                <a:tc>
                  <a:txBody>
                    <a:bodyPr/>
                    <a:lstStyle/>
                    <a:p>
                      <a:pPr algn="ctr"/>
                      <a:r>
                        <a:rPr lang="fr-CA" b="1" dirty="0"/>
                        <a:t>Mémoire à long terme</a:t>
                      </a:r>
                    </a:p>
                    <a:p>
                      <a:pPr algn="ctr"/>
                      <a:endParaRPr lang="fr-CA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fr-CA" b="0" dirty="0">
                          <a:solidFill>
                            <a:schemeClr val="tx1"/>
                          </a:solidFill>
                        </a:rPr>
                        <a:t>Permet d’emmagasiner pendant</a:t>
                      </a:r>
                      <a:r>
                        <a:rPr lang="fr-CA" b="0" baseline="0" dirty="0">
                          <a:solidFill>
                            <a:schemeClr val="tx1"/>
                          </a:solidFill>
                        </a:rPr>
                        <a:t> une longue période, permet les souvenirs</a:t>
                      </a:r>
                    </a:p>
                    <a:p>
                      <a:pPr algn="ctr"/>
                      <a:endParaRPr lang="fr-CA" b="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fr-CA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737252"/>
              </p:ext>
            </p:extLst>
          </p:nvPr>
        </p:nvGraphicFramePr>
        <p:xfrm>
          <a:off x="276226" y="4767680"/>
          <a:ext cx="11563349" cy="157162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928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78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1625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Épisodique</a:t>
                      </a:r>
                    </a:p>
                    <a:p>
                      <a:pPr algn="ctr"/>
                      <a:r>
                        <a:rPr lang="fr-CA" sz="1600" b="0" dirty="0"/>
                        <a:t>Souvenir des dates</a:t>
                      </a:r>
                      <a:r>
                        <a:rPr lang="fr-CA" sz="1600" b="0" baseline="0" dirty="0"/>
                        <a:t> et événements Ex: Mariage, anniversaire, RDV, etc.</a:t>
                      </a:r>
                      <a:endParaRPr lang="fr-CA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Sémantique</a:t>
                      </a:r>
                    </a:p>
                    <a:p>
                      <a:pPr algn="ctr"/>
                      <a:r>
                        <a:rPr lang="fr-CA" sz="1600" b="0" dirty="0"/>
                        <a:t>Souvenir des mots ou idées, relation</a:t>
                      </a:r>
                      <a:r>
                        <a:rPr lang="fr-CA" sz="1600" b="0" baseline="0" dirty="0"/>
                        <a:t>s avec les autres (langage et écriture)</a:t>
                      </a:r>
                      <a:endParaRPr lang="fr-CA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Procédurale</a:t>
                      </a:r>
                    </a:p>
                    <a:p>
                      <a:pPr algn="ctr"/>
                      <a:r>
                        <a:rPr lang="fr-CA" sz="1600" b="0" dirty="0"/>
                        <a:t>Séquences de</a:t>
                      </a:r>
                      <a:r>
                        <a:rPr lang="fr-CA" sz="1600" b="0" baseline="0" dirty="0"/>
                        <a:t> gestes automatiques, les AVQ, mouvements automatiques (marcher, monter escaliers, etc.</a:t>
                      </a:r>
                      <a:endParaRPr lang="fr-CA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600" dirty="0"/>
                        <a:t>Affective ou émotive</a:t>
                      </a:r>
                    </a:p>
                    <a:p>
                      <a:pPr algn="ctr"/>
                      <a:r>
                        <a:rPr lang="fr-CA" sz="1600" b="0" dirty="0"/>
                        <a:t>Émotions</a:t>
                      </a:r>
                      <a:r>
                        <a:rPr lang="fr-CA" sz="1600" b="0" baseline="0" dirty="0"/>
                        <a:t> déjà ressenties, permet de reconnaître ambiance.</a:t>
                      </a:r>
                      <a:endParaRPr lang="fr-CA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7751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24483" y="4212708"/>
            <a:ext cx="3973916" cy="17217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CA" dirty="0">
                <a:hlinkClick r:id="rId6"/>
              </a:rPr>
              <a:t>La Mémoire sémantique - YouTube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>
                <a:solidFill>
                  <a:schemeClr val="tx2"/>
                </a:solidFill>
              </a:rPr>
              <a:t>2min28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27519" y="720071"/>
            <a:ext cx="3970877" cy="34926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6000" dirty="0">
                <a:solidFill>
                  <a:schemeClr val="tx1"/>
                </a:solidFill>
              </a:rPr>
            </a:br>
            <a:r>
              <a:rPr lang="en-US" sz="5300" dirty="0">
                <a:solidFill>
                  <a:schemeClr val="tx1"/>
                </a:solidFill>
              </a:rPr>
              <a:t>La </a:t>
            </a:r>
            <a:r>
              <a:rPr lang="en-US" sz="5300" dirty="0" err="1">
                <a:solidFill>
                  <a:schemeClr val="tx1"/>
                </a:solidFill>
              </a:rPr>
              <a:t>mémoire</a:t>
            </a:r>
            <a:r>
              <a:rPr lang="en-US" sz="5300" dirty="0">
                <a:solidFill>
                  <a:schemeClr val="tx1"/>
                </a:solidFill>
              </a:rPr>
              <a:t> </a:t>
            </a:r>
            <a:r>
              <a:rPr lang="en-US" sz="5300" dirty="0" err="1">
                <a:solidFill>
                  <a:schemeClr val="tx1"/>
                </a:solidFill>
              </a:rPr>
              <a:t>sémantique</a:t>
            </a:r>
            <a:br>
              <a:rPr lang="en-US" sz="6000" dirty="0">
                <a:solidFill>
                  <a:schemeClr val="tx1"/>
                </a:solidFill>
              </a:rPr>
            </a:br>
            <a:br>
              <a:rPr lang="en-US" sz="6000" dirty="0">
                <a:solidFill>
                  <a:schemeClr val="tx1"/>
                </a:solidFill>
              </a:rPr>
            </a:b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F4852F6-7518-4984-BD06-9DCC65609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720071"/>
            <a:ext cx="5503939" cy="5503939"/>
          </a:xfrm>
          <a:custGeom>
            <a:avLst/>
            <a:gdLst>
              <a:gd name="connsiteX0" fmla="*/ 1751076 w 3502152"/>
              <a:gd name="connsiteY0" fmla="*/ 228600 h 3502152"/>
              <a:gd name="connsiteX1" fmla="*/ 228600 w 3502152"/>
              <a:gd name="connsiteY1" fmla="*/ 1751076 h 3502152"/>
              <a:gd name="connsiteX2" fmla="*/ 1751076 w 3502152"/>
              <a:gd name="connsiteY2" fmla="*/ 3273552 h 3502152"/>
              <a:gd name="connsiteX3" fmla="*/ 3273552 w 3502152"/>
              <a:gd name="connsiteY3" fmla="*/ 1751076 h 3502152"/>
              <a:gd name="connsiteX4" fmla="*/ 1751076 w 3502152"/>
              <a:gd name="connsiteY4" fmla="*/ 228600 h 3502152"/>
              <a:gd name="connsiteX5" fmla="*/ 1751076 w 3502152"/>
              <a:gd name="connsiteY5" fmla="*/ 0 h 3502152"/>
              <a:gd name="connsiteX6" fmla="*/ 3502152 w 3502152"/>
              <a:gd name="connsiteY6" fmla="*/ 1751076 h 3502152"/>
              <a:gd name="connsiteX7" fmla="*/ 1751076 w 3502152"/>
              <a:gd name="connsiteY7" fmla="*/ 3502152 h 3502152"/>
              <a:gd name="connsiteX8" fmla="*/ 0 w 3502152"/>
              <a:gd name="connsiteY8" fmla="*/ 1751076 h 3502152"/>
              <a:gd name="connsiteX9" fmla="*/ 1751076 w 3502152"/>
              <a:gd name="connsiteY9" fmla="*/ 0 h 3502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02152" h="3502152">
                <a:moveTo>
                  <a:pt x="1751076" y="228600"/>
                </a:moveTo>
                <a:cubicBezTo>
                  <a:pt x="910236" y="228600"/>
                  <a:pt x="228600" y="910236"/>
                  <a:pt x="228600" y="1751076"/>
                </a:cubicBezTo>
                <a:cubicBezTo>
                  <a:pt x="228600" y="2591916"/>
                  <a:pt x="910236" y="3273552"/>
                  <a:pt x="1751076" y="3273552"/>
                </a:cubicBezTo>
                <a:cubicBezTo>
                  <a:pt x="2591916" y="3273552"/>
                  <a:pt x="3273552" y="2591916"/>
                  <a:pt x="3273552" y="1751076"/>
                </a:cubicBezTo>
                <a:cubicBezTo>
                  <a:pt x="3273552" y="910236"/>
                  <a:pt x="2591916" y="228600"/>
                  <a:pt x="1751076" y="228600"/>
                </a:cubicBezTo>
                <a:close/>
                <a:moveTo>
                  <a:pt x="1751076" y="0"/>
                </a:moveTo>
                <a:cubicBezTo>
                  <a:pt x="2718169" y="0"/>
                  <a:pt x="3502152" y="783983"/>
                  <a:pt x="3502152" y="1751076"/>
                </a:cubicBezTo>
                <a:cubicBezTo>
                  <a:pt x="3502152" y="2718169"/>
                  <a:pt x="2718169" y="3502152"/>
                  <a:pt x="1751076" y="3502152"/>
                </a:cubicBezTo>
                <a:cubicBezTo>
                  <a:pt x="783983" y="3502152"/>
                  <a:pt x="0" y="2718169"/>
                  <a:pt x="0" y="1751076"/>
                </a:cubicBezTo>
                <a:cubicBezTo>
                  <a:pt x="0" y="783983"/>
                  <a:pt x="783983" y="0"/>
                  <a:pt x="17510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id="{EEE8AC1A-4101-1BF2-EF32-71C06F56C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58377" y="2034981"/>
            <a:ext cx="2874120" cy="28741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02414" y="3431699"/>
            <a:ext cx="36576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9293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202CCCC-A649-4BB9-AD8F-DA07413F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r"/>
            <a:br>
              <a:rPr lang="fr-CA" sz="4800" dirty="0">
                <a:solidFill>
                  <a:srgbClr val="FFFFFF"/>
                </a:solidFill>
              </a:rPr>
            </a:br>
            <a:r>
              <a:rPr lang="fr-CA" sz="4800" dirty="0">
                <a:solidFill>
                  <a:srgbClr val="FFFFFF"/>
                </a:solidFill>
              </a:rPr>
              <a:t>vieillissement normal</a:t>
            </a:r>
            <a:br>
              <a:rPr lang="fr-CA" sz="4800" dirty="0">
                <a:solidFill>
                  <a:srgbClr val="FFFFFF"/>
                </a:solidFill>
              </a:rPr>
            </a:br>
            <a:endParaRPr lang="fr-CA" sz="4800" dirty="0">
              <a:solidFill>
                <a:srgbClr val="FFFFFF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67E90E-70D0-4239-89C2-CF83DABFD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780" y="599768"/>
            <a:ext cx="6074467" cy="55724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sz="3200" dirty="0"/>
              <a:t>La mémoire à long terme épisodique, sémantique et procédurale est habituellement maintenue. </a:t>
            </a:r>
          </a:p>
          <a:p>
            <a:pPr marL="0" indent="0">
              <a:buNone/>
            </a:pPr>
            <a:endParaRPr lang="fr-CA" sz="3200" dirty="0"/>
          </a:p>
          <a:p>
            <a:pPr marL="0" indent="0">
              <a:buNone/>
            </a:pPr>
            <a:r>
              <a:rPr lang="fr-CA" sz="3200" dirty="0"/>
              <a:t>La mémoire à long terme, affective ou émotive, est conservée toute la vie même dans les cas de déficits  cognitifs </a:t>
            </a:r>
            <a:r>
              <a:rPr lang="fr-CA" sz="3200" i="1" dirty="0"/>
              <a:t>(émotions positives ou négatives).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622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030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1032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0" name="Rectangle 1034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2" name="Rectangle 1036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1279E59-273C-0082-0257-1BA4F5D037C9}"/>
              </a:ext>
            </a:extLst>
          </p:cNvPr>
          <p:cNvSpPr txBox="1"/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all" dirty="0" err="1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Activité</a:t>
            </a:r>
            <a:r>
              <a:rPr lang="en-US" sz="5400" b="1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– Jeux de </a:t>
            </a:r>
            <a:r>
              <a:rPr lang="en-US" sz="5400" b="1" cap="all" dirty="0" err="1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mémoire</a:t>
            </a:r>
            <a:r>
              <a:rPr lang="en-US" sz="5400" b="1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026" name="Picture 2" descr="Photos gratuites de Crayons de couleur">
            <a:extLst>
              <a:ext uri="{FF2B5EF4-FFF2-40B4-BE49-F238E27FC236}">
                <a16:creationId xmlns:a16="http://schemas.microsoft.com/office/drawing/2014/main" id="{B57D3388-ADF2-374A-1A0B-47B009053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r="1" b="1"/>
          <a:stretch/>
        </p:blipFill>
        <p:spPr bwMode="auto">
          <a:xfrm>
            <a:off x="1007196" y="2265037"/>
            <a:ext cx="5088800" cy="39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z="2000" dirty="0"/>
              <a:t>En équipe de 2 personnes,  choisissez-vous un jeu de mémoire. Faites-le jusqu’à ce qu’un gagnant remporte la partie.</a:t>
            </a:r>
          </a:p>
          <a:p>
            <a:pPr marL="0" indent="0">
              <a:buNone/>
            </a:pPr>
            <a:endParaRPr lang="fr-CA" sz="2000" dirty="0"/>
          </a:p>
          <a:p>
            <a:r>
              <a:rPr lang="fr-CA" sz="2000" dirty="0"/>
              <a:t>Répondez ensuite aux questions sur la feuille que je vous remettrai.</a:t>
            </a:r>
          </a:p>
          <a:p>
            <a:endParaRPr lang="fr-CA" dirty="0"/>
          </a:p>
          <a:p>
            <a:endParaRPr lang="fr-CA" sz="2000" dirty="0"/>
          </a:p>
          <a:p>
            <a:pPr marL="0" indent="0" algn="ctr">
              <a:buNone/>
            </a:pPr>
            <a:r>
              <a:rPr lang="fr-CA" sz="2000" dirty="0"/>
              <a:t>Bonne partie ;)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34" name="Oval 1038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036" name="Oval 1040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384CEC-EF88-4F1B-4B47-4AF0919488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4167" y="4567461"/>
            <a:ext cx="1670449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23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fr-CA" dirty="0"/>
              <a:t>Aide jeunesse pour la Réussite scolaire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29638A-DC1A-D88C-4EE3-E87C441E4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0" r="4079" b="1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fr-CA" dirty="0">
                <a:hlinkClick r:id="rId5"/>
              </a:rPr>
              <a:t>https://www.alloprof.qc.ca/fr/parents/articles/reussir-examens/comment-stimuler-memoire-k1245</a:t>
            </a:r>
            <a:endParaRPr lang="fr-CA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027" y="6296503"/>
            <a:ext cx="1062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A" dirty="0"/>
              <a:t>https://www.alloprof.qc.ca/fr/parents/articles/reussir-examens/comment-stimuler-memoire-k1245</a:t>
            </a:r>
          </a:p>
        </p:txBody>
      </p:sp>
    </p:spTree>
    <p:extLst>
      <p:ext uri="{BB962C8B-B14F-4D97-AF65-F5344CB8AC3E}">
        <p14:creationId xmlns:p14="http://schemas.microsoft.com/office/powerpoint/2010/main" val="4007038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2F022A-C1CA-46C9-9261-3593429CB7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4355692"/>
            <a:ext cx="9085940" cy="1472224"/>
          </a:xfrm>
        </p:spPr>
        <p:txBody>
          <a:bodyPr anchor="b">
            <a:normAutofit/>
          </a:bodyPr>
          <a:lstStyle/>
          <a:p>
            <a:r>
              <a:rPr lang="fr-CA" sz="5400" dirty="0"/>
              <a:t>Changements affectifs et psychologiques p.27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634A2A4-C254-4021-8501-C2A2580CB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5908302"/>
            <a:ext cx="9052560" cy="364482"/>
          </a:xfrm>
        </p:spPr>
        <p:txBody>
          <a:bodyPr>
            <a:normAutofit/>
          </a:bodyPr>
          <a:lstStyle/>
          <a:p>
            <a:endParaRPr lang="fr-CA" sz="19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08BC01-A289-44B6-9133-2814052F9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CD65F9-B9FF-4981-AB43-F25748584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82EC907-6C80-4890-9ECB-3019DBC4D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EC5DC534-7A33-05D4-9038-861DC62B7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1" y="0"/>
            <a:ext cx="6352149" cy="42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37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r"/>
            <a:r>
              <a:rPr lang="fr-CA" sz="4800">
                <a:solidFill>
                  <a:srgbClr val="FFFFFF"/>
                </a:solidFill>
              </a:rPr>
              <a:t>Changements affectifs et psychologiques p.27</a:t>
            </a:r>
          </a:p>
        </p:txBody>
      </p:sp>
      <p:sp>
        <p:nvSpPr>
          <p:cNvPr id="4" name="Espace réservé du contenu 4"/>
          <p:cNvSpPr>
            <a:spLocks noGrp="1"/>
          </p:cNvSpPr>
          <p:nvPr>
            <p:ph idx="1"/>
          </p:nvPr>
        </p:nvSpPr>
        <p:spPr>
          <a:xfrm>
            <a:off x="5053780" y="599768"/>
            <a:ext cx="6074467" cy="55724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Concerne les sentiments, les émotions, les attitudes et l’humeur.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Les gens poursuivent leurs activités physiques ou intellectuelles jusqu’à un âge très avancé : fierté, sécurité et accomplissement </a:t>
            </a:r>
          </a:p>
          <a:p>
            <a:pPr marL="64008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b="1" dirty="0"/>
              <a:t>Les personnes qui décident de ne pas poursuivre ses activités peuvent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S’isoler graduellement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Avoir peur de la criminalité, de la maladie, de la dépendance de se faire placer en CHSLD, de la  mort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Se sentent diminuées ou inférieures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Deviennent moins autonomes et dépendantes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Dépression </a:t>
            </a:r>
          </a:p>
          <a:p>
            <a:endParaRPr lang="fr-C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7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r"/>
            <a:r>
              <a:rPr lang="fr-CA" sz="4800">
                <a:solidFill>
                  <a:srgbClr val="FFFFFF"/>
                </a:solidFill>
              </a:rPr>
              <a:t>Facteurs influençant l’état affectif des aînés 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5053780" y="599768"/>
            <a:ext cx="6074467" cy="557243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fr-CA" dirty="0"/>
          </a:p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Leur évaluation de leur vie et la satisfaction qu’elles en retiennent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Nombreuses pertes subitement (décès, déménagement)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Changements de rôles imposés par l’âge (retraite, grands-parents)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Modification du réseau social ou familial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Solitude et isolement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Façon de réagir au stress et aux pertes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État de santé (bon ou altéré)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CA" dirty="0"/>
              <a:t>Changement de logement/Placement en CHSLD</a:t>
            </a:r>
          </a:p>
          <a:p>
            <a:pPr marL="64008" indent="0">
              <a:buNone/>
            </a:pPr>
            <a:endParaRPr lang="fr-C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763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4648169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EC6DA9-E5EA-4A97-BE21-2FE484F5E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6"/>
            <a:ext cx="3686312" cy="5528734"/>
          </a:xfrm>
        </p:spPr>
        <p:txBody>
          <a:bodyPr>
            <a:normAutofit/>
          </a:bodyPr>
          <a:lstStyle/>
          <a:p>
            <a:pPr algn="r"/>
            <a:r>
              <a:rPr lang="fr-CA" sz="4800">
                <a:solidFill>
                  <a:srgbClr val="FFFFFF"/>
                </a:solidFill>
              </a:rPr>
              <a:t>Changements biologiques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CED084-FC30-47D1-A946-5C78D5247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780" y="599768"/>
            <a:ext cx="6074467" cy="55724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CA" b="1" dirty="0"/>
              <a:t>Modifications dans les systèmes: </a:t>
            </a:r>
          </a:p>
          <a:p>
            <a:r>
              <a:rPr lang="fr-CA" dirty="0"/>
              <a:t>Musculosquelettique et Tégumentaire</a:t>
            </a:r>
          </a:p>
          <a:p>
            <a:r>
              <a:rPr lang="fr-CA" dirty="0"/>
              <a:t>Immunitaire</a:t>
            </a:r>
          </a:p>
          <a:p>
            <a:r>
              <a:rPr lang="fr-CA" dirty="0"/>
              <a:t>Nerveux et Sensoriel</a:t>
            </a:r>
          </a:p>
          <a:p>
            <a:r>
              <a:rPr lang="fr-CA" dirty="0"/>
              <a:t>Endocrinien</a:t>
            </a:r>
          </a:p>
          <a:p>
            <a:r>
              <a:rPr lang="fr-CA" dirty="0"/>
              <a:t>Digestif</a:t>
            </a:r>
          </a:p>
          <a:p>
            <a:r>
              <a:rPr lang="fr-CA" dirty="0"/>
              <a:t>Cardiovasculaire et Respiratoire</a:t>
            </a:r>
          </a:p>
          <a:p>
            <a:r>
              <a:rPr lang="fr-CA" dirty="0"/>
              <a:t>Urinaire et Reproducteur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ADAA6D-09D9-5C1D-12A3-8DD933B9E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698" y="0"/>
            <a:ext cx="2764302" cy="184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979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D92C10-8E6E-E59B-6072-8CC49244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798394"/>
            <a:ext cx="4730451" cy="1637730"/>
          </a:xfrm>
        </p:spPr>
        <p:txBody>
          <a:bodyPr>
            <a:normAutofit/>
          </a:bodyPr>
          <a:lstStyle/>
          <a:p>
            <a:r>
              <a:rPr lang="fr-CA" sz="440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37A432-06D1-A6BB-9606-CD42189F3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578608"/>
            <a:ext cx="4730451" cy="3593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1800" b="1" dirty="0"/>
              <a:t>CÉMEQ: p.16 à 30</a:t>
            </a:r>
          </a:p>
          <a:p>
            <a:pPr marL="0" indent="0">
              <a:buNone/>
            </a:pPr>
            <a:endParaRPr lang="fr-CA" sz="18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fr-CA" sz="1800" dirty="0"/>
          </a:p>
          <a:p>
            <a:pPr marL="0" indent="0">
              <a:buNone/>
            </a:pPr>
            <a:r>
              <a:rPr lang="fr-CA" sz="1800" b="1" dirty="0"/>
              <a:t>Rappel théorique:</a:t>
            </a:r>
          </a:p>
          <a:p>
            <a:pPr marL="182880" marR="0" lvl="0" indent="-18288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Les changements biologiques</a:t>
            </a:r>
          </a:p>
          <a:p>
            <a:pPr marL="457200" marR="0" lvl="1" indent="-182880" defTabSz="914400" rtl="0" eaLnBrk="1" fontAlgn="auto" latinLnBrk="0" hangingPunct="1">
              <a:spcBef>
                <a:spcPts val="400"/>
              </a:spcBef>
              <a:spcAft>
                <a:spcPts val="20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fr-CA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Les systèmes</a:t>
            </a:r>
          </a:p>
          <a:p>
            <a:pPr marL="457200" marR="0" lvl="1" indent="-182880" defTabSz="914400" rtl="0" eaLnBrk="1" fontAlgn="auto" latinLnBrk="0" hangingPunct="1">
              <a:spcBef>
                <a:spcPts val="400"/>
              </a:spcBef>
              <a:spcAft>
                <a:spcPts val="20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fr-CA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14 besoins fondamentaux chez l’aînés</a:t>
            </a:r>
          </a:p>
          <a:p>
            <a:pPr marL="182880" marR="0" lvl="0" indent="-18288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Changements cognitifs</a:t>
            </a:r>
          </a:p>
          <a:p>
            <a:pPr marL="182880" marR="0" lvl="0" indent="-18288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Changements affectifs et psychologiques</a:t>
            </a:r>
          </a:p>
          <a:p>
            <a:pPr marL="0" indent="0">
              <a:buNone/>
            </a:pPr>
            <a:endParaRPr lang="fr-CA" sz="1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CCA952-C4BF-1107-4FBC-43CBFCE5B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4" r="32952" b="-1"/>
          <a:stretch/>
        </p:blipFill>
        <p:spPr>
          <a:xfrm>
            <a:off x="5913124" y="10"/>
            <a:ext cx="6278877" cy="6857990"/>
          </a:xfrm>
          <a:custGeom>
            <a:avLst/>
            <a:gdLst/>
            <a:ahLst/>
            <a:cxnLst/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84E34F7-E155-426C-A88E-8AEA6CF3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3" y="0"/>
            <a:ext cx="627887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41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030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1032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0" name="Rectangle 1034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2" name="Rectangle 1036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1279E59-273C-0082-0257-1BA4F5D037C9}"/>
              </a:ext>
            </a:extLst>
          </p:cNvPr>
          <p:cNvSpPr txBox="1"/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cap="all" dirty="0" err="1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Activité</a:t>
            </a:r>
            <a:r>
              <a:rPr lang="en-US" sz="5400" b="1" cap="all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026" name="Picture 2" descr="Photos gratuites de Crayons de couleur">
            <a:extLst>
              <a:ext uri="{FF2B5EF4-FFF2-40B4-BE49-F238E27FC236}">
                <a16:creationId xmlns:a16="http://schemas.microsoft.com/office/drawing/2014/main" id="{B57D3388-ADF2-374A-1A0B-47B009053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r="1" b="1"/>
          <a:stretch/>
        </p:blipFill>
        <p:spPr bwMode="auto">
          <a:xfrm>
            <a:off x="1007196" y="2265037"/>
            <a:ext cx="5088800" cy="390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lvl="0" indent="0">
              <a:buNone/>
            </a:pPr>
            <a:r>
              <a:rPr lang="en-US" dirty="0"/>
              <a:t>Les 14 </a:t>
            </a:r>
            <a:r>
              <a:rPr lang="en-US" dirty="0" err="1"/>
              <a:t>besoins</a:t>
            </a:r>
            <a:r>
              <a:rPr lang="en-US" dirty="0"/>
              <a:t> </a:t>
            </a:r>
            <a:r>
              <a:rPr lang="en-US" dirty="0" err="1"/>
              <a:t>fondamentaux</a:t>
            </a:r>
            <a:r>
              <a:rPr lang="en-US" dirty="0"/>
              <a:t> </a:t>
            </a:r>
            <a:r>
              <a:rPr lang="en-US" dirty="0" err="1"/>
              <a:t>perturbés</a:t>
            </a:r>
            <a:r>
              <a:rPr lang="en-US" dirty="0"/>
              <a:t> chez la </a:t>
            </a:r>
            <a:r>
              <a:rPr lang="en-US" dirty="0" err="1"/>
              <a:t>personne</a:t>
            </a:r>
            <a:r>
              <a:rPr lang="en-US" dirty="0"/>
              <a:t> </a:t>
            </a:r>
            <a:r>
              <a:rPr lang="en-US" dirty="0" err="1"/>
              <a:t>âgée</a:t>
            </a:r>
            <a:endParaRPr lang="en-US" dirty="0"/>
          </a:p>
          <a:p>
            <a:pPr marL="0" lv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buNone/>
            </a:pPr>
            <a:r>
              <a:rPr lang="en-US" b="1" dirty="0">
                <a:solidFill>
                  <a:schemeClr val="accent5"/>
                </a:solidFill>
              </a:rPr>
              <a:t>Avec le document : Perturbations </a:t>
            </a:r>
            <a:r>
              <a:rPr lang="en-US" b="1" dirty="0" err="1">
                <a:solidFill>
                  <a:schemeClr val="accent5"/>
                </a:solidFill>
              </a:rPr>
              <a:t>reliées</a:t>
            </a:r>
            <a:r>
              <a:rPr lang="en-US" b="1" dirty="0">
                <a:solidFill>
                  <a:schemeClr val="accent5"/>
                </a:solidFill>
              </a:rPr>
              <a:t> au </a:t>
            </a:r>
            <a:r>
              <a:rPr lang="en-US" b="1" dirty="0" err="1">
                <a:solidFill>
                  <a:schemeClr val="accent5"/>
                </a:solidFill>
              </a:rPr>
              <a:t>vieillissement</a:t>
            </a:r>
            <a:r>
              <a:rPr lang="en-US" b="1" dirty="0">
                <a:solidFill>
                  <a:schemeClr val="accent5"/>
                </a:solidFill>
              </a:rPr>
              <a:t> </a:t>
            </a:r>
            <a:r>
              <a:rPr lang="en-US" b="1" dirty="0" err="1">
                <a:solidFill>
                  <a:schemeClr val="accent5"/>
                </a:solidFill>
              </a:rPr>
              <a:t>en</a:t>
            </a:r>
            <a:r>
              <a:rPr lang="en-US" b="1" dirty="0">
                <a:solidFill>
                  <a:schemeClr val="accent5"/>
                </a:solidFill>
              </a:rPr>
              <a:t> </a:t>
            </a:r>
            <a:r>
              <a:rPr lang="en-US" b="1" dirty="0" err="1">
                <a:solidFill>
                  <a:schemeClr val="accent5"/>
                </a:solidFill>
              </a:rPr>
              <a:t>fonction</a:t>
            </a:r>
            <a:r>
              <a:rPr lang="en-US" b="1" dirty="0">
                <a:solidFill>
                  <a:schemeClr val="accent5"/>
                </a:solidFill>
              </a:rPr>
              <a:t> des </a:t>
            </a:r>
            <a:r>
              <a:rPr lang="en-US" b="1" dirty="0" err="1">
                <a:solidFill>
                  <a:schemeClr val="accent5"/>
                </a:solidFill>
              </a:rPr>
              <a:t>besoins</a:t>
            </a:r>
            <a:r>
              <a:rPr lang="en-US" b="1" dirty="0">
                <a:solidFill>
                  <a:schemeClr val="accent5"/>
                </a:solidFill>
              </a:rPr>
              <a:t> </a:t>
            </a:r>
            <a:r>
              <a:rPr lang="en-US" b="1" dirty="0" err="1">
                <a:solidFill>
                  <a:schemeClr val="accent5"/>
                </a:solidFill>
              </a:rPr>
              <a:t>fondamentaux</a:t>
            </a:r>
            <a:endParaRPr lang="en-US" b="1" dirty="0">
              <a:solidFill>
                <a:schemeClr val="accent5"/>
              </a:solidFill>
            </a:endParaRPr>
          </a:p>
          <a:p>
            <a:pPr marL="0"/>
            <a:endParaRPr lang="en-US" dirty="0"/>
          </a:p>
        </p:txBody>
      </p:sp>
      <p:sp>
        <p:nvSpPr>
          <p:cNvPr id="1034" name="Oval 1038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036" name="Oval 1040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223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D0E828-D389-98AD-0861-435B691C7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Rappel des 14 besoins fondamentaux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719F93B-491C-41E2-85B1-B969B8BE3A29}"/>
              </a:ext>
            </a:extLst>
          </p:cNvPr>
          <p:cNvSpPr txBox="1"/>
          <p:nvPr/>
        </p:nvSpPr>
        <p:spPr>
          <a:xfrm>
            <a:off x="424070" y="1709530"/>
            <a:ext cx="116221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/>
              <a:t>Pouvez-vous me nommer les 14 besoins fondamentaux de Virginia Henderson ?</a:t>
            </a:r>
          </a:p>
          <a:p>
            <a:endParaRPr lang="fr-CA" dirty="0"/>
          </a:p>
          <a:p>
            <a:pPr marL="342900" indent="-342900">
              <a:buAutoNum type="arabicPeriod"/>
            </a:pPr>
            <a:r>
              <a:rPr lang="fr-CA" dirty="0"/>
              <a:t>Respirer</a:t>
            </a:r>
          </a:p>
          <a:p>
            <a:pPr marL="342900" indent="-342900">
              <a:buAutoNum type="arabicPeriod"/>
            </a:pPr>
            <a:r>
              <a:rPr lang="fr-CA" dirty="0"/>
              <a:t>Boire et Manger</a:t>
            </a:r>
          </a:p>
          <a:p>
            <a:pPr marL="342900" indent="-342900">
              <a:buAutoNum type="arabicPeriod"/>
            </a:pPr>
            <a:r>
              <a:rPr lang="fr-CA" dirty="0"/>
              <a:t>Éliminer</a:t>
            </a:r>
          </a:p>
          <a:p>
            <a:pPr marL="342900" indent="-342900">
              <a:buAutoNum type="arabicPeriod"/>
            </a:pPr>
            <a:r>
              <a:rPr lang="fr-CA" dirty="0"/>
              <a:t>Se mouvoir et maintenir une bonne posture</a:t>
            </a:r>
          </a:p>
          <a:p>
            <a:pPr marL="342900" indent="-342900">
              <a:buAutoNum type="arabicPeriod"/>
            </a:pPr>
            <a:r>
              <a:rPr lang="fr-CA" dirty="0"/>
              <a:t>Dormir et se reposer</a:t>
            </a:r>
          </a:p>
          <a:p>
            <a:pPr marL="342900" indent="-342900">
              <a:buAutoNum type="arabicPeriod"/>
            </a:pPr>
            <a:r>
              <a:rPr lang="fr-CA" dirty="0"/>
              <a:t>Se vêtir et se dévêtir</a:t>
            </a:r>
          </a:p>
          <a:p>
            <a:pPr marL="342900" indent="-342900">
              <a:buAutoNum type="arabicPeriod"/>
            </a:pPr>
            <a:r>
              <a:rPr lang="fr-CA" dirty="0"/>
              <a:t>Maintenir la température du corps dans les limites de la normale</a:t>
            </a:r>
          </a:p>
          <a:p>
            <a:pPr marL="342900" indent="-342900">
              <a:buAutoNum type="arabicPeriod"/>
            </a:pPr>
            <a:r>
              <a:rPr lang="fr-CA" dirty="0"/>
              <a:t>Être propre, soigné et protéger ses téguments</a:t>
            </a:r>
          </a:p>
          <a:p>
            <a:pPr marL="342900" indent="-342900">
              <a:buAutoNum type="arabicPeriod"/>
            </a:pPr>
            <a:r>
              <a:rPr lang="fr-CA" dirty="0"/>
              <a:t>Éviter les dangers</a:t>
            </a:r>
          </a:p>
          <a:p>
            <a:pPr marL="342900" indent="-342900">
              <a:buAutoNum type="arabicPeriod"/>
            </a:pPr>
            <a:r>
              <a:rPr lang="fr-CA" dirty="0"/>
              <a:t>Communiquer</a:t>
            </a:r>
          </a:p>
          <a:p>
            <a:pPr marL="342900" indent="-342900">
              <a:buAutoNum type="arabicPeriod"/>
            </a:pPr>
            <a:r>
              <a:rPr lang="fr-CA" dirty="0"/>
              <a:t>Agir selon ses croyances et ses valeurs</a:t>
            </a:r>
          </a:p>
          <a:p>
            <a:pPr marL="342900" indent="-342900">
              <a:buAutoNum type="arabicPeriod"/>
            </a:pPr>
            <a:r>
              <a:rPr lang="fr-CA" dirty="0"/>
              <a:t>S’occuper en vue de se réaliser</a:t>
            </a:r>
          </a:p>
          <a:p>
            <a:pPr marL="342900" indent="-342900">
              <a:buAutoNum type="arabicPeriod"/>
            </a:pPr>
            <a:r>
              <a:rPr lang="fr-CA" dirty="0"/>
              <a:t>Se récréer</a:t>
            </a:r>
          </a:p>
          <a:p>
            <a:pPr marL="342900" indent="-342900">
              <a:buAutoNum type="arabicPeriod"/>
            </a:pPr>
            <a:r>
              <a:rPr lang="fr-CA" dirty="0"/>
              <a:t>Apprendre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44704C-BC54-0B40-FF3D-11C83D7FA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192" y="2147541"/>
            <a:ext cx="4032738" cy="403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1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3B4DA0-C5F7-422A-815A-E31FE272B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fr-CA" dirty="0"/>
              <a:t>Respirer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5941AD-F3CB-46D2-0383-1429185283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195" r="4" b="3786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64D936-B843-47B2-87F9-88BA05ACF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endParaRPr lang="fr-CA" dirty="0"/>
          </a:p>
          <a:p>
            <a:r>
              <a:rPr lang="fr-CA" sz="2400" dirty="0"/>
              <a:t>Difficulté à expectorer</a:t>
            </a:r>
          </a:p>
          <a:p>
            <a:r>
              <a:rPr lang="fr-CA" sz="2400" dirty="0"/>
              <a:t>Dyspnée à l’effort</a:t>
            </a:r>
          </a:p>
          <a:p>
            <a:r>
              <a:rPr lang="fr-CA" sz="2400" dirty="0"/>
              <a:t>Augmentation de la sensibilité aux infections respiratoires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b="1" dirty="0"/>
              <a:t>Voir p.117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678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5AF9723-7172-49D0-95C3-57ED3D0DD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fr-CA" dirty="0"/>
              <a:t>Boire et manger</a:t>
            </a:r>
            <a:br>
              <a:rPr lang="fr-CA" dirty="0"/>
            </a:b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EECE4D-DCC7-9C8A-075A-D54E9D17D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55" r="-1" b="19594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C19DC1-AF67-45BB-B249-830C272E4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fr-CA" dirty="0"/>
              <a:t>Diminution de la soif</a:t>
            </a:r>
          </a:p>
          <a:p>
            <a:r>
              <a:rPr lang="fr-CA" dirty="0"/>
              <a:t>Difficulté à mastiquer</a:t>
            </a:r>
          </a:p>
          <a:p>
            <a:r>
              <a:rPr lang="fr-CA" dirty="0"/>
              <a:t>Diminution de la santé dentaire</a:t>
            </a:r>
          </a:p>
          <a:p>
            <a:r>
              <a:rPr lang="fr-CA" dirty="0"/>
              <a:t>Dyspepsie (éructation, pyrosis et flatulence)</a:t>
            </a:r>
          </a:p>
          <a:p>
            <a:r>
              <a:rPr lang="fr-CA" dirty="0"/>
              <a:t>Diminution du goût, de l’odorat et de l’appétit</a:t>
            </a:r>
          </a:p>
          <a:p>
            <a:endParaRPr lang="fr-CA" dirty="0"/>
          </a:p>
          <a:p>
            <a:r>
              <a:rPr lang="fr-CA" b="1" dirty="0"/>
              <a:t>Voir p.117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129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1886F9-E29B-493C-8742-A1B0B04B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fr-CA" dirty="0"/>
              <a:t>Éliminer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017B42-2E88-B541-8F1F-C872FC0AA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62" r="3" b="3"/>
          <a:stretch/>
        </p:blipFill>
        <p:spPr>
          <a:xfrm>
            <a:off x="1007196" y="2265037"/>
            <a:ext cx="5088800" cy="3907158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C27CC1-7EC3-4948-B34E-6C58B795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fr-CA" dirty="0"/>
              <a:t>Urgence et fréquence urinaire</a:t>
            </a:r>
          </a:p>
          <a:p>
            <a:r>
              <a:rPr lang="fr-CA" dirty="0"/>
              <a:t>Mictions nocturnes</a:t>
            </a:r>
          </a:p>
          <a:p>
            <a:r>
              <a:rPr lang="fr-CA" dirty="0"/>
              <a:t>Augmentation du risque d’intoxication médicamenteuse</a:t>
            </a:r>
          </a:p>
          <a:p>
            <a:r>
              <a:rPr lang="fr-CA" dirty="0"/>
              <a:t>Constipation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b="1" dirty="0"/>
              <a:t>Voir p.118</a:t>
            </a:r>
            <a:endParaRPr lang="fr-CA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0163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e de bois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1_Type de bois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2_Type de bois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TM03090434[[fn=Type de bois]]</Template>
  <TotalTime>706</TotalTime>
  <Words>1423</Words>
  <Application>Microsoft Office PowerPoint</Application>
  <PresentationFormat>Grand écran</PresentationFormat>
  <Paragraphs>263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40</vt:i4>
      </vt:variant>
    </vt:vector>
  </HeadingPairs>
  <TitlesOfParts>
    <vt:vector size="48" baseType="lpstr">
      <vt:lpstr>Calibri</vt:lpstr>
      <vt:lpstr>Rockwell</vt:lpstr>
      <vt:lpstr>Rockwell Condensed</vt:lpstr>
      <vt:lpstr>Rockwell Extra Bold</vt:lpstr>
      <vt:lpstr>Wingdings</vt:lpstr>
      <vt:lpstr>Type de bois</vt:lpstr>
      <vt:lpstr>1_Type de bois</vt:lpstr>
      <vt:lpstr>2_Type de bois</vt:lpstr>
      <vt:lpstr>Cours #2</vt:lpstr>
      <vt:lpstr>Bienvenue dans l’univers du déficit cognitif!!</vt:lpstr>
      <vt:lpstr>Changements biologiques p.29</vt:lpstr>
      <vt:lpstr>Changements biologiques</vt:lpstr>
      <vt:lpstr>Présentation PowerPoint</vt:lpstr>
      <vt:lpstr>Rappel des 14 besoins fondamentaux</vt:lpstr>
      <vt:lpstr>Respirer </vt:lpstr>
      <vt:lpstr>Boire et manger </vt:lpstr>
      <vt:lpstr>Éliminer</vt:lpstr>
      <vt:lpstr>Se mouvoir et maintenir une bonne posture </vt:lpstr>
      <vt:lpstr>Dormir et se reposer </vt:lpstr>
      <vt:lpstr>Se vêtir et se dévêtir </vt:lpstr>
      <vt:lpstr>Maintenir la température du corps dans les limites de la normale </vt:lpstr>
      <vt:lpstr>Être propre, soigné et protéger ses téguments </vt:lpstr>
      <vt:lpstr>Éviter les dangers </vt:lpstr>
      <vt:lpstr>Communiquer avec ses semblables </vt:lpstr>
      <vt:lpstr>Agir selon ses croyances et valeurs </vt:lpstr>
      <vt:lpstr>S’occuper en vue de se réaliser </vt:lpstr>
      <vt:lpstr>Se récréer </vt:lpstr>
      <vt:lpstr>Apprendre </vt:lpstr>
      <vt:lpstr>Facteurs expliquant ces modifications p.22</vt:lpstr>
      <vt:lpstr>Changements Cognitifs p.23</vt:lpstr>
      <vt:lpstr>Changements cognitifs p.23</vt:lpstr>
      <vt:lpstr>Changements cognitifs p.23</vt:lpstr>
      <vt:lpstr>Vieillissement normal</vt:lpstr>
      <vt:lpstr> vieillissement normal </vt:lpstr>
      <vt:lpstr>Changements cognitifs P.23</vt:lpstr>
      <vt:lpstr>Changements Cognitifs p.23</vt:lpstr>
      <vt:lpstr> Le fonctionnement de la mémoire  </vt:lpstr>
      <vt:lpstr>Présentation PowerPoint</vt:lpstr>
      <vt:lpstr>Présentation PowerPoint</vt:lpstr>
      <vt:lpstr>3 types de mémoire</vt:lpstr>
      <vt:lpstr> La mémoire sémantique  </vt:lpstr>
      <vt:lpstr> vieillissement normal </vt:lpstr>
      <vt:lpstr>Présentation PowerPoint</vt:lpstr>
      <vt:lpstr>Aide jeunesse pour la Réussite scolaire</vt:lpstr>
      <vt:lpstr>Changements affectifs et psychologiques p.27</vt:lpstr>
      <vt:lpstr>Changements affectifs et psychologiques p.27</vt:lpstr>
      <vt:lpstr>Facteurs influençant l’état affectif des aînés 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Changements biologiques</dc:title>
  <dc:creator>Jean Jacques, Lucika</dc:creator>
  <cp:lastModifiedBy>Lévesque, Maryse</cp:lastModifiedBy>
  <cp:revision>32</cp:revision>
  <cp:lastPrinted>2020-11-30T20:58:53Z</cp:lastPrinted>
  <dcterms:created xsi:type="dcterms:W3CDTF">2020-11-28T00:13:15Z</dcterms:created>
  <dcterms:modified xsi:type="dcterms:W3CDTF">2024-05-28T13:43:35Z</dcterms:modified>
</cp:coreProperties>
</file>