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0"/>
  </p:notesMasterIdLst>
  <p:sldIdLst>
    <p:sldId id="287" r:id="rId2"/>
    <p:sldId id="291" r:id="rId3"/>
    <p:sldId id="286" r:id="rId4"/>
    <p:sldId id="280" r:id="rId5"/>
    <p:sldId id="290" r:id="rId6"/>
    <p:sldId id="282" r:id="rId7"/>
    <p:sldId id="292" r:id="rId8"/>
    <p:sldId id="293" r:id="rId9"/>
    <p:sldId id="279" r:id="rId10"/>
    <p:sldId id="294" r:id="rId11"/>
    <p:sldId id="295" r:id="rId12"/>
    <p:sldId id="297" r:id="rId13"/>
    <p:sldId id="296" r:id="rId14"/>
    <p:sldId id="278" r:id="rId15"/>
    <p:sldId id="283" r:id="rId16"/>
    <p:sldId id="284" r:id="rId17"/>
    <p:sldId id="298"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9DD75C-E772-4E62-8F2C-6B8F047E1084}" type="datetimeFigureOut">
              <a:rPr lang="fr-CA" smtClean="0"/>
              <a:t>2024-05-28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86FBD-3F18-4A4F-A9C6-1603922E7950}" type="slidenum">
              <a:rPr lang="fr-CA" smtClean="0"/>
              <a:t>‹N°›</a:t>
            </a:fld>
            <a:endParaRPr lang="fr-CA"/>
          </a:p>
        </p:txBody>
      </p:sp>
    </p:spTree>
    <p:extLst>
      <p:ext uri="{BB962C8B-B14F-4D97-AF65-F5344CB8AC3E}">
        <p14:creationId xmlns:p14="http://schemas.microsoft.com/office/powerpoint/2010/main" val="393251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B486FBD-3F18-4A4F-A9C6-1603922E7950}" type="slidenum">
              <a:rPr lang="fr-CA" smtClean="0"/>
              <a:t>3</a:t>
            </a:fld>
            <a:endParaRPr lang="fr-CA"/>
          </a:p>
        </p:txBody>
      </p:sp>
    </p:spTree>
    <p:extLst>
      <p:ext uri="{BB962C8B-B14F-4D97-AF65-F5344CB8AC3E}">
        <p14:creationId xmlns:p14="http://schemas.microsoft.com/office/powerpoint/2010/main" val="3012927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La fédération de l’âge d’or du Québec.</a:t>
            </a:r>
          </a:p>
        </p:txBody>
      </p:sp>
      <p:sp>
        <p:nvSpPr>
          <p:cNvPr id="4" name="Espace réservé du numéro de diapositive 3"/>
          <p:cNvSpPr>
            <a:spLocks noGrp="1"/>
          </p:cNvSpPr>
          <p:nvPr>
            <p:ph type="sldNum" sz="quarter" idx="5"/>
          </p:nvPr>
        </p:nvSpPr>
        <p:spPr/>
        <p:txBody>
          <a:bodyPr/>
          <a:lstStyle/>
          <a:p>
            <a:fld id="{6B486FBD-3F18-4A4F-A9C6-1603922E7950}" type="slidenum">
              <a:rPr lang="fr-CA" smtClean="0"/>
              <a:t>4</a:t>
            </a:fld>
            <a:endParaRPr lang="fr-CA"/>
          </a:p>
        </p:txBody>
      </p:sp>
    </p:spTree>
    <p:extLst>
      <p:ext uri="{BB962C8B-B14F-4D97-AF65-F5344CB8AC3E}">
        <p14:creationId xmlns:p14="http://schemas.microsoft.com/office/powerpoint/2010/main" val="1137536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B486FBD-3F18-4A4F-A9C6-1603922E7950}" type="slidenum">
              <a:rPr lang="fr-CA" smtClean="0"/>
              <a:t>7</a:t>
            </a:fld>
            <a:endParaRPr lang="fr-CA"/>
          </a:p>
        </p:txBody>
      </p:sp>
    </p:spTree>
    <p:extLst>
      <p:ext uri="{BB962C8B-B14F-4D97-AF65-F5344CB8AC3E}">
        <p14:creationId xmlns:p14="http://schemas.microsoft.com/office/powerpoint/2010/main" val="229490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B486FBD-3F18-4A4F-A9C6-1603922E7950}" type="slidenum">
              <a:rPr lang="fr-CA" smtClean="0"/>
              <a:t>9</a:t>
            </a:fld>
            <a:endParaRPr lang="fr-CA"/>
          </a:p>
        </p:txBody>
      </p:sp>
    </p:spTree>
    <p:extLst>
      <p:ext uri="{BB962C8B-B14F-4D97-AF65-F5344CB8AC3E}">
        <p14:creationId xmlns:p14="http://schemas.microsoft.com/office/powerpoint/2010/main" val="190811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B486FBD-3F18-4A4F-A9C6-1603922E7950}" type="slidenum">
              <a:rPr lang="fr-CA" smtClean="0"/>
              <a:t>12</a:t>
            </a:fld>
            <a:endParaRPr lang="fr-CA"/>
          </a:p>
        </p:txBody>
      </p:sp>
    </p:spTree>
    <p:extLst>
      <p:ext uri="{BB962C8B-B14F-4D97-AF65-F5344CB8AC3E}">
        <p14:creationId xmlns:p14="http://schemas.microsoft.com/office/powerpoint/2010/main" val="347150912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5/28/2024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16AA21-1863-4931-97CB-99D0A168701B}"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72C379-9A7C-4C87-A116-CBE9F58B04C5}" type="datetimeFigureOut">
              <a:rPr lang="en-US" dirty="0"/>
              <a:t>5/28/2024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5/28/2024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youtube.com/watch?v=uOJg83BNf8g" TargetMode="Externa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Cours #3</a:t>
            </a:r>
          </a:p>
        </p:txBody>
      </p:sp>
      <p:sp>
        <p:nvSpPr>
          <p:cNvPr id="3" name="Sous-titre 2"/>
          <p:cNvSpPr>
            <a:spLocks noGrp="1"/>
          </p:cNvSpPr>
          <p:nvPr>
            <p:ph type="subTitle" idx="1"/>
          </p:nvPr>
        </p:nvSpPr>
        <p:spPr>
          <a:xfrm>
            <a:off x="1069848" y="4573946"/>
            <a:ext cx="7891272" cy="1069848"/>
          </a:xfrm>
        </p:spPr>
        <p:txBody>
          <a:bodyPr>
            <a:normAutofit/>
          </a:bodyPr>
          <a:lstStyle/>
          <a:p>
            <a:endParaRPr lang="fr-CA" dirty="0"/>
          </a:p>
        </p:txBody>
      </p:sp>
    </p:spTree>
    <p:extLst>
      <p:ext uri="{BB962C8B-B14F-4D97-AF65-F5344CB8AC3E}">
        <p14:creationId xmlns:p14="http://schemas.microsoft.com/office/powerpoint/2010/main" val="2998165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9" name="Oval 1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2" name="Rectangle 21">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ce réservé du texte 2"/>
          <p:cNvSpPr>
            <a:spLocks noGrp="1"/>
          </p:cNvSpPr>
          <p:nvPr>
            <p:ph type="body" idx="1"/>
          </p:nvPr>
        </p:nvSpPr>
        <p:spPr>
          <a:xfrm>
            <a:off x="7324483" y="4212708"/>
            <a:ext cx="3973916" cy="1721747"/>
          </a:xfrm>
        </p:spPr>
        <p:txBody>
          <a:bodyPr vert="horz" lIns="91440" tIns="45720" rIns="91440" bIns="45720" rtlCol="0" anchor="t">
            <a:normAutofit/>
          </a:bodyPr>
          <a:lstStyle/>
          <a:p>
            <a:endParaRPr lang="en-US" sz="2400">
              <a:solidFill>
                <a:schemeClr val="tx2"/>
              </a:solidFill>
            </a:endParaRPr>
          </a:p>
        </p:txBody>
      </p:sp>
      <p:sp>
        <p:nvSpPr>
          <p:cNvPr id="2" name="Titre 1"/>
          <p:cNvSpPr>
            <a:spLocks noGrp="1"/>
          </p:cNvSpPr>
          <p:nvPr>
            <p:ph type="title"/>
          </p:nvPr>
        </p:nvSpPr>
        <p:spPr>
          <a:xfrm>
            <a:off x="7327519" y="720071"/>
            <a:ext cx="3970877" cy="4429754"/>
          </a:xfrm>
        </p:spPr>
        <p:txBody>
          <a:bodyPr vert="horz" lIns="91440" tIns="45720" rIns="91440" bIns="45720" rtlCol="0" anchor="b">
            <a:normAutofit fontScale="90000"/>
          </a:bodyPr>
          <a:lstStyle/>
          <a:p>
            <a:br>
              <a:rPr lang="en-US" sz="1500" dirty="0">
                <a:solidFill>
                  <a:schemeClr val="tx1"/>
                </a:solidFill>
                <a:hlinkClick r:id="rId6">
                  <a:extLst>
                    <a:ext uri="{A12FA001-AC4F-418D-AE19-62706E023703}">
                      <ahyp:hlinkClr xmlns:ahyp="http://schemas.microsoft.com/office/drawing/2018/hyperlinkcolor" val="tx"/>
                    </a:ext>
                  </a:extLst>
                </a:hlinkClick>
              </a:rPr>
            </a:br>
            <a:br>
              <a:rPr lang="en-US" sz="1500" dirty="0">
                <a:solidFill>
                  <a:schemeClr val="tx1"/>
                </a:solidFill>
                <a:hlinkClick r:id="rId6">
                  <a:extLst>
                    <a:ext uri="{A12FA001-AC4F-418D-AE19-62706E023703}">
                      <ahyp:hlinkClr xmlns:ahyp="http://schemas.microsoft.com/office/drawing/2018/hyperlinkcolor" val="tx"/>
                    </a:ext>
                  </a:extLst>
                </a:hlinkClick>
              </a:rPr>
            </a:br>
            <a:br>
              <a:rPr lang="en-US" sz="1500" dirty="0">
                <a:solidFill>
                  <a:schemeClr val="tx1"/>
                </a:solidFill>
                <a:hlinkClick r:id="rId6">
                  <a:extLst>
                    <a:ext uri="{A12FA001-AC4F-418D-AE19-62706E023703}">
                      <ahyp:hlinkClr xmlns:ahyp="http://schemas.microsoft.com/office/drawing/2018/hyperlinkcolor" val="tx"/>
                    </a:ext>
                  </a:extLst>
                </a:hlinkClick>
              </a:rPr>
            </a:br>
            <a:br>
              <a:rPr lang="en-US" sz="1500" dirty="0">
                <a:solidFill>
                  <a:schemeClr val="tx1"/>
                </a:solidFill>
                <a:hlinkClick r:id="rId6">
                  <a:extLst>
                    <a:ext uri="{A12FA001-AC4F-418D-AE19-62706E023703}">
                      <ahyp:hlinkClr xmlns:ahyp="http://schemas.microsoft.com/office/drawing/2018/hyperlinkcolor" val="tx"/>
                    </a:ext>
                  </a:extLst>
                </a:hlinkClick>
              </a:rPr>
            </a:br>
            <a:br>
              <a:rPr lang="en-US" sz="2400" dirty="0">
                <a:solidFill>
                  <a:schemeClr val="tx1"/>
                </a:solidFill>
                <a:hlinkClick r:id="rId6">
                  <a:extLst>
                    <a:ext uri="{A12FA001-AC4F-418D-AE19-62706E023703}">
                      <ahyp:hlinkClr xmlns:ahyp="http://schemas.microsoft.com/office/drawing/2018/hyperlinkcolor" val="tx"/>
                    </a:ext>
                  </a:extLst>
                </a:hlinkClick>
              </a:rPr>
            </a:br>
            <a:r>
              <a:rPr lang="en-US" sz="2400" b="1" dirty="0">
                <a:solidFill>
                  <a:srgbClr val="FFC000"/>
                </a:solidFill>
                <a:hlinkClick r:id="rId6">
                  <a:extLst>
                    <a:ext uri="{A12FA001-AC4F-418D-AE19-62706E023703}">
                      <ahyp:hlinkClr xmlns:ahyp="http://schemas.microsoft.com/office/drawing/2018/hyperlinkcolor" val="tx"/>
                    </a:ext>
                  </a:extLst>
                </a:hlinkClick>
              </a:rPr>
              <a:t>https://www.youtube.com/watch?v=Dio5LZb88y8</a:t>
            </a:r>
            <a:br>
              <a:rPr lang="en-US" sz="2400" dirty="0">
                <a:solidFill>
                  <a:schemeClr val="tx1"/>
                </a:solidFill>
                <a:hlinkClick r:id="rId6">
                  <a:extLst>
                    <a:ext uri="{A12FA001-AC4F-418D-AE19-62706E023703}">
                      <ahyp:hlinkClr xmlns:ahyp="http://schemas.microsoft.com/office/drawing/2018/hyperlinkcolor" val="tx"/>
                    </a:ext>
                  </a:extLst>
                </a:hlinkClick>
              </a:rPr>
            </a:br>
            <a:r>
              <a:rPr lang="en-US" sz="2400" dirty="0">
                <a:solidFill>
                  <a:schemeClr val="tx1"/>
                </a:solidFill>
                <a:hlinkClick r:id="rId6">
                  <a:extLst>
                    <a:ext uri="{A12FA001-AC4F-418D-AE19-62706E023703}">
                      <ahyp:hlinkClr xmlns:ahyp="http://schemas.microsoft.com/office/drawing/2018/hyperlinkcolor" val="tx"/>
                    </a:ext>
                  </a:extLst>
                </a:hlinkClick>
              </a:rPr>
              <a:t>1:29 m</a:t>
            </a:r>
            <a:br>
              <a:rPr lang="en-US" sz="2400" u="sng" dirty="0">
                <a:solidFill>
                  <a:schemeClr val="tx1"/>
                </a:solidFill>
                <a:hlinkClick r:id="rId6">
                  <a:extLst>
                    <a:ext uri="{A12FA001-AC4F-418D-AE19-62706E023703}">
                      <ahyp:hlinkClr xmlns:ahyp="http://schemas.microsoft.com/office/drawing/2018/hyperlinkcolor" val="tx"/>
                    </a:ext>
                  </a:extLst>
                </a:hlinkClick>
              </a:rPr>
            </a:br>
            <a:br>
              <a:rPr lang="en-US" sz="2400" dirty="0">
                <a:solidFill>
                  <a:schemeClr val="tx1"/>
                </a:solidFill>
                <a:hlinkClick r:id="rId6">
                  <a:extLst>
                    <a:ext uri="{A12FA001-AC4F-418D-AE19-62706E023703}">
                      <ahyp:hlinkClr xmlns:ahyp="http://schemas.microsoft.com/office/drawing/2018/hyperlinkcolor" val="tx"/>
                    </a:ext>
                  </a:extLst>
                </a:hlinkClick>
              </a:rPr>
            </a:br>
            <a:br>
              <a:rPr lang="en-US" sz="2400" dirty="0">
                <a:solidFill>
                  <a:schemeClr val="tx1"/>
                </a:solidFill>
                <a:hlinkClick r:id="rId6">
                  <a:extLst>
                    <a:ext uri="{A12FA001-AC4F-418D-AE19-62706E023703}">
                      <ahyp:hlinkClr xmlns:ahyp="http://schemas.microsoft.com/office/drawing/2018/hyperlinkcolor" val="tx"/>
                    </a:ext>
                  </a:extLst>
                </a:hlinkClick>
              </a:rPr>
            </a:br>
            <a:r>
              <a:rPr lang="en-US" sz="2400" b="1" dirty="0">
                <a:solidFill>
                  <a:srgbClr val="FFC000"/>
                </a:solidFill>
                <a:hlinkClick r:id="rId6">
                  <a:extLst>
                    <a:ext uri="{A12FA001-AC4F-418D-AE19-62706E023703}">
                      <ahyp:hlinkClr xmlns:ahyp="http://schemas.microsoft.com/office/drawing/2018/hyperlinkcolor" val="tx"/>
                    </a:ext>
                  </a:extLst>
                </a:hlinkClick>
              </a:rPr>
              <a:t>https://www.youtube.com/watch?v=uOJg83BNf8g</a:t>
            </a:r>
            <a:br>
              <a:rPr lang="en-US" sz="2400" dirty="0">
                <a:solidFill>
                  <a:schemeClr val="tx1"/>
                </a:solidFill>
              </a:rPr>
            </a:br>
            <a:r>
              <a:rPr lang="en-US" sz="2400" dirty="0">
                <a:solidFill>
                  <a:schemeClr val="tx1"/>
                </a:solidFill>
              </a:rPr>
              <a:t>3:01m</a:t>
            </a:r>
            <a:br>
              <a:rPr lang="en-US" sz="2400" dirty="0">
                <a:solidFill>
                  <a:schemeClr val="tx1"/>
                </a:solidFill>
              </a:rPr>
            </a:br>
            <a:br>
              <a:rPr lang="en-US" sz="2400" dirty="0">
                <a:solidFill>
                  <a:schemeClr val="tx1"/>
                </a:solidFill>
              </a:rPr>
            </a:br>
            <a:br>
              <a:rPr lang="en-US" sz="1500" dirty="0">
                <a:solidFill>
                  <a:schemeClr val="tx1"/>
                </a:solidFill>
              </a:rPr>
            </a:br>
            <a:br>
              <a:rPr lang="en-US" sz="1500" dirty="0">
                <a:solidFill>
                  <a:schemeClr val="tx1"/>
                </a:solidFill>
              </a:rPr>
            </a:br>
            <a:br>
              <a:rPr lang="en-US" sz="1500" dirty="0">
                <a:solidFill>
                  <a:schemeClr val="tx1"/>
                </a:solidFill>
              </a:rPr>
            </a:br>
            <a:br>
              <a:rPr lang="en-US" sz="1500" dirty="0">
                <a:solidFill>
                  <a:schemeClr val="tx1"/>
                </a:solidFill>
              </a:rPr>
            </a:br>
            <a:endParaRPr lang="en-US" sz="1500" dirty="0">
              <a:solidFill>
                <a:schemeClr val="tx1"/>
              </a:solidFill>
            </a:endParaRPr>
          </a:p>
        </p:txBody>
      </p:sp>
      <p:sp>
        <p:nvSpPr>
          <p:cNvPr id="24" name="Freeform: Shape 23">
            <a:extLst>
              <a:ext uri="{FF2B5EF4-FFF2-40B4-BE49-F238E27FC236}">
                <a16:creationId xmlns:a16="http://schemas.microsoft.com/office/drawing/2014/main" id="{1F4852F6-7518-4984-BD06-9DCC65609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720071"/>
            <a:ext cx="5503939" cy="5503939"/>
          </a:xfrm>
          <a:custGeom>
            <a:avLst/>
            <a:gdLst>
              <a:gd name="connsiteX0" fmla="*/ 1751076 w 3502152"/>
              <a:gd name="connsiteY0" fmla="*/ 228600 h 3502152"/>
              <a:gd name="connsiteX1" fmla="*/ 228600 w 3502152"/>
              <a:gd name="connsiteY1" fmla="*/ 1751076 h 3502152"/>
              <a:gd name="connsiteX2" fmla="*/ 1751076 w 3502152"/>
              <a:gd name="connsiteY2" fmla="*/ 3273552 h 3502152"/>
              <a:gd name="connsiteX3" fmla="*/ 3273552 w 3502152"/>
              <a:gd name="connsiteY3" fmla="*/ 1751076 h 3502152"/>
              <a:gd name="connsiteX4" fmla="*/ 1751076 w 3502152"/>
              <a:gd name="connsiteY4" fmla="*/ 228600 h 3502152"/>
              <a:gd name="connsiteX5" fmla="*/ 1751076 w 3502152"/>
              <a:gd name="connsiteY5" fmla="*/ 0 h 3502152"/>
              <a:gd name="connsiteX6" fmla="*/ 3502152 w 3502152"/>
              <a:gd name="connsiteY6" fmla="*/ 1751076 h 3502152"/>
              <a:gd name="connsiteX7" fmla="*/ 1751076 w 3502152"/>
              <a:gd name="connsiteY7" fmla="*/ 3502152 h 3502152"/>
              <a:gd name="connsiteX8" fmla="*/ 0 w 3502152"/>
              <a:gd name="connsiteY8" fmla="*/ 1751076 h 3502152"/>
              <a:gd name="connsiteX9" fmla="*/ 1751076 w 3502152"/>
              <a:gd name="connsiteY9" fmla="*/ 0 h 3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2152" h="3502152">
                <a:moveTo>
                  <a:pt x="1751076" y="228600"/>
                </a:moveTo>
                <a:cubicBezTo>
                  <a:pt x="910236" y="228600"/>
                  <a:pt x="228600" y="910236"/>
                  <a:pt x="228600" y="1751076"/>
                </a:cubicBezTo>
                <a:cubicBezTo>
                  <a:pt x="228600" y="2591916"/>
                  <a:pt x="910236" y="3273552"/>
                  <a:pt x="1751076" y="3273552"/>
                </a:cubicBezTo>
                <a:cubicBezTo>
                  <a:pt x="2591916" y="3273552"/>
                  <a:pt x="3273552" y="2591916"/>
                  <a:pt x="3273552" y="1751076"/>
                </a:cubicBezTo>
                <a:cubicBezTo>
                  <a:pt x="3273552" y="910236"/>
                  <a:pt x="2591916" y="228600"/>
                  <a:pt x="1751076" y="228600"/>
                </a:cubicBezTo>
                <a:close/>
                <a:moveTo>
                  <a:pt x="1751076" y="0"/>
                </a:moveTo>
                <a:cubicBezTo>
                  <a:pt x="2718169" y="0"/>
                  <a:pt x="3502152" y="783983"/>
                  <a:pt x="3502152" y="1751076"/>
                </a:cubicBezTo>
                <a:cubicBezTo>
                  <a:pt x="3502152" y="2718169"/>
                  <a:pt x="2718169" y="3502152"/>
                  <a:pt x="1751076" y="3502152"/>
                </a:cubicBezTo>
                <a:cubicBezTo>
                  <a:pt x="783983" y="3502152"/>
                  <a:pt x="0" y="2718169"/>
                  <a:pt x="0" y="1751076"/>
                </a:cubicBezTo>
                <a:cubicBezTo>
                  <a:pt x="0" y="783983"/>
                  <a:pt x="783983" y="0"/>
                  <a:pt x="1751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Video camera">
            <a:extLst>
              <a:ext uri="{FF2B5EF4-FFF2-40B4-BE49-F238E27FC236}">
                <a16:creationId xmlns:a16="http://schemas.microsoft.com/office/drawing/2014/main" id="{EEE8AC1A-4101-1BF2-EF32-71C06F56CE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8377" y="2034981"/>
            <a:ext cx="2874120" cy="2874120"/>
          </a:xfrm>
          <a:prstGeom prst="rect">
            <a:avLst/>
          </a:prstGeom>
        </p:spPr>
      </p:pic>
      <p:sp>
        <p:nvSpPr>
          <p:cNvPr id="26" name="Rectangle 25">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02414" y="343169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68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31A4A-588B-5B8B-8389-502BF0E2F1AB}"/>
              </a:ext>
            </a:extLst>
          </p:cNvPr>
          <p:cNvSpPr>
            <a:spLocks noGrp="1"/>
          </p:cNvSpPr>
          <p:nvPr>
            <p:ph type="title"/>
          </p:nvPr>
        </p:nvSpPr>
        <p:spPr/>
        <p:txBody>
          <a:bodyPr/>
          <a:lstStyle/>
          <a:p>
            <a:r>
              <a:rPr lang="fr-CA" dirty="0"/>
              <a:t>Quand est-ce qu’une </a:t>
            </a:r>
            <a:r>
              <a:rPr lang="fr-CA" dirty="0" err="1"/>
              <a:t>prsonne</a:t>
            </a:r>
            <a:r>
              <a:rPr lang="fr-CA" dirty="0"/>
              <a:t> est-elle reconnue comme étant </a:t>
            </a:r>
            <a:r>
              <a:rPr lang="fr-CA" dirty="0">
                <a:solidFill>
                  <a:schemeClr val="accent2"/>
                </a:solidFill>
              </a:rPr>
              <a:t>inapte</a:t>
            </a:r>
            <a:r>
              <a:rPr lang="fr-CA" dirty="0"/>
              <a:t> ?</a:t>
            </a:r>
          </a:p>
        </p:txBody>
      </p:sp>
      <p:sp>
        <p:nvSpPr>
          <p:cNvPr id="3" name="Espace réservé du contenu 2">
            <a:extLst>
              <a:ext uri="{FF2B5EF4-FFF2-40B4-BE49-F238E27FC236}">
                <a16:creationId xmlns:a16="http://schemas.microsoft.com/office/drawing/2014/main" id="{BDD43D98-39B5-A73D-07BF-400ACBCF76EA}"/>
              </a:ext>
            </a:extLst>
          </p:cNvPr>
          <p:cNvSpPr>
            <a:spLocks noGrp="1"/>
          </p:cNvSpPr>
          <p:nvPr>
            <p:ph idx="1"/>
          </p:nvPr>
        </p:nvSpPr>
        <p:spPr/>
        <p:txBody>
          <a:bodyPr/>
          <a:lstStyle/>
          <a:p>
            <a:pPr marL="0" indent="0" algn="ctr">
              <a:buNone/>
            </a:pPr>
            <a:endParaRPr lang="fr-CA" sz="3600" dirty="0"/>
          </a:p>
          <a:p>
            <a:pPr marL="0" indent="0" algn="ctr">
              <a:buNone/>
            </a:pPr>
            <a:r>
              <a:rPr lang="fr-CA" sz="3600" dirty="0"/>
              <a:t>Quand elle est incapable de prendre soin d’elle-même, d’exercer ses droits civils et de gérer ses biens de façon partielle ou totale, temporaire ou permanente.</a:t>
            </a:r>
            <a:r>
              <a:rPr lang="fr-CA" dirty="0"/>
              <a:t> – CÉMEQ C18 p.31</a:t>
            </a:r>
          </a:p>
        </p:txBody>
      </p:sp>
    </p:spTree>
    <p:extLst>
      <p:ext uri="{BB962C8B-B14F-4D97-AF65-F5344CB8AC3E}">
        <p14:creationId xmlns:p14="http://schemas.microsoft.com/office/powerpoint/2010/main" val="120941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8" name="Group 77">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9" name="Oval 78">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80" name="Oval 79">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2" name="Rectangle 81">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 4">
            <a:extLst>
              <a:ext uri="{FF2B5EF4-FFF2-40B4-BE49-F238E27FC236}">
                <a16:creationId xmlns:a16="http://schemas.microsoft.com/office/drawing/2014/main" id="{D706C902-7FEC-8CB9-4E50-2A77F7306487}"/>
              </a:ext>
            </a:extLst>
          </p:cNvPr>
          <p:cNvPicPr>
            <a:picLocks noChangeAspect="1"/>
          </p:cNvPicPr>
          <p:nvPr/>
        </p:nvPicPr>
        <p:blipFill rotWithShape="1">
          <a:blip r:embed="rId7"/>
          <a:srcRect l="9091" t="19368" b="3735"/>
          <a:stretch/>
        </p:blipFill>
        <p:spPr>
          <a:xfrm>
            <a:off x="20" y="10"/>
            <a:ext cx="12191980" cy="6857989"/>
          </a:xfrm>
          <a:prstGeom prst="rect">
            <a:avLst/>
          </a:prstGeom>
        </p:spPr>
      </p:pic>
      <p:sp>
        <p:nvSpPr>
          <p:cNvPr id="84" name="Rectangle 83">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4ED721-243E-E24D-03C7-44B581BA52BC}"/>
              </a:ext>
            </a:extLst>
          </p:cNvPr>
          <p:cNvSpPr>
            <a:spLocks noGrp="1"/>
          </p:cNvSpPr>
          <p:nvPr>
            <p:ph type="title"/>
          </p:nvPr>
        </p:nvSpPr>
        <p:spPr>
          <a:xfrm>
            <a:off x="1051560" y="4355692"/>
            <a:ext cx="9085940" cy="1472224"/>
          </a:xfrm>
        </p:spPr>
        <p:txBody>
          <a:bodyPr vert="horz" lIns="91440" tIns="45720" rIns="91440" bIns="45720" rtlCol="0" anchor="b">
            <a:normAutofit/>
          </a:bodyPr>
          <a:lstStyle/>
          <a:p>
            <a:r>
              <a:rPr lang="en-US" sz="6800">
                <a:blipFill dpi="0" rotWithShape="1">
                  <a:blip r:embed="rId5"/>
                  <a:srcRect/>
                  <a:tile tx="6350" ty="-127000" sx="65000" sy="64000" flip="none" algn="tl"/>
                </a:blipFill>
              </a:rPr>
              <a:t>Régimes de protection p. 32</a:t>
            </a:r>
          </a:p>
        </p:txBody>
      </p:sp>
      <p:sp>
        <p:nvSpPr>
          <p:cNvPr id="3" name="Espace réservé du texte 2">
            <a:extLst>
              <a:ext uri="{FF2B5EF4-FFF2-40B4-BE49-F238E27FC236}">
                <a16:creationId xmlns:a16="http://schemas.microsoft.com/office/drawing/2014/main" id="{132B782F-1E0E-490C-4F03-651761656FBA}"/>
              </a:ext>
            </a:extLst>
          </p:cNvPr>
          <p:cNvSpPr>
            <a:spLocks noGrp="1"/>
          </p:cNvSpPr>
          <p:nvPr>
            <p:ph type="body" idx="1"/>
          </p:nvPr>
        </p:nvSpPr>
        <p:spPr>
          <a:xfrm>
            <a:off x="1069848" y="5908302"/>
            <a:ext cx="9052560" cy="364482"/>
          </a:xfrm>
        </p:spPr>
        <p:txBody>
          <a:bodyPr vert="horz" lIns="91440" tIns="45720" rIns="91440" bIns="45720" rtlCol="0">
            <a:normAutofit lnSpcReduction="10000"/>
          </a:bodyPr>
          <a:lstStyle/>
          <a:p>
            <a:endParaRPr lang="en-US" sz="2200" dirty="0"/>
          </a:p>
        </p:txBody>
      </p:sp>
      <p:grpSp>
        <p:nvGrpSpPr>
          <p:cNvPr id="86" name="Group 85">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87" name="Oval 86">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8" name="Oval 87">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8649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774A6-AB44-CFC2-6EE9-62853BB77C45}"/>
              </a:ext>
            </a:extLst>
          </p:cNvPr>
          <p:cNvSpPr>
            <a:spLocks noGrp="1"/>
          </p:cNvSpPr>
          <p:nvPr>
            <p:ph type="title"/>
          </p:nvPr>
        </p:nvSpPr>
        <p:spPr/>
        <p:txBody>
          <a:bodyPr/>
          <a:lstStyle/>
          <a:p>
            <a:r>
              <a:rPr lang="fr-CA" dirty="0"/>
              <a:t>Mandat en cas d’inaptitude</a:t>
            </a:r>
          </a:p>
        </p:txBody>
      </p:sp>
      <p:sp>
        <p:nvSpPr>
          <p:cNvPr id="3" name="Espace réservé du contenu 2">
            <a:extLst>
              <a:ext uri="{FF2B5EF4-FFF2-40B4-BE49-F238E27FC236}">
                <a16:creationId xmlns:a16="http://schemas.microsoft.com/office/drawing/2014/main" id="{57E20B77-7B34-FCBC-049A-DF91BB8EA841}"/>
              </a:ext>
            </a:extLst>
          </p:cNvPr>
          <p:cNvSpPr>
            <a:spLocks noGrp="1"/>
          </p:cNvSpPr>
          <p:nvPr>
            <p:ph idx="1"/>
          </p:nvPr>
        </p:nvSpPr>
        <p:spPr/>
        <p:txBody>
          <a:bodyPr/>
          <a:lstStyle/>
          <a:p>
            <a:r>
              <a:rPr lang="fr-CA" sz="2400" dirty="0"/>
              <a:t>La personne délègue par écrit, des pouvoirs concernant:</a:t>
            </a:r>
          </a:p>
          <a:p>
            <a:pPr marL="0" indent="0">
              <a:buNone/>
            </a:pPr>
            <a:r>
              <a:rPr lang="fr-CA" dirty="0"/>
              <a:t>	- Sa protection;</a:t>
            </a:r>
          </a:p>
          <a:p>
            <a:pPr marL="0" indent="0">
              <a:buNone/>
            </a:pPr>
            <a:r>
              <a:rPr lang="fr-CA" dirty="0"/>
              <a:t>	- L’administration de ses biens;</a:t>
            </a:r>
          </a:p>
          <a:p>
            <a:pPr marL="0" indent="0">
              <a:buNone/>
            </a:pPr>
            <a:r>
              <a:rPr lang="fr-CA" dirty="0"/>
              <a:t>	- Son bien-être physique, moral et matériel.</a:t>
            </a:r>
          </a:p>
          <a:p>
            <a:pPr marL="0" indent="0">
              <a:buNone/>
            </a:pPr>
            <a:endParaRPr lang="fr-CA" dirty="0"/>
          </a:p>
          <a:p>
            <a:r>
              <a:rPr lang="fr-CA" sz="2400" dirty="0"/>
              <a:t>Le mandat est établi par la personne elle-même </a:t>
            </a:r>
            <a:r>
              <a:rPr lang="fr-CA" sz="2400" b="1" u="sng" dirty="0"/>
              <a:t>avant</a:t>
            </a:r>
            <a:r>
              <a:rPr lang="fr-CA" sz="2400" dirty="0"/>
              <a:t> qu’elle ne perdre ses capacités de décider.</a:t>
            </a:r>
          </a:p>
          <a:p>
            <a:pPr marL="0" indent="0">
              <a:buNone/>
            </a:pPr>
            <a:r>
              <a:rPr lang="fr-CA" dirty="0"/>
              <a:t>	- Il doit être rédigé devant deux témoins ou par acte notarié</a:t>
            </a:r>
          </a:p>
          <a:p>
            <a:pPr marL="0" indent="0">
              <a:buNone/>
            </a:pPr>
            <a:r>
              <a:rPr lang="fr-CA" dirty="0"/>
              <a:t>	- Il peut inclure un testament de fin de vie</a:t>
            </a:r>
          </a:p>
        </p:txBody>
      </p:sp>
    </p:spTree>
    <p:extLst>
      <p:ext uri="{BB962C8B-B14F-4D97-AF65-F5344CB8AC3E}">
        <p14:creationId xmlns:p14="http://schemas.microsoft.com/office/powerpoint/2010/main" val="53761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FA99D5-B106-481D-A246-B7E08182F0C2}"/>
              </a:ext>
            </a:extLst>
          </p:cNvPr>
          <p:cNvSpPr>
            <a:spLocks noGrp="1"/>
          </p:cNvSpPr>
          <p:nvPr>
            <p:ph type="title"/>
          </p:nvPr>
        </p:nvSpPr>
        <p:spPr/>
        <p:txBody>
          <a:bodyPr/>
          <a:lstStyle/>
          <a:p>
            <a:r>
              <a:rPr lang="fr-CA" dirty="0"/>
              <a:t>mandat en cas d’inaptitude (Suite) p.32</a:t>
            </a:r>
          </a:p>
        </p:txBody>
      </p:sp>
      <p:sp>
        <p:nvSpPr>
          <p:cNvPr id="3" name="Espace réservé du contenu 2">
            <a:extLst>
              <a:ext uri="{FF2B5EF4-FFF2-40B4-BE49-F238E27FC236}">
                <a16:creationId xmlns:a16="http://schemas.microsoft.com/office/drawing/2014/main" id="{EE4894A3-763C-4DC4-93CE-FE53957774C1}"/>
              </a:ext>
            </a:extLst>
          </p:cNvPr>
          <p:cNvSpPr>
            <a:spLocks noGrp="1"/>
          </p:cNvSpPr>
          <p:nvPr>
            <p:ph idx="1"/>
          </p:nvPr>
        </p:nvSpPr>
        <p:spPr>
          <a:xfrm>
            <a:off x="1066800" y="1694688"/>
            <a:ext cx="10058400" cy="4482592"/>
          </a:xfrm>
        </p:spPr>
        <p:txBody>
          <a:bodyPr>
            <a:normAutofit/>
          </a:bodyPr>
          <a:lstStyle/>
          <a:p>
            <a:endParaRPr lang="fr-CA" dirty="0"/>
          </a:p>
          <a:p>
            <a:endParaRPr lang="fr-CA" dirty="0"/>
          </a:p>
          <a:p>
            <a:pPr marL="0" indent="0">
              <a:buNone/>
            </a:pPr>
            <a:endParaRPr lang="fr-CA" sz="3200" dirty="0"/>
          </a:p>
          <a:p>
            <a:pPr marL="0" indent="0">
              <a:buNone/>
            </a:pPr>
            <a:r>
              <a:rPr lang="fr-CA" sz="3200" dirty="0"/>
              <a:t>En absence de mandat en cas d’inaptitude, le code civil du Québec prévoit trois régimes de protection selon le degré d’inaptitude de la personne.</a:t>
            </a:r>
          </a:p>
          <a:p>
            <a:endParaRPr lang="fr-CA" dirty="0"/>
          </a:p>
        </p:txBody>
      </p:sp>
    </p:spTree>
    <p:extLst>
      <p:ext uri="{BB962C8B-B14F-4D97-AF65-F5344CB8AC3E}">
        <p14:creationId xmlns:p14="http://schemas.microsoft.com/office/powerpoint/2010/main" val="150619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D8FE6-C384-4242-9BB8-5F1BF36284DE}"/>
              </a:ext>
            </a:extLst>
          </p:cNvPr>
          <p:cNvSpPr>
            <a:spLocks noGrp="1"/>
          </p:cNvSpPr>
          <p:nvPr>
            <p:ph type="title"/>
          </p:nvPr>
        </p:nvSpPr>
        <p:spPr/>
        <p:txBody>
          <a:bodyPr/>
          <a:lstStyle/>
          <a:p>
            <a:r>
              <a:rPr lang="fr-CA" dirty="0"/>
              <a:t>Les régimes de curatelle, de tutelle</a:t>
            </a:r>
            <a:br>
              <a:rPr lang="fr-CA" dirty="0"/>
            </a:br>
            <a:r>
              <a:rPr lang="fr-CA" dirty="0"/>
              <a:t>ou de conseiller au majeur</a:t>
            </a:r>
          </a:p>
        </p:txBody>
      </p:sp>
      <p:sp>
        <p:nvSpPr>
          <p:cNvPr id="3" name="Espace réservé du contenu 2">
            <a:extLst>
              <a:ext uri="{FF2B5EF4-FFF2-40B4-BE49-F238E27FC236}">
                <a16:creationId xmlns:a16="http://schemas.microsoft.com/office/drawing/2014/main" id="{15E66558-2501-473A-838F-DDFF58D8681F}"/>
              </a:ext>
            </a:extLst>
          </p:cNvPr>
          <p:cNvSpPr>
            <a:spLocks noGrp="1"/>
          </p:cNvSpPr>
          <p:nvPr>
            <p:ph idx="1"/>
          </p:nvPr>
        </p:nvSpPr>
        <p:spPr/>
        <p:txBody>
          <a:bodyPr/>
          <a:lstStyle/>
          <a:p>
            <a:r>
              <a:rPr lang="fr-CA" dirty="0">
                <a:solidFill>
                  <a:schemeClr val="accent1"/>
                </a:solidFill>
              </a:rPr>
              <a:t>La curatelle au majeur: </a:t>
            </a:r>
            <a:r>
              <a:rPr lang="fr-CA" dirty="0"/>
              <a:t>Applicable quand la personne est inapte de façon totale et permanente</a:t>
            </a:r>
          </a:p>
          <a:p>
            <a:pPr marL="0" indent="0">
              <a:buNone/>
            </a:pPr>
            <a:endParaRPr lang="fr-CA" dirty="0"/>
          </a:p>
          <a:p>
            <a:r>
              <a:rPr lang="fr-CA" dirty="0">
                <a:solidFill>
                  <a:schemeClr val="accent1"/>
                </a:solidFill>
              </a:rPr>
              <a:t> La tutelle au majeur:  </a:t>
            </a:r>
            <a:r>
              <a:rPr lang="fr-CA" dirty="0"/>
              <a:t>Applicable quand la personne est inapte de façon temporaire ou partielle</a:t>
            </a:r>
          </a:p>
          <a:p>
            <a:pPr marL="0" indent="0">
              <a:buNone/>
            </a:pPr>
            <a:endParaRPr lang="fr-CA" dirty="0"/>
          </a:p>
          <a:p>
            <a:r>
              <a:rPr lang="fr-CA" dirty="0">
                <a:solidFill>
                  <a:schemeClr val="accent1"/>
                </a:solidFill>
              </a:rPr>
              <a:t>Le conseiller au majeur: </a:t>
            </a:r>
            <a:r>
              <a:rPr lang="fr-CA" dirty="0"/>
              <a:t>Applicable quand la personne présente une aptitude légère et souvent temporaire.</a:t>
            </a:r>
          </a:p>
          <a:p>
            <a:endParaRPr lang="fr-CA" dirty="0"/>
          </a:p>
          <a:p>
            <a:pPr marL="0" indent="0">
              <a:buNone/>
            </a:pPr>
            <a:r>
              <a:rPr lang="fr-CA" dirty="0"/>
              <a:t>Si aucun proche ne veut ou ne peut être curateur, le tribunal nomme le Curateur public pour exercer cette fonction.</a:t>
            </a:r>
          </a:p>
          <a:p>
            <a:endParaRPr lang="fr-CA" dirty="0"/>
          </a:p>
          <a:p>
            <a:endParaRPr lang="fr-CA" dirty="0"/>
          </a:p>
        </p:txBody>
      </p:sp>
    </p:spTree>
    <p:extLst>
      <p:ext uri="{BB962C8B-B14F-4D97-AF65-F5344CB8AC3E}">
        <p14:creationId xmlns:p14="http://schemas.microsoft.com/office/powerpoint/2010/main" val="2066609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DFB31C-D11F-42A4-93A6-6455D4F62BF7}"/>
              </a:ext>
            </a:extLst>
          </p:cNvPr>
          <p:cNvSpPr>
            <a:spLocks noGrp="1"/>
          </p:cNvSpPr>
          <p:nvPr>
            <p:ph type="title"/>
          </p:nvPr>
        </p:nvSpPr>
        <p:spPr/>
        <p:txBody>
          <a:bodyPr/>
          <a:lstStyle/>
          <a:p>
            <a:r>
              <a:rPr lang="fr-CA" dirty="0"/>
              <a:t>Droits civils</a:t>
            </a:r>
          </a:p>
        </p:txBody>
      </p:sp>
      <p:sp>
        <p:nvSpPr>
          <p:cNvPr id="3" name="Espace réservé du contenu 2">
            <a:extLst>
              <a:ext uri="{FF2B5EF4-FFF2-40B4-BE49-F238E27FC236}">
                <a16:creationId xmlns:a16="http://schemas.microsoft.com/office/drawing/2014/main" id="{4AAECF33-DB17-406F-9224-991F2BD72865}"/>
              </a:ext>
            </a:extLst>
          </p:cNvPr>
          <p:cNvSpPr>
            <a:spLocks noGrp="1"/>
          </p:cNvSpPr>
          <p:nvPr>
            <p:ph idx="1"/>
          </p:nvPr>
        </p:nvSpPr>
        <p:spPr/>
        <p:txBody>
          <a:bodyPr/>
          <a:lstStyle/>
          <a:p>
            <a:r>
              <a:rPr lang="fr-CA" dirty="0"/>
              <a:t>Le droit à la liberté d’expression, le droit au mariage et le droit de fonder une famille</a:t>
            </a:r>
          </a:p>
          <a:p>
            <a:r>
              <a:rPr lang="fr-CA" dirty="0"/>
              <a:t>Son patrimoine: Gestion des dettes, de ses biens( meubles, animaux, voiture) Tout se qui se rapporte à la finance.</a:t>
            </a:r>
          </a:p>
          <a:p>
            <a:r>
              <a:rPr lang="fr-CA" dirty="0"/>
              <a:t>Prendre soin de sa personne: Propreté vêtements, mental, consulter si maladie.</a:t>
            </a:r>
          </a:p>
          <a:p>
            <a:endParaRPr lang="fr-CA" dirty="0"/>
          </a:p>
        </p:txBody>
      </p:sp>
    </p:spTree>
    <p:extLst>
      <p:ext uri="{BB962C8B-B14F-4D97-AF65-F5344CB8AC3E}">
        <p14:creationId xmlns:p14="http://schemas.microsoft.com/office/powerpoint/2010/main" val="192123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CADF95C0-2996-DB60-2102-1B06A1D61D96}"/>
              </a:ext>
            </a:extLst>
          </p:cNvPr>
          <p:cNvSpPr>
            <a:spLocks noGrp="1"/>
          </p:cNvSpPr>
          <p:nvPr>
            <p:ph type="title"/>
          </p:nvPr>
        </p:nvSpPr>
        <p:spPr>
          <a:xfrm>
            <a:off x="1069848" y="484632"/>
            <a:ext cx="10058400" cy="1609344"/>
          </a:xfrm>
        </p:spPr>
        <p:txBody>
          <a:bodyPr>
            <a:normAutofit/>
          </a:bodyPr>
          <a:lstStyle/>
          <a:p>
            <a:pPr marL="0" marR="0" lvl="0" indent="0" defTabSz="457200" rtl="0" eaLnBrk="1" fontAlgn="auto" latinLnBrk="0" hangingPunct="1">
              <a:spcBef>
                <a:spcPts val="0"/>
              </a:spcBef>
              <a:spcAft>
                <a:spcPts val="0"/>
              </a:spcAft>
              <a:tabLst/>
              <a:defRPr/>
            </a:pPr>
            <a:r>
              <a:rPr kumimoji="0" lang="fr-CA" b="1" i="0" u="none" strike="noStrike" kern="1200" cap="none" spc="0" normalizeH="0" baseline="0" noProof="0" dirty="0">
                <a:ln>
                  <a:noFill/>
                </a:ln>
                <a:effectLst/>
                <a:uLnTx/>
                <a:uFillTx/>
                <a:latin typeface="Rockwell" panose="02060603020205020403"/>
                <a:ea typeface="+mn-ea"/>
                <a:cs typeface="+mn-cs"/>
              </a:rPr>
              <a:t>Activité </a:t>
            </a:r>
            <a:br>
              <a:rPr kumimoji="0" lang="fr-CA" b="1" i="0" u="none" strike="noStrike" kern="1200" cap="none" spc="0" normalizeH="0" baseline="0" noProof="0" dirty="0">
                <a:ln>
                  <a:noFill/>
                </a:ln>
                <a:effectLst/>
                <a:uLnTx/>
                <a:uFillTx/>
                <a:latin typeface="Rockwell" panose="02060603020205020403"/>
                <a:ea typeface="+mn-ea"/>
                <a:cs typeface="+mn-cs"/>
              </a:rPr>
            </a:br>
            <a:endParaRPr lang="fr-CA" dirty="0"/>
          </a:p>
        </p:txBody>
      </p:sp>
      <p:pic>
        <p:nvPicPr>
          <p:cNvPr id="4" name="Picture 2" descr="Photos gratuites de Crayons de couleur">
            <a:extLst>
              <a:ext uri="{FF2B5EF4-FFF2-40B4-BE49-F238E27FC236}">
                <a16:creationId xmlns:a16="http://schemas.microsoft.com/office/drawing/2014/main" id="{765BEA09-8CEE-5004-F6AD-E3487DC113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17" r="2" b="1"/>
          <a:stretch/>
        </p:blipFill>
        <p:spPr bwMode="auto">
          <a:xfrm>
            <a:off x="1007200" y="2265041"/>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79724E9B-D98D-ACFD-FD46-0A770A0DB343}"/>
              </a:ext>
            </a:extLst>
          </p:cNvPr>
          <p:cNvSpPr>
            <a:spLocks noGrp="1"/>
          </p:cNvSpPr>
          <p:nvPr>
            <p:ph idx="1"/>
          </p:nvPr>
        </p:nvSpPr>
        <p:spPr>
          <a:xfrm>
            <a:off x="6496216" y="2320412"/>
            <a:ext cx="4632031" cy="3851787"/>
          </a:xfrm>
        </p:spPr>
        <p:txBody>
          <a:bodyPr anchor="ctr">
            <a:normAutofit/>
          </a:bodyPr>
          <a:lstStyle/>
          <a:p>
            <a:r>
              <a:rPr lang="fr-CA" dirty="0"/>
              <a:t>Exercice 1.3 p.33 à 37</a:t>
            </a:r>
          </a:p>
          <a:p>
            <a:pPr marL="0" indent="0">
              <a:buNone/>
            </a:pPr>
            <a:endParaRPr lang="fr-CA" dirty="0"/>
          </a:p>
          <a:p>
            <a:pPr lvl="0"/>
            <a:r>
              <a:rPr lang="fr-CA" dirty="0"/>
              <a:t>Exercice de révision chapitre 1 + correction</a:t>
            </a:r>
          </a:p>
          <a:p>
            <a:pPr marL="0" lvl="0" indent="0">
              <a:buNone/>
            </a:pPr>
            <a:endParaRPr lang="fr-CA" dirty="0"/>
          </a:p>
          <a:p>
            <a:pPr marL="0" lvl="0" indent="0">
              <a:buNone/>
            </a:pPr>
            <a:endParaRPr lang="fr-CA" dirty="0"/>
          </a:p>
          <a:p>
            <a:pPr marL="0" lvl="0" indent="0">
              <a:buNone/>
            </a:pPr>
            <a:r>
              <a:rPr lang="fr-CA" b="1" dirty="0"/>
              <a:t>FIN DU CHAPITRE 1</a:t>
            </a:r>
          </a:p>
          <a:p>
            <a:pPr marL="0" indent="0">
              <a:buNone/>
            </a:pPr>
            <a:endParaRPr lang="en-US" dirty="0"/>
          </a:p>
        </p:txBody>
      </p:sp>
      <p:sp>
        <p:nvSpPr>
          <p:cNvPr id="21" name="Oval 2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452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92C10-8E6E-E59B-6072-8CC492442FA8}"/>
              </a:ext>
            </a:extLst>
          </p:cNvPr>
          <p:cNvSpPr>
            <a:spLocks noGrp="1"/>
          </p:cNvSpPr>
          <p:nvPr>
            <p:ph type="title"/>
          </p:nvPr>
        </p:nvSpPr>
        <p:spPr>
          <a:xfrm>
            <a:off x="1069848" y="798394"/>
            <a:ext cx="4730451" cy="1637730"/>
          </a:xfrm>
        </p:spPr>
        <p:txBody>
          <a:bodyPr>
            <a:normAutofit/>
          </a:bodyPr>
          <a:lstStyle/>
          <a:p>
            <a:r>
              <a:rPr lang="fr-CA" sz="4400"/>
              <a:t>Conclusion</a:t>
            </a:r>
          </a:p>
        </p:txBody>
      </p:sp>
      <p:sp>
        <p:nvSpPr>
          <p:cNvPr id="3" name="Espace réservé du contenu 2">
            <a:extLst>
              <a:ext uri="{FF2B5EF4-FFF2-40B4-BE49-F238E27FC236}">
                <a16:creationId xmlns:a16="http://schemas.microsoft.com/office/drawing/2014/main" id="{4737A432-06D1-A6BB-9606-CD42189F3E61}"/>
              </a:ext>
            </a:extLst>
          </p:cNvPr>
          <p:cNvSpPr>
            <a:spLocks noGrp="1"/>
          </p:cNvSpPr>
          <p:nvPr>
            <p:ph idx="1"/>
          </p:nvPr>
        </p:nvSpPr>
        <p:spPr>
          <a:xfrm>
            <a:off x="1069848" y="2578608"/>
            <a:ext cx="4730451" cy="3593592"/>
          </a:xfrm>
        </p:spPr>
        <p:txBody>
          <a:bodyPr>
            <a:normAutofit/>
          </a:bodyPr>
          <a:lstStyle/>
          <a:p>
            <a:pPr marL="0" indent="0">
              <a:buNone/>
            </a:pPr>
            <a:r>
              <a:rPr lang="fr-CA" sz="1800" b="1" dirty="0"/>
              <a:t>CÉMEQ: p.31 à 44</a:t>
            </a:r>
          </a:p>
          <a:p>
            <a:pPr marL="0" indent="0">
              <a:buNone/>
            </a:pPr>
            <a:endParaRPr lang="fr-CA" sz="1800" dirty="0">
              <a:highlight>
                <a:srgbClr val="FFFF00"/>
              </a:highlight>
            </a:endParaRPr>
          </a:p>
          <a:p>
            <a:pPr marL="0" indent="0">
              <a:buNone/>
            </a:pPr>
            <a:endParaRPr lang="fr-CA" sz="1800" dirty="0"/>
          </a:p>
          <a:p>
            <a:pPr marL="0" indent="0">
              <a:buNone/>
            </a:pPr>
            <a:r>
              <a:rPr lang="fr-CA" sz="1800" b="1" dirty="0"/>
              <a:t>Rappel théorique:</a:t>
            </a:r>
          </a:p>
          <a:p>
            <a:r>
              <a:rPr lang="fr-CA" sz="1800" dirty="0"/>
              <a:t>Charte des droits et libertés de la personne</a:t>
            </a:r>
          </a:p>
          <a:p>
            <a:r>
              <a:rPr lang="fr-CA" sz="1800" dirty="0"/>
              <a:t>L’aptitude</a:t>
            </a:r>
          </a:p>
          <a:p>
            <a:r>
              <a:rPr lang="fr-CA" sz="1800" dirty="0"/>
              <a:t>Régimes de protection</a:t>
            </a:r>
          </a:p>
          <a:p>
            <a:pPr marL="0" indent="0">
              <a:buNone/>
            </a:pPr>
            <a:endParaRPr lang="fr-CA" sz="1800" b="1" dirty="0"/>
          </a:p>
          <a:p>
            <a:pPr marL="0" indent="0">
              <a:buNone/>
            </a:pPr>
            <a:endParaRPr lang="fr-CA" sz="1800" dirty="0"/>
          </a:p>
        </p:txBody>
      </p:sp>
      <p:pic>
        <p:nvPicPr>
          <p:cNvPr id="5" name="Image 4">
            <a:extLst>
              <a:ext uri="{FF2B5EF4-FFF2-40B4-BE49-F238E27FC236}">
                <a16:creationId xmlns:a16="http://schemas.microsoft.com/office/drawing/2014/main" id="{775C1A10-AF6A-90CB-5D49-242EE8E6E936}"/>
              </a:ext>
            </a:extLst>
          </p:cNvPr>
          <p:cNvPicPr>
            <a:picLocks noChangeAspect="1"/>
          </p:cNvPicPr>
          <p:nvPr/>
        </p:nvPicPr>
        <p:blipFill rotWithShape="1">
          <a:blip r:embed="rId2"/>
          <a:srcRect l="11079" r="27807" b="-1"/>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0" name="Freeform: Shape 9">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7874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86284" y="484632"/>
            <a:ext cx="4741963" cy="1971964"/>
          </a:xfrm>
        </p:spPr>
        <p:txBody>
          <a:bodyPr>
            <a:normAutofit/>
          </a:bodyPr>
          <a:lstStyle/>
          <a:p>
            <a:pPr algn="ctr"/>
            <a:r>
              <a:rPr lang="fr-CA" sz="4400" dirty="0"/>
              <a:t>Bienvenue dans l’univers du déficit cognitif!!</a:t>
            </a:r>
          </a:p>
        </p:txBody>
      </p:sp>
      <p:pic>
        <p:nvPicPr>
          <p:cNvPr id="4" name="Image 3">
            <a:extLst>
              <a:ext uri="{FF2B5EF4-FFF2-40B4-BE49-F238E27FC236}">
                <a16:creationId xmlns:a16="http://schemas.microsoft.com/office/drawing/2014/main" id="{202C419D-FD89-8037-3FF5-D74D705ED80E}"/>
              </a:ext>
            </a:extLst>
          </p:cNvPr>
          <p:cNvPicPr>
            <a:picLocks noChangeAspect="1"/>
          </p:cNvPicPr>
          <p:nvPr/>
        </p:nvPicPr>
        <p:blipFill rotWithShape="1">
          <a:blip r:embed="rId2"/>
          <a:srcRect l="18147" r="15189"/>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Espace réservé du contenu 2"/>
          <p:cNvSpPr>
            <a:spLocks noGrp="1"/>
          </p:cNvSpPr>
          <p:nvPr>
            <p:ph idx="1"/>
          </p:nvPr>
        </p:nvSpPr>
        <p:spPr>
          <a:xfrm>
            <a:off x="6386286" y="2456596"/>
            <a:ext cx="4741962" cy="4201093"/>
          </a:xfrm>
        </p:spPr>
        <p:txBody>
          <a:bodyPr>
            <a:normAutofit/>
          </a:bodyPr>
          <a:lstStyle/>
          <a:p>
            <a:pPr marL="0" indent="0">
              <a:buNone/>
            </a:pPr>
            <a:endParaRPr lang="fr-CA" sz="2400" b="1" dirty="0"/>
          </a:p>
          <a:p>
            <a:pPr marL="0" indent="0">
              <a:buNone/>
            </a:pPr>
            <a:endParaRPr lang="fr-CA" sz="2400" dirty="0"/>
          </a:p>
          <a:p>
            <a:pPr marL="0" indent="0">
              <a:buNone/>
            </a:pPr>
            <a:r>
              <a:rPr lang="fr-CA" sz="2400" b="1" dirty="0"/>
              <a:t>Cours #3:</a:t>
            </a:r>
          </a:p>
          <a:p>
            <a:r>
              <a:rPr lang="fr-CA" sz="2400" dirty="0"/>
              <a:t>Révision du cours #2</a:t>
            </a:r>
          </a:p>
          <a:p>
            <a:r>
              <a:rPr lang="fr-CA" sz="2400" dirty="0"/>
              <a:t>Charte des droits et libertés de la personne</a:t>
            </a:r>
          </a:p>
          <a:p>
            <a:r>
              <a:rPr lang="fr-CA" sz="2400" dirty="0"/>
              <a:t>Notions d’aptitude</a:t>
            </a:r>
          </a:p>
          <a:p>
            <a:r>
              <a:rPr lang="fr-CA" sz="2400" dirty="0"/>
              <a:t>Régimes de protection</a:t>
            </a:r>
          </a:p>
          <a:p>
            <a:endParaRPr lang="fr-CA" dirty="0"/>
          </a:p>
          <a:p>
            <a:endParaRPr lang="fr-CA" dirty="0"/>
          </a:p>
          <a:p>
            <a:pPr marL="0" indent="0">
              <a:buNone/>
            </a:pPr>
            <a:endParaRPr lang="fr-CA" dirty="0"/>
          </a:p>
        </p:txBody>
      </p:sp>
    </p:spTree>
    <p:extLst>
      <p:ext uri="{BB962C8B-B14F-4D97-AF65-F5344CB8AC3E}">
        <p14:creationId xmlns:p14="http://schemas.microsoft.com/office/powerpoint/2010/main" val="168621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6" name="Group 35">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7" name="Oval 36">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38" name="Oval 37">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40" name="Rectangle 39">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 6">
            <a:extLst>
              <a:ext uri="{FF2B5EF4-FFF2-40B4-BE49-F238E27FC236}">
                <a16:creationId xmlns:a16="http://schemas.microsoft.com/office/drawing/2014/main" id="{67FC09E3-8C05-3BB9-8180-87BBAF35ECF4}"/>
              </a:ext>
            </a:extLst>
          </p:cNvPr>
          <p:cNvPicPr>
            <a:picLocks noChangeAspect="1"/>
          </p:cNvPicPr>
          <p:nvPr/>
        </p:nvPicPr>
        <p:blipFill rotWithShape="1">
          <a:blip r:embed="rId7"/>
          <a:srcRect l="1269" t="28732" r="3707"/>
          <a:stretch/>
        </p:blipFill>
        <p:spPr>
          <a:xfrm>
            <a:off x="20" y="10"/>
            <a:ext cx="12191980" cy="6857989"/>
          </a:xfrm>
          <a:prstGeom prst="rect">
            <a:avLst/>
          </a:prstGeom>
        </p:spPr>
      </p:pic>
      <p:sp>
        <p:nvSpPr>
          <p:cNvPr id="42" name="Rectangle 41">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4ED721-243E-E24D-03C7-44B581BA52BC}"/>
              </a:ext>
            </a:extLst>
          </p:cNvPr>
          <p:cNvSpPr>
            <a:spLocks noGrp="1"/>
          </p:cNvSpPr>
          <p:nvPr>
            <p:ph type="title"/>
          </p:nvPr>
        </p:nvSpPr>
        <p:spPr>
          <a:xfrm>
            <a:off x="1051560" y="4355692"/>
            <a:ext cx="9085940" cy="1472224"/>
          </a:xfrm>
        </p:spPr>
        <p:txBody>
          <a:bodyPr vert="horz" lIns="91440" tIns="45720" rIns="91440" bIns="45720" rtlCol="0" anchor="b">
            <a:normAutofit/>
          </a:bodyPr>
          <a:lstStyle/>
          <a:p>
            <a:r>
              <a:rPr lang="en-US" sz="5200">
                <a:blipFill dpi="0" rotWithShape="1">
                  <a:blip r:embed="rId5"/>
                  <a:srcRect/>
                  <a:tile tx="6350" ty="-127000" sx="65000" sy="64000" flip="none" algn="tl"/>
                </a:blipFill>
              </a:rPr>
              <a:t>Charte des droits et libertés de la personne p. 31</a:t>
            </a:r>
          </a:p>
        </p:txBody>
      </p:sp>
      <p:sp>
        <p:nvSpPr>
          <p:cNvPr id="3" name="Espace réservé du texte 2">
            <a:extLst>
              <a:ext uri="{FF2B5EF4-FFF2-40B4-BE49-F238E27FC236}">
                <a16:creationId xmlns:a16="http://schemas.microsoft.com/office/drawing/2014/main" id="{132B782F-1E0E-490C-4F03-651761656FBA}"/>
              </a:ext>
            </a:extLst>
          </p:cNvPr>
          <p:cNvSpPr>
            <a:spLocks noGrp="1"/>
          </p:cNvSpPr>
          <p:nvPr>
            <p:ph type="body" idx="1"/>
          </p:nvPr>
        </p:nvSpPr>
        <p:spPr>
          <a:xfrm>
            <a:off x="1069848" y="5908302"/>
            <a:ext cx="9052560" cy="364482"/>
          </a:xfrm>
        </p:spPr>
        <p:txBody>
          <a:bodyPr vert="horz" lIns="91440" tIns="45720" rIns="91440" bIns="45720" rtlCol="0">
            <a:normAutofit lnSpcReduction="10000"/>
          </a:bodyPr>
          <a:lstStyle/>
          <a:p>
            <a:endParaRPr lang="en-US" sz="2200" dirty="0"/>
          </a:p>
        </p:txBody>
      </p:sp>
      <p:grpSp>
        <p:nvGrpSpPr>
          <p:cNvPr id="44" name="Group 43">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45" name="Oval 44">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6" name="Oval 45">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5470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22DFB6-7175-4FBB-B578-8A410CA6F7ED}"/>
              </a:ext>
            </a:extLst>
          </p:cNvPr>
          <p:cNvSpPr>
            <a:spLocks noGrp="1"/>
          </p:cNvSpPr>
          <p:nvPr>
            <p:ph type="title"/>
          </p:nvPr>
        </p:nvSpPr>
        <p:spPr/>
        <p:txBody>
          <a:bodyPr/>
          <a:lstStyle/>
          <a:p>
            <a:r>
              <a:rPr lang="fr-CA" dirty="0"/>
              <a:t>Charte des Droits et libertés de la personne</a:t>
            </a:r>
          </a:p>
        </p:txBody>
      </p:sp>
      <p:sp>
        <p:nvSpPr>
          <p:cNvPr id="3" name="Espace réservé du contenu 2">
            <a:extLst>
              <a:ext uri="{FF2B5EF4-FFF2-40B4-BE49-F238E27FC236}">
                <a16:creationId xmlns:a16="http://schemas.microsoft.com/office/drawing/2014/main" id="{E4014FEA-2638-45FE-8472-B1F61BF364E5}"/>
              </a:ext>
            </a:extLst>
          </p:cNvPr>
          <p:cNvSpPr>
            <a:spLocks noGrp="1"/>
          </p:cNvSpPr>
          <p:nvPr>
            <p:ph idx="1"/>
          </p:nvPr>
        </p:nvSpPr>
        <p:spPr/>
        <p:txBody>
          <a:bodyPr/>
          <a:lstStyle/>
          <a:p>
            <a:pPr marL="0" indent="0">
              <a:buNone/>
            </a:pPr>
            <a:r>
              <a:rPr lang="fr-CA" sz="2800" b="1" dirty="0"/>
              <a:t>La charte des droits et libertés de la personne du Québec à pour but de : </a:t>
            </a:r>
          </a:p>
          <a:p>
            <a:pPr marL="0" indent="0">
              <a:buNone/>
            </a:pPr>
            <a:endParaRPr lang="fr-CA" sz="2800" b="1" dirty="0"/>
          </a:p>
          <a:p>
            <a:pPr algn="ctr"/>
            <a:r>
              <a:rPr lang="fr-CA" sz="2800" dirty="0"/>
              <a:t>Promouvoir l’égalité des personnes</a:t>
            </a:r>
          </a:p>
          <a:p>
            <a:pPr marL="0" indent="0" algn="ctr">
              <a:buNone/>
            </a:pPr>
            <a:endParaRPr lang="fr-CA" sz="2800" dirty="0"/>
          </a:p>
          <a:p>
            <a:pPr algn="ctr"/>
            <a:r>
              <a:rPr lang="fr-CA" sz="2800" dirty="0"/>
              <a:t>Abolir la discrimination sous toutes ses formes</a:t>
            </a:r>
          </a:p>
          <a:p>
            <a:endParaRPr lang="fr-CA" dirty="0"/>
          </a:p>
        </p:txBody>
      </p:sp>
    </p:spTree>
    <p:extLst>
      <p:ext uri="{BB962C8B-B14F-4D97-AF65-F5344CB8AC3E}">
        <p14:creationId xmlns:p14="http://schemas.microsoft.com/office/powerpoint/2010/main" val="42342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7BE31-FA52-67AD-48CB-60001E256A23}"/>
              </a:ext>
            </a:extLst>
          </p:cNvPr>
          <p:cNvSpPr>
            <a:spLocks noGrp="1"/>
          </p:cNvSpPr>
          <p:nvPr>
            <p:ph type="title"/>
          </p:nvPr>
        </p:nvSpPr>
        <p:spPr/>
        <p:txBody>
          <a:bodyPr/>
          <a:lstStyle/>
          <a:p>
            <a:r>
              <a:rPr lang="fr-CA" dirty="0"/>
              <a:t>Charte des droits et libertés de la personne</a:t>
            </a:r>
          </a:p>
        </p:txBody>
      </p:sp>
      <p:sp>
        <p:nvSpPr>
          <p:cNvPr id="3" name="Espace réservé du contenu 2">
            <a:extLst>
              <a:ext uri="{FF2B5EF4-FFF2-40B4-BE49-F238E27FC236}">
                <a16:creationId xmlns:a16="http://schemas.microsoft.com/office/drawing/2014/main" id="{091F1E5A-3887-4BA5-6CCD-A5147BABEC8C}"/>
              </a:ext>
            </a:extLst>
          </p:cNvPr>
          <p:cNvSpPr>
            <a:spLocks noGrp="1"/>
          </p:cNvSpPr>
          <p:nvPr>
            <p:ph idx="1"/>
          </p:nvPr>
        </p:nvSpPr>
        <p:spPr/>
        <p:txBody>
          <a:bodyPr/>
          <a:lstStyle/>
          <a:p>
            <a:pPr marL="0" indent="0">
              <a:buNone/>
            </a:pPr>
            <a:r>
              <a:rPr lang="fr-CA" sz="2800" b="1" dirty="0"/>
              <a:t>Accorde à chaque individu les droits suivants:</a:t>
            </a:r>
          </a:p>
          <a:p>
            <a:r>
              <a:rPr lang="fr-CA" dirty="0"/>
              <a:t>Droit à la vie, à la sûreté, à l’intégrité et à la liberté;</a:t>
            </a:r>
          </a:p>
          <a:p>
            <a:r>
              <a:rPr lang="fr-CA" dirty="0"/>
              <a:t>Droit au respect;</a:t>
            </a:r>
          </a:p>
          <a:p>
            <a:r>
              <a:rPr lang="fr-CA" dirty="0"/>
              <a:t>Droit à la loyauté et à la confidentialité;</a:t>
            </a:r>
          </a:p>
          <a:p>
            <a:r>
              <a:rPr lang="fr-CA" dirty="0"/>
              <a:t>Droit à l’autonomie;</a:t>
            </a:r>
          </a:p>
          <a:p>
            <a:r>
              <a:rPr lang="fr-CA" dirty="0"/>
              <a:t>Droit à l’inviolabilité;</a:t>
            </a:r>
          </a:p>
          <a:p>
            <a:r>
              <a:rPr lang="fr-CA" dirty="0"/>
              <a:t>Droit à la vérité et au consentement éclairé</a:t>
            </a:r>
          </a:p>
        </p:txBody>
      </p:sp>
    </p:spTree>
    <p:extLst>
      <p:ext uri="{BB962C8B-B14F-4D97-AF65-F5344CB8AC3E}">
        <p14:creationId xmlns:p14="http://schemas.microsoft.com/office/powerpoint/2010/main" val="2206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DEB7E-A9A1-4B4A-80CC-F1E4DAFDA12A}"/>
              </a:ext>
            </a:extLst>
          </p:cNvPr>
          <p:cNvSpPr>
            <a:spLocks noGrp="1"/>
          </p:cNvSpPr>
          <p:nvPr>
            <p:ph type="title"/>
          </p:nvPr>
        </p:nvSpPr>
        <p:spPr/>
        <p:txBody>
          <a:bodyPr/>
          <a:lstStyle/>
          <a:p>
            <a:r>
              <a:rPr lang="fr-CA" dirty="0"/>
              <a:t>Charte des droits et libertés de la personne – Personne Âgée</a:t>
            </a:r>
          </a:p>
        </p:txBody>
      </p:sp>
      <p:sp>
        <p:nvSpPr>
          <p:cNvPr id="3" name="Espace réservé du contenu 2">
            <a:extLst>
              <a:ext uri="{FF2B5EF4-FFF2-40B4-BE49-F238E27FC236}">
                <a16:creationId xmlns:a16="http://schemas.microsoft.com/office/drawing/2014/main" id="{622DD27C-6DED-4942-AA1A-4DF67F8A7375}"/>
              </a:ext>
            </a:extLst>
          </p:cNvPr>
          <p:cNvSpPr>
            <a:spLocks noGrp="1"/>
          </p:cNvSpPr>
          <p:nvPr>
            <p:ph idx="1"/>
          </p:nvPr>
        </p:nvSpPr>
        <p:spPr>
          <a:xfrm>
            <a:off x="1069848" y="1927274"/>
            <a:ext cx="10058400" cy="4930726"/>
          </a:xfrm>
        </p:spPr>
        <p:txBody>
          <a:bodyPr>
            <a:normAutofit lnSpcReduction="10000"/>
          </a:bodyPr>
          <a:lstStyle/>
          <a:p>
            <a:pPr marL="0" indent="0">
              <a:buNone/>
            </a:pPr>
            <a:endParaRPr lang="fr-CA" sz="2400" dirty="0"/>
          </a:p>
          <a:p>
            <a:pPr algn="just"/>
            <a:r>
              <a:rPr lang="fr-CA" sz="2400" dirty="0"/>
              <a:t>Cette charte permet à la personne vieillissante de prendre des décisions de façon autonome et sans emprise extérieure, si elle en est capable. </a:t>
            </a:r>
          </a:p>
          <a:p>
            <a:pPr algn="just"/>
            <a:r>
              <a:rPr lang="fr-CA" sz="2400" dirty="0"/>
              <a:t>Elle lui accorde le droit à la vérité et à l’information dans la mesure où elle peut comprendre.</a:t>
            </a:r>
          </a:p>
          <a:p>
            <a:pPr algn="just"/>
            <a:r>
              <a:rPr lang="fr-CA" sz="2400" dirty="0"/>
              <a:t>Elle la protège contre le harcèlement l’exclusion, l’exploitation sous toutes ses formes, l’intrusion et la violation de certains espaces privés.</a:t>
            </a:r>
          </a:p>
          <a:p>
            <a:pPr algn="just"/>
            <a:r>
              <a:rPr lang="fr-CA" sz="2400" dirty="0"/>
              <a:t>Vue la vulnérabilité des personnes âgées, certains regroupements comme la FADOQ ont adopté la Déclaration des droits des personnes âgées. Ce document n’est pas une loi mais un code moral portant sur la dignité de l’être humain et le respect de la vie.</a:t>
            </a:r>
          </a:p>
          <a:p>
            <a:endParaRPr lang="fr-CA" dirty="0"/>
          </a:p>
        </p:txBody>
      </p:sp>
    </p:spTree>
    <p:extLst>
      <p:ext uri="{BB962C8B-B14F-4D97-AF65-F5344CB8AC3E}">
        <p14:creationId xmlns:p14="http://schemas.microsoft.com/office/powerpoint/2010/main" val="201408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Rectangle 5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7" name="Group 5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58" name="Oval 5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59" name="Oval 5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1" name="Rectangle 6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8494D5E2-F2BB-8EA1-1190-57484616969B}"/>
              </a:ext>
            </a:extLst>
          </p:cNvPr>
          <p:cNvPicPr>
            <a:picLocks noChangeAspect="1"/>
          </p:cNvPicPr>
          <p:nvPr/>
        </p:nvPicPr>
        <p:blipFill rotWithShape="1">
          <a:blip r:embed="rId7"/>
          <a:srcRect t="23391" r="9091"/>
          <a:stretch/>
        </p:blipFill>
        <p:spPr>
          <a:xfrm>
            <a:off x="15260" y="-744908"/>
            <a:ext cx="12191980" cy="6857989"/>
          </a:xfrm>
          <a:prstGeom prst="rect">
            <a:avLst/>
          </a:prstGeom>
        </p:spPr>
      </p:pic>
      <p:sp>
        <p:nvSpPr>
          <p:cNvPr id="63" name="Rectangle 6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04ED721-243E-E24D-03C7-44B581BA52BC}"/>
              </a:ext>
            </a:extLst>
          </p:cNvPr>
          <p:cNvSpPr>
            <a:spLocks noGrp="1"/>
          </p:cNvSpPr>
          <p:nvPr>
            <p:ph type="title"/>
          </p:nvPr>
        </p:nvSpPr>
        <p:spPr>
          <a:xfrm>
            <a:off x="1051560" y="4355692"/>
            <a:ext cx="9085940" cy="1472224"/>
          </a:xfrm>
        </p:spPr>
        <p:txBody>
          <a:bodyPr vert="horz" lIns="91440" tIns="45720" rIns="91440" bIns="45720" rtlCol="0" anchor="b">
            <a:normAutofit/>
          </a:bodyPr>
          <a:lstStyle/>
          <a:p>
            <a:r>
              <a:rPr lang="en-US" sz="7400">
                <a:blipFill dpi="0" rotWithShape="1">
                  <a:blip r:embed="rId5"/>
                  <a:srcRect/>
                  <a:tile tx="6350" ty="-127000" sx="65000" sy="64000" flip="none" algn="tl"/>
                </a:blipFill>
              </a:rPr>
              <a:t>L’aptitude p. 32</a:t>
            </a:r>
          </a:p>
        </p:txBody>
      </p:sp>
      <p:sp>
        <p:nvSpPr>
          <p:cNvPr id="3" name="Espace réservé du texte 2">
            <a:extLst>
              <a:ext uri="{FF2B5EF4-FFF2-40B4-BE49-F238E27FC236}">
                <a16:creationId xmlns:a16="http://schemas.microsoft.com/office/drawing/2014/main" id="{132B782F-1E0E-490C-4F03-651761656FBA}"/>
              </a:ext>
            </a:extLst>
          </p:cNvPr>
          <p:cNvSpPr>
            <a:spLocks noGrp="1"/>
          </p:cNvSpPr>
          <p:nvPr>
            <p:ph type="body" idx="1"/>
          </p:nvPr>
        </p:nvSpPr>
        <p:spPr>
          <a:xfrm>
            <a:off x="1069848" y="5908302"/>
            <a:ext cx="9052560" cy="364482"/>
          </a:xfrm>
        </p:spPr>
        <p:txBody>
          <a:bodyPr vert="horz" lIns="91440" tIns="45720" rIns="91440" bIns="45720" rtlCol="0">
            <a:normAutofit lnSpcReduction="10000"/>
          </a:bodyPr>
          <a:lstStyle/>
          <a:p>
            <a:endParaRPr lang="en-US" sz="2200" dirty="0"/>
          </a:p>
        </p:txBody>
      </p:sp>
      <p:grpSp>
        <p:nvGrpSpPr>
          <p:cNvPr id="65" name="Group 64">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66" name="Oval 65">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7" name="Oval 66">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9263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6DFB6A-A501-2E64-C363-C73BFE6C36DF}"/>
              </a:ext>
            </a:extLst>
          </p:cNvPr>
          <p:cNvSpPr>
            <a:spLocks noGrp="1"/>
          </p:cNvSpPr>
          <p:nvPr>
            <p:ph type="title"/>
          </p:nvPr>
        </p:nvSpPr>
        <p:spPr/>
        <p:txBody>
          <a:bodyPr/>
          <a:lstStyle/>
          <a:p>
            <a:r>
              <a:rPr lang="fr-CA" dirty="0"/>
              <a:t>Qu’est-ce que l’aptitude? P.32 </a:t>
            </a:r>
          </a:p>
        </p:txBody>
      </p:sp>
      <p:sp>
        <p:nvSpPr>
          <p:cNvPr id="3" name="Espace réservé du contenu 2">
            <a:extLst>
              <a:ext uri="{FF2B5EF4-FFF2-40B4-BE49-F238E27FC236}">
                <a16:creationId xmlns:a16="http://schemas.microsoft.com/office/drawing/2014/main" id="{669FEEB6-A742-8F95-AEDA-FA8A4DAF4CC9}"/>
              </a:ext>
            </a:extLst>
          </p:cNvPr>
          <p:cNvSpPr>
            <a:spLocks noGrp="1"/>
          </p:cNvSpPr>
          <p:nvPr>
            <p:ph idx="1"/>
          </p:nvPr>
        </p:nvSpPr>
        <p:spPr/>
        <p:txBody>
          <a:bodyPr/>
          <a:lstStyle/>
          <a:p>
            <a:pPr marL="0" indent="0">
              <a:buNone/>
            </a:pPr>
            <a:endParaRPr lang="fr-CA" dirty="0"/>
          </a:p>
          <a:p>
            <a:pPr marL="0" indent="0">
              <a:buNone/>
            </a:pPr>
            <a:endParaRPr lang="fr-CA" dirty="0"/>
          </a:p>
          <a:p>
            <a:pPr marL="0" indent="0">
              <a:buNone/>
            </a:pPr>
            <a:r>
              <a:rPr lang="fr-CA" sz="3600" dirty="0">
                <a:solidFill>
                  <a:schemeClr val="accent2"/>
                </a:solidFill>
              </a:rPr>
              <a:t>Aptitude:  </a:t>
            </a:r>
            <a:r>
              <a:rPr lang="fr-CA" sz="3200" i="1" dirty="0"/>
              <a:t>C’est la capacité mentale de comprendre les renseignements pertinents à la prise d’une décision.</a:t>
            </a:r>
          </a:p>
        </p:txBody>
      </p:sp>
    </p:spTree>
    <p:extLst>
      <p:ext uri="{BB962C8B-B14F-4D97-AF65-F5344CB8AC3E}">
        <p14:creationId xmlns:p14="http://schemas.microsoft.com/office/powerpoint/2010/main" val="9855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EC04E-78F9-44AB-9268-2B49941BAB5F}"/>
              </a:ext>
            </a:extLst>
          </p:cNvPr>
          <p:cNvSpPr>
            <a:spLocks noGrp="1"/>
          </p:cNvSpPr>
          <p:nvPr>
            <p:ph type="title"/>
          </p:nvPr>
        </p:nvSpPr>
        <p:spPr>
          <a:xfrm>
            <a:off x="422031" y="484632"/>
            <a:ext cx="10706217" cy="1609344"/>
          </a:xfrm>
        </p:spPr>
        <p:txBody>
          <a:bodyPr/>
          <a:lstStyle/>
          <a:p>
            <a:r>
              <a:rPr lang="fr-CA" dirty="0"/>
              <a:t>l’aptitude P.32 </a:t>
            </a:r>
          </a:p>
        </p:txBody>
      </p:sp>
      <p:sp>
        <p:nvSpPr>
          <p:cNvPr id="3" name="Espace réservé du contenu 2">
            <a:extLst>
              <a:ext uri="{FF2B5EF4-FFF2-40B4-BE49-F238E27FC236}">
                <a16:creationId xmlns:a16="http://schemas.microsoft.com/office/drawing/2014/main" id="{8881B5D1-7CD3-4074-AC99-C21C9791CCA3}"/>
              </a:ext>
            </a:extLst>
          </p:cNvPr>
          <p:cNvSpPr>
            <a:spLocks noGrp="1"/>
          </p:cNvSpPr>
          <p:nvPr>
            <p:ph idx="1"/>
          </p:nvPr>
        </p:nvSpPr>
        <p:spPr>
          <a:xfrm>
            <a:off x="291830" y="1906621"/>
            <a:ext cx="10836418" cy="4562273"/>
          </a:xfrm>
        </p:spPr>
        <p:txBody>
          <a:bodyPr>
            <a:normAutofit/>
          </a:bodyPr>
          <a:lstStyle/>
          <a:p>
            <a:pPr marL="0" indent="0">
              <a:buNone/>
            </a:pPr>
            <a:endParaRPr lang="fr-CA" sz="3200" b="1" dirty="0"/>
          </a:p>
          <a:p>
            <a:pPr marL="0" indent="0">
              <a:buNone/>
            </a:pPr>
            <a:r>
              <a:rPr lang="fr-CA" sz="3200" b="1" dirty="0"/>
              <a:t>Trois volets concernent cette capacité: </a:t>
            </a:r>
          </a:p>
          <a:p>
            <a:pPr marL="0" indent="0">
              <a:buNone/>
            </a:pPr>
            <a:endParaRPr lang="fr-CA" sz="3200" b="1" dirty="0"/>
          </a:p>
          <a:p>
            <a:r>
              <a:rPr lang="fr-CA" sz="2800" dirty="0"/>
              <a:t>Habileté à prendre soin de sa personne</a:t>
            </a:r>
          </a:p>
          <a:p>
            <a:r>
              <a:rPr lang="fr-CA" sz="2800" dirty="0"/>
              <a:t>Habileté à exercer ses droits civils</a:t>
            </a:r>
          </a:p>
          <a:p>
            <a:r>
              <a:rPr lang="fr-CA" sz="2800" dirty="0"/>
              <a:t>Habileté à gérer ses biens et son patrimoine</a:t>
            </a:r>
          </a:p>
          <a:p>
            <a:pPr marL="0" indent="0">
              <a:buNone/>
            </a:pPr>
            <a:endParaRPr lang="fr-CA" dirty="0"/>
          </a:p>
        </p:txBody>
      </p:sp>
    </p:spTree>
    <p:extLst>
      <p:ext uri="{BB962C8B-B14F-4D97-AF65-F5344CB8AC3E}">
        <p14:creationId xmlns:p14="http://schemas.microsoft.com/office/powerpoint/2010/main" val="4125738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TM03090434[[fn=Type de bois]]</Template>
  <TotalTime>2049</TotalTime>
  <Words>732</Words>
  <Application>Microsoft Office PowerPoint</Application>
  <PresentationFormat>Grand écran</PresentationFormat>
  <Paragraphs>95</Paragraphs>
  <Slides>18</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Calibri</vt:lpstr>
      <vt:lpstr>Rockwell</vt:lpstr>
      <vt:lpstr>Rockwell Condensed</vt:lpstr>
      <vt:lpstr>Rockwell Extra Bold</vt:lpstr>
      <vt:lpstr>Wingdings</vt:lpstr>
      <vt:lpstr>Type de bois</vt:lpstr>
      <vt:lpstr>Cours #3</vt:lpstr>
      <vt:lpstr>Bienvenue dans l’univers du déficit cognitif!!</vt:lpstr>
      <vt:lpstr>Charte des droits et libertés de la personne p. 31</vt:lpstr>
      <vt:lpstr>Charte des Droits et libertés de la personne</vt:lpstr>
      <vt:lpstr>Charte des droits et libertés de la personne</vt:lpstr>
      <vt:lpstr>Charte des droits et libertés de la personne – Personne Âgée</vt:lpstr>
      <vt:lpstr>L’aptitude p. 32</vt:lpstr>
      <vt:lpstr>Qu’est-ce que l’aptitude? P.32 </vt:lpstr>
      <vt:lpstr>l’aptitude P.32 </vt:lpstr>
      <vt:lpstr>     https://www.youtube.com/watch?v=Dio5LZb88y8 1:29 m   https://www.youtube.com/watch?v=uOJg83BNf8g 3:01m      </vt:lpstr>
      <vt:lpstr>Quand est-ce qu’une prsonne est-elle reconnue comme étant inapte ?</vt:lpstr>
      <vt:lpstr>Régimes de protection p. 32</vt:lpstr>
      <vt:lpstr>Mandat en cas d’inaptitude</vt:lpstr>
      <vt:lpstr>mandat en cas d’inaptitude (Suite) p.32</vt:lpstr>
      <vt:lpstr>Les régimes de curatelle, de tutelle ou de conseiller au majeur</vt:lpstr>
      <vt:lpstr>Droits civils</vt:lpstr>
      <vt:lpstr>Activité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Compétence 18  Déficits cognitifs</dc:title>
  <dc:creator>Jean Jacques, Lucika</dc:creator>
  <cp:lastModifiedBy>Lévesque, Maryse</cp:lastModifiedBy>
  <cp:revision>73</cp:revision>
  <dcterms:created xsi:type="dcterms:W3CDTF">2020-11-23T23:44:33Z</dcterms:created>
  <dcterms:modified xsi:type="dcterms:W3CDTF">2024-05-28T14:04:50Z</dcterms:modified>
</cp:coreProperties>
</file>