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09" r:id="rId4"/>
  </p:sldMasterIdLst>
  <p:notesMasterIdLst>
    <p:notesMasterId r:id="rId34"/>
  </p:notesMasterIdLst>
  <p:handoutMasterIdLst>
    <p:handoutMasterId r:id="rId35"/>
  </p:handoutMasterIdLst>
  <p:sldIdLst>
    <p:sldId id="286" r:id="rId5"/>
    <p:sldId id="295" r:id="rId6"/>
    <p:sldId id="298" r:id="rId7"/>
    <p:sldId id="297" r:id="rId8"/>
    <p:sldId id="300" r:id="rId9"/>
    <p:sldId id="301" r:id="rId10"/>
    <p:sldId id="266" r:id="rId11"/>
    <p:sldId id="299" r:id="rId12"/>
    <p:sldId id="307" r:id="rId13"/>
    <p:sldId id="272" r:id="rId14"/>
    <p:sldId id="273" r:id="rId15"/>
    <p:sldId id="277" r:id="rId16"/>
    <p:sldId id="302" r:id="rId17"/>
    <p:sldId id="274" r:id="rId18"/>
    <p:sldId id="278" r:id="rId19"/>
    <p:sldId id="279" r:id="rId20"/>
    <p:sldId id="303" r:id="rId21"/>
    <p:sldId id="304" r:id="rId22"/>
    <p:sldId id="280" r:id="rId23"/>
    <p:sldId id="282" r:id="rId24"/>
    <p:sldId id="283" r:id="rId25"/>
    <p:sldId id="305" r:id="rId26"/>
    <p:sldId id="287" r:id="rId27"/>
    <p:sldId id="289" r:id="rId28"/>
    <p:sldId id="284" r:id="rId29"/>
    <p:sldId id="285" r:id="rId30"/>
    <p:sldId id="306" r:id="rId31"/>
    <p:sldId id="309" r:id="rId32"/>
    <p:sldId id="308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1E42"/>
    <a:srgbClr val="E2DED9"/>
    <a:srgbClr val="FDFDFD"/>
    <a:srgbClr val="DED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C7915E-FB57-4CA0-99F3-2FDE3AA8FB3C}" v="1" dt="2024-01-16T02:27:53.818"/>
  </p1510:revLst>
</p1510:revInfo>
</file>

<file path=ppt/tableStyles.xml><?xml version="1.0" encoding="utf-8"?>
<a:tblStyleLst xmlns:a="http://schemas.openxmlformats.org/drawingml/2006/main" def="{3C2FFA5D-87B4-456A-9821-1D502468CF0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8482842-D6A2-4050-B7F2-4B236F0ED2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9AB7E2C-D502-40BE-B87E-CCD4AD01D5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9518D-5994-45B4-B3DC-4BE5DB79EB95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51BDFA-E4A0-47CB-BF09-5754FC086F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BE7561-1099-4B85-8F74-0A61386B29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E1CE8-79E0-4F34-995C-1637567871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90700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30B3B-033D-4648-880B-BBB202AA4E1D}" type="datetimeFigureOut">
              <a:rPr lang="fr-FR" noProof="0" smtClean="0"/>
              <a:t>28/05/2024</a:t>
            </a:fld>
            <a:endParaRPr lang="fr-FR" noProof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noProof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15CDE-AB72-4CD9-9EA0-4B2642D5C2FC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410130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marR="0" indent="0" algn="l" defTabSz="914400" rtl="0" eaLnBrk="1" fontAlgn="auto" latinLnBrk="0" hangingPunct="1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AC3B321-5555-4626-B3F5-C893CC29EC1A}" type="datetime1">
              <a:rPr lang="fr-FR" noProof="0" smtClean="0"/>
              <a:t>28/05/2024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Ajoutez un pied de page ici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050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8EB7361-41D5-469E-8D58-A4FC40D42C90}" type="datetime1">
              <a:rPr lang="fr-FR" noProof="0" smtClean="0"/>
              <a:t>28/05/2024</a:t>
            </a:fld>
            <a:endParaRPr lang="fr-F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Ajoutez un pied de page ici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5413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8EB7361-41D5-469E-8D58-A4FC40D42C90}" type="datetime1">
              <a:rPr lang="fr-FR" noProof="0" smtClean="0"/>
              <a:t>28/05/2024</a:t>
            </a:fld>
            <a:endParaRPr lang="fr-F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Ajoutez un pied de page ici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62900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2732A1-D8DB-41E0-9B0E-E781768F9571}" type="datetime1">
              <a:rPr lang="fr-FR" noProof="0" smtClean="0"/>
              <a:t>28/05/2024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Ajoutez un pied de page ici</a:t>
            </a:r>
          </a:p>
        </p:txBody>
      </p:sp>
      <p:cxnSp>
        <p:nvCxnSpPr>
          <p:cNvPr id="33" name="Connecteur droit 32"/>
          <p:cNvCxnSpPr/>
          <p:nvPr/>
        </p:nvCxnSpPr>
        <p:spPr>
          <a:xfrm>
            <a:off x="1292239" y="1486603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itre 5">
            <a:extLst>
              <a:ext uri="{FF2B5EF4-FFF2-40B4-BE49-F238E27FC236}">
                <a16:creationId xmlns:a16="http://schemas.microsoft.com/office/drawing/2014/main" id="{C414FF1F-6558-4E39-87DB-276E44F54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6888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1292239" y="2161853"/>
            <a:ext cx="4645152" cy="3448595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258679" y="2168318"/>
            <a:ext cx="4645152" cy="344152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081702-B757-489C-A3C6-F8D1C0C11053}" type="datetime1">
              <a:rPr lang="fr-FR" noProof="0" smtClean="0"/>
              <a:t>28/05/2024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Ajoutez un pied de page ici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715607D-9DE2-4687-AAF8-EF2427252A90}"/>
              </a:ext>
            </a:extLst>
          </p:cNvPr>
          <p:cNvCxnSpPr/>
          <p:nvPr userDrawn="1"/>
        </p:nvCxnSpPr>
        <p:spPr>
          <a:xfrm>
            <a:off x="1292239" y="1486603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itre 6">
            <a:extLst>
              <a:ext uri="{FF2B5EF4-FFF2-40B4-BE49-F238E27FC236}">
                <a16:creationId xmlns:a16="http://schemas.microsoft.com/office/drawing/2014/main" id="{2F96D46B-C1B8-46AB-87DF-61A8058B1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77750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287315" y="1950795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1287315" y="2755515"/>
            <a:ext cx="4645152" cy="2644457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252486" y="1954249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252486" y="2752737"/>
            <a:ext cx="4645152" cy="2637371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3C74FA-E07D-4EB1-BBD1-150452ED3D40}" type="datetime1">
              <a:rPr lang="fr-FR" noProof="0" smtClean="0"/>
              <a:t>28/05/2024</a:t>
            </a:fld>
            <a:endParaRPr lang="fr-FR" noProof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Ajoutez un pied de page ici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384AA55-1960-47F4-BA3C-E97A6F2D0B19}"/>
              </a:ext>
            </a:extLst>
          </p:cNvPr>
          <p:cNvCxnSpPr/>
          <p:nvPr userDrawn="1"/>
        </p:nvCxnSpPr>
        <p:spPr>
          <a:xfrm>
            <a:off x="1292239" y="1486603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itre 8">
            <a:extLst>
              <a:ext uri="{FF2B5EF4-FFF2-40B4-BE49-F238E27FC236}">
                <a16:creationId xmlns:a16="http://schemas.microsoft.com/office/drawing/2014/main" id="{09471694-1220-4CFC-A31F-622E5D3DE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981749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45481D-C856-4FC8-92D3-DFB9E2C0B1A1}" type="datetime1">
              <a:rPr lang="fr-FR" noProof="0" smtClean="0"/>
              <a:t>28/05/2024</a:t>
            </a:fld>
            <a:endParaRPr lang="fr-FR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Ajoutez un pied de page ici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FB55B52-B62C-4800-AAC1-B15AF2FE1F45}"/>
              </a:ext>
            </a:extLst>
          </p:cNvPr>
          <p:cNvCxnSpPr/>
          <p:nvPr userDrawn="1"/>
        </p:nvCxnSpPr>
        <p:spPr>
          <a:xfrm>
            <a:off x="1292239" y="1486603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itre 4">
            <a:extLst>
              <a:ext uri="{FF2B5EF4-FFF2-40B4-BE49-F238E27FC236}">
                <a16:creationId xmlns:a16="http://schemas.microsoft.com/office/drawing/2014/main" id="{3DF0054B-B64C-418E-A1B8-428EE4A1D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53955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095246" y="1645522"/>
            <a:ext cx="5807176" cy="3840852"/>
          </a:xfrm>
        </p:spPr>
        <p:txBody>
          <a:bodyPr rtlCol="0" anchor="ctr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290909" y="1645522"/>
            <a:ext cx="3600000" cy="3836725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87D034-74E9-484C-A060-CB3B1AF94A52}" type="datetime1">
              <a:rPr lang="fr-FR" noProof="0" smtClean="0"/>
              <a:t>28/05/2024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Ajoutez un pied de page ici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CC09F73-0AD6-4A1E-A331-75A00B808982}"/>
              </a:ext>
            </a:extLst>
          </p:cNvPr>
          <p:cNvCxnSpPr/>
          <p:nvPr userDrawn="1"/>
        </p:nvCxnSpPr>
        <p:spPr>
          <a:xfrm>
            <a:off x="1292239" y="1486603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itre 6">
            <a:extLst>
              <a:ext uri="{FF2B5EF4-FFF2-40B4-BE49-F238E27FC236}">
                <a16:creationId xmlns:a16="http://schemas.microsoft.com/office/drawing/2014/main" id="{1B74F78C-6D32-47C3-ABB2-6E7092A9C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81653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galerie ">
    <p:bg bwMode="ltGray">
      <p:bgPr>
        <a:blipFill dpi="0" rotWithShape="1">
          <a:blip r:embed="rId2" cstate="screen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300394" y="3128470"/>
            <a:ext cx="3024000" cy="1906565"/>
          </a:xfrm>
        </p:spPr>
        <p:txBody>
          <a:bodyPr rtlCol="0" anchor="ctr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7873638" y="5144980"/>
            <a:ext cx="3036438" cy="807405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79BCAE-CDFB-4E46-9147-D1342BCCA288}" type="datetime1">
              <a:rPr lang="fr-FR" noProof="0" smtClean="0"/>
              <a:t>28/05/2024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Ajoutez un pied de page ici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CC09F73-0AD6-4A1E-A331-75A00B808982}"/>
              </a:ext>
            </a:extLst>
          </p:cNvPr>
          <p:cNvCxnSpPr/>
          <p:nvPr userDrawn="1"/>
        </p:nvCxnSpPr>
        <p:spPr>
          <a:xfrm>
            <a:off x="1292239" y="1486603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DE9A20D-024F-4A17-9B20-526AA403725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02108" y="3128470"/>
            <a:ext cx="3024000" cy="1906565"/>
          </a:xfrm>
        </p:spPr>
        <p:txBody>
          <a:bodyPr rtlCol="0" anchor="ctr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7D8F60F-F9DD-4AAC-BF28-C004CCDF2D6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873638" y="3128470"/>
            <a:ext cx="3024000" cy="1906565"/>
          </a:xfrm>
        </p:spPr>
        <p:txBody>
          <a:bodyPr rtlCol="0" anchor="ctr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8F09FDD8-5B1C-4AAA-8EEC-0A77C9E477D1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595889" y="5144979"/>
            <a:ext cx="3036438" cy="807405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E6DF0B7E-E17E-4875-966D-4DE67F755B7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306587" y="5144978"/>
            <a:ext cx="3036438" cy="807405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685D963-B130-47E9-AFCC-AEBED2B1155B}"/>
              </a:ext>
            </a:extLst>
          </p:cNvPr>
          <p:cNvCxnSpPr>
            <a:cxnSpLocks/>
          </p:cNvCxnSpPr>
          <p:nvPr userDrawn="1"/>
        </p:nvCxnSpPr>
        <p:spPr>
          <a:xfrm>
            <a:off x="4484077" y="5144978"/>
            <a:ext cx="0" cy="807405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FA9B6CF-713A-4942-BE35-A61AFCDDFD3D}"/>
              </a:ext>
            </a:extLst>
          </p:cNvPr>
          <p:cNvCxnSpPr>
            <a:cxnSpLocks/>
          </p:cNvCxnSpPr>
          <p:nvPr userDrawn="1"/>
        </p:nvCxnSpPr>
        <p:spPr>
          <a:xfrm>
            <a:off x="7757747" y="5144978"/>
            <a:ext cx="0" cy="807405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93809A32-C7A4-4739-994B-BE492F855A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0908" y="1617663"/>
            <a:ext cx="9618391" cy="1336675"/>
          </a:xfrm>
        </p:spPr>
        <p:txBody>
          <a:bodyPr rtlCol="0">
            <a:no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C1ABD52-D5FE-4FC2-8449-5DA0E5285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42703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42732A1-D8DB-41E0-9B0E-E781768F9571}" type="datetime1">
              <a:rPr lang="fr-FR" noProof="0" smtClean="0"/>
              <a:t>28/05/2024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Ajoutez un pied de page ici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652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pPr rtl="0"/>
            <a:fld id="{58EB7361-41D5-469E-8D58-A4FC40D42C90}" type="datetime1">
              <a:rPr lang="fr-FR" noProof="0" smtClean="0"/>
              <a:t>28/05/2024</a:t>
            </a:fld>
            <a:endParaRPr lang="fr-F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pPr rtl="0"/>
            <a:r>
              <a:rPr lang="fr-FR" noProof="0"/>
              <a:t>Ajoutez un pied de page ici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9969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A081702-B757-489C-A3C6-F8D1C0C11053}" type="datetime1">
              <a:rPr lang="fr-FR" noProof="0" smtClean="0"/>
              <a:t>28/05/2024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Ajoutez un pied de page ici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DC99764-5893-AB0C-A660-B32BB752E7F3}"/>
              </a:ext>
            </a:extLst>
          </p:cNvPr>
          <p:cNvCxnSpPr/>
          <p:nvPr userDrawn="1"/>
        </p:nvCxnSpPr>
        <p:spPr>
          <a:xfrm>
            <a:off x="1292239" y="1486603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540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83C74FA-E07D-4EB1-BBD1-150452ED3D40}" type="datetime1">
              <a:rPr lang="fr-FR" noProof="0" smtClean="0"/>
              <a:t>28/05/2024</a:t>
            </a:fld>
            <a:endParaRPr lang="fr-FR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Ajoutez un pied de page ici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954CEC15-FBFD-55E5-B600-AFA4EE9B9666}"/>
              </a:ext>
            </a:extLst>
          </p:cNvPr>
          <p:cNvCxnSpPr/>
          <p:nvPr userDrawn="1"/>
        </p:nvCxnSpPr>
        <p:spPr>
          <a:xfrm>
            <a:off x="1292239" y="1486603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89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8EB7361-41D5-469E-8D58-A4FC40D42C90}" type="datetime1">
              <a:rPr lang="fr-FR" noProof="0" smtClean="0"/>
              <a:t>28/05/2024</a:t>
            </a:fld>
            <a:endParaRPr lang="fr-FR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Ajoutez un pied de page ici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44550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60A211-CD72-47D3-9629-7422E3C42638}" type="datetime1">
              <a:rPr lang="fr-FR" noProof="0" smtClean="0"/>
              <a:t>28/05/2024</a:t>
            </a:fld>
            <a:endParaRPr lang="fr-FR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Ajoutez un pied de page ici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40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387D034-74E9-484C-A060-CB3B1AF94A52}" type="datetime1">
              <a:rPr lang="fr-FR" noProof="0" smtClean="0"/>
              <a:t>28/05/2024</a:t>
            </a:fld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Ajoutez un pied de page ici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2383BC99-D690-E8AF-23F9-55BD482C46A2}"/>
              </a:ext>
            </a:extLst>
          </p:cNvPr>
          <p:cNvCxnSpPr/>
          <p:nvPr userDrawn="1"/>
        </p:nvCxnSpPr>
        <p:spPr>
          <a:xfrm>
            <a:off x="1292239" y="1486603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478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892C9C-DDA6-4C37-A9FC-7950CDB365DD}" type="datetime1">
              <a:rPr lang="fr-FR" noProof="0" smtClean="0"/>
              <a:t>28/05/2024</a:t>
            </a:fld>
            <a:endParaRPr lang="fr-FR" noProof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689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rtl="0"/>
            <a:fld id="{58EB7361-41D5-469E-8D58-A4FC40D42C90}" type="datetime1">
              <a:rPr lang="fr-FR" noProof="0" smtClean="0"/>
              <a:t>28/05/2024</a:t>
            </a:fld>
            <a:endParaRPr lang="fr-F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rtl="0"/>
            <a:r>
              <a:rPr lang="fr-FR" noProof="0"/>
              <a:t>Ajoutez un pied de page ici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9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4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686" r:id="rId12"/>
    <p:sldLayoutId id="2147483688" r:id="rId13"/>
    <p:sldLayoutId id="2147483689" r:id="rId14"/>
    <p:sldLayoutId id="2147483690" r:id="rId15"/>
    <p:sldLayoutId id="2147483692" r:id="rId16"/>
    <p:sldLayoutId id="214748369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TpLGqU7YiLg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HOPWlKGuUKs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cNGCF32YZFo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Cours #4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3F4A36A-D2DE-D553-CAC1-1FD39E92328E}"/>
              </a:ext>
            </a:extLst>
          </p:cNvPr>
          <p:cNvSpPr txBox="1"/>
          <p:nvPr/>
        </p:nvSpPr>
        <p:spPr>
          <a:xfrm>
            <a:off x="6294782" y="5003491"/>
            <a:ext cx="474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250915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414FB9-DE1F-4C39-A203-A4427AA3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34643"/>
          </a:xfrm>
        </p:spPr>
        <p:txBody>
          <a:bodyPr/>
          <a:lstStyle/>
          <a:p>
            <a:pPr algn="ctr"/>
            <a:r>
              <a:rPr lang="fr-CA" dirty="0"/>
              <a:t>Capacité d’attention p.47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AA7BE5-B65B-49BF-A28F-9E56D3D75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657350"/>
            <a:ext cx="10058400" cy="4716018"/>
          </a:xfrm>
        </p:spPr>
        <p:txBody>
          <a:bodyPr>
            <a:normAutofit/>
          </a:bodyPr>
          <a:lstStyle/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D1DCB23-81F7-4FB2-831B-CCAC47BCA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61463"/>
              </p:ext>
            </p:extLst>
          </p:nvPr>
        </p:nvGraphicFramePr>
        <p:xfrm>
          <a:off x="1072896" y="2857679"/>
          <a:ext cx="10058400" cy="3485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3832430396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3169525685"/>
                    </a:ext>
                  </a:extLst>
                </a:gridCol>
              </a:tblGrid>
              <a:tr h="376041">
                <a:tc>
                  <a:txBody>
                    <a:bodyPr/>
                    <a:lstStyle/>
                    <a:p>
                      <a:r>
                        <a:rPr lang="fr-CA" dirty="0"/>
                        <a:t>Modifications: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Exemples: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966607"/>
                  </a:ext>
                </a:extLst>
              </a:tr>
              <a:tr h="2874397">
                <a:tc>
                  <a:txBody>
                    <a:bodyPr/>
                    <a:lstStyle/>
                    <a:p>
                      <a:r>
                        <a:rPr lang="fr-CA" dirty="0"/>
                        <a:t>Incapacité de réagir aux stimulus pour entrer en contact avec autrui. </a:t>
                      </a:r>
                    </a:p>
                    <a:p>
                      <a:endParaRPr lang="fr-CA" dirty="0"/>
                    </a:p>
                    <a:p>
                      <a:r>
                        <a:rPr lang="fr-CA" dirty="0"/>
                        <a:t>Incapacité de fixer son attention sur un sujet spécifique. </a:t>
                      </a:r>
                    </a:p>
                    <a:p>
                      <a:endParaRPr lang="fr-CA" dirty="0"/>
                    </a:p>
                    <a:p>
                      <a:endParaRPr lang="fr-CA" dirty="0"/>
                    </a:p>
                    <a:p>
                      <a:r>
                        <a:rPr lang="fr-CA" dirty="0"/>
                        <a:t>Incapacité de se concentrer</a:t>
                      </a:r>
                      <a:r>
                        <a:rPr lang="fr-CA" baseline="0" dirty="0"/>
                        <a:t> </a:t>
                      </a:r>
                      <a:r>
                        <a:rPr lang="fr-CA" dirty="0"/>
                        <a:t>sur une longue période de temps.</a:t>
                      </a:r>
                    </a:p>
                    <a:p>
                      <a:endParaRPr lang="fr-CA" dirty="0"/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Ne lève pas les yeux,</a:t>
                      </a:r>
                      <a:r>
                        <a:rPr lang="fr-CA" baseline="0" dirty="0"/>
                        <a:t> ne réagit pas au toucher ou à son nom.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Ne peut suivre une</a:t>
                      </a:r>
                      <a:r>
                        <a:rPr lang="fr-CA" baseline="0" dirty="0"/>
                        <a:t> conversation </a:t>
                      </a:r>
                      <a:r>
                        <a:rPr lang="fr-CA" dirty="0"/>
                        <a:t>ou cesse une activité pour regarder</a:t>
                      </a:r>
                      <a:r>
                        <a:rPr lang="fr-CA" baseline="0" dirty="0"/>
                        <a:t> </a:t>
                      </a:r>
                      <a:r>
                        <a:rPr lang="fr-CA" dirty="0"/>
                        <a:t>ailleurs ou répondre à une question.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Ne peut suivre une émission de télévision, ne peut lire un texte long ou une longue activité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978655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8B13D376-44DB-4BCB-FE6B-4ABD43EA7B24}"/>
              </a:ext>
            </a:extLst>
          </p:cNvPr>
          <p:cNvSpPr txBox="1"/>
          <p:nvPr/>
        </p:nvSpPr>
        <p:spPr>
          <a:xfrm>
            <a:off x="1063752" y="1421345"/>
            <a:ext cx="1005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/>
              <a:t>Permet à une personne de réagir aux stimulus extérieurs, de fixer son attention sur un stimulus spécifique et de se concentrer pendant un certain temps.</a:t>
            </a:r>
          </a:p>
        </p:txBody>
      </p:sp>
    </p:spTree>
    <p:extLst>
      <p:ext uri="{BB962C8B-B14F-4D97-AF65-F5344CB8AC3E}">
        <p14:creationId xmlns:p14="http://schemas.microsoft.com/office/powerpoint/2010/main" val="620240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830760-26BB-4DF9-938D-77E5D34C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4F5039A-F1B3-4FEE-92C4-B804C1FE6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330893"/>
            <a:ext cx="5712824" cy="1917518"/>
          </a:xfrm>
        </p:spPr>
        <p:txBody>
          <a:bodyPr>
            <a:normAutofit/>
          </a:bodyPr>
          <a:lstStyle/>
          <a:p>
            <a:r>
              <a:rPr lang="fr-CA" dirty="0"/>
              <a:t>Capacité d’orientation P.47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F6B9DF-0919-46B3-A733-D77789B46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039815"/>
            <a:ext cx="4558309" cy="4617874"/>
          </a:xfrm>
        </p:spPr>
        <p:txBody>
          <a:bodyPr anchor="t">
            <a:normAutofit/>
          </a:bodyPr>
          <a:lstStyle/>
          <a:p>
            <a:endParaRPr lang="fr-CA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La personne est capable de se situer dans le </a:t>
            </a:r>
            <a:r>
              <a:rPr lang="fr-CA" sz="2800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de se retrouver dans son </a:t>
            </a:r>
            <a:r>
              <a:rPr lang="fr-CA" sz="2800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espace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dirty="0"/>
              <a:t>est capable de reconnaitre les </a:t>
            </a:r>
            <a:r>
              <a:rPr lang="fr-CA" sz="2800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personnes</a:t>
            </a:r>
            <a:r>
              <a:rPr lang="fr-CA" sz="2800" dirty="0">
                <a:solidFill>
                  <a:schemeClr val="accent1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endParaRPr lang="fr-CA" dirty="0"/>
          </a:p>
          <a:p>
            <a:pPr marL="0" indent="0">
              <a:buNone/>
            </a:pPr>
            <a:r>
              <a:rPr lang="fr-CA" dirty="0">
                <a:sym typeface="Wingdings" panose="05000000000000000000" pitchFamily="2" charset="2"/>
              </a:rPr>
              <a:t> </a:t>
            </a:r>
            <a:r>
              <a:rPr lang="fr-CA" dirty="0"/>
              <a:t>C’est ce qu’on appelle l’orientation TEP</a:t>
            </a:r>
          </a:p>
          <a:p>
            <a:pPr>
              <a:buFont typeface="Wingdings" panose="05000000000000000000" pitchFamily="2" charset="2"/>
              <a:buChar char="ü"/>
            </a:pPr>
            <a:endParaRPr lang="fr-CA" sz="1800" dirty="0"/>
          </a:p>
          <a:p>
            <a:endParaRPr lang="fr-CA" sz="1800" dirty="0"/>
          </a:p>
        </p:txBody>
      </p:sp>
      <p:pic>
        <p:nvPicPr>
          <p:cNvPr id="5" name="Image 4" descr="Aiguille des heures d’horloge sur 12 et aiguilles des minutes sur dix">
            <a:extLst>
              <a:ext uri="{FF2B5EF4-FFF2-40B4-BE49-F238E27FC236}">
                <a16:creationId xmlns:a16="http://schemas.microsoft.com/office/drawing/2014/main" id="{9BE29F7A-79B2-5342-D26A-383101478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6" r="22199" b="-2"/>
          <a:stretch/>
        </p:blipFill>
        <p:spPr>
          <a:xfrm>
            <a:off x="7853983" y="-2"/>
            <a:ext cx="4329965" cy="3793338"/>
          </a:xfrm>
          <a:custGeom>
            <a:avLst/>
            <a:gdLst/>
            <a:ahLst/>
            <a:cxnLst/>
            <a:rect l="l" t="t" r="r" b="b"/>
            <a:pathLst>
              <a:path w="4329965" h="3793338">
                <a:moveTo>
                  <a:pt x="620085" y="0"/>
                </a:moveTo>
                <a:lnTo>
                  <a:pt x="4329965" y="0"/>
                </a:lnTo>
                <a:lnTo>
                  <a:pt x="4329965" y="2733720"/>
                </a:lnTo>
                <a:lnTo>
                  <a:pt x="4251051" y="2820548"/>
                </a:lnTo>
                <a:cubicBezTo>
                  <a:pt x="3831561" y="3240037"/>
                  <a:pt x="3252041" y="3499497"/>
                  <a:pt x="2611921" y="3499497"/>
                </a:cubicBezTo>
                <a:cubicBezTo>
                  <a:pt x="1331680" y="3499497"/>
                  <a:pt x="293841" y="2461658"/>
                  <a:pt x="293841" y="1181418"/>
                </a:cubicBezTo>
                <a:cubicBezTo>
                  <a:pt x="293841" y="781342"/>
                  <a:pt x="395193" y="404939"/>
                  <a:pt x="573621" y="76483"/>
                </a:cubicBezTo>
                <a:close/>
                <a:moveTo>
                  <a:pt x="284617" y="0"/>
                </a:moveTo>
                <a:lnTo>
                  <a:pt x="543760" y="0"/>
                </a:lnTo>
                <a:lnTo>
                  <a:pt x="516204" y="45359"/>
                </a:lnTo>
                <a:cubicBezTo>
                  <a:pt x="332750" y="383067"/>
                  <a:pt x="228543" y="770073"/>
                  <a:pt x="228543" y="1181418"/>
                </a:cubicBezTo>
                <a:cubicBezTo>
                  <a:pt x="228543" y="2497720"/>
                  <a:pt x="1295618" y="3564795"/>
                  <a:pt x="2611921" y="3564795"/>
                </a:cubicBezTo>
                <a:cubicBezTo>
                  <a:pt x="3270072" y="3564795"/>
                  <a:pt x="3865916" y="3298026"/>
                  <a:pt x="4297223" y="2866720"/>
                </a:cubicBezTo>
                <a:lnTo>
                  <a:pt x="4329965" y="2830694"/>
                </a:lnTo>
                <a:lnTo>
                  <a:pt x="4329965" y="3145443"/>
                </a:lnTo>
                <a:lnTo>
                  <a:pt x="4273345" y="3196903"/>
                </a:lnTo>
                <a:cubicBezTo>
                  <a:pt x="3821851" y="3569508"/>
                  <a:pt x="3243025" y="3793338"/>
                  <a:pt x="2611921" y="3793338"/>
                </a:cubicBezTo>
                <a:cubicBezTo>
                  <a:pt x="1169396" y="3793338"/>
                  <a:pt x="0" y="2623942"/>
                  <a:pt x="0" y="1181418"/>
                </a:cubicBezTo>
                <a:cubicBezTo>
                  <a:pt x="0" y="820786"/>
                  <a:pt x="73088" y="477226"/>
                  <a:pt x="205258" y="164740"/>
                </a:cubicBez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12B191D-14E0-48C6-9541-2DC3B7D19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62035" y="0"/>
            <a:ext cx="4329965" cy="3793338"/>
          </a:xfrm>
          <a:custGeom>
            <a:avLst/>
            <a:gdLst>
              <a:gd name="connsiteX0" fmla="*/ 620085 w 4329965"/>
              <a:gd name="connsiteY0" fmla="*/ 0 h 3793338"/>
              <a:gd name="connsiteX1" fmla="*/ 4329965 w 4329965"/>
              <a:gd name="connsiteY1" fmla="*/ 0 h 3793338"/>
              <a:gd name="connsiteX2" fmla="*/ 4329965 w 4329965"/>
              <a:gd name="connsiteY2" fmla="*/ 2733720 h 3793338"/>
              <a:gd name="connsiteX3" fmla="*/ 4251051 w 4329965"/>
              <a:gd name="connsiteY3" fmla="*/ 2820548 h 3793338"/>
              <a:gd name="connsiteX4" fmla="*/ 2611921 w 4329965"/>
              <a:gd name="connsiteY4" fmla="*/ 3499497 h 3793338"/>
              <a:gd name="connsiteX5" fmla="*/ 293841 w 4329965"/>
              <a:gd name="connsiteY5" fmla="*/ 1181418 h 3793338"/>
              <a:gd name="connsiteX6" fmla="*/ 573621 w 4329965"/>
              <a:gd name="connsiteY6" fmla="*/ 76483 h 3793338"/>
              <a:gd name="connsiteX7" fmla="*/ 284617 w 4329965"/>
              <a:gd name="connsiteY7" fmla="*/ 0 h 3793338"/>
              <a:gd name="connsiteX8" fmla="*/ 543760 w 4329965"/>
              <a:gd name="connsiteY8" fmla="*/ 0 h 3793338"/>
              <a:gd name="connsiteX9" fmla="*/ 516204 w 4329965"/>
              <a:gd name="connsiteY9" fmla="*/ 45359 h 3793338"/>
              <a:gd name="connsiteX10" fmla="*/ 228543 w 4329965"/>
              <a:gd name="connsiteY10" fmla="*/ 1181418 h 3793338"/>
              <a:gd name="connsiteX11" fmla="*/ 2611921 w 4329965"/>
              <a:gd name="connsiteY11" fmla="*/ 3564795 h 3793338"/>
              <a:gd name="connsiteX12" fmla="*/ 4297223 w 4329965"/>
              <a:gd name="connsiteY12" fmla="*/ 2866720 h 3793338"/>
              <a:gd name="connsiteX13" fmla="*/ 4329965 w 4329965"/>
              <a:gd name="connsiteY13" fmla="*/ 2830694 h 3793338"/>
              <a:gd name="connsiteX14" fmla="*/ 4329965 w 4329965"/>
              <a:gd name="connsiteY14" fmla="*/ 3145443 h 3793338"/>
              <a:gd name="connsiteX15" fmla="*/ 4273345 w 4329965"/>
              <a:gd name="connsiteY15" fmla="*/ 3196903 h 3793338"/>
              <a:gd name="connsiteX16" fmla="*/ 2611921 w 4329965"/>
              <a:gd name="connsiteY16" fmla="*/ 3793338 h 3793338"/>
              <a:gd name="connsiteX17" fmla="*/ 0 w 4329965"/>
              <a:gd name="connsiteY17" fmla="*/ 1181418 h 3793338"/>
              <a:gd name="connsiteX18" fmla="*/ 205258 w 4329965"/>
              <a:gd name="connsiteY18" fmla="*/ 164740 h 379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29965" h="3793338">
                <a:moveTo>
                  <a:pt x="620085" y="0"/>
                </a:moveTo>
                <a:lnTo>
                  <a:pt x="4329965" y="0"/>
                </a:lnTo>
                <a:lnTo>
                  <a:pt x="4329965" y="2733720"/>
                </a:lnTo>
                <a:lnTo>
                  <a:pt x="4251051" y="2820548"/>
                </a:lnTo>
                <a:cubicBezTo>
                  <a:pt x="3831561" y="3240037"/>
                  <a:pt x="3252041" y="3499497"/>
                  <a:pt x="2611921" y="3499497"/>
                </a:cubicBezTo>
                <a:cubicBezTo>
                  <a:pt x="1331680" y="3499497"/>
                  <a:pt x="293841" y="2461658"/>
                  <a:pt x="293841" y="1181418"/>
                </a:cubicBezTo>
                <a:cubicBezTo>
                  <a:pt x="293841" y="781342"/>
                  <a:pt x="395193" y="404939"/>
                  <a:pt x="573621" y="76483"/>
                </a:cubicBezTo>
                <a:close/>
                <a:moveTo>
                  <a:pt x="284617" y="0"/>
                </a:moveTo>
                <a:lnTo>
                  <a:pt x="543760" y="0"/>
                </a:lnTo>
                <a:lnTo>
                  <a:pt x="516204" y="45359"/>
                </a:lnTo>
                <a:cubicBezTo>
                  <a:pt x="332750" y="383067"/>
                  <a:pt x="228543" y="770073"/>
                  <a:pt x="228543" y="1181418"/>
                </a:cubicBezTo>
                <a:cubicBezTo>
                  <a:pt x="228543" y="2497720"/>
                  <a:pt x="1295618" y="3564795"/>
                  <a:pt x="2611921" y="3564795"/>
                </a:cubicBezTo>
                <a:cubicBezTo>
                  <a:pt x="3270072" y="3564795"/>
                  <a:pt x="3865916" y="3298026"/>
                  <a:pt x="4297223" y="2866720"/>
                </a:cubicBezTo>
                <a:lnTo>
                  <a:pt x="4329965" y="2830694"/>
                </a:lnTo>
                <a:lnTo>
                  <a:pt x="4329965" y="3145443"/>
                </a:lnTo>
                <a:lnTo>
                  <a:pt x="4273345" y="3196903"/>
                </a:lnTo>
                <a:cubicBezTo>
                  <a:pt x="3821851" y="3569508"/>
                  <a:pt x="3243025" y="3793338"/>
                  <a:pt x="2611921" y="3793338"/>
                </a:cubicBezTo>
                <a:cubicBezTo>
                  <a:pt x="1169396" y="3793338"/>
                  <a:pt x="0" y="2623942"/>
                  <a:pt x="0" y="1181418"/>
                </a:cubicBezTo>
                <a:cubicBezTo>
                  <a:pt x="0" y="820786"/>
                  <a:pt x="73088" y="477226"/>
                  <a:pt x="205258" y="164740"/>
                </a:cubicBez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8B53A87-4691-BA05-CE2E-920428EE5D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00" r="16250"/>
          <a:stretch/>
        </p:blipFill>
        <p:spPr>
          <a:xfrm>
            <a:off x="5679762" y="2646306"/>
            <a:ext cx="3197072" cy="3197072"/>
          </a:xfrm>
          <a:custGeom>
            <a:avLst/>
            <a:gdLst/>
            <a:ahLst/>
            <a:cxnLst/>
            <a:rect l="l" t="t" r="r" b="b"/>
            <a:pathLst>
              <a:path w="3197072" h="3197072">
                <a:moveTo>
                  <a:pt x="1598536" y="179835"/>
                </a:moveTo>
                <a:cubicBezTo>
                  <a:pt x="2382063" y="179835"/>
                  <a:pt x="3017237" y="815009"/>
                  <a:pt x="3017237" y="1598536"/>
                </a:cubicBezTo>
                <a:cubicBezTo>
                  <a:pt x="3017237" y="2382063"/>
                  <a:pt x="2382063" y="3017237"/>
                  <a:pt x="1598536" y="3017237"/>
                </a:cubicBezTo>
                <a:cubicBezTo>
                  <a:pt x="815009" y="3017237"/>
                  <a:pt x="179836" y="2382063"/>
                  <a:pt x="179836" y="1598536"/>
                </a:cubicBezTo>
                <a:cubicBezTo>
                  <a:pt x="179836" y="815009"/>
                  <a:pt x="815009" y="179835"/>
                  <a:pt x="1598536" y="179835"/>
                </a:cubicBezTo>
                <a:close/>
                <a:moveTo>
                  <a:pt x="1598536" y="139872"/>
                </a:moveTo>
                <a:cubicBezTo>
                  <a:pt x="792938" y="139872"/>
                  <a:pt x="139872" y="792939"/>
                  <a:pt x="139872" y="1598536"/>
                </a:cubicBezTo>
                <a:cubicBezTo>
                  <a:pt x="139872" y="2404134"/>
                  <a:pt x="792938" y="3057200"/>
                  <a:pt x="1598536" y="3057200"/>
                </a:cubicBezTo>
                <a:cubicBezTo>
                  <a:pt x="2404134" y="3057200"/>
                  <a:pt x="3057200" y="2404134"/>
                  <a:pt x="3057200" y="1598536"/>
                </a:cubicBezTo>
                <a:cubicBezTo>
                  <a:pt x="3057200" y="792939"/>
                  <a:pt x="2404134" y="139872"/>
                  <a:pt x="1598536" y="139872"/>
                </a:cubicBezTo>
                <a:close/>
                <a:moveTo>
                  <a:pt x="1598536" y="0"/>
                </a:moveTo>
                <a:cubicBezTo>
                  <a:pt x="2481383" y="0"/>
                  <a:pt x="3197072" y="715689"/>
                  <a:pt x="3197072" y="1598536"/>
                </a:cubicBezTo>
                <a:cubicBezTo>
                  <a:pt x="3197072" y="2481383"/>
                  <a:pt x="2481383" y="3197072"/>
                  <a:pt x="1598536" y="3197072"/>
                </a:cubicBezTo>
                <a:cubicBezTo>
                  <a:pt x="715689" y="3197072"/>
                  <a:pt x="0" y="2481383"/>
                  <a:pt x="0" y="1598536"/>
                </a:cubicBezTo>
                <a:cubicBezTo>
                  <a:pt x="0" y="715689"/>
                  <a:pt x="715689" y="0"/>
                  <a:pt x="1598536" y="0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75806C2-AB07-4F56-936F-6EA1070F7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9762" y="2646306"/>
            <a:ext cx="3197072" cy="3197072"/>
          </a:xfrm>
          <a:custGeom>
            <a:avLst/>
            <a:gdLst>
              <a:gd name="connsiteX0" fmla="*/ 3657600 w 7315200"/>
              <a:gd name="connsiteY0" fmla="*/ 411480 h 7315200"/>
              <a:gd name="connsiteX1" fmla="*/ 6903720 w 7315200"/>
              <a:gd name="connsiteY1" fmla="*/ 3657600 h 7315200"/>
              <a:gd name="connsiteX2" fmla="*/ 3657600 w 7315200"/>
              <a:gd name="connsiteY2" fmla="*/ 6903720 h 7315200"/>
              <a:gd name="connsiteX3" fmla="*/ 411480 w 7315200"/>
              <a:gd name="connsiteY3" fmla="*/ 3657600 h 7315200"/>
              <a:gd name="connsiteX4" fmla="*/ 3657600 w 7315200"/>
              <a:gd name="connsiteY4" fmla="*/ 411480 h 7315200"/>
              <a:gd name="connsiteX5" fmla="*/ 3657600 w 7315200"/>
              <a:gd name="connsiteY5" fmla="*/ 320040 h 7315200"/>
              <a:gd name="connsiteX6" fmla="*/ 320040 w 7315200"/>
              <a:gd name="connsiteY6" fmla="*/ 3657600 h 7315200"/>
              <a:gd name="connsiteX7" fmla="*/ 3657600 w 7315200"/>
              <a:gd name="connsiteY7" fmla="*/ 6995160 h 7315200"/>
              <a:gd name="connsiteX8" fmla="*/ 6995160 w 7315200"/>
              <a:gd name="connsiteY8" fmla="*/ 3657600 h 7315200"/>
              <a:gd name="connsiteX9" fmla="*/ 3657600 w 7315200"/>
              <a:gd name="connsiteY9" fmla="*/ 320040 h 7315200"/>
              <a:gd name="connsiteX10" fmla="*/ 3657600 w 7315200"/>
              <a:gd name="connsiteY10" fmla="*/ 0 h 7315200"/>
              <a:gd name="connsiteX11" fmla="*/ 7315200 w 7315200"/>
              <a:gd name="connsiteY11" fmla="*/ 3657600 h 7315200"/>
              <a:gd name="connsiteX12" fmla="*/ 3657600 w 7315200"/>
              <a:gd name="connsiteY12" fmla="*/ 7315200 h 7315200"/>
              <a:gd name="connsiteX13" fmla="*/ 0 w 7315200"/>
              <a:gd name="connsiteY13" fmla="*/ 3657600 h 7315200"/>
              <a:gd name="connsiteX14" fmla="*/ 3657600 w 7315200"/>
              <a:gd name="connsiteY14" fmla="*/ 0 h 73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15200" h="7315200">
                <a:moveTo>
                  <a:pt x="3657600" y="411480"/>
                </a:moveTo>
                <a:cubicBezTo>
                  <a:pt x="5450383" y="411480"/>
                  <a:pt x="6903720" y="1864817"/>
                  <a:pt x="6903720" y="3657600"/>
                </a:cubicBezTo>
                <a:cubicBezTo>
                  <a:pt x="6903720" y="5450383"/>
                  <a:pt x="5450383" y="6903720"/>
                  <a:pt x="3657600" y="6903720"/>
                </a:cubicBezTo>
                <a:cubicBezTo>
                  <a:pt x="1864817" y="6903720"/>
                  <a:pt x="411480" y="5450383"/>
                  <a:pt x="411480" y="3657600"/>
                </a:cubicBezTo>
                <a:cubicBezTo>
                  <a:pt x="411480" y="1864817"/>
                  <a:pt x="1864817" y="411480"/>
                  <a:pt x="3657600" y="411480"/>
                </a:cubicBezTo>
                <a:close/>
                <a:moveTo>
                  <a:pt x="3657600" y="320040"/>
                </a:moveTo>
                <a:cubicBezTo>
                  <a:pt x="1814317" y="320040"/>
                  <a:pt x="320040" y="1814317"/>
                  <a:pt x="320040" y="3657600"/>
                </a:cubicBezTo>
                <a:cubicBezTo>
                  <a:pt x="320040" y="5500883"/>
                  <a:pt x="1814317" y="6995160"/>
                  <a:pt x="3657600" y="6995160"/>
                </a:cubicBezTo>
                <a:cubicBezTo>
                  <a:pt x="5500883" y="6995160"/>
                  <a:pt x="6995160" y="5500883"/>
                  <a:pt x="6995160" y="3657600"/>
                </a:cubicBezTo>
                <a:cubicBezTo>
                  <a:pt x="6995160" y="1814317"/>
                  <a:pt x="5500883" y="320040"/>
                  <a:pt x="3657600" y="320040"/>
                </a:cubicBezTo>
                <a:close/>
                <a:moveTo>
                  <a:pt x="3657600" y="0"/>
                </a:moveTo>
                <a:cubicBezTo>
                  <a:pt x="5677637" y="0"/>
                  <a:pt x="7315200" y="1637563"/>
                  <a:pt x="7315200" y="3657600"/>
                </a:cubicBezTo>
                <a:cubicBezTo>
                  <a:pt x="7315200" y="5677637"/>
                  <a:pt x="5677637" y="7315200"/>
                  <a:pt x="3657600" y="7315200"/>
                </a:cubicBezTo>
                <a:cubicBezTo>
                  <a:pt x="1637563" y="7315200"/>
                  <a:pt x="0" y="5677637"/>
                  <a:pt x="0" y="3657600"/>
                </a:cubicBezTo>
                <a:cubicBezTo>
                  <a:pt x="0" y="1637563"/>
                  <a:pt x="1637563" y="0"/>
                  <a:pt x="3657600" y="0"/>
                </a:cubicBez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69923DF-00DF-45A6-86A0-5AD7FE498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42428" y="6229681"/>
            <a:ext cx="457200" cy="457200"/>
            <a:chOff x="11361456" y="6195813"/>
            <a:chExt cx="548640" cy="5486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2CF2C9B-5727-4B1C-9BEF-9E7BB40FB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E8D297F-5AA5-452D-BA3A-F410FA845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9800C81C-5FDB-1DB1-2EE5-7571F45BA0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72" r="9412" b="2"/>
          <a:stretch/>
        </p:blipFill>
        <p:spPr>
          <a:xfrm>
            <a:off x="8775850" y="3931477"/>
            <a:ext cx="3416150" cy="2926525"/>
          </a:xfrm>
          <a:custGeom>
            <a:avLst/>
            <a:gdLst/>
            <a:ahLst/>
            <a:cxnLst/>
            <a:rect l="l" t="t" r="r" b="b"/>
            <a:pathLst>
              <a:path w="3416150" h="2926525">
                <a:moveTo>
                  <a:pt x="2001856" y="225209"/>
                </a:moveTo>
                <a:cubicBezTo>
                  <a:pt x="2553790" y="225209"/>
                  <a:pt x="3046941" y="476889"/>
                  <a:pt x="3372804" y="871744"/>
                </a:cubicBezTo>
                <a:lnTo>
                  <a:pt x="3416150" y="929710"/>
                </a:lnTo>
                <a:lnTo>
                  <a:pt x="3416150" y="2926525"/>
                </a:lnTo>
                <a:lnTo>
                  <a:pt x="486913" y="2926525"/>
                </a:lnTo>
                <a:lnTo>
                  <a:pt x="439641" y="2848713"/>
                </a:lnTo>
                <a:cubicBezTo>
                  <a:pt x="302888" y="2596974"/>
                  <a:pt x="225209" y="2308487"/>
                  <a:pt x="225209" y="2001857"/>
                </a:cubicBezTo>
                <a:cubicBezTo>
                  <a:pt x="225209" y="1020641"/>
                  <a:pt x="1020641" y="225209"/>
                  <a:pt x="2001856" y="225209"/>
                </a:cubicBezTo>
                <a:close/>
                <a:moveTo>
                  <a:pt x="2001856" y="0"/>
                </a:moveTo>
                <a:cubicBezTo>
                  <a:pt x="2485554" y="0"/>
                  <a:pt x="2929185" y="171550"/>
                  <a:pt x="3275223" y="457127"/>
                </a:cubicBezTo>
                <a:lnTo>
                  <a:pt x="3416150" y="585210"/>
                </a:lnTo>
                <a:lnTo>
                  <a:pt x="3416150" y="846232"/>
                </a:lnTo>
                <a:lnTo>
                  <a:pt x="3411422" y="839910"/>
                </a:lnTo>
                <a:cubicBezTo>
                  <a:pt x="3076380" y="433932"/>
                  <a:pt x="2569338" y="175163"/>
                  <a:pt x="2001856" y="175163"/>
                </a:cubicBezTo>
                <a:cubicBezTo>
                  <a:pt x="993002" y="175163"/>
                  <a:pt x="175162" y="993002"/>
                  <a:pt x="175162" y="2001857"/>
                </a:cubicBezTo>
                <a:cubicBezTo>
                  <a:pt x="175162" y="2317124"/>
                  <a:pt x="255029" y="2613738"/>
                  <a:pt x="395634" y="2872568"/>
                </a:cubicBezTo>
                <a:lnTo>
                  <a:pt x="428414" y="2926525"/>
                </a:lnTo>
                <a:lnTo>
                  <a:pt x="227385" y="2926525"/>
                </a:lnTo>
                <a:lnTo>
                  <a:pt x="157316" y="2781070"/>
                </a:lnTo>
                <a:cubicBezTo>
                  <a:pt x="56016" y="2541571"/>
                  <a:pt x="0" y="2278256"/>
                  <a:pt x="0" y="2001857"/>
                </a:cubicBezTo>
                <a:cubicBezTo>
                  <a:pt x="0" y="896262"/>
                  <a:pt x="896262" y="0"/>
                  <a:pt x="2001856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55F217F-C24D-4846-B638-491EF6D27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850" y="3931475"/>
            <a:ext cx="3416150" cy="2926525"/>
          </a:xfrm>
          <a:custGeom>
            <a:avLst/>
            <a:gdLst>
              <a:gd name="connsiteX0" fmla="*/ 2001856 w 3416150"/>
              <a:gd name="connsiteY0" fmla="*/ 225209 h 2926525"/>
              <a:gd name="connsiteX1" fmla="*/ 3372804 w 3416150"/>
              <a:gd name="connsiteY1" fmla="*/ 871744 h 2926525"/>
              <a:gd name="connsiteX2" fmla="*/ 3416150 w 3416150"/>
              <a:gd name="connsiteY2" fmla="*/ 929710 h 2926525"/>
              <a:gd name="connsiteX3" fmla="*/ 3416150 w 3416150"/>
              <a:gd name="connsiteY3" fmla="*/ 2926525 h 2926525"/>
              <a:gd name="connsiteX4" fmla="*/ 486913 w 3416150"/>
              <a:gd name="connsiteY4" fmla="*/ 2926525 h 2926525"/>
              <a:gd name="connsiteX5" fmla="*/ 439641 w 3416150"/>
              <a:gd name="connsiteY5" fmla="*/ 2848713 h 2926525"/>
              <a:gd name="connsiteX6" fmla="*/ 225209 w 3416150"/>
              <a:gd name="connsiteY6" fmla="*/ 2001857 h 2926525"/>
              <a:gd name="connsiteX7" fmla="*/ 2001856 w 3416150"/>
              <a:gd name="connsiteY7" fmla="*/ 225209 h 2926525"/>
              <a:gd name="connsiteX8" fmla="*/ 2001856 w 3416150"/>
              <a:gd name="connsiteY8" fmla="*/ 0 h 2926525"/>
              <a:gd name="connsiteX9" fmla="*/ 3275223 w 3416150"/>
              <a:gd name="connsiteY9" fmla="*/ 457127 h 2926525"/>
              <a:gd name="connsiteX10" fmla="*/ 3416150 w 3416150"/>
              <a:gd name="connsiteY10" fmla="*/ 585210 h 2926525"/>
              <a:gd name="connsiteX11" fmla="*/ 3416150 w 3416150"/>
              <a:gd name="connsiteY11" fmla="*/ 846232 h 2926525"/>
              <a:gd name="connsiteX12" fmla="*/ 3411422 w 3416150"/>
              <a:gd name="connsiteY12" fmla="*/ 839910 h 2926525"/>
              <a:gd name="connsiteX13" fmla="*/ 2001856 w 3416150"/>
              <a:gd name="connsiteY13" fmla="*/ 175163 h 2926525"/>
              <a:gd name="connsiteX14" fmla="*/ 175162 w 3416150"/>
              <a:gd name="connsiteY14" fmla="*/ 2001857 h 2926525"/>
              <a:gd name="connsiteX15" fmla="*/ 395634 w 3416150"/>
              <a:gd name="connsiteY15" fmla="*/ 2872568 h 2926525"/>
              <a:gd name="connsiteX16" fmla="*/ 428414 w 3416150"/>
              <a:gd name="connsiteY16" fmla="*/ 2926525 h 2926525"/>
              <a:gd name="connsiteX17" fmla="*/ 227385 w 3416150"/>
              <a:gd name="connsiteY17" fmla="*/ 2926525 h 2926525"/>
              <a:gd name="connsiteX18" fmla="*/ 157316 w 3416150"/>
              <a:gd name="connsiteY18" fmla="*/ 2781070 h 2926525"/>
              <a:gd name="connsiteX19" fmla="*/ 0 w 3416150"/>
              <a:gd name="connsiteY19" fmla="*/ 2001857 h 2926525"/>
              <a:gd name="connsiteX20" fmla="*/ 2001856 w 3416150"/>
              <a:gd name="connsiteY20" fmla="*/ 0 h 292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16150" h="2926525">
                <a:moveTo>
                  <a:pt x="2001856" y="225209"/>
                </a:moveTo>
                <a:cubicBezTo>
                  <a:pt x="2553790" y="225209"/>
                  <a:pt x="3046941" y="476889"/>
                  <a:pt x="3372804" y="871744"/>
                </a:cubicBezTo>
                <a:lnTo>
                  <a:pt x="3416150" y="929710"/>
                </a:lnTo>
                <a:lnTo>
                  <a:pt x="3416150" y="2926525"/>
                </a:lnTo>
                <a:lnTo>
                  <a:pt x="486913" y="2926525"/>
                </a:lnTo>
                <a:lnTo>
                  <a:pt x="439641" y="2848713"/>
                </a:lnTo>
                <a:cubicBezTo>
                  <a:pt x="302888" y="2596974"/>
                  <a:pt x="225209" y="2308487"/>
                  <a:pt x="225209" y="2001857"/>
                </a:cubicBezTo>
                <a:cubicBezTo>
                  <a:pt x="225209" y="1020641"/>
                  <a:pt x="1020641" y="225209"/>
                  <a:pt x="2001856" y="225209"/>
                </a:cubicBezTo>
                <a:close/>
                <a:moveTo>
                  <a:pt x="2001856" y="0"/>
                </a:moveTo>
                <a:cubicBezTo>
                  <a:pt x="2485554" y="0"/>
                  <a:pt x="2929185" y="171550"/>
                  <a:pt x="3275223" y="457127"/>
                </a:cubicBezTo>
                <a:lnTo>
                  <a:pt x="3416150" y="585210"/>
                </a:lnTo>
                <a:lnTo>
                  <a:pt x="3416150" y="846232"/>
                </a:lnTo>
                <a:lnTo>
                  <a:pt x="3411422" y="839910"/>
                </a:lnTo>
                <a:cubicBezTo>
                  <a:pt x="3076380" y="433932"/>
                  <a:pt x="2569338" y="175163"/>
                  <a:pt x="2001856" y="175163"/>
                </a:cubicBezTo>
                <a:cubicBezTo>
                  <a:pt x="993002" y="175163"/>
                  <a:pt x="175162" y="993002"/>
                  <a:pt x="175162" y="2001857"/>
                </a:cubicBezTo>
                <a:cubicBezTo>
                  <a:pt x="175162" y="2317124"/>
                  <a:pt x="255029" y="2613738"/>
                  <a:pt x="395634" y="2872568"/>
                </a:cubicBezTo>
                <a:lnTo>
                  <a:pt x="428414" y="2926525"/>
                </a:lnTo>
                <a:lnTo>
                  <a:pt x="227385" y="2926525"/>
                </a:lnTo>
                <a:lnTo>
                  <a:pt x="157316" y="2781070"/>
                </a:lnTo>
                <a:cubicBezTo>
                  <a:pt x="56016" y="2541571"/>
                  <a:pt x="0" y="2278256"/>
                  <a:pt x="0" y="2001857"/>
                </a:cubicBezTo>
                <a:cubicBezTo>
                  <a:pt x="0" y="896262"/>
                  <a:pt x="896262" y="0"/>
                  <a:pt x="2001856" y="0"/>
                </a:cubicBez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088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2DDF4-6DA6-4F29-A3CA-CE6415F09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Capacité de mémoire p.48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C163A6-3804-437E-BCF7-C98CA1198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2400" b="1" dirty="0"/>
              <a:t>La mémoire permet à la personne de:</a:t>
            </a:r>
          </a:p>
          <a:p>
            <a:r>
              <a:rPr lang="fr-CA" dirty="0"/>
              <a:t>Retenir les expériences vécues</a:t>
            </a:r>
          </a:p>
          <a:p>
            <a:r>
              <a:rPr lang="fr-CA" dirty="0"/>
              <a:t>Se remémorer les souvenirs au besoin.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sz="2400" b="1" dirty="0"/>
              <a:t>Souvenez-vous que la mémoire :</a:t>
            </a:r>
          </a:p>
          <a:p>
            <a:pPr>
              <a:buFontTx/>
              <a:buChar char="-"/>
            </a:pPr>
            <a:r>
              <a:rPr lang="fr-CA" dirty="0"/>
              <a:t>Recueille les informations par les 5 sens;</a:t>
            </a:r>
          </a:p>
          <a:p>
            <a:pPr>
              <a:buFontTx/>
              <a:buChar char="-"/>
            </a:pPr>
            <a:r>
              <a:rPr lang="fr-CA" dirty="0"/>
              <a:t>Classe et conserve ces informations pendant un temps plus ou moins long</a:t>
            </a:r>
          </a:p>
          <a:p>
            <a:pPr>
              <a:buFontTx/>
              <a:buChar char="-"/>
            </a:pPr>
            <a:r>
              <a:rPr lang="fr-CA" dirty="0"/>
              <a:t>Récupère au besoin ces informations</a:t>
            </a:r>
          </a:p>
        </p:txBody>
      </p:sp>
    </p:spTree>
    <p:extLst>
      <p:ext uri="{BB962C8B-B14F-4D97-AF65-F5344CB8AC3E}">
        <p14:creationId xmlns:p14="http://schemas.microsoft.com/office/powerpoint/2010/main" val="485571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8AFD15B-CF29-4306-884F-47675092F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6F71F64-3297-0E79-1B2F-E726D9C1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545" y="401980"/>
            <a:ext cx="4869179" cy="1517984"/>
          </a:xfrm>
        </p:spPr>
        <p:txBody>
          <a:bodyPr>
            <a:noAutofit/>
          </a:bodyPr>
          <a:lstStyle/>
          <a:p>
            <a:r>
              <a:rPr lang="fr-CA" sz="6000" dirty="0">
                <a:solidFill>
                  <a:srgbClr val="000000"/>
                </a:solidFill>
              </a:rPr>
              <a:t>Un peu de lexique </a:t>
            </a:r>
          </a:p>
        </p:txBody>
      </p:sp>
      <p:pic>
        <p:nvPicPr>
          <p:cNvPr id="5" name="Image 4" descr="Gros plan sur des livres empilés">
            <a:extLst>
              <a:ext uri="{FF2B5EF4-FFF2-40B4-BE49-F238E27FC236}">
                <a16:creationId xmlns:a16="http://schemas.microsoft.com/office/drawing/2014/main" id="{14459936-2CBE-3255-5148-C92433A70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16" r="-1" b="-1"/>
          <a:stretch/>
        </p:blipFill>
        <p:spPr>
          <a:xfrm>
            <a:off x="-9866" y="401980"/>
            <a:ext cx="6115733" cy="6456021"/>
          </a:xfrm>
          <a:custGeom>
            <a:avLst/>
            <a:gdLst/>
            <a:ahLst/>
            <a:cxnLst/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349AB3-1BD3-41E1-8979-1DBDCB5CD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866" y="401980"/>
            <a:ext cx="6115733" cy="6456021"/>
          </a:xfrm>
          <a:custGeom>
            <a:avLst/>
            <a:gdLst>
              <a:gd name="connsiteX0" fmla="*/ 2259477 w 6115733"/>
              <a:gd name="connsiteY0" fmla="*/ 433395 h 6456021"/>
              <a:gd name="connsiteX1" fmla="*/ 5681904 w 6115733"/>
              <a:gd name="connsiteY1" fmla="*/ 3852396 h 6456021"/>
              <a:gd name="connsiteX2" fmla="*/ 4679499 w 6115733"/>
              <a:gd name="connsiteY2" fmla="*/ 6269995 h 6456021"/>
              <a:gd name="connsiteX3" fmla="*/ 4474613 w 6115733"/>
              <a:gd name="connsiteY3" fmla="*/ 6456021 h 6456021"/>
              <a:gd name="connsiteX4" fmla="*/ 44341 w 6115733"/>
              <a:gd name="connsiteY4" fmla="*/ 6456021 h 6456021"/>
              <a:gd name="connsiteX5" fmla="*/ 0 w 6115733"/>
              <a:gd name="connsiteY5" fmla="*/ 6415762 h 6456021"/>
              <a:gd name="connsiteX6" fmla="*/ 0 w 6115733"/>
              <a:gd name="connsiteY6" fmla="*/ 1289029 h 6456021"/>
              <a:gd name="connsiteX7" fmla="*/ 82495 w 6115733"/>
              <a:gd name="connsiteY7" fmla="*/ 1214128 h 6456021"/>
              <a:gd name="connsiteX8" fmla="*/ 2259477 w 6115733"/>
              <a:gd name="connsiteY8" fmla="*/ 433395 h 6456021"/>
              <a:gd name="connsiteX9" fmla="*/ 2259477 w 6115733"/>
              <a:gd name="connsiteY9" fmla="*/ 0 h 6456021"/>
              <a:gd name="connsiteX10" fmla="*/ 6115733 w 6115733"/>
              <a:gd name="connsiteY10" fmla="*/ 3852396 h 6456021"/>
              <a:gd name="connsiteX11" fmla="*/ 5235152 w 6115733"/>
              <a:gd name="connsiteY11" fmla="*/ 6302877 h 6456021"/>
              <a:gd name="connsiteX12" fmla="*/ 5095826 w 6115733"/>
              <a:gd name="connsiteY12" fmla="*/ 6456021 h 6456021"/>
              <a:gd name="connsiteX13" fmla="*/ 4617788 w 6115733"/>
              <a:gd name="connsiteY13" fmla="*/ 6456021 h 6456021"/>
              <a:gd name="connsiteX14" fmla="*/ 4747668 w 6115733"/>
              <a:gd name="connsiteY14" fmla="*/ 6338096 h 6456021"/>
              <a:gd name="connsiteX15" fmla="*/ 5778311 w 6115733"/>
              <a:gd name="connsiteY15" fmla="*/ 3852396 h 6456021"/>
              <a:gd name="connsiteX16" fmla="*/ 2259477 w 6115733"/>
              <a:gd name="connsiteY16" fmla="*/ 337085 h 6456021"/>
              <a:gd name="connsiteX17" fmla="*/ 21172 w 6115733"/>
              <a:gd name="connsiteY17" fmla="*/ 1139811 h 6456021"/>
              <a:gd name="connsiteX18" fmla="*/ 0 w 6115733"/>
              <a:gd name="connsiteY18" fmla="*/ 1159034 h 6456021"/>
              <a:gd name="connsiteX19" fmla="*/ 0 w 6115733"/>
              <a:gd name="connsiteY19" fmla="*/ 735177 h 6456021"/>
              <a:gd name="connsiteX20" fmla="*/ 103407 w 6115733"/>
              <a:gd name="connsiteY20" fmla="*/ 657929 h 6456021"/>
              <a:gd name="connsiteX21" fmla="*/ 2259477 w 6115733"/>
              <a:gd name="connsiteY21" fmla="*/ 0 h 645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76B9DB-63C7-15DA-15AF-3DF5EA706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7545" y="1949157"/>
            <a:ext cx="5601407" cy="490884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fr-CA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CA" sz="2800" dirty="0">
              <a:solidFill>
                <a:srgbClr val="00000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CA915D-BDF0-41F8-B00E-FB186EFF7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7AAC03-BF64-4E67-9032-3BD024998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A131397-5A45-4344-9983-5E400A3EA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8546B29F-9972-5D49-6E69-E3F5EF6DC6AE}"/>
              </a:ext>
            </a:extLst>
          </p:cNvPr>
          <p:cNvSpPr txBox="1"/>
          <p:nvPr/>
        </p:nvSpPr>
        <p:spPr>
          <a:xfrm>
            <a:off x="5989983" y="2133600"/>
            <a:ext cx="57249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/>
              <a:t>En cas de perte de la mémoire, il est question:  </a:t>
            </a:r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A40E150-BFF6-D007-4A74-150CFFC79246}"/>
              </a:ext>
            </a:extLst>
          </p:cNvPr>
          <p:cNvSpPr txBox="1"/>
          <p:nvPr/>
        </p:nvSpPr>
        <p:spPr>
          <a:xfrm>
            <a:off x="6447183" y="4585252"/>
            <a:ext cx="5161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5400" dirty="0">
                <a:solidFill>
                  <a:schemeClr val="accent2"/>
                </a:solidFill>
              </a:rPr>
              <a:t>Amnésie</a:t>
            </a:r>
          </a:p>
        </p:txBody>
      </p:sp>
    </p:spTree>
    <p:extLst>
      <p:ext uri="{BB962C8B-B14F-4D97-AF65-F5344CB8AC3E}">
        <p14:creationId xmlns:p14="http://schemas.microsoft.com/office/powerpoint/2010/main" val="404229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2E2631BD-A207-46FA-B001-E9ED64305D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8085503"/>
              </p:ext>
            </p:extLst>
          </p:nvPr>
        </p:nvGraphicFramePr>
        <p:xfrm>
          <a:off x="698500" y="378545"/>
          <a:ext cx="10817225" cy="6348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0525">
                  <a:extLst>
                    <a:ext uri="{9D8B030D-6E8A-4147-A177-3AD203B41FA5}">
                      <a16:colId xmlns:a16="http://schemas.microsoft.com/office/drawing/2014/main" val="3744350817"/>
                    </a:ext>
                  </a:extLst>
                </a:gridCol>
                <a:gridCol w="5346700">
                  <a:extLst>
                    <a:ext uri="{9D8B030D-6E8A-4147-A177-3AD203B41FA5}">
                      <a16:colId xmlns:a16="http://schemas.microsoft.com/office/drawing/2014/main" val="2453468242"/>
                    </a:ext>
                  </a:extLst>
                </a:gridCol>
              </a:tblGrid>
              <a:tr h="496726">
                <a:tc>
                  <a:txBody>
                    <a:bodyPr/>
                    <a:lstStyle/>
                    <a:p>
                      <a:r>
                        <a:rPr lang="fr-CA" dirty="0"/>
                        <a:t>Modifications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Exemples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22562"/>
                  </a:ext>
                </a:extLst>
              </a:tr>
              <a:tr h="527787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Lenteur plus ou moins importante à percevoir l’information sensorielle et plus sensible aux interférences (atteinte de la mémoire sensorielle).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r-CA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r-CA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Difficulté plus ou moins grande à retenir les informations ou les événements récents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r-CA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r-CA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r-CA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r-CA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r-CA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Difficulté à se rappeler le passé, à</a:t>
                      </a:r>
                    </a:p>
                    <a:p>
                      <a:r>
                        <a:rPr lang="fr-CA" dirty="0"/>
                        <a:t>emmagasiner les nouveaux souvenirs et nouvelles connaissances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Comprend difficilement ou plus lentement les informations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Difficulté à répéter un court message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r-CA" dirty="0"/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r-CA" dirty="0"/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r-CA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baseline="0" dirty="0"/>
                        <a:t>Pose </a:t>
                      </a:r>
                      <a:r>
                        <a:rPr lang="fr-CA" dirty="0"/>
                        <a:t>les mêmes questions/Répète les mêmes discours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Ne peut raconter ce qui s’est passé la veille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Cherche</a:t>
                      </a:r>
                      <a:r>
                        <a:rPr lang="fr-CA" baseline="0" dirty="0"/>
                        <a:t> </a:t>
                      </a:r>
                      <a:r>
                        <a:rPr lang="fr-CA" dirty="0"/>
                        <a:t>ses objets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Oublie</a:t>
                      </a:r>
                      <a:r>
                        <a:rPr lang="fr-CA" baseline="0" dirty="0"/>
                        <a:t> </a:t>
                      </a:r>
                      <a:r>
                        <a:rPr lang="fr-CA" dirty="0"/>
                        <a:t>ce qu’elle doit faire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r-CA" dirty="0"/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r-CA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Se situe mal dans le temps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Ne peut se souvenir de dates ou de lieu importants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Ne trouve plus les mots pour s’exprimer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Comprend mal les idées abstraites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Ne sait plus faire les choses qu’elle réalisait avant.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150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4899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74DD25-AF76-4AEA-B63F-DFCD8297B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773" y="174455"/>
            <a:ext cx="10058400" cy="1609344"/>
          </a:xfrm>
        </p:spPr>
        <p:txBody>
          <a:bodyPr/>
          <a:lstStyle/>
          <a:p>
            <a:r>
              <a:rPr lang="fr-CA" dirty="0"/>
              <a:t>Capacité de compréhension p.49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75B8BD9-932A-41B6-BDBE-FEFDD0322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546848"/>
              </p:ext>
            </p:extLst>
          </p:nvPr>
        </p:nvGraphicFramePr>
        <p:xfrm>
          <a:off x="850773" y="2242010"/>
          <a:ext cx="10490454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5227">
                  <a:extLst>
                    <a:ext uri="{9D8B030D-6E8A-4147-A177-3AD203B41FA5}">
                      <a16:colId xmlns:a16="http://schemas.microsoft.com/office/drawing/2014/main" val="2870005758"/>
                    </a:ext>
                  </a:extLst>
                </a:gridCol>
                <a:gridCol w="5245227">
                  <a:extLst>
                    <a:ext uri="{9D8B030D-6E8A-4147-A177-3AD203B41FA5}">
                      <a16:colId xmlns:a16="http://schemas.microsoft.com/office/drawing/2014/main" val="38133479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Modifications: </a:t>
                      </a:r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Exemples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537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Difficulté à</a:t>
                      </a:r>
                      <a:r>
                        <a:rPr lang="fr-CA" baseline="0" dirty="0"/>
                        <a:t> comprendre </a:t>
                      </a:r>
                      <a:r>
                        <a:rPr lang="fr-CA" dirty="0"/>
                        <a:t>le sens des paroles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Difficulté à comprendre le sens des mots écrits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Ne comprend pas les questions complexes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Comprend une seule</a:t>
                      </a:r>
                      <a:r>
                        <a:rPr lang="fr-CA" baseline="0" dirty="0"/>
                        <a:t> consigne </a:t>
                      </a:r>
                      <a:r>
                        <a:rPr lang="fr-CA" dirty="0"/>
                        <a:t>à la fois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Ne comprend que les mots illustrés par un geste</a:t>
                      </a:r>
                    </a:p>
                    <a:p>
                      <a:endParaRPr lang="fr-CA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Lit de moins en moins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Ne reconnaît pas le nom sur sa porte de chambre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Ne comprend pas le sens d’un message ou consigne écrite</a:t>
                      </a:r>
                    </a:p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684712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AFD7536C-C288-6FC9-455E-43BABC9E1D93}"/>
              </a:ext>
            </a:extLst>
          </p:cNvPr>
          <p:cNvSpPr txBox="1"/>
          <p:nvPr/>
        </p:nvSpPr>
        <p:spPr>
          <a:xfrm>
            <a:off x="850773" y="1364974"/>
            <a:ext cx="10490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Permet à une personne de saisir le sens des mots et des consignes : à l’oral ou à l’écrit.</a:t>
            </a:r>
          </a:p>
        </p:txBody>
      </p:sp>
    </p:spTree>
    <p:extLst>
      <p:ext uri="{BB962C8B-B14F-4D97-AF65-F5344CB8AC3E}">
        <p14:creationId xmlns:p14="http://schemas.microsoft.com/office/powerpoint/2010/main" val="2425819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ABF8DE-5FFF-4448-8A76-ABBB351D7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59688"/>
          </a:xfrm>
        </p:spPr>
        <p:txBody>
          <a:bodyPr/>
          <a:lstStyle/>
          <a:p>
            <a:r>
              <a:rPr lang="fr-CA" dirty="0"/>
              <a:t>Capacité d’expression p.49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82913E-E3B0-4380-B926-86AB02006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088" y="1403604"/>
            <a:ext cx="10058400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400" dirty="0"/>
              <a:t>La personne peut exprimer ses besoins ou ses intentions par la parole ou l’écriture</a:t>
            </a:r>
          </a:p>
          <a:p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75B8BD9-932A-41B6-BDBE-FEFDD0322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44364"/>
              </p:ext>
            </p:extLst>
          </p:nvPr>
        </p:nvGraphicFramePr>
        <p:xfrm>
          <a:off x="958088" y="2637567"/>
          <a:ext cx="10490454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5227">
                  <a:extLst>
                    <a:ext uri="{9D8B030D-6E8A-4147-A177-3AD203B41FA5}">
                      <a16:colId xmlns:a16="http://schemas.microsoft.com/office/drawing/2014/main" val="2870005758"/>
                    </a:ext>
                  </a:extLst>
                </a:gridCol>
                <a:gridCol w="5245227">
                  <a:extLst>
                    <a:ext uri="{9D8B030D-6E8A-4147-A177-3AD203B41FA5}">
                      <a16:colId xmlns:a16="http://schemas.microsoft.com/office/drawing/2014/main" val="38133479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Modifications: </a:t>
                      </a:r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Exemples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537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Difficulté</a:t>
                      </a:r>
                      <a:r>
                        <a:rPr lang="fr-CA" baseline="0" dirty="0"/>
                        <a:t> plus ou moins grande à exprimer ses besoins ou ses intentions par des mots</a:t>
                      </a: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Difficulté plus</a:t>
                      </a:r>
                      <a:r>
                        <a:rPr lang="fr-CA" baseline="0" dirty="0"/>
                        <a:t> ou moins grande à exprimer ses besoins ou ses intentions par l’écriture</a:t>
                      </a: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Cherche</a:t>
                      </a:r>
                      <a:r>
                        <a:rPr lang="fr-CA" baseline="0" dirty="0"/>
                        <a:t> ses mots et a un vocabulaire très réduit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baseline="0" dirty="0"/>
                        <a:t>Fait des phrases incomplètes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baseline="0" dirty="0"/>
                        <a:t>Tient un discours incohérent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baseline="0" dirty="0"/>
                        <a:t>Utilise des mots inadéquats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baseline="0" dirty="0"/>
                        <a:t>Peut émettre des sons incompréhensibles</a:t>
                      </a:r>
                      <a:endParaRPr lang="fr-CA" dirty="0"/>
                    </a:p>
                    <a:p>
                      <a:endParaRPr lang="fr-CA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Est incapable d’écrire une phrase</a:t>
                      </a:r>
                      <a:r>
                        <a:rPr lang="fr-CA" baseline="0" dirty="0"/>
                        <a:t> complète et parfois des mots</a:t>
                      </a:r>
                      <a:endParaRPr lang="fr-CA" dirty="0"/>
                    </a:p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684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6279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8AFD15B-CF29-4306-884F-47675092F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6F71F64-3297-0E79-1B2F-E726D9C1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545" y="401980"/>
            <a:ext cx="4869179" cy="1517984"/>
          </a:xfrm>
        </p:spPr>
        <p:txBody>
          <a:bodyPr>
            <a:noAutofit/>
          </a:bodyPr>
          <a:lstStyle/>
          <a:p>
            <a:r>
              <a:rPr lang="fr-CA" sz="6000" dirty="0">
                <a:solidFill>
                  <a:srgbClr val="000000"/>
                </a:solidFill>
              </a:rPr>
              <a:t>Un peu de lexique </a:t>
            </a:r>
          </a:p>
        </p:txBody>
      </p:sp>
      <p:pic>
        <p:nvPicPr>
          <p:cNvPr id="5" name="Image 4" descr="Gros plan sur des livres empilés">
            <a:extLst>
              <a:ext uri="{FF2B5EF4-FFF2-40B4-BE49-F238E27FC236}">
                <a16:creationId xmlns:a16="http://schemas.microsoft.com/office/drawing/2014/main" id="{14459936-2CBE-3255-5148-C92433A70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16" r="-1" b="-1"/>
          <a:stretch/>
        </p:blipFill>
        <p:spPr>
          <a:xfrm>
            <a:off x="-9866" y="401980"/>
            <a:ext cx="6115733" cy="6456021"/>
          </a:xfrm>
          <a:custGeom>
            <a:avLst/>
            <a:gdLst/>
            <a:ahLst/>
            <a:cxnLst/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349AB3-1BD3-41E1-8979-1DBDCB5CD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866" y="401980"/>
            <a:ext cx="6115733" cy="6456021"/>
          </a:xfrm>
          <a:custGeom>
            <a:avLst/>
            <a:gdLst>
              <a:gd name="connsiteX0" fmla="*/ 2259477 w 6115733"/>
              <a:gd name="connsiteY0" fmla="*/ 433395 h 6456021"/>
              <a:gd name="connsiteX1" fmla="*/ 5681904 w 6115733"/>
              <a:gd name="connsiteY1" fmla="*/ 3852396 h 6456021"/>
              <a:gd name="connsiteX2" fmla="*/ 4679499 w 6115733"/>
              <a:gd name="connsiteY2" fmla="*/ 6269995 h 6456021"/>
              <a:gd name="connsiteX3" fmla="*/ 4474613 w 6115733"/>
              <a:gd name="connsiteY3" fmla="*/ 6456021 h 6456021"/>
              <a:gd name="connsiteX4" fmla="*/ 44341 w 6115733"/>
              <a:gd name="connsiteY4" fmla="*/ 6456021 h 6456021"/>
              <a:gd name="connsiteX5" fmla="*/ 0 w 6115733"/>
              <a:gd name="connsiteY5" fmla="*/ 6415762 h 6456021"/>
              <a:gd name="connsiteX6" fmla="*/ 0 w 6115733"/>
              <a:gd name="connsiteY6" fmla="*/ 1289029 h 6456021"/>
              <a:gd name="connsiteX7" fmla="*/ 82495 w 6115733"/>
              <a:gd name="connsiteY7" fmla="*/ 1214128 h 6456021"/>
              <a:gd name="connsiteX8" fmla="*/ 2259477 w 6115733"/>
              <a:gd name="connsiteY8" fmla="*/ 433395 h 6456021"/>
              <a:gd name="connsiteX9" fmla="*/ 2259477 w 6115733"/>
              <a:gd name="connsiteY9" fmla="*/ 0 h 6456021"/>
              <a:gd name="connsiteX10" fmla="*/ 6115733 w 6115733"/>
              <a:gd name="connsiteY10" fmla="*/ 3852396 h 6456021"/>
              <a:gd name="connsiteX11" fmla="*/ 5235152 w 6115733"/>
              <a:gd name="connsiteY11" fmla="*/ 6302877 h 6456021"/>
              <a:gd name="connsiteX12" fmla="*/ 5095826 w 6115733"/>
              <a:gd name="connsiteY12" fmla="*/ 6456021 h 6456021"/>
              <a:gd name="connsiteX13" fmla="*/ 4617788 w 6115733"/>
              <a:gd name="connsiteY13" fmla="*/ 6456021 h 6456021"/>
              <a:gd name="connsiteX14" fmla="*/ 4747668 w 6115733"/>
              <a:gd name="connsiteY14" fmla="*/ 6338096 h 6456021"/>
              <a:gd name="connsiteX15" fmla="*/ 5778311 w 6115733"/>
              <a:gd name="connsiteY15" fmla="*/ 3852396 h 6456021"/>
              <a:gd name="connsiteX16" fmla="*/ 2259477 w 6115733"/>
              <a:gd name="connsiteY16" fmla="*/ 337085 h 6456021"/>
              <a:gd name="connsiteX17" fmla="*/ 21172 w 6115733"/>
              <a:gd name="connsiteY17" fmla="*/ 1139811 h 6456021"/>
              <a:gd name="connsiteX18" fmla="*/ 0 w 6115733"/>
              <a:gd name="connsiteY18" fmla="*/ 1159034 h 6456021"/>
              <a:gd name="connsiteX19" fmla="*/ 0 w 6115733"/>
              <a:gd name="connsiteY19" fmla="*/ 735177 h 6456021"/>
              <a:gd name="connsiteX20" fmla="*/ 103407 w 6115733"/>
              <a:gd name="connsiteY20" fmla="*/ 657929 h 6456021"/>
              <a:gd name="connsiteX21" fmla="*/ 2259477 w 6115733"/>
              <a:gd name="connsiteY21" fmla="*/ 0 h 645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76B9DB-63C7-15DA-15AF-3DF5EA706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7545" y="1949157"/>
            <a:ext cx="5601407" cy="490884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fr-CA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CA" sz="2800" dirty="0">
              <a:solidFill>
                <a:srgbClr val="00000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CA915D-BDF0-41F8-B00E-FB186EFF7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7AAC03-BF64-4E67-9032-3BD024998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A131397-5A45-4344-9983-5E400A3EA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8546B29F-9972-5D49-6E69-E3F5EF6DC6AE}"/>
              </a:ext>
            </a:extLst>
          </p:cNvPr>
          <p:cNvSpPr txBox="1"/>
          <p:nvPr/>
        </p:nvSpPr>
        <p:spPr>
          <a:xfrm>
            <a:off x="6159664" y="2165816"/>
            <a:ext cx="572493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>
                <a:solidFill>
                  <a:schemeClr val="accent2"/>
                </a:solidFill>
              </a:rPr>
              <a:t>Aphasie: </a:t>
            </a:r>
            <a:r>
              <a:rPr lang="fr-CA" sz="2400" dirty="0"/>
              <a:t>C’est l’impossibilité de traduire la pensée par des mots.</a:t>
            </a:r>
          </a:p>
          <a:p>
            <a:endParaRPr lang="fr-CA" sz="2400" dirty="0"/>
          </a:p>
          <a:p>
            <a:r>
              <a:rPr lang="fr-CA" sz="2400" dirty="0"/>
              <a:t>L’aphasie peut porter: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/>
              <a:t>Sur la compréhension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/>
              <a:t>L’expression verbale ou écrite (vocabulaire, syntaxe et l’intention du discours).</a:t>
            </a:r>
          </a:p>
          <a:p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20264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24483" y="4212708"/>
            <a:ext cx="3973916" cy="172174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400">
              <a:solidFill>
                <a:schemeClr val="tx2"/>
              </a:solidFill>
            </a:endParaRPr>
          </a:p>
          <a:p>
            <a:r>
              <a:rPr lang="en-US" sz="2400">
                <a:solidFill>
                  <a:schemeClr val="tx2"/>
                </a:solidFill>
                <a:hlinkClick r:id="rId6"/>
              </a:rPr>
              <a:t>https://www.youtube.com/watch?v=TpLGqU7YiLg</a:t>
            </a:r>
            <a:endParaRPr lang="en-US" sz="2400">
              <a:solidFill>
                <a:schemeClr val="tx2"/>
              </a:solidFill>
            </a:endParaRPr>
          </a:p>
          <a:p>
            <a:r>
              <a:rPr lang="en-US" sz="2400">
                <a:solidFill>
                  <a:schemeClr val="tx2"/>
                </a:solidFill>
              </a:rPr>
              <a:t>7min11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27519" y="720071"/>
            <a:ext cx="3970877" cy="3492637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3800">
                <a:solidFill>
                  <a:schemeClr val="tx1"/>
                </a:solidFill>
              </a:rPr>
            </a:br>
            <a:r>
              <a:rPr lang="en-US" sz="3800">
                <a:solidFill>
                  <a:schemeClr val="tx1"/>
                </a:solidFill>
              </a:rPr>
              <a:t>La distinction entre l’aphasie de Broca et l’aphasie de Wernicke</a:t>
            </a:r>
            <a:br>
              <a:rPr lang="en-US" sz="3800">
                <a:solidFill>
                  <a:schemeClr val="tx1"/>
                </a:solidFill>
              </a:rPr>
            </a:br>
            <a:br>
              <a:rPr lang="en-US" sz="3800">
                <a:solidFill>
                  <a:schemeClr val="tx1"/>
                </a:solidFill>
              </a:rPr>
            </a:br>
            <a:endParaRPr lang="en-US" sz="3800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F4852F6-7518-4984-BD06-9DCC65609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720071"/>
            <a:ext cx="5503939" cy="5503939"/>
          </a:xfrm>
          <a:custGeom>
            <a:avLst/>
            <a:gdLst>
              <a:gd name="connsiteX0" fmla="*/ 1751076 w 3502152"/>
              <a:gd name="connsiteY0" fmla="*/ 228600 h 3502152"/>
              <a:gd name="connsiteX1" fmla="*/ 228600 w 3502152"/>
              <a:gd name="connsiteY1" fmla="*/ 1751076 h 3502152"/>
              <a:gd name="connsiteX2" fmla="*/ 1751076 w 3502152"/>
              <a:gd name="connsiteY2" fmla="*/ 3273552 h 3502152"/>
              <a:gd name="connsiteX3" fmla="*/ 3273552 w 3502152"/>
              <a:gd name="connsiteY3" fmla="*/ 1751076 h 3502152"/>
              <a:gd name="connsiteX4" fmla="*/ 1751076 w 3502152"/>
              <a:gd name="connsiteY4" fmla="*/ 228600 h 3502152"/>
              <a:gd name="connsiteX5" fmla="*/ 1751076 w 3502152"/>
              <a:gd name="connsiteY5" fmla="*/ 0 h 3502152"/>
              <a:gd name="connsiteX6" fmla="*/ 3502152 w 3502152"/>
              <a:gd name="connsiteY6" fmla="*/ 1751076 h 3502152"/>
              <a:gd name="connsiteX7" fmla="*/ 1751076 w 3502152"/>
              <a:gd name="connsiteY7" fmla="*/ 3502152 h 3502152"/>
              <a:gd name="connsiteX8" fmla="*/ 0 w 3502152"/>
              <a:gd name="connsiteY8" fmla="*/ 1751076 h 3502152"/>
              <a:gd name="connsiteX9" fmla="*/ 1751076 w 3502152"/>
              <a:gd name="connsiteY9" fmla="*/ 0 h 3502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2152" h="3502152">
                <a:moveTo>
                  <a:pt x="1751076" y="228600"/>
                </a:moveTo>
                <a:cubicBezTo>
                  <a:pt x="910236" y="228600"/>
                  <a:pt x="228600" y="910236"/>
                  <a:pt x="228600" y="1751076"/>
                </a:cubicBezTo>
                <a:cubicBezTo>
                  <a:pt x="228600" y="2591916"/>
                  <a:pt x="910236" y="3273552"/>
                  <a:pt x="1751076" y="3273552"/>
                </a:cubicBezTo>
                <a:cubicBezTo>
                  <a:pt x="2591916" y="3273552"/>
                  <a:pt x="3273552" y="2591916"/>
                  <a:pt x="3273552" y="1751076"/>
                </a:cubicBezTo>
                <a:cubicBezTo>
                  <a:pt x="3273552" y="910236"/>
                  <a:pt x="2591916" y="228600"/>
                  <a:pt x="1751076" y="228600"/>
                </a:cubicBezTo>
                <a:close/>
                <a:moveTo>
                  <a:pt x="1751076" y="0"/>
                </a:moveTo>
                <a:cubicBezTo>
                  <a:pt x="2718169" y="0"/>
                  <a:pt x="3502152" y="783983"/>
                  <a:pt x="3502152" y="1751076"/>
                </a:cubicBezTo>
                <a:cubicBezTo>
                  <a:pt x="3502152" y="2718169"/>
                  <a:pt x="2718169" y="3502152"/>
                  <a:pt x="1751076" y="3502152"/>
                </a:cubicBezTo>
                <a:cubicBezTo>
                  <a:pt x="783983" y="3502152"/>
                  <a:pt x="0" y="2718169"/>
                  <a:pt x="0" y="1751076"/>
                </a:cubicBezTo>
                <a:cubicBezTo>
                  <a:pt x="0" y="783983"/>
                  <a:pt x="783983" y="0"/>
                  <a:pt x="175107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Video camera">
            <a:extLst>
              <a:ext uri="{FF2B5EF4-FFF2-40B4-BE49-F238E27FC236}">
                <a16:creationId xmlns:a16="http://schemas.microsoft.com/office/drawing/2014/main" id="{EEE8AC1A-4101-1BF2-EF32-71C06F56CE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58377" y="2034981"/>
            <a:ext cx="2874120" cy="287412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02414" y="3431699"/>
            <a:ext cx="36576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685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EDEA81-0DE1-4F38-95CC-95A9EEEFC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Capacité de raisonnement p.50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7F3990-8D2A-410F-BEFE-98DE6BE2C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509" y="1791856"/>
            <a:ext cx="10057129" cy="3674490"/>
          </a:xfrm>
        </p:spPr>
        <p:txBody>
          <a:bodyPr/>
          <a:lstStyle/>
          <a:p>
            <a:pPr marL="0" indent="0">
              <a:buNone/>
            </a:pPr>
            <a:r>
              <a:rPr lang="fr-CA" dirty="0"/>
              <a:t>Permet à la personne d’évaluer une situation, de porter un jugement et de prendre une décision adéquate. 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Difficulté à prendre une décision en tenant compte du contexte et de sa condition physique.</a:t>
            </a:r>
          </a:p>
          <a:p>
            <a:pPr marL="0" indent="0" algn="ctr">
              <a:buNone/>
            </a:pPr>
            <a:r>
              <a:rPr lang="fr-CA" dirty="0"/>
              <a:t>Donc…</a:t>
            </a:r>
          </a:p>
          <a:p>
            <a:r>
              <a:rPr lang="fr-CA" dirty="0"/>
              <a:t>Incapable de choisir des vêtements appropriés</a:t>
            </a:r>
          </a:p>
          <a:p>
            <a:r>
              <a:rPr lang="fr-CA" dirty="0"/>
              <a:t>Décide de faire des activités sans tenir compte de ses limites</a:t>
            </a:r>
          </a:p>
          <a:p>
            <a:r>
              <a:rPr lang="fr-CA" dirty="0"/>
              <a:t>A des attentes irréalistes quant à certaines activités.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9183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86284" y="484632"/>
            <a:ext cx="4741963" cy="1971964"/>
          </a:xfrm>
        </p:spPr>
        <p:txBody>
          <a:bodyPr>
            <a:normAutofit/>
          </a:bodyPr>
          <a:lstStyle/>
          <a:p>
            <a:pPr algn="ctr"/>
            <a:r>
              <a:rPr lang="fr-CA" sz="4400" dirty="0"/>
              <a:t>Bienvenue dans l’univers du déficit cognitif!!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2C419D-FD89-8037-3FF5-D74D705ED8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7" r="15189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86286" y="2456596"/>
            <a:ext cx="4741962" cy="42010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400" dirty="0"/>
              <a:t>Correction Exercice de révision Chapitre 1 + Besoins perturbés</a:t>
            </a:r>
          </a:p>
          <a:p>
            <a:pPr marL="0" indent="0">
              <a:buNone/>
            </a:pPr>
            <a:endParaRPr lang="fr-CA" sz="2400" b="1" dirty="0"/>
          </a:p>
          <a:p>
            <a:pPr marL="0" indent="0">
              <a:buNone/>
            </a:pPr>
            <a:r>
              <a:rPr lang="fr-CA" sz="2400" b="1" dirty="0"/>
              <a:t>Cours #4:</a:t>
            </a:r>
          </a:p>
          <a:p>
            <a:pPr marL="0" indent="0">
              <a:buNone/>
            </a:pPr>
            <a:r>
              <a:rPr lang="fr-CA" dirty="0"/>
              <a:t>Les fonctions altérées en déficit cognitif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>
                <a:highlight>
                  <a:srgbClr val="FF00FF"/>
                </a:highlight>
              </a:rPr>
              <a:t>AA # 1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9927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665240-59BB-496F-B548-CCC563CB4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Capacité d’organisation P.50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22135-5F6D-44E1-AF0E-8F633FF70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dirty="0"/>
              <a:t>Permet à la personne de planifier des actions dans un but précis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Difficulté à organiser ses activités</a:t>
            </a:r>
          </a:p>
          <a:p>
            <a:pPr marL="0" indent="0" algn="ctr">
              <a:buNone/>
            </a:pPr>
            <a:r>
              <a:rPr lang="fr-CA" dirty="0"/>
              <a:t>Donc…</a:t>
            </a:r>
          </a:p>
          <a:p>
            <a:r>
              <a:rPr lang="fr-CA" dirty="0"/>
              <a:t>Planifie difficilement ses activité pour une semaine ou pour la journée</a:t>
            </a:r>
          </a:p>
          <a:p>
            <a:r>
              <a:rPr lang="fr-CA" dirty="0"/>
              <a:t>Oublie facilement des objets nécessaires à sa toilette, à un repas, à un loisir</a:t>
            </a:r>
          </a:p>
          <a:p>
            <a:r>
              <a:rPr lang="fr-CA" dirty="0"/>
              <a:t>Incapable de suivre une séquence</a:t>
            </a:r>
          </a:p>
          <a:p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E77C9C-AFD1-F1E3-3108-9F26776B3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398" y="0"/>
            <a:ext cx="3196830" cy="196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2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210E92-7C52-488F-9492-B67DCF2F9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127" y="592083"/>
            <a:ext cx="9603275" cy="1049235"/>
          </a:xfrm>
        </p:spPr>
        <p:txBody>
          <a:bodyPr/>
          <a:lstStyle/>
          <a:p>
            <a:r>
              <a:rPr lang="fr-CA" dirty="0"/>
              <a:t>Capacité de praxie = </a:t>
            </a:r>
            <a:r>
              <a:rPr lang="fr-CA" sz="1800" dirty="0"/>
              <a:t>Taxi de New-York (coordination)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413FFB-E167-41DB-AF67-1B80E8EE9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762125"/>
            <a:ext cx="10058400" cy="4410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/>
              <a:t>C’est la coordination normale des mouvements pour atteindre un but</a:t>
            </a:r>
          </a:p>
          <a:p>
            <a:endParaRPr lang="fr-CA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75B8BD9-932A-41B6-BDBE-FEFDD0322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550031"/>
              </p:ext>
            </p:extLst>
          </p:nvPr>
        </p:nvGraphicFramePr>
        <p:xfrm>
          <a:off x="434107" y="3145559"/>
          <a:ext cx="11036428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8214">
                  <a:extLst>
                    <a:ext uri="{9D8B030D-6E8A-4147-A177-3AD203B41FA5}">
                      <a16:colId xmlns:a16="http://schemas.microsoft.com/office/drawing/2014/main" val="2870005758"/>
                    </a:ext>
                  </a:extLst>
                </a:gridCol>
                <a:gridCol w="5518214">
                  <a:extLst>
                    <a:ext uri="{9D8B030D-6E8A-4147-A177-3AD203B41FA5}">
                      <a16:colId xmlns:a16="http://schemas.microsoft.com/office/drawing/2014/main" val="3813347941"/>
                    </a:ext>
                  </a:extLst>
                </a:gridCol>
              </a:tblGrid>
              <a:tr h="6125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Modifications: </a:t>
                      </a:r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Exemples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537088"/>
                  </a:ext>
                </a:extLst>
              </a:tr>
              <a:tr h="2263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Apraxie de l’alimentation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Incapable</a:t>
                      </a:r>
                      <a:r>
                        <a:rPr lang="fr-CA" baseline="0" dirty="0"/>
                        <a:t> de commencer le geste de manger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baseline="0" dirty="0"/>
                        <a:t>Utilise le mauvais ustensile ou ne l’utilise pas correctement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baseline="0" dirty="0"/>
                        <a:t>Ne respecte pas un ordre logique pour manger ou mélange ses aliments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baseline="0" dirty="0"/>
                        <a:t>Accumule de la nourriture dans la bouche, sans l’avaler</a:t>
                      </a:r>
                      <a:endParaRPr lang="fr-CA" dirty="0"/>
                    </a:p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684712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970" y="1406983"/>
            <a:ext cx="2159805" cy="161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654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24483" y="4212708"/>
            <a:ext cx="3973916" cy="17217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CA" sz="2400" dirty="0">
                <a:hlinkClick r:id="rId6"/>
              </a:rPr>
              <a:t>https://www.youtube.com/watch?v=HOPWlKGuUKs</a:t>
            </a:r>
            <a:r>
              <a:rPr lang="fr-CA" sz="2400" dirty="0"/>
              <a:t> </a:t>
            </a:r>
          </a:p>
          <a:p>
            <a:pPr marL="0" indent="0">
              <a:buNone/>
            </a:pPr>
            <a:endParaRPr lang="fr-CA" sz="2400" dirty="0"/>
          </a:p>
          <a:p>
            <a:pPr marL="0" indent="0">
              <a:buNone/>
            </a:pPr>
            <a:r>
              <a:rPr lang="fr-CA" sz="2400" dirty="0"/>
              <a:t>1min33</a:t>
            </a:r>
          </a:p>
          <a:p>
            <a:endParaRPr lang="fr-CA" sz="2400" dirty="0"/>
          </a:p>
          <a:p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27519" y="720071"/>
            <a:ext cx="3970877" cy="3492637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3800" dirty="0">
                <a:solidFill>
                  <a:schemeClr val="tx1"/>
                </a:solidFill>
              </a:rPr>
            </a:br>
            <a:br>
              <a:rPr lang="en-US" sz="3800" dirty="0">
                <a:solidFill>
                  <a:schemeClr val="tx1"/>
                </a:solidFill>
              </a:rPr>
            </a:br>
            <a:br>
              <a:rPr lang="en-US" sz="3800" dirty="0">
                <a:solidFill>
                  <a:schemeClr val="tx1"/>
                </a:solidFill>
              </a:rPr>
            </a:br>
            <a:endParaRPr lang="en-US" sz="3800" dirty="0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F4852F6-7518-4984-BD06-9DCC65609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720071"/>
            <a:ext cx="5503939" cy="5503939"/>
          </a:xfrm>
          <a:custGeom>
            <a:avLst/>
            <a:gdLst>
              <a:gd name="connsiteX0" fmla="*/ 1751076 w 3502152"/>
              <a:gd name="connsiteY0" fmla="*/ 228600 h 3502152"/>
              <a:gd name="connsiteX1" fmla="*/ 228600 w 3502152"/>
              <a:gd name="connsiteY1" fmla="*/ 1751076 h 3502152"/>
              <a:gd name="connsiteX2" fmla="*/ 1751076 w 3502152"/>
              <a:gd name="connsiteY2" fmla="*/ 3273552 h 3502152"/>
              <a:gd name="connsiteX3" fmla="*/ 3273552 w 3502152"/>
              <a:gd name="connsiteY3" fmla="*/ 1751076 h 3502152"/>
              <a:gd name="connsiteX4" fmla="*/ 1751076 w 3502152"/>
              <a:gd name="connsiteY4" fmla="*/ 228600 h 3502152"/>
              <a:gd name="connsiteX5" fmla="*/ 1751076 w 3502152"/>
              <a:gd name="connsiteY5" fmla="*/ 0 h 3502152"/>
              <a:gd name="connsiteX6" fmla="*/ 3502152 w 3502152"/>
              <a:gd name="connsiteY6" fmla="*/ 1751076 h 3502152"/>
              <a:gd name="connsiteX7" fmla="*/ 1751076 w 3502152"/>
              <a:gd name="connsiteY7" fmla="*/ 3502152 h 3502152"/>
              <a:gd name="connsiteX8" fmla="*/ 0 w 3502152"/>
              <a:gd name="connsiteY8" fmla="*/ 1751076 h 3502152"/>
              <a:gd name="connsiteX9" fmla="*/ 1751076 w 3502152"/>
              <a:gd name="connsiteY9" fmla="*/ 0 h 3502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2152" h="3502152">
                <a:moveTo>
                  <a:pt x="1751076" y="228600"/>
                </a:moveTo>
                <a:cubicBezTo>
                  <a:pt x="910236" y="228600"/>
                  <a:pt x="228600" y="910236"/>
                  <a:pt x="228600" y="1751076"/>
                </a:cubicBezTo>
                <a:cubicBezTo>
                  <a:pt x="228600" y="2591916"/>
                  <a:pt x="910236" y="3273552"/>
                  <a:pt x="1751076" y="3273552"/>
                </a:cubicBezTo>
                <a:cubicBezTo>
                  <a:pt x="2591916" y="3273552"/>
                  <a:pt x="3273552" y="2591916"/>
                  <a:pt x="3273552" y="1751076"/>
                </a:cubicBezTo>
                <a:cubicBezTo>
                  <a:pt x="3273552" y="910236"/>
                  <a:pt x="2591916" y="228600"/>
                  <a:pt x="1751076" y="228600"/>
                </a:cubicBezTo>
                <a:close/>
                <a:moveTo>
                  <a:pt x="1751076" y="0"/>
                </a:moveTo>
                <a:cubicBezTo>
                  <a:pt x="2718169" y="0"/>
                  <a:pt x="3502152" y="783983"/>
                  <a:pt x="3502152" y="1751076"/>
                </a:cubicBezTo>
                <a:cubicBezTo>
                  <a:pt x="3502152" y="2718169"/>
                  <a:pt x="2718169" y="3502152"/>
                  <a:pt x="1751076" y="3502152"/>
                </a:cubicBezTo>
                <a:cubicBezTo>
                  <a:pt x="783983" y="3502152"/>
                  <a:pt x="0" y="2718169"/>
                  <a:pt x="0" y="1751076"/>
                </a:cubicBezTo>
                <a:cubicBezTo>
                  <a:pt x="0" y="783983"/>
                  <a:pt x="783983" y="0"/>
                  <a:pt x="175107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Video camera">
            <a:extLst>
              <a:ext uri="{FF2B5EF4-FFF2-40B4-BE49-F238E27FC236}">
                <a16:creationId xmlns:a16="http://schemas.microsoft.com/office/drawing/2014/main" id="{EEE8AC1A-4101-1BF2-EF32-71C06F56CE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58377" y="2034981"/>
            <a:ext cx="2874120" cy="287412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02414" y="3431699"/>
            <a:ext cx="36576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D625186-583B-FB5D-27F7-2E16DE0F44ED}"/>
              </a:ext>
            </a:extLst>
          </p:cNvPr>
          <p:cNvSpPr txBox="1"/>
          <p:nvPr/>
        </p:nvSpPr>
        <p:spPr>
          <a:xfrm>
            <a:off x="7324483" y="1020417"/>
            <a:ext cx="4224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/>
              <a:t>Apraxie gestuelle d’imitation</a:t>
            </a:r>
          </a:p>
        </p:txBody>
      </p:sp>
    </p:spTree>
    <p:extLst>
      <p:ext uri="{BB962C8B-B14F-4D97-AF65-F5344CB8AC3E}">
        <p14:creationId xmlns:p14="http://schemas.microsoft.com/office/powerpoint/2010/main" val="3228686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Capacité de praxie (suite)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75B8BD9-932A-41B6-BDBE-FEFDD0322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647553"/>
              </p:ext>
            </p:extLst>
          </p:nvPr>
        </p:nvGraphicFramePr>
        <p:xfrm>
          <a:off x="341744" y="2207875"/>
          <a:ext cx="11036428" cy="3005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8214">
                  <a:extLst>
                    <a:ext uri="{9D8B030D-6E8A-4147-A177-3AD203B41FA5}">
                      <a16:colId xmlns:a16="http://schemas.microsoft.com/office/drawing/2014/main" val="2870005758"/>
                    </a:ext>
                  </a:extLst>
                </a:gridCol>
                <a:gridCol w="5518214">
                  <a:extLst>
                    <a:ext uri="{9D8B030D-6E8A-4147-A177-3AD203B41FA5}">
                      <a16:colId xmlns:a16="http://schemas.microsoft.com/office/drawing/2014/main" val="3813347941"/>
                    </a:ext>
                  </a:extLst>
                </a:gridCol>
              </a:tblGrid>
              <a:tr h="5341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Modifications: </a:t>
                      </a:r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Exemples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537088"/>
                  </a:ext>
                </a:extLst>
              </a:tr>
              <a:tr h="23656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Apraxie de l’hygiène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Incapable</a:t>
                      </a:r>
                      <a:r>
                        <a:rPr lang="fr-CA" baseline="0" dirty="0"/>
                        <a:t> de commencer le geste de se laver, de se raser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baseline="0" dirty="0"/>
                        <a:t>Ne respecte pas l’ordre logique des soins ou lave la même partie plusieurs fois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baseline="0" dirty="0"/>
                        <a:t>Ne sait pas utiliser le savon, la brosse à dents, la débarbouillette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baseline="0" dirty="0"/>
                        <a:t>Ne change pas ses vêtements </a:t>
                      </a:r>
                      <a:endParaRPr lang="fr-CA" dirty="0"/>
                    </a:p>
                    <a:p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684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909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Capacité de praxie (suite)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75B8BD9-932A-41B6-BDBE-FEFDD0322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115228"/>
              </p:ext>
            </p:extLst>
          </p:nvPr>
        </p:nvGraphicFramePr>
        <p:xfrm>
          <a:off x="341744" y="2207875"/>
          <a:ext cx="11036428" cy="3005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8214">
                  <a:extLst>
                    <a:ext uri="{9D8B030D-6E8A-4147-A177-3AD203B41FA5}">
                      <a16:colId xmlns:a16="http://schemas.microsoft.com/office/drawing/2014/main" val="2870005758"/>
                    </a:ext>
                  </a:extLst>
                </a:gridCol>
                <a:gridCol w="5518214">
                  <a:extLst>
                    <a:ext uri="{9D8B030D-6E8A-4147-A177-3AD203B41FA5}">
                      <a16:colId xmlns:a16="http://schemas.microsoft.com/office/drawing/2014/main" val="3813347941"/>
                    </a:ext>
                  </a:extLst>
                </a:gridCol>
              </a:tblGrid>
              <a:tr h="5341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Modifications: </a:t>
                      </a:r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Exemples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537088"/>
                  </a:ext>
                </a:extLst>
              </a:tr>
              <a:tr h="23656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Apraxie de l’habillage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Apraxie de la marche</a:t>
                      </a:r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Incapable de commencer le geste de s’habiller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Enfile ses</a:t>
                      </a:r>
                      <a:r>
                        <a:rPr lang="fr-CA" baseline="0" dirty="0"/>
                        <a:t> vêtements de façon incohérente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baseline="0" dirty="0"/>
                        <a:t>Enfile ses vêtements dans un ordre illogique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fr-CA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Incapable</a:t>
                      </a:r>
                      <a:r>
                        <a:rPr lang="fr-CA" baseline="0" dirty="0"/>
                        <a:t> de commencer le mouvement de la marche ou de monter un escalier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684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6963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A8AA73-8B92-4D0A-855D-0F8C80C4B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Capacité de gnosie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75B8BD9-932A-41B6-BDBE-FEFDD0322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072460"/>
              </p:ext>
            </p:extLst>
          </p:nvPr>
        </p:nvGraphicFramePr>
        <p:xfrm>
          <a:off x="341744" y="2207875"/>
          <a:ext cx="11036428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8214">
                  <a:extLst>
                    <a:ext uri="{9D8B030D-6E8A-4147-A177-3AD203B41FA5}">
                      <a16:colId xmlns:a16="http://schemas.microsoft.com/office/drawing/2014/main" val="2870005758"/>
                    </a:ext>
                  </a:extLst>
                </a:gridCol>
                <a:gridCol w="5518214">
                  <a:extLst>
                    <a:ext uri="{9D8B030D-6E8A-4147-A177-3AD203B41FA5}">
                      <a16:colId xmlns:a16="http://schemas.microsoft.com/office/drawing/2014/main" val="3813347941"/>
                    </a:ext>
                  </a:extLst>
                </a:gridCol>
              </a:tblGrid>
              <a:tr h="5341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Modifications: </a:t>
                      </a:r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Exemples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537088"/>
                  </a:ext>
                </a:extLst>
              </a:tr>
              <a:tr h="23656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Agnosie</a:t>
                      </a:r>
                      <a:r>
                        <a:rPr lang="fr-CA" baseline="0" dirty="0"/>
                        <a:t> des couleurs</a:t>
                      </a: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Agnosie des sons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Agnosie des objets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Agnosie des distances</a:t>
                      </a:r>
                      <a:r>
                        <a:rPr lang="fr-CA" baseline="0" dirty="0"/>
                        <a:t> </a:t>
                      </a:r>
                      <a:endParaRPr lang="fr-CA" dirty="0"/>
                    </a:p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Ne reconnait pas les couleurs</a:t>
                      </a:r>
                      <a:endParaRPr lang="fr-CA" baseline="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fr-CA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Ne reconnaît pas</a:t>
                      </a:r>
                      <a:r>
                        <a:rPr lang="fr-CA" baseline="0" dirty="0"/>
                        <a:t> les sons, peut avoir peur des sons qui normalement sont familiers (douche, téléphone, etc.)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r-CA" baseline="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baseline="0" dirty="0"/>
                        <a:t>Ne reconnaît pas l’usage des objets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baseline="0" dirty="0"/>
                        <a:t>Incapable d’utiliser un objet courant (ustensile, rasoir)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fr-CA" baseline="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fr-CA" dirty="0"/>
                        <a:t>Incapable d’estimer la distance</a:t>
                      </a:r>
                      <a:r>
                        <a:rPr lang="fr-CA" baseline="0" dirty="0"/>
                        <a:t> donc peut se cogner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684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4514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23C85F-8108-43F0-9B65-4A8A49B0F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/>
              <a:t>Capacité de perception p.52</a:t>
            </a:r>
            <a:br>
              <a:rPr lang="fr-CA" dirty="0"/>
            </a:b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98CC32-124E-4B72-A5FC-B12AADF47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823" y="1483233"/>
            <a:ext cx="10058400" cy="40507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CA" dirty="0"/>
              <a:t>La personne peut ressentir par les sens. </a:t>
            </a:r>
            <a:br>
              <a:rPr lang="fr-CA" dirty="0"/>
            </a:br>
            <a:endParaRPr lang="fr-CA" dirty="0"/>
          </a:p>
          <a:p>
            <a:pPr marL="0" indent="0">
              <a:buNone/>
            </a:pPr>
            <a:r>
              <a:rPr lang="fr-C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Illusions</a:t>
            </a:r>
            <a:r>
              <a:rPr lang="fr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CA" dirty="0"/>
              <a:t>A peur d’un rideau qui bouge parce qu’elle y voit un agresseur. </a:t>
            </a:r>
          </a:p>
          <a:p>
            <a:pPr marL="0" indent="0">
              <a:buNone/>
            </a:pPr>
            <a:r>
              <a:rPr lang="fr-CA" dirty="0"/>
              <a:t>  Dit que ce qu’elle mange c’est du poison.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Hallucinations</a:t>
            </a:r>
            <a:r>
              <a:rPr lang="fr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fr-CA" dirty="0"/>
              <a:t> Certitude de percevoir ou de ressentir quelque chose qui n’existe pas. </a:t>
            </a:r>
          </a:p>
          <a:p>
            <a:pPr marL="0" indent="0">
              <a:buNone/>
            </a:pPr>
            <a:r>
              <a:rPr lang="fr-CA" dirty="0"/>
              <a:t>Exemple: Affirme que quelqu’un se cache dans la penderie et qu’elle l’entend respirer. Affirme qu’un petit enfant pleure dans le corridor. 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Héminégligence</a:t>
            </a:r>
            <a:r>
              <a:rPr lang="fr-CA" dirty="0"/>
              <a:t>: oublie de se laver une partie du corps. Est incapable de discerner la gauche et la droite.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73584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24483" y="4212708"/>
            <a:ext cx="3973916" cy="17217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A" sz="2400" dirty="0">
                <a:hlinkClick r:id="rId6"/>
              </a:rPr>
              <a:t>https://www.youtube.com/watch?v=cNGCF32YZFo</a:t>
            </a:r>
            <a:endParaRPr lang="fr-CA" sz="2400" dirty="0"/>
          </a:p>
          <a:p>
            <a:endParaRPr lang="fr-CA" sz="2400" dirty="0"/>
          </a:p>
          <a:p>
            <a:r>
              <a:rPr lang="fr-CA" sz="2400" dirty="0"/>
              <a:t> 4:11, 2:09 et 3:27</a:t>
            </a:r>
          </a:p>
          <a:p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27519" y="720071"/>
            <a:ext cx="3970877" cy="3492637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3800" dirty="0">
                <a:solidFill>
                  <a:schemeClr val="tx1"/>
                </a:solidFill>
              </a:rPr>
            </a:br>
            <a:br>
              <a:rPr lang="en-US" sz="3800" dirty="0">
                <a:solidFill>
                  <a:schemeClr val="tx1"/>
                </a:solidFill>
              </a:rPr>
            </a:br>
            <a:br>
              <a:rPr lang="en-US" sz="3800" dirty="0">
                <a:solidFill>
                  <a:schemeClr val="tx1"/>
                </a:solidFill>
              </a:rPr>
            </a:br>
            <a:endParaRPr lang="en-US" sz="3800" dirty="0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F4852F6-7518-4984-BD06-9DCC65609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720071"/>
            <a:ext cx="5503939" cy="5503939"/>
          </a:xfrm>
          <a:custGeom>
            <a:avLst/>
            <a:gdLst>
              <a:gd name="connsiteX0" fmla="*/ 1751076 w 3502152"/>
              <a:gd name="connsiteY0" fmla="*/ 228600 h 3502152"/>
              <a:gd name="connsiteX1" fmla="*/ 228600 w 3502152"/>
              <a:gd name="connsiteY1" fmla="*/ 1751076 h 3502152"/>
              <a:gd name="connsiteX2" fmla="*/ 1751076 w 3502152"/>
              <a:gd name="connsiteY2" fmla="*/ 3273552 h 3502152"/>
              <a:gd name="connsiteX3" fmla="*/ 3273552 w 3502152"/>
              <a:gd name="connsiteY3" fmla="*/ 1751076 h 3502152"/>
              <a:gd name="connsiteX4" fmla="*/ 1751076 w 3502152"/>
              <a:gd name="connsiteY4" fmla="*/ 228600 h 3502152"/>
              <a:gd name="connsiteX5" fmla="*/ 1751076 w 3502152"/>
              <a:gd name="connsiteY5" fmla="*/ 0 h 3502152"/>
              <a:gd name="connsiteX6" fmla="*/ 3502152 w 3502152"/>
              <a:gd name="connsiteY6" fmla="*/ 1751076 h 3502152"/>
              <a:gd name="connsiteX7" fmla="*/ 1751076 w 3502152"/>
              <a:gd name="connsiteY7" fmla="*/ 3502152 h 3502152"/>
              <a:gd name="connsiteX8" fmla="*/ 0 w 3502152"/>
              <a:gd name="connsiteY8" fmla="*/ 1751076 h 3502152"/>
              <a:gd name="connsiteX9" fmla="*/ 1751076 w 3502152"/>
              <a:gd name="connsiteY9" fmla="*/ 0 h 3502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2152" h="3502152">
                <a:moveTo>
                  <a:pt x="1751076" y="228600"/>
                </a:moveTo>
                <a:cubicBezTo>
                  <a:pt x="910236" y="228600"/>
                  <a:pt x="228600" y="910236"/>
                  <a:pt x="228600" y="1751076"/>
                </a:cubicBezTo>
                <a:cubicBezTo>
                  <a:pt x="228600" y="2591916"/>
                  <a:pt x="910236" y="3273552"/>
                  <a:pt x="1751076" y="3273552"/>
                </a:cubicBezTo>
                <a:cubicBezTo>
                  <a:pt x="2591916" y="3273552"/>
                  <a:pt x="3273552" y="2591916"/>
                  <a:pt x="3273552" y="1751076"/>
                </a:cubicBezTo>
                <a:cubicBezTo>
                  <a:pt x="3273552" y="910236"/>
                  <a:pt x="2591916" y="228600"/>
                  <a:pt x="1751076" y="228600"/>
                </a:cubicBezTo>
                <a:close/>
                <a:moveTo>
                  <a:pt x="1751076" y="0"/>
                </a:moveTo>
                <a:cubicBezTo>
                  <a:pt x="2718169" y="0"/>
                  <a:pt x="3502152" y="783983"/>
                  <a:pt x="3502152" y="1751076"/>
                </a:cubicBezTo>
                <a:cubicBezTo>
                  <a:pt x="3502152" y="2718169"/>
                  <a:pt x="2718169" y="3502152"/>
                  <a:pt x="1751076" y="3502152"/>
                </a:cubicBezTo>
                <a:cubicBezTo>
                  <a:pt x="783983" y="3502152"/>
                  <a:pt x="0" y="2718169"/>
                  <a:pt x="0" y="1751076"/>
                </a:cubicBezTo>
                <a:cubicBezTo>
                  <a:pt x="0" y="783983"/>
                  <a:pt x="783983" y="0"/>
                  <a:pt x="175107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Video camera">
            <a:extLst>
              <a:ext uri="{FF2B5EF4-FFF2-40B4-BE49-F238E27FC236}">
                <a16:creationId xmlns:a16="http://schemas.microsoft.com/office/drawing/2014/main" id="{EEE8AC1A-4101-1BF2-EF32-71C06F56CE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58377" y="2034981"/>
            <a:ext cx="2874120" cy="287412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02414" y="3431699"/>
            <a:ext cx="36576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D625186-583B-FB5D-27F7-2E16DE0F44ED}"/>
              </a:ext>
            </a:extLst>
          </p:cNvPr>
          <p:cNvSpPr txBox="1"/>
          <p:nvPr/>
        </p:nvSpPr>
        <p:spPr>
          <a:xfrm>
            <a:off x="7197143" y="1018545"/>
            <a:ext cx="4224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/>
              <a:t>Héminégligence</a:t>
            </a:r>
          </a:p>
        </p:txBody>
      </p:sp>
    </p:spTree>
    <p:extLst>
      <p:ext uri="{BB962C8B-B14F-4D97-AF65-F5344CB8AC3E}">
        <p14:creationId xmlns:p14="http://schemas.microsoft.com/office/powerpoint/2010/main" val="3964230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ADF95C0-2996-DB60-2102-1B06A1D61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fr-CA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Activité </a:t>
            </a:r>
            <a:br>
              <a:rPr kumimoji="0" lang="fr-CA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</a:br>
            <a:endParaRPr lang="fr-CA" dirty="0"/>
          </a:p>
        </p:txBody>
      </p:sp>
      <p:pic>
        <p:nvPicPr>
          <p:cNvPr id="4" name="Picture 2" descr="Photos gratuites de Crayons de couleur">
            <a:extLst>
              <a:ext uri="{FF2B5EF4-FFF2-40B4-BE49-F238E27FC236}">
                <a16:creationId xmlns:a16="http://schemas.microsoft.com/office/drawing/2014/main" id="{765BEA09-8CEE-5004-F6AD-E3487DC11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r="2" b="1"/>
          <a:stretch/>
        </p:blipFill>
        <p:spPr bwMode="auto">
          <a:xfrm>
            <a:off x="1007200" y="2265041"/>
            <a:ext cx="5088800" cy="39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9724E9B-D98D-ACFD-FD46-0A770A0DB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anchor="ctr">
            <a:normAutofit/>
          </a:bodyPr>
          <a:lstStyle/>
          <a:p>
            <a:r>
              <a:rPr lang="fr-CA" dirty="0"/>
              <a:t>Correction de l’exercice de révision des fonctions altérées</a:t>
            </a:r>
          </a:p>
          <a:p>
            <a:pPr marL="0" lvl="0" indent="0">
              <a:buNone/>
            </a:pPr>
            <a:endParaRPr lang="fr-CA" dirty="0"/>
          </a:p>
          <a:p>
            <a:pPr marL="0" lvl="0" indent="0">
              <a:buNone/>
            </a:pPr>
            <a:endParaRPr lang="fr-CA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5D460E6-6F64-C4E7-F426-D937AF265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049" y="4122862"/>
            <a:ext cx="2170364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92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D92C10-8E6E-E59B-6072-8CC4924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84" y="484632"/>
            <a:ext cx="4741963" cy="1971964"/>
          </a:xfrm>
        </p:spPr>
        <p:txBody>
          <a:bodyPr>
            <a:normAutofit/>
          </a:bodyPr>
          <a:lstStyle/>
          <a:p>
            <a:r>
              <a:rPr lang="fr-CA" sz="4800"/>
              <a:t>Conclusion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981AE3-7A95-4D31-C80D-96A9BF2018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04" r="11565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060CE1A-A2ED-43AC-857D-05822177F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598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37A432-06D1-A6BB-9606-CD42189F3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6286" y="2456596"/>
            <a:ext cx="4741962" cy="37156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b="1" dirty="0"/>
              <a:t>CÉMEQ: p. 45 à 52</a:t>
            </a:r>
          </a:p>
          <a:p>
            <a:pPr marL="0" indent="0">
              <a:buNone/>
            </a:pPr>
            <a:endParaRPr lang="fr-CA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b="1" dirty="0"/>
              <a:t>Rappel théorique:</a:t>
            </a:r>
          </a:p>
          <a:p>
            <a:pPr marL="0" indent="0">
              <a:buNone/>
            </a:pPr>
            <a:r>
              <a:rPr lang="fr-CA"/>
              <a:t>Les fonctions altérées en déficit cognitif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>
                <a:highlight>
                  <a:srgbClr val="FF00FF"/>
                </a:highlight>
              </a:rPr>
              <a:t>AA # 1</a:t>
            </a:r>
          </a:p>
          <a:p>
            <a:pPr marL="0" indent="0">
              <a:buNone/>
            </a:pPr>
            <a:endParaRPr lang="fr-CA" b="1" dirty="0"/>
          </a:p>
          <a:p>
            <a:pPr marL="0" indent="0">
              <a:buNone/>
            </a:pPr>
            <a:endParaRPr lang="fr-CA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1978741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E2D3DCD-4716-40AA-90C0-6F2F9F116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Vue d’un angle de forme de circuit telle qu’un cerveau">
            <a:extLst>
              <a:ext uri="{FF2B5EF4-FFF2-40B4-BE49-F238E27FC236}">
                <a16:creationId xmlns:a16="http://schemas.microsoft.com/office/drawing/2014/main" id="{30518765-BD7E-B3F2-E587-94189456A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0" t="26686" r="1931"/>
          <a:stretch/>
        </p:blipFill>
        <p:spPr>
          <a:xfrm>
            <a:off x="20" y="-9832"/>
            <a:ext cx="12191980" cy="685798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37BACED-9574-4AAE-9D04-510030835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6"/>
            <a:ext cx="12192000" cy="2610465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A2F022A-C1CA-46C9-9261-3593429CB7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4355692"/>
            <a:ext cx="9085940" cy="1472224"/>
          </a:xfrm>
        </p:spPr>
        <p:txBody>
          <a:bodyPr anchor="b">
            <a:normAutofit fontScale="90000"/>
          </a:bodyPr>
          <a:lstStyle/>
          <a:p>
            <a:r>
              <a:rPr lang="fr-CA" sz="7400" dirty="0"/>
              <a:t>Les fonctions altérées en déficit cognitif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634A2A4-C254-4021-8501-C2A2580CB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5908302"/>
            <a:ext cx="9052560" cy="364482"/>
          </a:xfrm>
        </p:spPr>
        <p:txBody>
          <a:bodyPr>
            <a:normAutofit/>
          </a:bodyPr>
          <a:lstStyle/>
          <a:p>
            <a:endParaRPr lang="fr-CA" sz="1900" dirty="0">
              <a:latin typeface="+mj-lt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08BC01-A289-44B6-9133-2814052F9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9CD65F9-B9FF-4981-AB43-F25748584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82EC907-6C80-4890-9ECB-3019DBC4D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5029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8AFD15B-CF29-4306-884F-47675092F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6F71F64-3297-0E79-1B2F-E726D9C1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545" y="401980"/>
            <a:ext cx="4869179" cy="1517984"/>
          </a:xfrm>
        </p:spPr>
        <p:txBody>
          <a:bodyPr>
            <a:noAutofit/>
          </a:bodyPr>
          <a:lstStyle/>
          <a:p>
            <a:r>
              <a:rPr lang="fr-CA" sz="6000" dirty="0">
                <a:solidFill>
                  <a:srgbClr val="000000"/>
                </a:solidFill>
              </a:rPr>
              <a:t>Un peu de lexique </a:t>
            </a:r>
          </a:p>
        </p:txBody>
      </p:sp>
      <p:pic>
        <p:nvPicPr>
          <p:cNvPr id="5" name="Image 4" descr="Gros plan sur des livres empilés">
            <a:extLst>
              <a:ext uri="{FF2B5EF4-FFF2-40B4-BE49-F238E27FC236}">
                <a16:creationId xmlns:a16="http://schemas.microsoft.com/office/drawing/2014/main" id="{14459936-2CBE-3255-5148-C92433A70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16" r="-1" b="-1"/>
          <a:stretch/>
        </p:blipFill>
        <p:spPr>
          <a:xfrm>
            <a:off x="-9866" y="401980"/>
            <a:ext cx="6115733" cy="6456021"/>
          </a:xfrm>
          <a:custGeom>
            <a:avLst/>
            <a:gdLst/>
            <a:ahLst/>
            <a:cxnLst/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349AB3-1BD3-41E1-8979-1DBDCB5CD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866" y="401980"/>
            <a:ext cx="6115733" cy="6456021"/>
          </a:xfrm>
          <a:custGeom>
            <a:avLst/>
            <a:gdLst>
              <a:gd name="connsiteX0" fmla="*/ 2259477 w 6115733"/>
              <a:gd name="connsiteY0" fmla="*/ 433395 h 6456021"/>
              <a:gd name="connsiteX1" fmla="*/ 5681904 w 6115733"/>
              <a:gd name="connsiteY1" fmla="*/ 3852396 h 6456021"/>
              <a:gd name="connsiteX2" fmla="*/ 4679499 w 6115733"/>
              <a:gd name="connsiteY2" fmla="*/ 6269995 h 6456021"/>
              <a:gd name="connsiteX3" fmla="*/ 4474613 w 6115733"/>
              <a:gd name="connsiteY3" fmla="*/ 6456021 h 6456021"/>
              <a:gd name="connsiteX4" fmla="*/ 44341 w 6115733"/>
              <a:gd name="connsiteY4" fmla="*/ 6456021 h 6456021"/>
              <a:gd name="connsiteX5" fmla="*/ 0 w 6115733"/>
              <a:gd name="connsiteY5" fmla="*/ 6415762 h 6456021"/>
              <a:gd name="connsiteX6" fmla="*/ 0 w 6115733"/>
              <a:gd name="connsiteY6" fmla="*/ 1289029 h 6456021"/>
              <a:gd name="connsiteX7" fmla="*/ 82495 w 6115733"/>
              <a:gd name="connsiteY7" fmla="*/ 1214128 h 6456021"/>
              <a:gd name="connsiteX8" fmla="*/ 2259477 w 6115733"/>
              <a:gd name="connsiteY8" fmla="*/ 433395 h 6456021"/>
              <a:gd name="connsiteX9" fmla="*/ 2259477 w 6115733"/>
              <a:gd name="connsiteY9" fmla="*/ 0 h 6456021"/>
              <a:gd name="connsiteX10" fmla="*/ 6115733 w 6115733"/>
              <a:gd name="connsiteY10" fmla="*/ 3852396 h 6456021"/>
              <a:gd name="connsiteX11" fmla="*/ 5235152 w 6115733"/>
              <a:gd name="connsiteY11" fmla="*/ 6302877 h 6456021"/>
              <a:gd name="connsiteX12" fmla="*/ 5095826 w 6115733"/>
              <a:gd name="connsiteY12" fmla="*/ 6456021 h 6456021"/>
              <a:gd name="connsiteX13" fmla="*/ 4617788 w 6115733"/>
              <a:gd name="connsiteY13" fmla="*/ 6456021 h 6456021"/>
              <a:gd name="connsiteX14" fmla="*/ 4747668 w 6115733"/>
              <a:gd name="connsiteY14" fmla="*/ 6338096 h 6456021"/>
              <a:gd name="connsiteX15" fmla="*/ 5778311 w 6115733"/>
              <a:gd name="connsiteY15" fmla="*/ 3852396 h 6456021"/>
              <a:gd name="connsiteX16" fmla="*/ 2259477 w 6115733"/>
              <a:gd name="connsiteY16" fmla="*/ 337085 h 6456021"/>
              <a:gd name="connsiteX17" fmla="*/ 21172 w 6115733"/>
              <a:gd name="connsiteY17" fmla="*/ 1139811 h 6456021"/>
              <a:gd name="connsiteX18" fmla="*/ 0 w 6115733"/>
              <a:gd name="connsiteY18" fmla="*/ 1159034 h 6456021"/>
              <a:gd name="connsiteX19" fmla="*/ 0 w 6115733"/>
              <a:gd name="connsiteY19" fmla="*/ 735177 h 6456021"/>
              <a:gd name="connsiteX20" fmla="*/ 103407 w 6115733"/>
              <a:gd name="connsiteY20" fmla="*/ 657929 h 6456021"/>
              <a:gd name="connsiteX21" fmla="*/ 2259477 w 6115733"/>
              <a:gd name="connsiteY21" fmla="*/ 0 h 645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76B9DB-63C7-15DA-15AF-3DF5EA706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7545" y="1949157"/>
            <a:ext cx="5601407" cy="4908843"/>
          </a:xfrm>
        </p:spPr>
        <p:txBody>
          <a:bodyPr anchor="t">
            <a:normAutofit lnSpcReduction="10000"/>
          </a:bodyPr>
          <a:lstStyle/>
          <a:p>
            <a:r>
              <a:rPr lang="fr-CA" sz="3600" b="1" dirty="0">
                <a:solidFill>
                  <a:schemeClr val="accent2"/>
                </a:solidFill>
              </a:rPr>
              <a:t>Sénescence: </a:t>
            </a:r>
            <a:r>
              <a:rPr lang="fr-CA" sz="2800" dirty="0">
                <a:solidFill>
                  <a:srgbClr val="000000"/>
                </a:solidFill>
              </a:rPr>
              <a:t>C’est un processus biologique qui entraîne une lente dégradation des fonctions de la cellule à l’origine du vieillissement des organismes.</a:t>
            </a:r>
          </a:p>
          <a:p>
            <a:pPr marL="0" indent="0">
              <a:buNone/>
            </a:pPr>
            <a:r>
              <a:rPr lang="fr-CA" sz="1800" dirty="0">
                <a:solidFill>
                  <a:srgbClr val="000000"/>
                </a:solidFill>
              </a:rPr>
              <a:t>	Ne perturbe pas le fonctionnement global de la personne dans ses activités.</a:t>
            </a:r>
          </a:p>
          <a:p>
            <a:pPr marL="0" indent="0">
              <a:buNone/>
            </a:pPr>
            <a:endParaRPr lang="fr-CA" sz="1700" dirty="0">
              <a:solidFill>
                <a:srgbClr val="000000"/>
              </a:solidFill>
            </a:endParaRPr>
          </a:p>
          <a:p>
            <a:r>
              <a:rPr lang="fr-CA" sz="3600" b="1" dirty="0">
                <a:solidFill>
                  <a:schemeClr val="accent2"/>
                </a:solidFill>
              </a:rPr>
              <a:t>Sénilité: </a:t>
            </a:r>
            <a:r>
              <a:rPr lang="fr-CA" sz="2800" dirty="0">
                <a:solidFill>
                  <a:srgbClr val="000000"/>
                </a:solidFill>
              </a:rPr>
              <a:t>On appelle sénilité les changements morbides et anormaux qui s’installent</a:t>
            </a:r>
            <a:r>
              <a:rPr lang="fr-CA" sz="1700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CA915D-BDF0-41F8-B00E-FB186EFF7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7AAC03-BF64-4E67-9032-3BD024998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A131397-5A45-4344-9983-5E400A3EA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163704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8AFD15B-CF29-4306-884F-47675092F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6F71F64-3297-0E79-1B2F-E726D9C1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545" y="401980"/>
            <a:ext cx="4869179" cy="1517984"/>
          </a:xfrm>
        </p:spPr>
        <p:txBody>
          <a:bodyPr>
            <a:noAutofit/>
          </a:bodyPr>
          <a:lstStyle/>
          <a:p>
            <a:r>
              <a:rPr lang="fr-CA" sz="6000" dirty="0">
                <a:solidFill>
                  <a:srgbClr val="000000"/>
                </a:solidFill>
              </a:rPr>
              <a:t>Un peu de lexique </a:t>
            </a:r>
          </a:p>
        </p:txBody>
      </p:sp>
      <p:pic>
        <p:nvPicPr>
          <p:cNvPr id="5" name="Image 4" descr="Gros plan sur des livres empilés">
            <a:extLst>
              <a:ext uri="{FF2B5EF4-FFF2-40B4-BE49-F238E27FC236}">
                <a16:creationId xmlns:a16="http://schemas.microsoft.com/office/drawing/2014/main" id="{14459936-2CBE-3255-5148-C92433A70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16" r="-1" b="-1"/>
          <a:stretch/>
        </p:blipFill>
        <p:spPr>
          <a:xfrm>
            <a:off x="-9866" y="401980"/>
            <a:ext cx="6115733" cy="6456021"/>
          </a:xfrm>
          <a:custGeom>
            <a:avLst/>
            <a:gdLst/>
            <a:ahLst/>
            <a:cxnLst/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349AB3-1BD3-41E1-8979-1DBDCB5CD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866" y="401980"/>
            <a:ext cx="6115733" cy="6456021"/>
          </a:xfrm>
          <a:custGeom>
            <a:avLst/>
            <a:gdLst>
              <a:gd name="connsiteX0" fmla="*/ 2259477 w 6115733"/>
              <a:gd name="connsiteY0" fmla="*/ 433395 h 6456021"/>
              <a:gd name="connsiteX1" fmla="*/ 5681904 w 6115733"/>
              <a:gd name="connsiteY1" fmla="*/ 3852396 h 6456021"/>
              <a:gd name="connsiteX2" fmla="*/ 4679499 w 6115733"/>
              <a:gd name="connsiteY2" fmla="*/ 6269995 h 6456021"/>
              <a:gd name="connsiteX3" fmla="*/ 4474613 w 6115733"/>
              <a:gd name="connsiteY3" fmla="*/ 6456021 h 6456021"/>
              <a:gd name="connsiteX4" fmla="*/ 44341 w 6115733"/>
              <a:gd name="connsiteY4" fmla="*/ 6456021 h 6456021"/>
              <a:gd name="connsiteX5" fmla="*/ 0 w 6115733"/>
              <a:gd name="connsiteY5" fmla="*/ 6415762 h 6456021"/>
              <a:gd name="connsiteX6" fmla="*/ 0 w 6115733"/>
              <a:gd name="connsiteY6" fmla="*/ 1289029 h 6456021"/>
              <a:gd name="connsiteX7" fmla="*/ 82495 w 6115733"/>
              <a:gd name="connsiteY7" fmla="*/ 1214128 h 6456021"/>
              <a:gd name="connsiteX8" fmla="*/ 2259477 w 6115733"/>
              <a:gd name="connsiteY8" fmla="*/ 433395 h 6456021"/>
              <a:gd name="connsiteX9" fmla="*/ 2259477 w 6115733"/>
              <a:gd name="connsiteY9" fmla="*/ 0 h 6456021"/>
              <a:gd name="connsiteX10" fmla="*/ 6115733 w 6115733"/>
              <a:gd name="connsiteY10" fmla="*/ 3852396 h 6456021"/>
              <a:gd name="connsiteX11" fmla="*/ 5235152 w 6115733"/>
              <a:gd name="connsiteY11" fmla="*/ 6302877 h 6456021"/>
              <a:gd name="connsiteX12" fmla="*/ 5095826 w 6115733"/>
              <a:gd name="connsiteY12" fmla="*/ 6456021 h 6456021"/>
              <a:gd name="connsiteX13" fmla="*/ 4617788 w 6115733"/>
              <a:gd name="connsiteY13" fmla="*/ 6456021 h 6456021"/>
              <a:gd name="connsiteX14" fmla="*/ 4747668 w 6115733"/>
              <a:gd name="connsiteY14" fmla="*/ 6338096 h 6456021"/>
              <a:gd name="connsiteX15" fmla="*/ 5778311 w 6115733"/>
              <a:gd name="connsiteY15" fmla="*/ 3852396 h 6456021"/>
              <a:gd name="connsiteX16" fmla="*/ 2259477 w 6115733"/>
              <a:gd name="connsiteY16" fmla="*/ 337085 h 6456021"/>
              <a:gd name="connsiteX17" fmla="*/ 21172 w 6115733"/>
              <a:gd name="connsiteY17" fmla="*/ 1139811 h 6456021"/>
              <a:gd name="connsiteX18" fmla="*/ 0 w 6115733"/>
              <a:gd name="connsiteY18" fmla="*/ 1159034 h 6456021"/>
              <a:gd name="connsiteX19" fmla="*/ 0 w 6115733"/>
              <a:gd name="connsiteY19" fmla="*/ 735177 h 6456021"/>
              <a:gd name="connsiteX20" fmla="*/ 103407 w 6115733"/>
              <a:gd name="connsiteY20" fmla="*/ 657929 h 6456021"/>
              <a:gd name="connsiteX21" fmla="*/ 2259477 w 6115733"/>
              <a:gd name="connsiteY21" fmla="*/ 0 h 645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76B9DB-63C7-15DA-15AF-3DF5EA706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7545" y="1949157"/>
            <a:ext cx="5601407" cy="490884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CA" sz="3200" b="1" dirty="0">
                <a:solidFill>
                  <a:schemeClr val="accent2"/>
                </a:solidFill>
              </a:rPr>
              <a:t>Praxie: </a:t>
            </a:r>
            <a:r>
              <a:rPr lang="fr-CA" sz="2800" dirty="0">
                <a:solidFill>
                  <a:srgbClr val="000000"/>
                </a:solidFill>
              </a:rPr>
              <a:t>Ensemble de mouvements coordonnés en fonction d’un but.</a:t>
            </a:r>
          </a:p>
          <a:p>
            <a:pPr marL="274320" lvl="1" indent="0">
              <a:buNone/>
            </a:pPr>
            <a:r>
              <a:rPr lang="fr-CA" sz="2600" dirty="0">
                <a:solidFill>
                  <a:srgbClr val="000000"/>
                </a:solidFill>
              </a:rPr>
              <a:t>	</a:t>
            </a:r>
          </a:p>
          <a:p>
            <a:pPr marL="274320" lvl="1" indent="0" algn="ctr">
              <a:buNone/>
            </a:pPr>
            <a:r>
              <a:rPr lang="fr-CA" sz="2600" dirty="0">
                <a:solidFill>
                  <a:srgbClr val="000000"/>
                </a:solidFill>
              </a:rPr>
              <a:t>	</a:t>
            </a:r>
            <a:r>
              <a:rPr lang="fr-CA" sz="3200" b="1" dirty="0">
                <a:solidFill>
                  <a:schemeClr val="accent1"/>
                </a:solidFill>
              </a:rPr>
              <a:t>Apraxie: </a:t>
            </a:r>
            <a:r>
              <a:rPr lang="fr-CA" sz="2800" dirty="0">
                <a:solidFill>
                  <a:srgbClr val="000000"/>
                </a:solidFill>
              </a:rPr>
              <a:t>l’incapacité d’exécuter des mouvement intentionnels (ex: s’habiller seul, manger seul, etc.)</a:t>
            </a:r>
          </a:p>
          <a:p>
            <a:pPr marL="0" indent="0">
              <a:buNone/>
            </a:pPr>
            <a:endParaRPr lang="fr-CA" sz="2800" dirty="0">
              <a:solidFill>
                <a:srgbClr val="00000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CA915D-BDF0-41F8-B00E-FB186EFF7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7AAC03-BF64-4E67-9032-3BD024998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A131397-5A45-4344-9983-5E400A3EA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71858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8AFD15B-CF29-4306-884F-47675092F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6F71F64-3297-0E79-1B2F-E726D9C1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545" y="401980"/>
            <a:ext cx="4869179" cy="1517984"/>
          </a:xfrm>
        </p:spPr>
        <p:txBody>
          <a:bodyPr>
            <a:noAutofit/>
          </a:bodyPr>
          <a:lstStyle/>
          <a:p>
            <a:r>
              <a:rPr lang="fr-CA" sz="6000" dirty="0">
                <a:solidFill>
                  <a:srgbClr val="000000"/>
                </a:solidFill>
              </a:rPr>
              <a:t>Un peu de lexique </a:t>
            </a:r>
          </a:p>
        </p:txBody>
      </p:sp>
      <p:pic>
        <p:nvPicPr>
          <p:cNvPr id="5" name="Image 4" descr="Gros plan sur des livres empilés">
            <a:extLst>
              <a:ext uri="{FF2B5EF4-FFF2-40B4-BE49-F238E27FC236}">
                <a16:creationId xmlns:a16="http://schemas.microsoft.com/office/drawing/2014/main" id="{14459936-2CBE-3255-5148-C92433A70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16" r="-1" b="-1"/>
          <a:stretch/>
        </p:blipFill>
        <p:spPr>
          <a:xfrm>
            <a:off x="-9866" y="401980"/>
            <a:ext cx="6115733" cy="6456021"/>
          </a:xfrm>
          <a:custGeom>
            <a:avLst/>
            <a:gdLst/>
            <a:ahLst/>
            <a:cxnLst/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349AB3-1BD3-41E1-8979-1DBDCB5CD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866" y="401980"/>
            <a:ext cx="6115733" cy="6456021"/>
          </a:xfrm>
          <a:custGeom>
            <a:avLst/>
            <a:gdLst>
              <a:gd name="connsiteX0" fmla="*/ 2259477 w 6115733"/>
              <a:gd name="connsiteY0" fmla="*/ 433395 h 6456021"/>
              <a:gd name="connsiteX1" fmla="*/ 5681904 w 6115733"/>
              <a:gd name="connsiteY1" fmla="*/ 3852396 h 6456021"/>
              <a:gd name="connsiteX2" fmla="*/ 4679499 w 6115733"/>
              <a:gd name="connsiteY2" fmla="*/ 6269995 h 6456021"/>
              <a:gd name="connsiteX3" fmla="*/ 4474613 w 6115733"/>
              <a:gd name="connsiteY3" fmla="*/ 6456021 h 6456021"/>
              <a:gd name="connsiteX4" fmla="*/ 44341 w 6115733"/>
              <a:gd name="connsiteY4" fmla="*/ 6456021 h 6456021"/>
              <a:gd name="connsiteX5" fmla="*/ 0 w 6115733"/>
              <a:gd name="connsiteY5" fmla="*/ 6415762 h 6456021"/>
              <a:gd name="connsiteX6" fmla="*/ 0 w 6115733"/>
              <a:gd name="connsiteY6" fmla="*/ 1289029 h 6456021"/>
              <a:gd name="connsiteX7" fmla="*/ 82495 w 6115733"/>
              <a:gd name="connsiteY7" fmla="*/ 1214128 h 6456021"/>
              <a:gd name="connsiteX8" fmla="*/ 2259477 w 6115733"/>
              <a:gd name="connsiteY8" fmla="*/ 433395 h 6456021"/>
              <a:gd name="connsiteX9" fmla="*/ 2259477 w 6115733"/>
              <a:gd name="connsiteY9" fmla="*/ 0 h 6456021"/>
              <a:gd name="connsiteX10" fmla="*/ 6115733 w 6115733"/>
              <a:gd name="connsiteY10" fmla="*/ 3852396 h 6456021"/>
              <a:gd name="connsiteX11" fmla="*/ 5235152 w 6115733"/>
              <a:gd name="connsiteY11" fmla="*/ 6302877 h 6456021"/>
              <a:gd name="connsiteX12" fmla="*/ 5095826 w 6115733"/>
              <a:gd name="connsiteY12" fmla="*/ 6456021 h 6456021"/>
              <a:gd name="connsiteX13" fmla="*/ 4617788 w 6115733"/>
              <a:gd name="connsiteY13" fmla="*/ 6456021 h 6456021"/>
              <a:gd name="connsiteX14" fmla="*/ 4747668 w 6115733"/>
              <a:gd name="connsiteY14" fmla="*/ 6338096 h 6456021"/>
              <a:gd name="connsiteX15" fmla="*/ 5778311 w 6115733"/>
              <a:gd name="connsiteY15" fmla="*/ 3852396 h 6456021"/>
              <a:gd name="connsiteX16" fmla="*/ 2259477 w 6115733"/>
              <a:gd name="connsiteY16" fmla="*/ 337085 h 6456021"/>
              <a:gd name="connsiteX17" fmla="*/ 21172 w 6115733"/>
              <a:gd name="connsiteY17" fmla="*/ 1139811 h 6456021"/>
              <a:gd name="connsiteX18" fmla="*/ 0 w 6115733"/>
              <a:gd name="connsiteY18" fmla="*/ 1159034 h 6456021"/>
              <a:gd name="connsiteX19" fmla="*/ 0 w 6115733"/>
              <a:gd name="connsiteY19" fmla="*/ 735177 h 6456021"/>
              <a:gd name="connsiteX20" fmla="*/ 103407 w 6115733"/>
              <a:gd name="connsiteY20" fmla="*/ 657929 h 6456021"/>
              <a:gd name="connsiteX21" fmla="*/ 2259477 w 6115733"/>
              <a:gd name="connsiteY21" fmla="*/ 0 h 645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76B9DB-63C7-15DA-15AF-3DF5EA706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7545" y="1949157"/>
            <a:ext cx="5601407" cy="490884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fr-CA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r-CA" sz="3200" b="1" dirty="0">
                <a:solidFill>
                  <a:schemeClr val="accent2"/>
                </a:solidFill>
              </a:rPr>
              <a:t>Gnosie: </a:t>
            </a:r>
            <a:r>
              <a:rPr lang="fr-CA" sz="2800" dirty="0">
                <a:solidFill>
                  <a:srgbClr val="000000"/>
                </a:solidFill>
              </a:rPr>
              <a:t>Reconnaissance d’un objet par l’intermédiaire de l’un des 5 sens.</a:t>
            </a:r>
          </a:p>
          <a:p>
            <a:pPr marL="0" indent="0">
              <a:buNone/>
            </a:pPr>
            <a:endParaRPr lang="fr-CA" sz="28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fr-CA" sz="2800" dirty="0">
                <a:solidFill>
                  <a:srgbClr val="000000"/>
                </a:solidFill>
              </a:rPr>
              <a:t>	</a:t>
            </a:r>
            <a:r>
              <a:rPr lang="fr-CA" sz="3200" b="1" dirty="0">
                <a:solidFill>
                  <a:schemeClr val="accent1"/>
                </a:solidFill>
              </a:rPr>
              <a:t>Agnosie: </a:t>
            </a:r>
            <a:r>
              <a:rPr lang="fr-CA" sz="2800" dirty="0">
                <a:solidFill>
                  <a:srgbClr val="000000"/>
                </a:solidFill>
              </a:rPr>
              <a:t>la personne ne parvient pas à reconnaître un objet, un son, une odeur ou encore un visage connu.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CA915D-BDF0-41F8-B00E-FB186EFF7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7AAC03-BF64-4E67-9032-3BD024998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A131397-5A45-4344-9983-5E400A3EA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16414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456BD4-391C-4CCF-821C-641B37C4F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Les fonctions altérées en déficit cognitif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F1FAEB-6E1D-44AC-AB31-1C2D44A7C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CA" sz="2800" dirty="0"/>
              <a:t>La personne perd graduellement et plus ou moins rapidement certaines de ses capacités intellectuelles.</a:t>
            </a:r>
          </a:p>
          <a:p>
            <a:pPr marL="0" indent="0">
              <a:buNone/>
            </a:pPr>
            <a:r>
              <a:rPr lang="fr-CA" sz="2400" dirty="0">
                <a:solidFill>
                  <a:schemeClr val="accent2"/>
                </a:solidFill>
              </a:rPr>
              <a:t>Les différentes fonctions susceptibles d’être modifiées:</a:t>
            </a:r>
          </a:p>
          <a:p>
            <a:r>
              <a:rPr lang="fr-CA" sz="2400" dirty="0"/>
              <a:t>Capacité d’attention          </a:t>
            </a:r>
          </a:p>
          <a:p>
            <a:r>
              <a:rPr lang="fr-CA" sz="2400" dirty="0"/>
              <a:t>Capacité d’orientation</a:t>
            </a:r>
          </a:p>
          <a:p>
            <a:r>
              <a:rPr lang="fr-CA" sz="2400" dirty="0"/>
              <a:t>Capacité de mémoire</a:t>
            </a:r>
          </a:p>
          <a:p>
            <a:r>
              <a:rPr lang="fr-CA" sz="2400" dirty="0"/>
              <a:t>Capacité de compréhension</a:t>
            </a:r>
          </a:p>
          <a:p>
            <a:r>
              <a:rPr lang="fr-CA" sz="2400" dirty="0"/>
              <a:t>Capacité d’expression</a:t>
            </a:r>
          </a:p>
        </p:txBody>
      </p:sp>
    </p:spTree>
    <p:extLst>
      <p:ext uri="{BB962C8B-B14F-4D97-AF65-F5344CB8AC3E}">
        <p14:creationId xmlns:p14="http://schemas.microsoft.com/office/powerpoint/2010/main" val="382610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35AC39-5638-7759-0825-4CDEC9C09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Les fonctions altérées en déficit cognitif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71380C-62CF-39EC-056B-BF558E270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2400" dirty="0">
                <a:solidFill>
                  <a:schemeClr val="accent2"/>
                </a:solidFill>
              </a:rPr>
              <a:t>Les différentes fonctions susceptibles d’être modifiées:</a:t>
            </a:r>
          </a:p>
          <a:p>
            <a:r>
              <a:rPr lang="fr-CA" sz="2400" dirty="0"/>
              <a:t>Capacité de raisonnement</a:t>
            </a:r>
          </a:p>
          <a:p>
            <a:r>
              <a:rPr lang="fr-CA" sz="2400" dirty="0"/>
              <a:t>Capacité d’organisation</a:t>
            </a:r>
          </a:p>
          <a:p>
            <a:r>
              <a:rPr lang="fr-CA" sz="2400" dirty="0"/>
              <a:t>Capacité de praxie</a:t>
            </a:r>
          </a:p>
          <a:p>
            <a:r>
              <a:rPr lang="fr-CA" sz="2400" dirty="0"/>
              <a:t>Capacité de gnosie</a:t>
            </a:r>
          </a:p>
          <a:p>
            <a:r>
              <a:rPr lang="fr-CA" sz="2400" dirty="0"/>
              <a:t>Capacité de perception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8038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ADF95C0-2996-DB60-2102-1B06A1D61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fr-CA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Activité </a:t>
            </a:r>
            <a:br>
              <a:rPr kumimoji="0" lang="fr-CA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</a:br>
            <a:endParaRPr lang="fr-CA" dirty="0"/>
          </a:p>
        </p:txBody>
      </p:sp>
      <p:pic>
        <p:nvPicPr>
          <p:cNvPr id="4" name="Picture 2" descr="Photos gratuites de Crayons de couleur">
            <a:extLst>
              <a:ext uri="{FF2B5EF4-FFF2-40B4-BE49-F238E27FC236}">
                <a16:creationId xmlns:a16="http://schemas.microsoft.com/office/drawing/2014/main" id="{765BEA09-8CEE-5004-F6AD-E3487DC11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r="2" b="1"/>
          <a:stretch/>
        </p:blipFill>
        <p:spPr bwMode="auto">
          <a:xfrm>
            <a:off x="1007200" y="2265041"/>
            <a:ext cx="5088800" cy="39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9724E9B-D98D-ACFD-FD46-0A770A0DB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anchor="ctr">
            <a:normAutofit/>
          </a:bodyPr>
          <a:lstStyle/>
          <a:p>
            <a:r>
              <a:rPr lang="fr-CA" dirty="0"/>
              <a:t>Exercice de révision des fonctions altérées</a:t>
            </a:r>
          </a:p>
          <a:p>
            <a:pPr marL="0" lvl="0" indent="0">
              <a:buNone/>
            </a:pPr>
            <a:endParaRPr lang="fr-CA" dirty="0"/>
          </a:p>
          <a:p>
            <a:pPr marL="0" lvl="0" indent="0">
              <a:buNone/>
            </a:pPr>
            <a:endParaRPr lang="fr-CA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5D460E6-6F64-C4E7-F426-D937AF265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049" y="4122862"/>
            <a:ext cx="2170364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281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ype de bois">
  <a:themeElements>
    <a:clrScheme name="Type de bois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ype de bois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ype de bois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0ECC70E-6674-4337-B48B-AF4F8832F1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BAE40F-4B14-4E0B-9265-745AD5E2D4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6B76F2-1AE1-4A2A-A5B3-D462CC5E81F8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http://schemas.microsoft.com/sharepoint/v3"/>
    <ds:schemaRef ds:uri="http://schemas.openxmlformats.org/package/2006/metadata/core-properties"/>
    <ds:schemaRef ds:uri="6dc4bcd6-49db-4c07-9060-8acfc67cef9f"/>
    <ds:schemaRef ds:uri="http://schemas.microsoft.com/office/infopath/2007/PartnerControls"/>
    <ds:schemaRef ds:uri="fb0879af-3eba-417a-a55a-ffe6dcd6ca7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Type de bois</Template>
  <TotalTime>0</TotalTime>
  <Words>1376</Words>
  <Application>Microsoft Office PowerPoint</Application>
  <PresentationFormat>Grand écran</PresentationFormat>
  <Paragraphs>260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6" baseType="lpstr">
      <vt:lpstr>Arial</vt:lpstr>
      <vt:lpstr>Calibri</vt:lpstr>
      <vt:lpstr>Rockwell</vt:lpstr>
      <vt:lpstr>Rockwell Condensed</vt:lpstr>
      <vt:lpstr>Rockwell Extra Bold</vt:lpstr>
      <vt:lpstr>Wingdings</vt:lpstr>
      <vt:lpstr>Type de bois</vt:lpstr>
      <vt:lpstr>Cours #4</vt:lpstr>
      <vt:lpstr>Bienvenue dans l’univers du déficit cognitif!!</vt:lpstr>
      <vt:lpstr>Les fonctions altérées en déficit cognitif</vt:lpstr>
      <vt:lpstr>Un peu de lexique </vt:lpstr>
      <vt:lpstr>Un peu de lexique </vt:lpstr>
      <vt:lpstr>Un peu de lexique </vt:lpstr>
      <vt:lpstr>Les fonctions altérées en déficit cognitif</vt:lpstr>
      <vt:lpstr>Les fonctions altérées en déficit cognitif</vt:lpstr>
      <vt:lpstr>Activité  </vt:lpstr>
      <vt:lpstr>Capacité d’attention p.47</vt:lpstr>
      <vt:lpstr>Capacité d’orientation P.47</vt:lpstr>
      <vt:lpstr>Capacité de mémoire p.48</vt:lpstr>
      <vt:lpstr>Un peu de lexique </vt:lpstr>
      <vt:lpstr>Présentation PowerPoint</vt:lpstr>
      <vt:lpstr>Capacité de compréhension p.49</vt:lpstr>
      <vt:lpstr>Capacité d’expression p.49</vt:lpstr>
      <vt:lpstr>Un peu de lexique </vt:lpstr>
      <vt:lpstr> La distinction entre l’aphasie de Broca et l’aphasie de Wernicke  </vt:lpstr>
      <vt:lpstr>Capacité de raisonnement p.50 </vt:lpstr>
      <vt:lpstr>Capacité d’organisation P.50</vt:lpstr>
      <vt:lpstr>Capacité de praxie = Taxi de New-York (coordination)</vt:lpstr>
      <vt:lpstr>   </vt:lpstr>
      <vt:lpstr>Capacité de praxie (suite)</vt:lpstr>
      <vt:lpstr>Capacité de praxie (suite)</vt:lpstr>
      <vt:lpstr>Capacité de gnosie </vt:lpstr>
      <vt:lpstr>Capacité de perception p.52 </vt:lpstr>
      <vt:lpstr>   </vt:lpstr>
      <vt:lpstr>Activité  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2020-11-29T02:55:31Z</dcterms:created>
  <dcterms:modified xsi:type="dcterms:W3CDTF">2024-05-28T14:08:05Z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