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sldIdLst>
    <p:sldId id="256" r:id="rId2"/>
    <p:sldId id="291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298" r:id="rId25"/>
    <p:sldId id="321" r:id="rId26"/>
    <p:sldId id="322" r:id="rId27"/>
    <p:sldId id="29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évesque, Maryse" userId="3e05884d-e87d-4afe-b5bd-1fecd8741f0a" providerId="ADAL" clId="{7B6FEE44-1812-4A01-BCC2-8501AFF07381}"/>
    <pc:docChg chg="undo custSel addSld delSld modSld sldOrd">
      <pc:chgData name="Lévesque, Maryse" userId="3e05884d-e87d-4afe-b5bd-1fecd8741f0a" providerId="ADAL" clId="{7B6FEE44-1812-4A01-BCC2-8501AFF07381}" dt="2023-04-19T16:57:56.010" v="15"/>
      <pc:docMkLst>
        <pc:docMk/>
      </pc:docMkLst>
      <pc:sldChg chg="new del">
        <pc:chgData name="Lévesque, Maryse" userId="3e05884d-e87d-4afe-b5bd-1fecd8741f0a" providerId="ADAL" clId="{7B6FEE44-1812-4A01-BCC2-8501AFF07381}" dt="2023-04-19T16:56:40.971" v="1" actId="2696"/>
        <pc:sldMkLst>
          <pc:docMk/>
          <pc:sldMk cId="1780438047" sldId="322"/>
        </pc:sldMkLst>
      </pc:sldChg>
      <pc:sldChg chg="addSp delSp modSp new mod ord setBg">
        <pc:chgData name="Lévesque, Maryse" userId="3e05884d-e87d-4afe-b5bd-1fecd8741f0a" providerId="ADAL" clId="{7B6FEE44-1812-4A01-BCC2-8501AFF07381}" dt="2023-04-19T16:57:56.010" v="15"/>
        <pc:sldMkLst>
          <pc:docMk/>
          <pc:sldMk cId="2096023127" sldId="322"/>
        </pc:sldMkLst>
        <pc:spChg chg="add del">
          <ac:chgData name="Lévesque, Maryse" userId="3e05884d-e87d-4afe-b5bd-1fecd8741f0a" providerId="ADAL" clId="{7B6FEE44-1812-4A01-BCC2-8501AFF07381}" dt="2023-04-19T16:57:48.197" v="10" actId="26606"/>
          <ac:spMkLst>
            <pc:docMk/>
            <pc:sldMk cId="2096023127" sldId="322"/>
            <ac:spMk id="8" creationId="{AE20707D-5841-41A3-B3F5-FD5979CAE689}"/>
          </ac:spMkLst>
        </pc:spChg>
        <pc:spChg chg="add del">
          <ac:chgData name="Lévesque, Maryse" userId="3e05884d-e87d-4afe-b5bd-1fecd8741f0a" providerId="ADAL" clId="{7B6FEE44-1812-4A01-BCC2-8501AFF07381}" dt="2023-04-19T16:57:48.197" v="10" actId="26606"/>
          <ac:spMkLst>
            <pc:docMk/>
            <pc:sldMk cId="2096023127" sldId="322"/>
            <ac:spMk id="10" creationId="{C9F05012-3070-48EC-BC58-E908A8D70BB8}"/>
          </ac:spMkLst>
        </pc:spChg>
        <pc:spChg chg="add del">
          <ac:chgData name="Lévesque, Maryse" userId="3e05884d-e87d-4afe-b5bd-1fecd8741f0a" providerId="ADAL" clId="{7B6FEE44-1812-4A01-BCC2-8501AFF07381}" dt="2023-04-19T16:57:48.197" v="10" actId="26606"/>
          <ac:spMkLst>
            <pc:docMk/>
            <pc:sldMk cId="2096023127" sldId="322"/>
            <ac:spMk id="12" creationId="{33EAD004-AB0B-4352-9991-A040EA93DF95}"/>
          </ac:spMkLst>
        </pc:spChg>
        <pc:picChg chg="add del">
          <ac:chgData name="Lévesque, Maryse" userId="3e05884d-e87d-4afe-b5bd-1fecd8741f0a" providerId="ADAL" clId="{7B6FEE44-1812-4A01-BCC2-8501AFF07381}" dt="2023-04-19T16:57:13.432" v="6" actId="478"/>
          <ac:picMkLst>
            <pc:docMk/>
            <pc:sldMk cId="2096023127" sldId="322"/>
            <ac:picMk id="2" creationId="{11661D23-199D-679C-D968-6202B19B5159}"/>
          </ac:picMkLst>
        </pc:picChg>
        <pc:picChg chg="add del mod">
          <ac:chgData name="Lévesque, Maryse" userId="3e05884d-e87d-4afe-b5bd-1fecd8741f0a" providerId="ADAL" clId="{7B6FEE44-1812-4A01-BCC2-8501AFF07381}" dt="2023-04-19T16:57:52.722" v="14"/>
          <ac:picMkLst>
            <pc:docMk/>
            <pc:sldMk cId="2096023127" sldId="322"/>
            <ac:picMk id="3" creationId="{F964B6AF-BBF9-DD11-C34C-CD26F581B58B}"/>
          </ac:picMkLst>
        </pc:picChg>
        <pc:picChg chg="add">
          <ac:chgData name="Lévesque, Maryse" userId="3e05884d-e87d-4afe-b5bd-1fecd8741f0a" providerId="ADAL" clId="{7B6FEE44-1812-4A01-BCC2-8501AFF07381}" dt="2023-04-19T16:57:56.010" v="15"/>
          <ac:picMkLst>
            <pc:docMk/>
            <pc:sldMk cId="2096023127" sldId="322"/>
            <ac:picMk id="4" creationId="{A4729348-9C7C-A2E3-C699-44B03719D3CA}"/>
          </ac:picMkLst>
        </pc:picChg>
      </pc:sldChg>
    </pc:docChg>
  </pc:docChgLst>
  <pc:docChgLst>
    <pc:chgData name="Lévesque, Maryse" userId="3e05884d-e87d-4afe-b5bd-1fecd8741f0a" providerId="ADAL" clId="{ED7EA98C-1A54-40AD-A2B0-DB8AD7116E73}"/>
    <pc:docChg chg="undo custSel modSld">
      <pc:chgData name="Lévesque, Maryse" userId="3e05884d-e87d-4afe-b5bd-1fecd8741f0a" providerId="ADAL" clId="{ED7EA98C-1A54-40AD-A2B0-DB8AD7116E73}" dt="2023-08-18T15:49:21.880" v="15" actId="27636"/>
      <pc:docMkLst>
        <pc:docMk/>
      </pc:docMkLst>
      <pc:sldChg chg="addSp delSp modSp mod setBg">
        <pc:chgData name="Lévesque, Maryse" userId="3e05884d-e87d-4afe-b5bd-1fecd8741f0a" providerId="ADAL" clId="{ED7EA98C-1A54-40AD-A2B0-DB8AD7116E73}" dt="2023-08-15T18:48:14.521" v="5" actId="14100"/>
        <pc:sldMkLst>
          <pc:docMk/>
          <pc:sldMk cId="3735045093" sldId="309"/>
        </pc:sldMkLst>
        <pc:spChg chg="mod">
          <ac:chgData name="Lévesque, Maryse" userId="3e05884d-e87d-4afe-b5bd-1fecd8741f0a" providerId="ADAL" clId="{ED7EA98C-1A54-40AD-A2B0-DB8AD7116E73}" dt="2023-08-15T18:48:14.521" v="5" actId="14100"/>
          <ac:spMkLst>
            <pc:docMk/>
            <pc:sldMk cId="3735045093" sldId="309"/>
            <ac:spMk id="2" creationId="{D812EFDA-3843-9347-C2B2-B7987344EA9E}"/>
          </ac:spMkLst>
        </pc:spChg>
        <pc:spChg chg="mod ord">
          <ac:chgData name="Lévesque, Maryse" userId="3e05884d-e87d-4afe-b5bd-1fecd8741f0a" providerId="ADAL" clId="{ED7EA98C-1A54-40AD-A2B0-DB8AD7116E73}" dt="2023-08-15T18:48:09.275" v="3" actId="14100"/>
          <ac:spMkLst>
            <pc:docMk/>
            <pc:sldMk cId="3735045093" sldId="309"/>
            <ac:spMk id="3" creationId="{F84B9468-C6E5-4F4D-617D-7B5066598A0B}"/>
          </ac:spMkLst>
        </pc:spChg>
        <pc:spChg chg="add del">
          <ac:chgData name="Lévesque, Maryse" userId="3e05884d-e87d-4afe-b5bd-1fecd8741f0a" providerId="ADAL" clId="{ED7EA98C-1A54-40AD-A2B0-DB8AD7116E73}" dt="2023-08-15T18:47:59.705" v="1" actId="26606"/>
          <ac:spMkLst>
            <pc:docMk/>
            <pc:sldMk cId="3735045093" sldId="309"/>
            <ac:spMk id="9" creationId="{CCF043BA-0C52-4068-BCF5-2B2D89BA9D36}"/>
          </ac:spMkLst>
        </pc:spChg>
        <pc:spChg chg="add">
          <ac:chgData name="Lévesque, Maryse" userId="3e05884d-e87d-4afe-b5bd-1fecd8741f0a" providerId="ADAL" clId="{ED7EA98C-1A54-40AD-A2B0-DB8AD7116E73}" dt="2023-08-15T18:47:59.738" v="2" actId="26606"/>
          <ac:spMkLst>
            <pc:docMk/>
            <pc:sldMk cId="3735045093" sldId="309"/>
            <ac:spMk id="18" creationId="{5118BA95-03E7-41B7-B442-0AF8C0A7FF68}"/>
          </ac:spMkLst>
        </pc:spChg>
        <pc:spChg chg="add">
          <ac:chgData name="Lévesque, Maryse" userId="3e05884d-e87d-4afe-b5bd-1fecd8741f0a" providerId="ADAL" clId="{ED7EA98C-1A54-40AD-A2B0-DB8AD7116E73}" dt="2023-08-15T18:47:59.738" v="2" actId="26606"/>
          <ac:spMkLst>
            <pc:docMk/>
            <pc:sldMk cId="3735045093" sldId="309"/>
            <ac:spMk id="19" creationId="{AD9B3EAD-A2B3-42C4-927C-3455E3E69EE6}"/>
          </ac:spMkLst>
        </pc:spChg>
        <pc:spChg chg="add">
          <ac:chgData name="Lévesque, Maryse" userId="3e05884d-e87d-4afe-b5bd-1fecd8741f0a" providerId="ADAL" clId="{ED7EA98C-1A54-40AD-A2B0-DB8AD7116E73}" dt="2023-08-15T18:47:59.738" v="2" actId="26606"/>
          <ac:spMkLst>
            <pc:docMk/>
            <pc:sldMk cId="3735045093" sldId="309"/>
            <ac:spMk id="20" creationId="{89F78725-8B4F-43D3-B767-EB7DB0C0201E}"/>
          </ac:spMkLst>
        </pc:spChg>
        <pc:grpChg chg="add del">
          <ac:chgData name="Lévesque, Maryse" userId="3e05884d-e87d-4afe-b5bd-1fecd8741f0a" providerId="ADAL" clId="{ED7EA98C-1A54-40AD-A2B0-DB8AD7116E73}" dt="2023-08-15T18:47:59.705" v="1" actId="26606"/>
          <ac:grpSpMkLst>
            <pc:docMk/>
            <pc:sldMk cId="3735045093" sldId="309"/>
            <ac:grpSpMk id="11" creationId="{789ACCC8-A635-400E-B9C0-AD9CA57109CE}"/>
          </ac:grpSpMkLst>
        </pc:grpChg>
        <pc:grpChg chg="add">
          <ac:chgData name="Lévesque, Maryse" userId="3e05884d-e87d-4afe-b5bd-1fecd8741f0a" providerId="ADAL" clId="{ED7EA98C-1A54-40AD-A2B0-DB8AD7116E73}" dt="2023-08-15T18:47:59.738" v="2" actId="26606"/>
          <ac:grpSpMkLst>
            <pc:docMk/>
            <pc:sldMk cId="3735045093" sldId="309"/>
            <ac:grpSpMk id="15" creationId="{C9B0630D-5E49-4BF7-8CF1-7DECD4B08B16}"/>
          </ac:grpSpMkLst>
        </pc:grpChg>
        <pc:picChg chg="mod">
          <ac:chgData name="Lévesque, Maryse" userId="3e05884d-e87d-4afe-b5bd-1fecd8741f0a" providerId="ADAL" clId="{ED7EA98C-1A54-40AD-A2B0-DB8AD7116E73}" dt="2023-08-15T18:47:59.738" v="2" actId="26606"/>
          <ac:picMkLst>
            <pc:docMk/>
            <pc:sldMk cId="3735045093" sldId="309"/>
            <ac:picMk id="4" creationId="{D1785A98-A4C0-E589-F72D-3DF9254BE8E4}"/>
          </ac:picMkLst>
        </pc:picChg>
      </pc:sldChg>
      <pc:sldChg chg="modSp mod">
        <pc:chgData name="Lévesque, Maryse" userId="3e05884d-e87d-4afe-b5bd-1fecd8741f0a" providerId="ADAL" clId="{ED7EA98C-1A54-40AD-A2B0-DB8AD7116E73}" dt="2023-08-15T18:48:38.086" v="9" actId="20577"/>
        <pc:sldMkLst>
          <pc:docMk/>
          <pc:sldMk cId="2124000609" sldId="310"/>
        </pc:sldMkLst>
        <pc:spChg chg="mod">
          <ac:chgData name="Lévesque, Maryse" userId="3e05884d-e87d-4afe-b5bd-1fecd8741f0a" providerId="ADAL" clId="{ED7EA98C-1A54-40AD-A2B0-DB8AD7116E73}" dt="2023-08-15T18:48:38.086" v="9" actId="20577"/>
          <ac:spMkLst>
            <pc:docMk/>
            <pc:sldMk cId="2124000609" sldId="310"/>
            <ac:spMk id="3" creationId="{1A341EC2-D3EB-5100-755A-F2515DC7F45F}"/>
          </ac:spMkLst>
        </pc:spChg>
      </pc:sldChg>
      <pc:sldChg chg="modSp mod">
        <pc:chgData name="Lévesque, Maryse" userId="3e05884d-e87d-4afe-b5bd-1fecd8741f0a" providerId="ADAL" clId="{ED7EA98C-1A54-40AD-A2B0-DB8AD7116E73}" dt="2023-08-18T15:49:21.880" v="15" actId="27636"/>
        <pc:sldMkLst>
          <pc:docMk/>
          <pc:sldMk cId="1992864641" sldId="321"/>
        </pc:sldMkLst>
        <pc:spChg chg="mod">
          <ac:chgData name="Lévesque, Maryse" userId="3e05884d-e87d-4afe-b5bd-1fecd8741f0a" providerId="ADAL" clId="{ED7EA98C-1A54-40AD-A2B0-DB8AD7116E73}" dt="2023-08-18T15:49:21.880" v="15" actId="27636"/>
          <ac:spMkLst>
            <pc:docMk/>
            <pc:sldMk cId="1992864641" sldId="321"/>
            <ac:spMk id="3" creationId="{D5523ECC-CDD7-A5A9-6AEC-EFAAE36D2AE5}"/>
          </ac:spMkLst>
        </pc:spChg>
      </pc:sldChg>
    </pc:docChg>
  </pc:docChgLst>
  <pc:docChgLst>
    <pc:chgData name="Léane Gauthier" userId="fe26c538-f137-41f7-80b5-71c100a4a580" providerId="ADAL" clId="{F1D3D130-EFAF-4CE8-8D88-5ADA24144A8F}"/>
    <pc:docChg chg="modSld">
      <pc:chgData name="Léane Gauthier" userId="fe26c538-f137-41f7-80b5-71c100a4a580" providerId="ADAL" clId="{F1D3D130-EFAF-4CE8-8D88-5ADA24144A8F}" dt="2024-01-22T13:56:44.294" v="5" actId="207"/>
      <pc:docMkLst>
        <pc:docMk/>
      </pc:docMkLst>
      <pc:sldChg chg="modSp mod">
        <pc:chgData name="Léane Gauthier" userId="fe26c538-f137-41f7-80b5-71c100a4a580" providerId="ADAL" clId="{F1D3D130-EFAF-4CE8-8D88-5ADA24144A8F}" dt="2024-01-22T13:53:37.222" v="0" actId="20577"/>
        <pc:sldMkLst>
          <pc:docMk/>
          <pc:sldMk cId="2892710474" sldId="304"/>
        </pc:sldMkLst>
        <pc:spChg chg="mod">
          <ac:chgData name="Léane Gauthier" userId="fe26c538-f137-41f7-80b5-71c100a4a580" providerId="ADAL" clId="{F1D3D130-EFAF-4CE8-8D88-5ADA24144A8F}" dt="2024-01-22T13:53:37.222" v="0" actId="20577"/>
          <ac:spMkLst>
            <pc:docMk/>
            <pc:sldMk cId="2892710474" sldId="304"/>
            <ac:spMk id="3" creationId="{52C20DEE-2016-FD8E-AAEA-39D0BE1605A3}"/>
          </ac:spMkLst>
        </pc:spChg>
      </pc:sldChg>
      <pc:sldChg chg="modSp mod">
        <pc:chgData name="Léane Gauthier" userId="fe26c538-f137-41f7-80b5-71c100a4a580" providerId="ADAL" clId="{F1D3D130-EFAF-4CE8-8D88-5ADA24144A8F}" dt="2024-01-22T13:55:03.247" v="1" actId="207"/>
        <pc:sldMkLst>
          <pc:docMk/>
          <pc:sldMk cId="4060135164" sldId="308"/>
        </pc:sldMkLst>
        <pc:spChg chg="mod">
          <ac:chgData name="Léane Gauthier" userId="fe26c538-f137-41f7-80b5-71c100a4a580" providerId="ADAL" clId="{F1D3D130-EFAF-4CE8-8D88-5ADA24144A8F}" dt="2024-01-22T13:55:03.247" v="1" actId="207"/>
          <ac:spMkLst>
            <pc:docMk/>
            <pc:sldMk cId="4060135164" sldId="308"/>
            <ac:spMk id="2" creationId="{B2706F9A-2558-4FE3-A64B-740E72B7D333}"/>
          </ac:spMkLst>
        </pc:spChg>
      </pc:sldChg>
      <pc:sldChg chg="modSp mod">
        <pc:chgData name="Léane Gauthier" userId="fe26c538-f137-41f7-80b5-71c100a4a580" providerId="ADAL" clId="{F1D3D130-EFAF-4CE8-8D88-5ADA24144A8F}" dt="2024-01-22T13:55:16.455" v="2" actId="207"/>
        <pc:sldMkLst>
          <pc:docMk/>
          <pc:sldMk cId="3735045093" sldId="309"/>
        </pc:sldMkLst>
        <pc:spChg chg="mod">
          <ac:chgData name="Léane Gauthier" userId="fe26c538-f137-41f7-80b5-71c100a4a580" providerId="ADAL" clId="{F1D3D130-EFAF-4CE8-8D88-5ADA24144A8F}" dt="2024-01-22T13:55:16.455" v="2" actId="207"/>
          <ac:spMkLst>
            <pc:docMk/>
            <pc:sldMk cId="3735045093" sldId="309"/>
            <ac:spMk id="2" creationId="{D812EFDA-3843-9347-C2B2-B7987344EA9E}"/>
          </ac:spMkLst>
        </pc:spChg>
      </pc:sldChg>
      <pc:sldChg chg="modSp mod">
        <pc:chgData name="Léane Gauthier" userId="fe26c538-f137-41f7-80b5-71c100a4a580" providerId="ADAL" clId="{F1D3D130-EFAF-4CE8-8D88-5ADA24144A8F}" dt="2024-01-22T13:55:29.068" v="3" actId="207"/>
        <pc:sldMkLst>
          <pc:docMk/>
          <pc:sldMk cId="2124000609" sldId="310"/>
        </pc:sldMkLst>
        <pc:spChg chg="mod">
          <ac:chgData name="Léane Gauthier" userId="fe26c538-f137-41f7-80b5-71c100a4a580" providerId="ADAL" clId="{F1D3D130-EFAF-4CE8-8D88-5ADA24144A8F}" dt="2024-01-22T13:55:29.068" v="3" actId="207"/>
          <ac:spMkLst>
            <pc:docMk/>
            <pc:sldMk cId="2124000609" sldId="310"/>
            <ac:spMk id="2" creationId="{897C0496-882D-D9DE-02D8-A16F73CC1EC2}"/>
          </ac:spMkLst>
        </pc:spChg>
      </pc:sldChg>
      <pc:sldChg chg="modSp mod">
        <pc:chgData name="Léane Gauthier" userId="fe26c538-f137-41f7-80b5-71c100a4a580" providerId="ADAL" clId="{F1D3D130-EFAF-4CE8-8D88-5ADA24144A8F}" dt="2024-01-22T13:55:46.615" v="4" actId="207"/>
        <pc:sldMkLst>
          <pc:docMk/>
          <pc:sldMk cId="1965138839" sldId="311"/>
        </pc:sldMkLst>
        <pc:spChg chg="mod">
          <ac:chgData name="Léane Gauthier" userId="fe26c538-f137-41f7-80b5-71c100a4a580" providerId="ADAL" clId="{F1D3D130-EFAF-4CE8-8D88-5ADA24144A8F}" dt="2024-01-22T13:55:46.615" v="4" actId="207"/>
          <ac:spMkLst>
            <pc:docMk/>
            <pc:sldMk cId="1965138839" sldId="311"/>
            <ac:spMk id="2" creationId="{A63866EE-0921-3391-2774-D0C3620D85CB}"/>
          </ac:spMkLst>
        </pc:spChg>
      </pc:sldChg>
      <pc:sldChg chg="modSp mod">
        <pc:chgData name="Léane Gauthier" userId="fe26c538-f137-41f7-80b5-71c100a4a580" providerId="ADAL" clId="{F1D3D130-EFAF-4CE8-8D88-5ADA24144A8F}" dt="2024-01-22T13:56:44.294" v="5" actId="207"/>
        <pc:sldMkLst>
          <pc:docMk/>
          <pc:sldMk cId="27521431" sldId="316"/>
        </pc:sldMkLst>
        <pc:spChg chg="mod">
          <ac:chgData name="Léane Gauthier" userId="fe26c538-f137-41f7-80b5-71c100a4a580" providerId="ADAL" clId="{F1D3D130-EFAF-4CE8-8D88-5ADA24144A8F}" dt="2024-01-22T13:56:44.294" v="5" actId="207"/>
          <ac:spMkLst>
            <pc:docMk/>
            <pc:sldMk cId="27521431" sldId="316"/>
            <ac:spMk id="3" creationId="{A3198720-9558-2F40-8D1F-B9015ACE979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EEB83C2-341F-4C28-A243-1C56DDDA54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0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1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C8322F6-1C60-46CF-968C-BC20E470F44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EEB83C2-341F-4C28-A243-1C56DDDA54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4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9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8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7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0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6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1/22/2024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8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C8322F6-1C60-46CF-968C-BC20E470F443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EEB83C2-341F-4C28-A243-1C56DDDA54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685F76-C78E-BD8A-0A2D-6E082E05F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08791"/>
            <a:ext cx="6108192" cy="5099101"/>
          </a:xfrm>
        </p:spPr>
        <p:txBody>
          <a:bodyPr anchor="b">
            <a:normAutofit/>
          </a:bodyPr>
          <a:lstStyle/>
          <a:p>
            <a:r>
              <a:rPr lang="fr-CA" sz="6000" dirty="0">
                <a:solidFill>
                  <a:schemeClr val="tx1"/>
                </a:solidFill>
              </a:rPr>
              <a:t>Cours # 8 – Les comportements perturbateurs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6BB05B-2DD8-5163-2D3A-B8419235F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1099" y="917843"/>
            <a:ext cx="2359397" cy="5020747"/>
          </a:xfrm>
        </p:spPr>
        <p:txBody>
          <a:bodyPr anchor="t">
            <a:normAutofit/>
          </a:bodyPr>
          <a:lstStyle/>
          <a:p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86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0BC716-4028-89A8-D9BF-B61CACB82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Facteurs déclencheurs d’un comportement perturbateur p.91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58C05A-A462-24EA-8D4C-0905F8097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fr-CA" dirty="0"/>
          </a:p>
          <a:p>
            <a:pPr marL="109728" indent="0" algn="ctr">
              <a:buNone/>
            </a:pPr>
            <a:r>
              <a:rPr lang="fr-CA" dirty="0"/>
              <a:t>Basés sur le modèle </a:t>
            </a:r>
            <a:r>
              <a:rPr lang="fr-CA" dirty="0">
                <a:solidFill>
                  <a:schemeClr val="accent1"/>
                </a:solidFill>
              </a:rPr>
              <a:t>ÉTEC</a:t>
            </a:r>
            <a:r>
              <a:rPr lang="fr-CA" dirty="0"/>
              <a:t>.</a:t>
            </a:r>
          </a:p>
          <a:p>
            <a:pPr marL="109728" indent="0">
              <a:buNone/>
            </a:pPr>
            <a:endParaRPr lang="fr-CA" dirty="0"/>
          </a:p>
          <a:p>
            <a:pPr>
              <a:buFont typeface="Wingdings" pitchFamily="2" charset="2"/>
              <a:buChar char="Ø"/>
            </a:pPr>
            <a:r>
              <a:rPr lang="fr-CA" b="1" u="sng" dirty="0">
                <a:solidFill>
                  <a:schemeClr val="accent1"/>
                </a:solidFill>
              </a:rPr>
              <a:t>É</a:t>
            </a:r>
            <a:r>
              <a:rPr lang="fr-CA" dirty="0"/>
              <a:t>tat physique et émotif</a:t>
            </a:r>
          </a:p>
          <a:p>
            <a:pPr>
              <a:buFont typeface="Wingdings" pitchFamily="2" charset="2"/>
              <a:buChar char="Ø"/>
            </a:pPr>
            <a:r>
              <a:rPr lang="fr-CA" b="1" u="sng" dirty="0">
                <a:solidFill>
                  <a:schemeClr val="accent1"/>
                </a:solidFill>
              </a:rPr>
              <a:t>T</a:t>
            </a:r>
            <a:r>
              <a:rPr lang="fr-CA" dirty="0"/>
              <a:t>âche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L’</a:t>
            </a:r>
            <a:r>
              <a:rPr lang="fr-CA" b="1" u="sng" dirty="0">
                <a:solidFill>
                  <a:schemeClr val="accent1"/>
                </a:solidFill>
              </a:rPr>
              <a:t>E</a:t>
            </a:r>
            <a:r>
              <a:rPr lang="fr-CA" dirty="0"/>
              <a:t>nvironnement physique et humain</a:t>
            </a:r>
          </a:p>
          <a:p>
            <a:pPr>
              <a:buFont typeface="Wingdings" pitchFamily="2" charset="2"/>
              <a:buChar char="Ø"/>
            </a:pPr>
            <a:r>
              <a:rPr lang="fr-CA" dirty="0"/>
              <a:t>La </a:t>
            </a:r>
            <a:r>
              <a:rPr lang="fr-CA" b="1" u="sng" dirty="0">
                <a:solidFill>
                  <a:schemeClr val="accent1"/>
                </a:solidFill>
              </a:rPr>
              <a:t>C</a:t>
            </a:r>
            <a:r>
              <a:rPr lang="fr-CA" dirty="0"/>
              <a:t>ommunication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1003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706F9A-2558-4FE3-A64B-740E72B7D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accent1"/>
                </a:solidFill>
              </a:rPr>
              <a:t>État physique et émotif </a:t>
            </a:r>
            <a:r>
              <a:rPr lang="fr-CA" dirty="0"/>
              <a:t>p.92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0A4564-1CB2-C016-7D94-50D676819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69774"/>
            <a:ext cx="10058400" cy="5188226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Effets secondaires des médicaments</a:t>
            </a:r>
          </a:p>
          <a:p>
            <a:r>
              <a:rPr lang="fr-CA" dirty="0"/>
              <a:t>Sevrage </a:t>
            </a:r>
          </a:p>
          <a:p>
            <a:r>
              <a:rPr lang="fr-CA" dirty="0"/>
              <a:t>Douleur</a:t>
            </a:r>
          </a:p>
          <a:p>
            <a:r>
              <a:rPr lang="fr-CA" dirty="0"/>
              <a:t>Inconfort (faim-soif-chaud-froid-uriner-constipation)</a:t>
            </a:r>
          </a:p>
          <a:p>
            <a:r>
              <a:rPr lang="fr-CA" dirty="0"/>
              <a:t>Maladies</a:t>
            </a:r>
          </a:p>
          <a:p>
            <a:r>
              <a:rPr lang="fr-CA" dirty="0"/>
              <a:t>Fatigue</a:t>
            </a:r>
          </a:p>
          <a:p>
            <a:r>
              <a:rPr lang="fr-CA" dirty="0"/>
              <a:t>Déficits sensoriels </a:t>
            </a:r>
          </a:p>
          <a:p>
            <a:r>
              <a:rPr lang="fr-CA" dirty="0"/>
              <a:t>Pas de lunettes, appareil auditif</a:t>
            </a:r>
          </a:p>
          <a:p>
            <a:r>
              <a:rPr lang="fr-CA" dirty="0"/>
              <a:t>Incontinence</a:t>
            </a:r>
          </a:p>
          <a:p>
            <a:r>
              <a:rPr lang="fr-CA" dirty="0"/>
              <a:t>Ennui</a:t>
            </a:r>
          </a:p>
          <a:p>
            <a:r>
              <a:rPr lang="fr-CA" dirty="0"/>
              <a:t>Peur et insécurité</a:t>
            </a:r>
          </a:p>
          <a:p>
            <a:r>
              <a:rPr lang="fr-CA" dirty="0"/>
              <a:t>Gêne</a:t>
            </a:r>
          </a:p>
          <a:p>
            <a:r>
              <a:rPr lang="fr-CA" dirty="0"/>
              <a:t>Frustration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B4AAC0-3E58-403A-0458-D21309241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103" y="0"/>
            <a:ext cx="3676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35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812EFDA-3843-9347-C2B2-B7987344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492369"/>
            <a:ext cx="5188624" cy="1505243"/>
          </a:xfrm>
        </p:spPr>
        <p:txBody>
          <a:bodyPr>
            <a:normAutofit/>
          </a:bodyPr>
          <a:lstStyle/>
          <a:p>
            <a:r>
              <a:rPr lang="fr-CA" sz="4800" dirty="0">
                <a:solidFill>
                  <a:schemeClr val="accent1"/>
                </a:solidFill>
              </a:rPr>
              <a:t>Tâche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4B9468-C6E5-4F4D-617D-7B5066598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2293034"/>
            <a:ext cx="5188624" cy="3879165"/>
          </a:xfrm>
        </p:spPr>
        <p:txBody>
          <a:bodyPr>
            <a:normAutofit/>
          </a:bodyPr>
          <a:lstStyle/>
          <a:p>
            <a:r>
              <a:rPr lang="fr-CA"/>
              <a:t>Trop complexe, trop longue, nouvelle</a:t>
            </a:r>
          </a:p>
          <a:p>
            <a:r>
              <a:rPr lang="fr-CA"/>
              <a:t>Ne respecte pas les habitudes antérieures ou les goûts</a:t>
            </a:r>
          </a:p>
          <a:p>
            <a:r>
              <a:rPr lang="fr-CA"/>
              <a:t>Génératrice de peurs anciennes</a:t>
            </a:r>
          </a:p>
          <a:p>
            <a:r>
              <a:rPr lang="fr-CA"/>
              <a:t>Pas expliquées clairement </a:t>
            </a:r>
          </a:p>
          <a:p>
            <a:r>
              <a:rPr lang="fr-CA"/>
              <a:t>Trop d’insistance pour la réaliser</a:t>
            </a:r>
          </a:p>
          <a:p>
            <a:r>
              <a:rPr lang="fr-CA"/>
              <a:t>Aide inadéquate pour exécuter (trop ou pas assez)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32123" y="3388659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785A98-A4C0-E589-F72D-3DF9254BE8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64" r="21635" b="-2"/>
          <a:stretch/>
        </p:blipFill>
        <p:spPr>
          <a:xfrm>
            <a:off x="7629144" y="1682496"/>
            <a:ext cx="3502152" cy="3502152"/>
          </a:xfrm>
          <a:custGeom>
            <a:avLst/>
            <a:gdLst/>
            <a:ahLst/>
            <a:cxnLst/>
            <a:rect l="l" t="t" r="r" b="b"/>
            <a:pathLst>
              <a:path w="3502152" h="3502152">
                <a:moveTo>
                  <a:pt x="1751076" y="196996"/>
                </a:moveTo>
                <a:cubicBezTo>
                  <a:pt x="2609371" y="196996"/>
                  <a:pt x="3305156" y="892781"/>
                  <a:pt x="3305156" y="1751076"/>
                </a:cubicBezTo>
                <a:cubicBezTo>
                  <a:pt x="3305156" y="2609371"/>
                  <a:pt x="2609371" y="3305156"/>
                  <a:pt x="1751076" y="3305156"/>
                </a:cubicBezTo>
                <a:cubicBezTo>
                  <a:pt x="892781" y="3305156"/>
                  <a:pt x="196996" y="2609371"/>
                  <a:pt x="196996" y="1751076"/>
                </a:cubicBezTo>
                <a:cubicBezTo>
                  <a:pt x="196996" y="892781"/>
                  <a:pt x="892781" y="196996"/>
                  <a:pt x="1751076" y="196996"/>
                </a:cubicBezTo>
                <a:close/>
                <a:moveTo>
                  <a:pt x="1751076" y="153219"/>
                </a:moveTo>
                <a:cubicBezTo>
                  <a:pt x="868604" y="153219"/>
                  <a:pt x="153219" y="868604"/>
                  <a:pt x="153219" y="1751076"/>
                </a:cubicBezTo>
                <a:cubicBezTo>
                  <a:pt x="153219" y="2633548"/>
                  <a:pt x="868604" y="3348933"/>
                  <a:pt x="1751076" y="3348933"/>
                </a:cubicBezTo>
                <a:cubicBezTo>
                  <a:pt x="2633548" y="3348933"/>
                  <a:pt x="3348933" y="2633548"/>
                  <a:pt x="3348933" y="1751076"/>
                </a:cubicBezTo>
                <a:cubicBezTo>
                  <a:pt x="3348933" y="868604"/>
                  <a:pt x="2633548" y="153219"/>
                  <a:pt x="1751076" y="153219"/>
                </a:cubicBezTo>
                <a:close/>
                <a:moveTo>
                  <a:pt x="1751076" y="0"/>
                </a:moveTo>
                <a:cubicBezTo>
                  <a:pt x="2718169" y="0"/>
                  <a:pt x="3502152" y="783984"/>
                  <a:pt x="3502152" y="1751076"/>
                </a:cubicBezTo>
                <a:cubicBezTo>
                  <a:pt x="3502152" y="2718169"/>
                  <a:pt x="2718169" y="3502152"/>
                  <a:pt x="1751076" y="3502152"/>
                </a:cubicBezTo>
                <a:cubicBezTo>
                  <a:pt x="783983" y="3502152"/>
                  <a:pt x="0" y="2718169"/>
                  <a:pt x="0" y="1751076"/>
                </a:cubicBezTo>
                <a:cubicBezTo>
                  <a:pt x="0" y="783984"/>
                  <a:pt x="783983" y="0"/>
                  <a:pt x="1751076" y="0"/>
                </a:cubicBezTo>
                <a:close/>
              </a:path>
            </a:pathLst>
          </a:custGeom>
        </p:spPr>
      </p:pic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89F78725-8B4F-43D3-B767-EB7DB0C02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0457" y="1682496"/>
            <a:ext cx="3502152" cy="3502152"/>
          </a:xfrm>
          <a:custGeom>
            <a:avLst/>
            <a:gdLst>
              <a:gd name="connsiteX0" fmla="*/ 3657600 w 7315200"/>
              <a:gd name="connsiteY0" fmla="*/ 411480 h 7315200"/>
              <a:gd name="connsiteX1" fmla="*/ 6903720 w 7315200"/>
              <a:gd name="connsiteY1" fmla="*/ 3657600 h 7315200"/>
              <a:gd name="connsiteX2" fmla="*/ 3657600 w 7315200"/>
              <a:gd name="connsiteY2" fmla="*/ 6903720 h 7315200"/>
              <a:gd name="connsiteX3" fmla="*/ 411480 w 7315200"/>
              <a:gd name="connsiteY3" fmla="*/ 3657600 h 7315200"/>
              <a:gd name="connsiteX4" fmla="*/ 3657600 w 7315200"/>
              <a:gd name="connsiteY4" fmla="*/ 411480 h 7315200"/>
              <a:gd name="connsiteX5" fmla="*/ 3657600 w 7315200"/>
              <a:gd name="connsiteY5" fmla="*/ 320040 h 7315200"/>
              <a:gd name="connsiteX6" fmla="*/ 320040 w 7315200"/>
              <a:gd name="connsiteY6" fmla="*/ 3657600 h 7315200"/>
              <a:gd name="connsiteX7" fmla="*/ 3657600 w 7315200"/>
              <a:gd name="connsiteY7" fmla="*/ 6995160 h 7315200"/>
              <a:gd name="connsiteX8" fmla="*/ 6995160 w 7315200"/>
              <a:gd name="connsiteY8" fmla="*/ 3657600 h 7315200"/>
              <a:gd name="connsiteX9" fmla="*/ 3657600 w 7315200"/>
              <a:gd name="connsiteY9" fmla="*/ 320040 h 7315200"/>
              <a:gd name="connsiteX10" fmla="*/ 3657600 w 7315200"/>
              <a:gd name="connsiteY10" fmla="*/ 0 h 7315200"/>
              <a:gd name="connsiteX11" fmla="*/ 7315200 w 7315200"/>
              <a:gd name="connsiteY11" fmla="*/ 3657600 h 7315200"/>
              <a:gd name="connsiteX12" fmla="*/ 3657600 w 7315200"/>
              <a:gd name="connsiteY12" fmla="*/ 7315200 h 7315200"/>
              <a:gd name="connsiteX13" fmla="*/ 0 w 7315200"/>
              <a:gd name="connsiteY13" fmla="*/ 3657600 h 7315200"/>
              <a:gd name="connsiteX14" fmla="*/ 3657600 w 7315200"/>
              <a:gd name="connsiteY14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15200" h="7315200">
                <a:moveTo>
                  <a:pt x="3657600" y="411480"/>
                </a:moveTo>
                <a:cubicBezTo>
                  <a:pt x="5450383" y="411480"/>
                  <a:pt x="6903720" y="1864817"/>
                  <a:pt x="6903720" y="3657600"/>
                </a:cubicBezTo>
                <a:cubicBezTo>
                  <a:pt x="6903720" y="5450383"/>
                  <a:pt x="5450383" y="6903720"/>
                  <a:pt x="3657600" y="6903720"/>
                </a:cubicBezTo>
                <a:cubicBezTo>
                  <a:pt x="1864817" y="6903720"/>
                  <a:pt x="411480" y="5450383"/>
                  <a:pt x="411480" y="3657600"/>
                </a:cubicBezTo>
                <a:cubicBezTo>
                  <a:pt x="411480" y="1864817"/>
                  <a:pt x="1864817" y="411480"/>
                  <a:pt x="3657600" y="411480"/>
                </a:cubicBezTo>
                <a:close/>
                <a:moveTo>
                  <a:pt x="3657600" y="320040"/>
                </a:moveTo>
                <a:cubicBezTo>
                  <a:pt x="1814317" y="320040"/>
                  <a:pt x="320040" y="1814317"/>
                  <a:pt x="320040" y="3657600"/>
                </a:cubicBezTo>
                <a:cubicBezTo>
                  <a:pt x="320040" y="5500883"/>
                  <a:pt x="1814317" y="6995160"/>
                  <a:pt x="3657600" y="6995160"/>
                </a:cubicBezTo>
                <a:cubicBezTo>
                  <a:pt x="5500883" y="6995160"/>
                  <a:pt x="6995160" y="5500883"/>
                  <a:pt x="6995160" y="3657600"/>
                </a:cubicBezTo>
                <a:cubicBezTo>
                  <a:pt x="6995160" y="1814317"/>
                  <a:pt x="5500883" y="320040"/>
                  <a:pt x="3657600" y="320040"/>
                </a:cubicBezTo>
                <a:close/>
                <a:moveTo>
                  <a:pt x="3657600" y="0"/>
                </a:moveTo>
                <a:cubicBezTo>
                  <a:pt x="5677637" y="0"/>
                  <a:pt x="7315200" y="1637563"/>
                  <a:pt x="7315200" y="3657600"/>
                </a:cubicBezTo>
                <a:cubicBezTo>
                  <a:pt x="7315200" y="5677637"/>
                  <a:pt x="5677637" y="7315200"/>
                  <a:pt x="3657600" y="7315200"/>
                </a:cubicBezTo>
                <a:cubicBezTo>
                  <a:pt x="1637563" y="7315200"/>
                  <a:pt x="0" y="5677637"/>
                  <a:pt x="0" y="3657600"/>
                </a:cubicBezTo>
                <a:cubicBezTo>
                  <a:pt x="0" y="1637563"/>
                  <a:pt x="1637563" y="0"/>
                  <a:pt x="3657600" y="0"/>
                </a:cubicBez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B0630D-5E49-4BF7-8CF1-7DECD4B08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7E3DF29-A3BC-402A-A498-16B2DF181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14D33E-BADF-4271-ACE1-06D8199FF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735045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7C0496-882D-D9DE-02D8-A16F73CC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accent1"/>
                </a:solidFill>
              </a:rPr>
              <a:t>Environnement physique et humain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341EC2-D3EB-5100-755A-F2515DC7F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Espaces trop vastes, grandes fenêtres</a:t>
            </a:r>
          </a:p>
          <a:p>
            <a:r>
              <a:rPr lang="fr-CA" dirty="0"/>
              <a:t>Trop de stimulations (bruits, lumière, visiteurs)</a:t>
            </a:r>
          </a:p>
          <a:p>
            <a:r>
              <a:rPr lang="fr-CA" dirty="0"/>
              <a:t>Présence d’obstacles (porte fermées, meuble, une autre personne)</a:t>
            </a:r>
          </a:p>
          <a:p>
            <a:r>
              <a:rPr lang="fr-CA" dirty="0"/>
              <a:t>Nouveau personnel</a:t>
            </a:r>
          </a:p>
          <a:p>
            <a:r>
              <a:rPr lang="fr-CA" dirty="0"/>
              <a:t>Lumière trop vive</a:t>
            </a:r>
          </a:p>
          <a:p>
            <a:r>
              <a:rPr lang="fr-CA" dirty="0"/>
              <a:t>Absence de points de repère</a:t>
            </a:r>
          </a:p>
          <a:p>
            <a:r>
              <a:rPr lang="fr-CA" dirty="0"/>
              <a:t>Changement de chambre </a:t>
            </a:r>
          </a:p>
          <a:p>
            <a:r>
              <a:rPr lang="fr-CA" dirty="0"/>
              <a:t>Ennui 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257409-E0E1-ADA8-070F-146B5DFCF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978" y="3961384"/>
            <a:ext cx="2597121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00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3866EE-0921-3391-2774-D0C3620D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accent1"/>
                </a:solidFill>
              </a:rPr>
              <a:t>Communication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190F35-ADD0-299C-29B5-92892FE62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Phrases trop longues</a:t>
            </a:r>
          </a:p>
          <a:p>
            <a:r>
              <a:rPr lang="fr-CA" dirty="0"/>
              <a:t>Contact visuel absent</a:t>
            </a:r>
          </a:p>
          <a:p>
            <a:r>
              <a:rPr lang="fr-CA" dirty="0"/>
              <a:t>Voix trop forte</a:t>
            </a:r>
          </a:p>
          <a:p>
            <a:r>
              <a:rPr lang="fr-CA" dirty="0"/>
              <a:t>Débit trop rapide</a:t>
            </a:r>
          </a:p>
          <a:p>
            <a:r>
              <a:rPr lang="fr-CA" dirty="0"/>
              <a:t>Vocabulaire trop complexe</a:t>
            </a:r>
          </a:p>
          <a:p>
            <a:r>
              <a:rPr lang="fr-CA" dirty="0"/>
              <a:t>Absence de support gestuel</a:t>
            </a:r>
          </a:p>
          <a:p>
            <a:r>
              <a:rPr lang="fr-CA" dirty="0"/>
              <a:t>Surcharge  sensorielle</a:t>
            </a:r>
          </a:p>
          <a:p>
            <a:r>
              <a:rPr lang="fr-CA" dirty="0"/>
              <a:t>Trop d’informations en même temps </a:t>
            </a:r>
          </a:p>
          <a:p>
            <a:r>
              <a:rPr lang="fr-CA" dirty="0"/>
              <a:t>Trop de consignes ou a répétition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3FD4ED3-E05C-3001-B7B6-AB5C45727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0040"/>
            <a:ext cx="455168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38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117A2-EA65-777A-F1AC-1BBD2A62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Impacts des comportements perturbateurs p.93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BE2E0C-321C-8D69-4971-D0E2E27E0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fr-FR" sz="2800" dirty="0"/>
          </a:p>
          <a:p>
            <a:pPr algn="ctr"/>
            <a:r>
              <a:rPr lang="fr-FR" sz="2800" dirty="0"/>
              <a:t>la personne atteinte ; </a:t>
            </a:r>
          </a:p>
          <a:p>
            <a:pPr algn="ctr"/>
            <a:r>
              <a:rPr lang="fr-FR" sz="2800" dirty="0"/>
              <a:t>les membres de la famille ; </a:t>
            </a:r>
          </a:p>
          <a:p>
            <a:pPr algn="ctr"/>
            <a:r>
              <a:rPr lang="fr-FR" sz="2800" dirty="0"/>
              <a:t>les intervenants; </a:t>
            </a:r>
          </a:p>
          <a:p>
            <a:pPr algn="ctr"/>
            <a:r>
              <a:rPr lang="fr-FR" sz="2800" dirty="0"/>
              <a:t>les autres résidants.</a:t>
            </a:r>
            <a:endParaRPr lang="fr-CA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638398-0E42-9142-0C7B-E349E3D27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0396"/>
            <a:ext cx="4365114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86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4E6ED3-02B6-44A0-3A49-7DE140F1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résolution d’un comportement perturbateurs p.95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C4729A-CAF6-05C8-FE52-9C37790CE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>
                <a:solidFill>
                  <a:schemeClr val="accent1"/>
                </a:solidFill>
              </a:rPr>
              <a:t>Démarche de soins</a:t>
            </a:r>
          </a:p>
          <a:p>
            <a:pPr marL="0" indent="0">
              <a:buNone/>
            </a:pPr>
            <a:r>
              <a:rPr lang="fr-CA" b="1" dirty="0"/>
              <a:t>1- Collecte de données </a:t>
            </a:r>
            <a:r>
              <a:rPr lang="fr-CA" dirty="0"/>
              <a:t>(grille d’observation)</a:t>
            </a:r>
          </a:p>
          <a:p>
            <a:pPr marL="0" indent="0">
              <a:buNone/>
            </a:pPr>
            <a:r>
              <a:rPr lang="fr-CA" b="1" dirty="0"/>
              <a:t>2- Analyse et interprétation des données</a:t>
            </a:r>
          </a:p>
          <a:p>
            <a:pPr marL="0" indent="0">
              <a:buNone/>
            </a:pPr>
            <a:r>
              <a:rPr lang="fr-CA" b="1" dirty="0"/>
              <a:t>3- Planification des interventions </a:t>
            </a:r>
            <a:r>
              <a:rPr lang="fr-CA" dirty="0"/>
              <a:t>(travailler sur un seul comportement à la fois et limiter le nombre d’intervenant)</a:t>
            </a:r>
          </a:p>
          <a:p>
            <a:pPr marL="0" indent="0">
              <a:buNone/>
            </a:pPr>
            <a:r>
              <a:rPr lang="fr-CA" b="1" dirty="0"/>
              <a:t>4- Exécution des interventions</a:t>
            </a:r>
          </a:p>
          <a:p>
            <a:pPr marL="0" indent="0">
              <a:buNone/>
            </a:pPr>
            <a:r>
              <a:rPr lang="fr-CA" b="1" dirty="0"/>
              <a:t>5- Évaluation des interventions</a:t>
            </a:r>
          </a:p>
        </p:txBody>
      </p:sp>
    </p:spTree>
    <p:extLst>
      <p:ext uri="{BB962C8B-B14F-4D97-AF65-F5344CB8AC3E}">
        <p14:creationId xmlns:p14="http://schemas.microsoft.com/office/powerpoint/2010/main" val="3430976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9B144-FC0E-047A-64FD-95C841BA8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Collecte de données p.95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951A7-9773-C0DF-581E-D48EDED81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000" dirty="0"/>
              <a:t>Documentation précise et concise pendant 3 à 5 jours </a:t>
            </a:r>
            <a:r>
              <a:rPr lang="fr-CA" dirty="0"/>
              <a:t>à l’aide d’</a:t>
            </a:r>
            <a:r>
              <a:rPr lang="fr-CA" sz="2000" dirty="0"/>
              <a:t>une grille d’observation:</a:t>
            </a:r>
          </a:p>
          <a:p>
            <a:pPr>
              <a:buFont typeface="Arial" pitchFamily="34" charset="0"/>
              <a:buChar char="•"/>
            </a:pPr>
            <a:r>
              <a:rPr lang="fr-CA" sz="2000" dirty="0"/>
              <a:t>Description du comportement</a:t>
            </a:r>
          </a:p>
          <a:p>
            <a:pPr>
              <a:buFont typeface="Arial" pitchFamily="34" charset="0"/>
              <a:buChar char="•"/>
            </a:pPr>
            <a:r>
              <a:rPr lang="fr-CA" sz="2000" dirty="0"/>
              <a:t>Éléments déclencheurs</a:t>
            </a:r>
          </a:p>
          <a:p>
            <a:pPr>
              <a:buFont typeface="Arial" pitchFamily="34" charset="0"/>
              <a:buChar char="•"/>
            </a:pPr>
            <a:r>
              <a:rPr lang="fr-CA" sz="2000" dirty="0"/>
              <a:t>Interventions utilisées</a:t>
            </a:r>
          </a:p>
          <a:p>
            <a:pPr>
              <a:buFont typeface="Arial" pitchFamily="34" charset="0"/>
              <a:buChar char="•"/>
            </a:pPr>
            <a:r>
              <a:rPr lang="fr-CA" sz="2000" dirty="0"/>
              <a:t>résultats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0D3367-4774-B46B-2D6E-C1DA2F25C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400" y="3429000"/>
            <a:ext cx="3389670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47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7916D-E937-E78B-6D02-89088C3B6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Analyse des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55320B-BD86-4174-BE4C-293D86CA0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800" dirty="0"/>
              <a:t>Élaboration d’hypothèses sur les liens entre le comportement perturbateur déterminé et les facteurs déclencheurs</a:t>
            </a:r>
          </a:p>
          <a:p>
            <a:pPr marL="0" indent="0">
              <a:buNone/>
            </a:pPr>
            <a:endParaRPr lang="fr-CA" sz="2800" dirty="0"/>
          </a:p>
          <a:p>
            <a:r>
              <a:rPr lang="fr-CA" sz="2800" dirty="0"/>
              <a:t>Énoncer d’un objectif mesurable et observable</a:t>
            </a:r>
          </a:p>
          <a:p>
            <a:pPr marL="0" indent="0">
              <a:buNone/>
            </a:pPr>
            <a:endParaRPr lang="fr-CA" sz="2800" dirty="0"/>
          </a:p>
          <a:p>
            <a:r>
              <a:rPr lang="fr-CA" sz="2800" dirty="0"/>
              <a:t>Prise en considération des interventions déjà utilisées et des résultats obtenus.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2524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6310A-FC2E-C669-D277-12293AF5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Planification des interventions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198720-9558-2F40-8D1F-B9015ACE9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800" dirty="0"/>
              <a:t>Précision des actions qui devront être mises en place.</a:t>
            </a:r>
          </a:p>
          <a:p>
            <a:pPr marL="114300" indent="0">
              <a:buNone/>
            </a:pPr>
            <a:r>
              <a:rPr lang="fr-CA" b="1" dirty="0">
                <a:solidFill>
                  <a:srgbClr val="FF0000"/>
                </a:solidFill>
              </a:rPr>
              <a:t>** Travailler un seul comportement à la fois</a:t>
            </a:r>
          </a:p>
          <a:p>
            <a:pPr marL="114300" indent="0">
              <a:buNone/>
            </a:pPr>
            <a:r>
              <a:rPr lang="fr-CA" b="1" dirty="0">
                <a:solidFill>
                  <a:srgbClr val="FF0000"/>
                </a:solidFill>
              </a:rPr>
              <a:t>** Limiter le nombre d’intervenants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CD11B30-2D30-45CC-1294-5B49D3119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017" y="3758054"/>
            <a:ext cx="6261135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>
            <a:normAutofit/>
          </a:bodyPr>
          <a:lstStyle/>
          <a:p>
            <a:pPr algn="ctr"/>
            <a:r>
              <a:rPr lang="fr-CA" sz="4400" dirty="0"/>
              <a:t>Bienvenue dans l’univers du déficit cognitif!!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2C419D-FD89-8037-3FF5-D74D705ED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7" r="15189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86286" y="2456596"/>
            <a:ext cx="4741962" cy="4201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sz="2400" b="1" dirty="0"/>
          </a:p>
          <a:p>
            <a:pPr marL="0" indent="0">
              <a:buNone/>
            </a:pPr>
            <a:endParaRPr lang="fr-CA" sz="2400" dirty="0"/>
          </a:p>
          <a:p>
            <a:pPr marL="0" indent="0">
              <a:buNone/>
            </a:pPr>
            <a:r>
              <a:rPr lang="fr-CA" sz="2400" b="1" dirty="0"/>
              <a:t>Cours #8:</a:t>
            </a:r>
          </a:p>
          <a:p>
            <a:r>
              <a:rPr lang="fr-CA" sz="2400" dirty="0"/>
              <a:t>Les comportements perturbateurs</a:t>
            </a:r>
          </a:p>
          <a:p>
            <a:r>
              <a:rPr lang="fr-CA" sz="2400" dirty="0"/>
              <a:t>Facteurs déclencheurs</a:t>
            </a:r>
          </a:p>
          <a:p>
            <a:r>
              <a:rPr lang="fr-CA" sz="2400" dirty="0"/>
              <a:t>La résolution d’un comportement perturbateur</a:t>
            </a:r>
          </a:p>
          <a:p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86219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B88FDD-66B0-6A76-38B6-C9C8C8496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Exécution des interventions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02B3E0-4376-1B3A-DBFE-FA7265EC0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2000" dirty="0"/>
              <a:t>Ralliement nécessaire de tous les intervenants: soignants-famille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ADDCF2-6CE7-2DB1-86BE-9DA7138D8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049" y="3113606"/>
            <a:ext cx="4035902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64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F37F0C-A608-2FEA-5909-3E42675A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Évaluation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9B71E7-DD82-5865-F5BD-F0CF404E1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CA" sz="2800" dirty="0"/>
              <a:t>Si le comportement cesse: la démarche est terminée, mais les interventions demeurent.</a:t>
            </a:r>
          </a:p>
          <a:p>
            <a:pPr marL="0" indent="0" algn="just">
              <a:buNone/>
            </a:pPr>
            <a:endParaRPr lang="fr-CA" sz="2800" dirty="0"/>
          </a:p>
          <a:p>
            <a:pPr algn="just"/>
            <a:r>
              <a:rPr lang="fr-CA" sz="2800" dirty="0"/>
              <a:t>Si le comportement ne cesse pas ou diminue peu: la démarche est reprise à partir de la collecte de données pour évaluer objectivement l’impact des interventions.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202825-0409-685F-B252-55ACCE51E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665" y="306675"/>
            <a:ext cx="2097206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73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749676-6F5D-4C45-6636-0E29C8B64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Boîte à outil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07827C9A-3C8A-099A-7C8D-FC29D3ECE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6719" y="1728666"/>
            <a:ext cx="2940148" cy="197279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r-CA" dirty="0"/>
              <a:t>Histoire de vie</a:t>
            </a:r>
          </a:p>
        </p:txBody>
      </p:sp>
      <p:sp>
        <p:nvSpPr>
          <p:cNvPr id="9" name="Espace réservé du contenu 7">
            <a:extLst>
              <a:ext uri="{FF2B5EF4-FFF2-40B4-BE49-F238E27FC236}">
                <a16:creationId xmlns:a16="http://schemas.microsoft.com/office/drawing/2014/main" id="{3E0F4085-01FC-7FC9-7675-EF7D96CCF3A7}"/>
              </a:ext>
            </a:extLst>
          </p:cNvPr>
          <p:cNvSpPr txBox="1">
            <a:spLocks/>
          </p:cNvSpPr>
          <p:nvPr/>
        </p:nvSpPr>
        <p:spPr>
          <a:xfrm>
            <a:off x="4326645" y="4093698"/>
            <a:ext cx="2940148" cy="197279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CA" dirty="0"/>
              <a:t>Réminiscence</a:t>
            </a:r>
          </a:p>
        </p:txBody>
      </p:sp>
      <p:sp>
        <p:nvSpPr>
          <p:cNvPr id="10" name="Espace réservé du contenu 7">
            <a:extLst>
              <a:ext uri="{FF2B5EF4-FFF2-40B4-BE49-F238E27FC236}">
                <a16:creationId xmlns:a16="http://schemas.microsoft.com/office/drawing/2014/main" id="{63BD43C4-FAF5-B993-8977-24BB558987EF}"/>
              </a:ext>
            </a:extLst>
          </p:cNvPr>
          <p:cNvSpPr txBox="1">
            <a:spLocks/>
          </p:cNvSpPr>
          <p:nvPr/>
        </p:nvSpPr>
        <p:spPr>
          <a:xfrm>
            <a:off x="8736867" y="195483"/>
            <a:ext cx="2940148" cy="197279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CA" dirty="0"/>
              <a:t>Diversion</a:t>
            </a:r>
          </a:p>
        </p:txBody>
      </p:sp>
      <p:sp>
        <p:nvSpPr>
          <p:cNvPr id="11" name="Espace réservé du contenu 7">
            <a:extLst>
              <a:ext uri="{FF2B5EF4-FFF2-40B4-BE49-F238E27FC236}">
                <a16:creationId xmlns:a16="http://schemas.microsoft.com/office/drawing/2014/main" id="{7621DB3D-8D52-FCBC-3335-42C8731DEA6A}"/>
              </a:ext>
            </a:extLst>
          </p:cNvPr>
          <p:cNvSpPr txBox="1">
            <a:spLocks/>
          </p:cNvSpPr>
          <p:nvPr/>
        </p:nvSpPr>
        <p:spPr>
          <a:xfrm>
            <a:off x="9053516" y="2383125"/>
            <a:ext cx="2940148" cy="197279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CA" dirty="0"/>
              <a:t>Toucher affectif</a:t>
            </a:r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AD834D93-0D15-F464-4FEA-A500CFBFC50C}"/>
              </a:ext>
            </a:extLst>
          </p:cNvPr>
          <p:cNvSpPr txBox="1">
            <a:spLocks/>
          </p:cNvSpPr>
          <p:nvPr/>
        </p:nvSpPr>
        <p:spPr>
          <a:xfrm>
            <a:off x="7763851" y="4400570"/>
            <a:ext cx="2940148" cy="197279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CA" dirty="0"/>
              <a:t>Snoezelen</a:t>
            </a:r>
          </a:p>
        </p:txBody>
      </p:sp>
      <p:sp>
        <p:nvSpPr>
          <p:cNvPr id="14" name="Espace réservé du contenu 7">
            <a:extLst>
              <a:ext uri="{FF2B5EF4-FFF2-40B4-BE49-F238E27FC236}">
                <a16:creationId xmlns:a16="http://schemas.microsoft.com/office/drawing/2014/main" id="{C7B770E8-AFDA-4144-2C81-440E95F3F508}"/>
              </a:ext>
            </a:extLst>
          </p:cNvPr>
          <p:cNvSpPr txBox="1">
            <a:spLocks/>
          </p:cNvSpPr>
          <p:nvPr/>
        </p:nvSpPr>
        <p:spPr>
          <a:xfrm>
            <a:off x="1935264" y="2168281"/>
            <a:ext cx="2940148" cy="197279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CA" dirty="0"/>
              <a:t>Validation affective</a:t>
            </a:r>
          </a:p>
        </p:txBody>
      </p:sp>
      <p:sp>
        <p:nvSpPr>
          <p:cNvPr id="15" name="Espace réservé du contenu 7">
            <a:extLst>
              <a:ext uri="{FF2B5EF4-FFF2-40B4-BE49-F238E27FC236}">
                <a16:creationId xmlns:a16="http://schemas.microsoft.com/office/drawing/2014/main" id="{8F684ECD-E898-87F5-FDDB-A87A8D1C25B3}"/>
              </a:ext>
            </a:extLst>
          </p:cNvPr>
          <p:cNvSpPr txBox="1">
            <a:spLocks/>
          </p:cNvSpPr>
          <p:nvPr/>
        </p:nvSpPr>
        <p:spPr>
          <a:xfrm>
            <a:off x="512544" y="4355923"/>
            <a:ext cx="2940148" cy="197279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CA" dirty="0"/>
              <a:t>Présence simulée</a:t>
            </a:r>
          </a:p>
        </p:txBody>
      </p:sp>
    </p:spTree>
    <p:extLst>
      <p:ext uri="{BB962C8B-B14F-4D97-AF65-F5344CB8AC3E}">
        <p14:creationId xmlns:p14="http://schemas.microsoft.com/office/powerpoint/2010/main" val="29410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001A67-2146-D920-E3EC-C7F56998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Boîte à outil</a:t>
            </a:r>
          </a:p>
        </p:txBody>
      </p:sp>
      <p:sp>
        <p:nvSpPr>
          <p:cNvPr id="7" name="Espace réservé du contenu 7">
            <a:extLst>
              <a:ext uri="{FF2B5EF4-FFF2-40B4-BE49-F238E27FC236}">
                <a16:creationId xmlns:a16="http://schemas.microsoft.com/office/drawing/2014/main" id="{D28F15CD-93D6-E91A-DFE0-386BA0B6D7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9975" y="2120900"/>
            <a:ext cx="2905677" cy="21728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CA" dirty="0"/>
              <a:t>Musicothérapie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57D5E75-5A51-3AD9-0C62-504387593119}"/>
              </a:ext>
            </a:extLst>
          </p:cNvPr>
          <p:cNvSpPr txBox="1">
            <a:spLocks/>
          </p:cNvSpPr>
          <p:nvPr/>
        </p:nvSpPr>
        <p:spPr>
          <a:xfrm>
            <a:off x="6509993" y="1475353"/>
            <a:ext cx="3005068" cy="228465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CA" dirty="0"/>
              <a:t>Thérapie occupationnelle</a:t>
            </a:r>
          </a:p>
        </p:txBody>
      </p:sp>
      <p:sp>
        <p:nvSpPr>
          <p:cNvPr id="9" name="Espace réservé du contenu 7">
            <a:extLst>
              <a:ext uri="{FF2B5EF4-FFF2-40B4-BE49-F238E27FC236}">
                <a16:creationId xmlns:a16="http://schemas.microsoft.com/office/drawing/2014/main" id="{C4EF8350-20E2-4AC4-1132-DDDA874832CD}"/>
              </a:ext>
            </a:extLst>
          </p:cNvPr>
          <p:cNvSpPr txBox="1">
            <a:spLocks/>
          </p:cNvSpPr>
          <p:nvPr/>
        </p:nvSpPr>
        <p:spPr>
          <a:xfrm>
            <a:off x="4482410" y="4094546"/>
            <a:ext cx="2905677" cy="21728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CA" dirty="0"/>
              <a:t>Dosage des stimulus</a:t>
            </a:r>
          </a:p>
        </p:txBody>
      </p:sp>
    </p:spTree>
    <p:extLst>
      <p:ext uri="{BB962C8B-B14F-4D97-AF65-F5344CB8AC3E}">
        <p14:creationId xmlns:p14="http://schemas.microsoft.com/office/powerpoint/2010/main" val="3819703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DF95C0-2996-DB60-2102-1B06A1D6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fr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Activité </a:t>
            </a:r>
            <a:br>
              <a:rPr kumimoji="0" lang="fr-CA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</a:br>
            <a:endParaRPr lang="fr-CA" dirty="0"/>
          </a:p>
        </p:txBody>
      </p:sp>
      <p:pic>
        <p:nvPicPr>
          <p:cNvPr id="4" name="Picture 2" descr="Photos gratuites de Crayons de couleur">
            <a:extLst>
              <a:ext uri="{FF2B5EF4-FFF2-40B4-BE49-F238E27FC236}">
                <a16:creationId xmlns:a16="http://schemas.microsoft.com/office/drawing/2014/main" id="{765BEA09-8CEE-5004-F6AD-E3487DC11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" r="2" b="1"/>
          <a:stretch/>
        </p:blipFill>
        <p:spPr bwMode="auto">
          <a:xfrm>
            <a:off x="1007200" y="2265041"/>
            <a:ext cx="5088800" cy="39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724E9B-D98D-ACFD-FD46-0A770A0DB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endParaRPr lang="fr-CA" dirty="0"/>
          </a:p>
          <a:p>
            <a:pPr marL="0" lvl="0" indent="0">
              <a:buNone/>
            </a:pPr>
            <a:endParaRPr lang="fr-C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B744590-DFB1-550C-143D-9BB5A3DF5696}"/>
              </a:ext>
            </a:extLst>
          </p:cNvPr>
          <p:cNvSpPr txBox="1"/>
          <p:nvPr/>
        </p:nvSpPr>
        <p:spPr>
          <a:xfrm>
            <a:off x="6496216" y="2320412"/>
            <a:ext cx="47112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b="1" dirty="0"/>
          </a:p>
          <a:p>
            <a:r>
              <a:rPr lang="fr-CA" b="1" dirty="0"/>
              <a:t>Voir la présentation sur la </a:t>
            </a:r>
            <a:r>
              <a:rPr lang="fr-CA" b="1"/>
              <a:t>salle blanche</a:t>
            </a:r>
            <a:endParaRPr lang="fr-CA" b="1" dirty="0"/>
          </a:p>
          <a:p>
            <a:endParaRPr lang="fr-CA" b="1" dirty="0"/>
          </a:p>
          <a:p>
            <a:endParaRPr lang="fr-CA" b="1" dirty="0"/>
          </a:p>
          <a:p>
            <a:r>
              <a:rPr lang="fr-CA" b="1" dirty="0"/>
              <a:t>Exercice 3.2 sur la gestion des comportements perturbateurs</a:t>
            </a:r>
          </a:p>
          <a:p>
            <a:endParaRPr lang="fr-CA" b="1" dirty="0"/>
          </a:p>
          <a:p>
            <a:endParaRPr lang="fr-CA" b="1" dirty="0"/>
          </a:p>
          <a:p>
            <a:r>
              <a:rPr lang="fr-CA" b="1" dirty="0"/>
              <a:t>Voir le guide sur Moodle pour la gestion des comportements perturbateurs</a:t>
            </a:r>
          </a:p>
          <a:p>
            <a:endParaRPr lang="fr-CA" b="1" dirty="0"/>
          </a:p>
          <a:p>
            <a:endParaRPr lang="fr-CA" b="1" dirty="0"/>
          </a:p>
          <a:p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2114528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3D250E-CDC0-A1A7-A3ED-F48ED4F3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Signes vitaux gériatriques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523ECC-CDD7-A5A9-6AEC-EFAAE36D2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3200" b="1" dirty="0">
                <a:solidFill>
                  <a:srgbClr val="0070C0"/>
                </a:solidFill>
              </a:rPr>
              <a:t>A: </a:t>
            </a:r>
            <a:r>
              <a:rPr lang="fr-CA" sz="3200" dirty="0"/>
              <a:t>Autonomie/mobilité</a:t>
            </a:r>
          </a:p>
          <a:p>
            <a:pPr marL="0" indent="0">
              <a:buNone/>
            </a:pPr>
            <a:r>
              <a:rPr lang="fr-CA" sz="3200" b="1" dirty="0">
                <a:solidFill>
                  <a:srgbClr val="0070C0"/>
                </a:solidFill>
              </a:rPr>
              <a:t>I: </a:t>
            </a:r>
            <a:r>
              <a:rPr lang="fr-CA" sz="3200" dirty="0"/>
              <a:t>Intégrité de la peau</a:t>
            </a:r>
          </a:p>
          <a:p>
            <a:pPr marL="0" indent="0">
              <a:buNone/>
            </a:pPr>
            <a:r>
              <a:rPr lang="fr-CA" sz="3200" b="1" dirty="0">
                <a:solidFill>
                  <a:srgbClr val="0070C0"/>
                </a:solidFill>
              </a:rPr>
              <a:t>N: </a:t>
            </a:r>
            <a:r>
              <a:rPr lang="fr-CA" sz="3200" dirty="0"/>
              <a:t>Nutrition/Hydratation</a:t>
            </a:r>
          </a:p>
          <a:p>
            <a:pPr marL="0" indent="0">
              <a:buNone/>
            </a:pPr>
            <a:r>
              <a:rPr lang="fr-CA" sz="3200" b="1" dirty="0">
                <a:solidFill>
                  <a:srgbClr val="0070C0"/>
                </a:solidFill>
              </a:rPr>
              <a:t>É: </a:t>
            </a:r>
            <a:r>
              <a:rPr lang="fr-CA" sz="3200" dirty="0"/>
              <a:t>Élimination</a:t>
            </a:r>
          </a:p>
          <a:p>
            <a:pPr marL="0" indent="0">
              <a:buNone/>
            </a:pPr>
            <a:r>
              <a:rPr lang="fr-CA" sz="3200" b="1" dirty="0">
                <a:solidFill>
                  <a:srgbClr val="0070C0"/>
                </a:solidFill>
              </a:rPr>
              <a:t>E: </a:t>
            </a:r>
            <a:r>
              <a:rPr lang="fr-CA" sz="3200" dirty="0"/>
              <a:t>État cognitif/Comportement/Communication</a:t>
            </a:r>
          </a:p>
          <a:p>
            <a:pPr marL="0" indent="0">
              <a:buNone/>
            </a:pPr>
            <a:r>
              <a:rPr lang="fr-CA" sz="3200" b="1" dirty="0">
                <a:solidFill>
                  <a:srgbClr val="0070C0"/>
                </a:solidFill>
              </a:rPr>
              <a:t>S: </a:t>
            </a:r>
            <a:r>
              <a:rPr lang="fr-CA" sz="3200" dirty="0"/>
              <a:t>Sommeil</a:t>
            </a:r>
          </a:p>
          <a:p>
            <a:pPr marL="0" indent="0">
              <a:buNone/>
            </a:pP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1992864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4729348-9C7C-A2E3-C699-44B03719D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23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D92C10-8E6E-E59B-6072-8CC492442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>
            <a:normAutofit/>
          </a:bodyPr>
          <a:lstStyle/>
          <a:p>
            <a:r>
              <a:rPr lang="fr-CA" sz="4400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37A432-06D1-A6BB-9606-CD42189F3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78608"/>
            <a:ext cx="4730451" cy="3593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800" b="1" dirty="0"/>
              <a:t>CÉMEQ: 89 à 110</a:t>
            </a:r>
          </a:p>
          <a:p>
            <a:pPr marL="0" indent="0">
              <a:buNone/>
            </a:pPr>
            <a:endParaRPr lang="fr-CA" sz="1800" b="1" dirty="0"/>
          </a:p>
          <a:p>
            <a:pPr marL="0" indent="0">
              <a:buNone/>
            </a:pPr>
            <a:r>
              <a:rPr lang="fr-CA" sz="1800" b="1" dirty="0"/>
              <a:t>Fin du Chapitre 3</a:t>
            </a:r>
          </a:p>
          <a:p>
            <a:pPr marL="0" indent="0">
              <a:buNone/>
            </a:pPr>
            <a:endParaRPr lang="fr-CA" sz="18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r-CA" sz="1800" b="1" dirty="0"/>
              <a:t>Rappel théorique:</a:t>
            </a:r>
          </a:p>
          <a:p>
            <a:r>
              <a:rPr lang="fr-CA" sz="1800" dirty="0"/>
              <a:t>Les comportements perturbateurs</a:t>
            </a:r>
          </a:p>
          <a:p>
            <a:r>
              <a:rPr lang="fr-CA" sz="1800" dirty="0"/>
              <a:t>Facteurs déclencheurs</a:t>
            </a:r>
          </a:p>
          <a:p>
            <a:r>
              <a:rPr lang="fr-CA" sz="1800" dirty="0"/>
              <a:t>La résolution d’un comportement perturbateur</a:t>
            </a:r>
          </a:p>
          <a:p>
            <a:pPr marL="0" indent="0">
              <a:buNone/>
            </a:pPr>
            <a:endParaRPr lang="fr-CA" sz="1800" dirty="0"/>
          </a:p>
          <a:p>
            <a:pPr marL="0" indent="0">
              <a:buNone/>
            </a:pPr>
            <a:endParaRPr lang="fr-CA" sz="1800" b="1" dirty="0"/>
          </a:p>
          <a:p>
            <a:pPr marL="0" indent="0">
              <a:buNone/>
            </a:pPr>
            <a:endParaRPr lang="fr-CA" sz="1800" b="1" dirty="0"/>
          </a:p>
          <a:p>
            <a:pPr marL="0" indent="0">
              <a:buNone/>
            </a:pPr>
            <a:endParaRPr lang="fr-CA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AC5B5D-DA82-016D-FAE0-A2F9F15CC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72" r="10672" b="-1"/>
          <a:stretch/>
        </p:blipFill>
        <p:spPr>
          <a:xfrm>
            <a:off x="5913123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07F63A-3144-87C5-2408-75E03E0E5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C5FBC1-E992-DF5C-79C5-FFCC91577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Selon-vous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A) Quels sont les comportements perturbateurs que vous connaissez?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B) Quelles seraient vos interventions?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C) Quels besoins sont perturbés?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D) Quels sont les soins d’assistance en lien avec ces besoins perturbés?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1831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B0D1F9-752E-81CF-3AC1-75B574EF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Définition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A4E715-6196-087A-04FA-F1B08D604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fr-CA" sz="3200" dirty="0"/>
              <a:t>Il s’agit de troubles de comportement ou des attitudes qui :</a:t>
            </a:r>
          </a:p>
          <a:p>
            <a:pPr>
              <a:buFontTx/>
              <a:buChar char="-"/>
            </a:pPr>
            <a:r>
              <a:rPr lang="fr-CA" sz="3200" dirty="0"/>
              <a:t>Affectent </a:t>
            </a:r>
            <a:r>
              <a:rPr lang="fr-CA" sz="3200" dirty="0">
                <a:solidFill>
                  <a:srgbClr val="FF0000"/>
                </a:solidFill>
              </a:rPr>
              <a:t>négativement</a:t>
            </a:r>
            <a:r>
              <a:rPr lang="fr-CA" sz="3200" dirty="0"/>
              <a:t> la personne</a:t>
            </a:r>
          </a:p>
          <a:p>
            <a:pPr>
              <a:buFontTx/>
              <a:buChar char="-"/>
            </a:pPr>
            <a:r>
              <a:rPr lang="fr-CA" sz="3200" dirty="0">
                <a:solidFill>
                  <a:srgbClr val="FF0000"/>
                </a:solidFill>
              </a:rPr>
              <a:t>Dérangent</a:t>
            </a:r>
            <a:r>
              <a:rPr lang="fr-CA" sz="3200" dirty="0"/>
              <a:t> les personnes de son entourage</a:t>
            </a:r>
          </a:p>
          <a:p>
            <a:pPr>
              <a:buFontTx/>
              <a:buChar char="-"/>
            </a:pPr>
            <a:r>
              <a:rPr lang="fr-CA" sz="3200" dirty="0"/>
              <a:t>Deviennent une </a:t>
            </a:r>
            <a:r>
              <a:rPr lang="fr-CA" sz="3200" dirty="0">
                <a:solidFill>
                  <a:srgbClr val="FF0000"/>
                </a:solidFill>
              </a:rPr>
              <a:t>cause de danger </a:t>
            </a:r>
            <a:r>
              <a:rPr lang="fr-CA" sz="3200" dirty="0"/>
              <a:t>pour la personne et les autres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4162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5EFBDDD-E5BF-8A7E-D70B-BC89AA54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fr-CA" dirty="0"/>
              <a:t>Les comportements perturbateurs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4C8563-405C-1171-9207-C8C72CCAA8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06" r="3160" b="3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D5E2BA-567F-0EA4-F5E3-904B8F896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CA"/>
              <a:t>Comportements agressifs</a:t>
            </a:r>
          </a:p>
          <a:p>
            <a:pPr>
              <a:buFont typeface="Wingdings" pitchFamily="2" charset="2"/>
              <a:buChar char="§"/>
            </a:pPr>
            <a:r>
              <a:rPr lang="fr-CA"/>
              <a:t>Dysfonctionnels</a:t>
            </a:r>
          </a:p>
          <a:p>
            <a:pPr>
              <a:buFont typeface="Wingdings" pitchFamily="2" charset="2"/>
              <a:buChar char="§"/>
            </a:pPr>
            <a:r>
              <a:rPr lang="fr-CA"/>
              <a:t>Dérangeants</a:t>
            </a:r>
          </a:p>
          <a:p>
            <a:pPr>
              <a:buFont typeface="Wingdings" pitchFamily="2" charset="2"/>
              <a:buChar char="§"/>
            </a:pPr>
            <a:r>
              <a:rPr lang="fr-CA"/>
              <a:t>Hostiles (pas amical, haineux, opposition) 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76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B8EDA4-C3E0-74B2-B0E9-DAD7F683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Un défi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ED4C94-B9E5-1F3B-A362-721221E7D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600" dirty="0"/>
              <a:t>Clientèle peu appréciée des soignants parce qu’elle est plus difficile à soigner.</a:t>
            </a:r>
          </a:p>
          <a:p>
            <a:pPr marL="0" indent="0">
              <a:buNone/>
            </a:pPr>
            <a:endParaRPr lang="fr-CA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3600" dirty="0"/>
              <a:t>Les clients sont souvent ignorés, évités.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65847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D960B7-61E0-6456-9FFC-7B61F917D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Tolérance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C20DEE-2016-FD8E-AAEA-39D0BE160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CA" sz="2800" dirty="0"/>
              <a:t>Les troubles du comportement ne sont pas toujours perturbateurs. </a:t>
            </a:r>
          </a:p>
          <a:p>
            <a:pPr algn="just"/>
            <a:r>
              <a:rPr lang="fr-CA" sz="2800" dirty="0"/>
              <a:t>S’ils n’affectent pas la personne et son entourage ils peuvent être tolérés.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92710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46B48-855B-43C1-6145-C8BD1B98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C020EA-06DD-F747-EF18-98D0CBACC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fr-CA" sz="2800" dirty="0"/>
              <a:t>Une dame ne coopère pas aux soins d’hygiène du matin qui sont donnés à la fin du quart de nuit à 6:30. Elle crie et frappe.</a:t>
            </a:r>
          </a:p>
          <a:p>
            <a:pPr marL="109728" indent="0">
              <a:buNone/>
            </a:pPr>
            <a:endParaRPr lang="fr-CA" sz="2000" dirty="0"/>
          </a:p>
          <a:p>
            <a:pPr>
              <a:buFont typeface="Wingdings" pitchFamily="2" charset="2"/>
              <a:buChar char="Ø"/>
            </a:pPr>
            <a:r>
              <a:rPr lang="fr-CA" sz="2000" b="1" dirty="0"/>
              <a:t>S’agit-il d’un comportement agressif ?</a:t>
            </a:r>
          </a:p>
          <a:p>
            <a:pPr>
              <a:buFont typeface="Wingdings" pitchFamily="2" charset="2"/>
              <a:buChar char="Ø"/>
            </a:pPr>
            <a:r>
              <a:rPr lang="fr-CA" sz="2000" b="1" dirty="0"/>
              <a:t>S’agit-il d’un comportement d’opposition ?</a:t>
            </a:r>
          </a:p>
          <a:p>
            <a:pPr marL="109728" indent="0" algn="ctr">
              <a:buNone/>
            </a:pPr>
            <a:endParaRPr lang="fr-CA" sz="2000" b="1" dirty="0"/>
          </a:p>
          <a:p>
            <a:pPr marL="109728" indent="0" algn="ctr">
              <a:buNone/>
            </a:pPr>
            <a:r>
              <a:rPr lang="fr-CA" sz="3200" b="1" i="1" dirty="0">
                <a:solidFill>
                  <a:schemeClr val="accent2"/>
                </a:solidFill>
              </a:rPr>
              <a:t>Quoi faire ?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199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E3FE9C-548B-7139-7B5F-22095B5E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comportements perturbateurs les plus fréquents p.90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4A7865-796C-64D9-0D27-E74351805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L’agitation et l’errance</a:t>
            </a:r>
          </a:p>
          <a:p>
            <a:r>
              <a:rPr lang="fr-CA" dirty="0"/>
              <a:t>La fugue</a:t>
            </a:r>
          </a:p>
          <a:p>
            <a:r>
              <a:rPr lang="fr-CA" dirty="0"/>
              <a:t>Refus de coopérer dans les soins de base et pour la médication</a:t>
            </a:r>
          </a:p>
          <a:p>
            <a:r>
              <a:rPr lang="fr-CA" dirty="0"/>
              <a:t>Plaintes répétitives</a:t>
            </a:r>
          </a:p>
          <a:p>
            <a:r>
              <a:rPr lang="fr-CA" dirty="0"/>
              <a:t>Cris et hurlements</a:t>
            </a:r>
          </a:p>
          <a:p>
            <a:r>
              <a:rPr lang="fr-CA" dirty="0"/>
              <a:t>Répétition de phrases ou de questions</a:t>
            </a:r>
          </a:p>
          <a:p>
            <a:r>
              <a:rPr lang="fr-CA" dirty="0"/>
              <a:t>La violence verbale et physique</a:t>
            </a:r>
          </a:p>
          <a:p>
            <a:r>
              <a:rPr lang="fr-CA" dirty="0"/>
              <a:t>Comportements inadéquats à caractères sexuel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01991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Type de bois</Template>
  <TotalTime>533</TotalTime>
  <Words>763</Words>
  <Application>Microsoft Office PowerPoint</Application>
  <PresentationFormat>Grand écran</PresentationFormat>
  <Paragraphs>176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Calibri</vt:lpstr>
      <vt:lpstr>Rockwell</vt:lpstr>
      <vt:lpstr>Rockwell Condensed</vt:lpstr>
      <vt:lpstr>Rockwell Extra Bold</vt:lpstr>
      <vt:lpstr>Wingdings</vt:lpstr>
      <vt:lpstr>Type de bois</vt:lpstr>
      <vt:lpstr>Cours # 8 – Les comportements perturbateurs</vt:lpstr>
      <vt:lpstr>Bienvenue dans l’univers du déficit cognitif!!</vt:lpstr>
      <vt:lpstr>Questions</vt:lpstr>
      <vt:lpstr>Définition</vt:lpstr>
      <vt:lpstr>Les comportements perturbateurs</vt:lpstr>
      <vt:lpstr>Un défi ?</vt:lpstr>
      <vt:lpstr>Tolérance</vt:lpstr>
      <vt:lpstr>Exemple:</vt:lpstr>
      <vt:lpstr>Les comportements perturbateurs les plus fréquents p.90</vt:lpstr>
      <vt:lpstr>Facteurs déclencheurs d’un comportement perturbateur p.91</vt:lpstr>
      <vt:lpstr>État physique et émotif p.92</vt:lpstr>
      <vt:lpstr>Tâche</vt:lpstr>
      <vt:lpstr>Environnement physique et humain</vt:lpstr>
      <vt:lpstr>Communication</vt:lpstr>
      <vt:lpstr>Impacts des comportements perturbateurs p.93</vt:lpstr>
      <vt:lpstr>La résolution d’un comportement perturbateurs p.95</vt:lpstr>
      <vt:lpstr>Collecte de données p.95</vt:lpstr>
      <vt:lpstr>Analyse des données</vt:lpstr>
      <vt:lpstr>Planification des interventions</vt:lpstr>
      <vt:lpstr>Exécution des interventions</vt:lpstr>
      <vt:lpstr>Évaluation</vt:lpstr>
      <vt:lpstr>Boîte à outil</vt:lpstr>
      <vt:lpstr>Boîte à outil</vt:lpstr>
      <vt:lpstr>Activité  </vt:lpstr>
      <vt:lpstr>Signes vitaux gériatriques</vt:lpstr>
      <vt:lpstr>Présentation PowerPoint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# 8 – Les comportements perturbateurs</dc:title>
  <dc:creator>Lévesque, Maryse</dc:creator>
  <cp:lastModifiedBy>Lévesque, Maryse</cp:lastModifiedBy>
  <cp:revision>2</cp:revision>
  <dcterms:created xsi:type="dcterms:W3CDTF">2023-04-18T22:43:30Z</dcterms:created>
  <dcterms:modified xsi:type="dcterms:W3CDTF">2024-01-22T13:56:55Z</dcterms:modified>
</cp:coreProperties>
</file>