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Exo 2 SemiBold"/>
      <p:regular r:id="rId26"/>
      <p:bold r:id="rId27"/>
      <p:italic r:id="rId28"/>
      <p:boldItalic r:id="rId29"/>
    </p:embeddedFont>
    <p:embeddedFont>
      <p:font typeface="Exo 2"/>
      <p:regular r:id="rId30"/>
      <p:bold r:id="rId31"/>
      <p:italic r:id="rId32"/>
      <p:boldItalic r:id="rId33"/>
    </p:embeddedFont>
    <p:embeddedFont>
      <p:font typeface="Oswald"/>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xo2SemiBold-regular.fntdata"/><Relationship Id="rId25" Type="http://schemas.openxmlformats.org/officeDocument/2006/relationships/slide" Target="slides/slide20.xml"/><Relationship Id="rId28" Type="http://schemas.openxmlformats.org/officeDocument/2006/relationships/font" Target="fonts/Exo2SemiBold-italic.fntdata"/><Relationship Id="rId27" Type="http://schemas.openxmlformats.org/officeDocument/2006/relationships/font" Target="fonts/Exo2SemiBo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xo2SemiBol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Exo2-bold.fntdata"/><Relationship Id="rId30" Type="http://schemas.openxmlformats.org/officeDocument/2006/relationships/font" Target="fonts/Exo2-regular.fntdata"/><Relationship Id="rId11" Type="http://schemas.openxmlformats.org/officeDocument/2006/relationships/slide" Target="slides/slide6.xml"/><Relationship Id="rId33" Type="http://schemas.openxmlformats.org/officeDocument/2006/relationships/font" Target="fonts/Exo2-boldItalic.fntdata"/><Relationship Id="rId10" Type="http://schemas.openxmlformats.org/officeDocument/2006/relationships/slide" Target="slides/slide5.xml"/><Relationship Id="rId32" Type="http://schemas.openxmlformats.org/officeDocument/2006/relationships/font" Target="fonts/Exo2-italic.fntdata"/><Relationship Id="rId13" Type="http://schemas.openxmlformats.org/officeDocument/2006/relationships/slide" Target="slides/slide8.xml"/><Relationship Id="rId35" Type="http://schemas.openxmlformats.org/officeDocument/2006/relationships/font" Target="fonts/Oswald-bold.fntdata"/><Relationship Id="rId12" Type="http://schemas.openxmlformats.org/officeDocument/2006/relationships/slide" Target="slides/slide7.xml"/><Relationship Id="rId34" Type="http://schemas.openxmlformats.org/officeDocument/2006/relationships/font" Target="fonts/Oswald-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47c94205e3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7c94205e3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73738810c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73738810c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73738810c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73738810c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afc0e8a2dd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afc0e8a2dd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afc0e8a2dd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afc0e8a2dd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afc0e8a2dd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afc0e8a2dd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73738810c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73738810c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73738810c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73738810c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73738810c5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73738810c5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73738810c5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73738810c5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73738810c5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73738810c5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42c10106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2c10106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afc0e8a2dd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afc0e8a2dd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73738810c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3738810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73738810c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73738810c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73738810c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3738810c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73738810c5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3738810c5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73738810c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3738810c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u="sng">
                <a:solidFill>
                  <a:schemeClr val="dk1"/>
                </a:solidFill>
              </a:rPr>
              <a:t>Expéditeur</a:t>
            </a:r>
            <a:r>
              <a:rPr lang="fr">
                <a:solidFill>
                  <a:schemeClr val="dk1"/>
                </a:solidFill>
              </a:rPr>
              <a:t>: L’entreprise qui expédie la marchandise. Le point d’origine.</a:t>
            </a:r>
            <a:endParaRPr>
              <a:solidFill>
                <a:schemeClr val="dk1"/>
              </a:solidFill>
            </a:endParaRPr>
          </a:p>
          <a:p>
            <a:pPr indent="-899999" lvl="0" marL="899999" rtl="0" algn="just">
              <a:lnSpc>
                <a:spcPct val="115000"/>
              </a:lnSpc>
              <a:spcBef>
                <a:spcPts val="0"/>
              </a:spcBef>
              <a:spcAft>
                <a:spcPts val="0"/>
              </a:spcAft>
              <a:buNone/>
            </a:pPr>
            <a:r>
              <a:rPr lang="fr" u="sng">
                <a:solidFill>
                  <a:schemeClr val="dk1"/>
                </a:solidFill>
              </a:rPr>
              <a:t>Transporteur</a:t>
            </a:r>
            <a:r>
              <a:rPr lang="fr">
                <a:solidFill>
                  <a:schemeClr val="dk1"/>
                </a:solidFill>
              </a:rPr>
              <a:t>: L’exploitant de véhicules lourds qui accepte de prendre en sa possession la marchandise afin de l’acheminer par le réseau routier vers l’entité qui la recevra.</a:t>
            </a:r>
            <a:endParaRPr>
              <a:solidFill>
                <a:schemeClr val="dk1"/>
              </a:solidFill>
            </a:endParaRPr>
          </a:p>
          <a:p>
            <a:pPr indent="-990000" lvl="0" marL="990000" rtl="0" algn="just">
              <a:lnSpc>
                <a:spcPct val="115000"/>
              </a:lnSpc>
              <a:spcBef>
                <a:spcPts val="0"/>
              </a:spcBef>
              <a:spcAft>
                <a:spcPts val="0"/>
              </a:spcAft>
              <a:buNone/>
            </a:pPr>
            <a:r>
              <a:rPr lang="fr" u="sng">
                <a:solidFill>
                  <a:schemeClr val="dk1"/>
                </a:solidFill>
              </a:rPr>
              <a:t>Consignataire</a:t>
            </a:r>
            <a:r>
              <a:rPr lang="fr">
                <a:solidFill>
                  <a:schemeClr val="dk1"/>
                </a:solidFill>
              </a:rPr>
              <a:t>: L’entreprise qui reçoit la marchandise. L’entité à qui la marchandise est dédiée. C’est à cette adresse que la marchandise doit être acheminée et qui servira au conducteur pour planifier son itinéraire afin d’effectuer la livraison.</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afc0e8a2dd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afc0e8a2dd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u="sng">
                <a:solidFill>
                  <a:schemeClr val="dk1"/>
                </a:solidFill>
              </a:rPr>
              <a:t>Expéditeur</a:t>
            </a:r>
            <a:r>
              <a:rPr lang="fr">
                <a:solidFill>
                  <a:schemeClr val="dk1"/>
                </a:solidFill>
              </a:rPr>
              <a:t>: L’entreprise qui expédie la marchandise. Le point d’origine.</a:t>
            </a:r>
            <a:endParaRPr>
              <a:solidFill>
                <a:schemeClr val="dk1"/>
              </a:solidFill>
            </a:endParaRPr>
          </a:p>
          <a:p>
            <a:pPr indent="-899999" lvl="0" marL="899999" rtl="0" algn="just">
              <a:lnSpc>
                <a:spcPct val="115000"/>
              </a:lnSpc>
              <a:spcBef>
                <a:spcPts val="0"/>
              </a:spcBef>
              <a:spcAft>
                <a:spcPts val="0"/>
              </a:spcAft>
              <a:buNone/>
            </a:pPr>
            <a:r>
              <a:rPr lang="fr" u="sng">
                <a:solidFill>
                  <a:schemeClr val="dk1"/>
                </a:solidFill>
              </a:rPr>
              <a:t>Transporteur</a:t>
            </a:r>
            <a:r>
              <a:rPr lang="fr">
                <a:solidFill>
                  <a:schemeClr val="dk1"/>
                </a:solidFill>
              </a:rPr>
              <a:t>: L’exploitant de véhicules lourds qui accepte de prendre en sa possession la marchandise afin de l’acheminer par le réseau routier vers l’entité qui la recevra.</a:t>
            </a:r>
            <a:endParaRPr>
              <a:solidFill>
                <a:schemeClr val="dk1"/>
              </a:solidFill>
            </a:endParaRPr>
          </a:p>
          <a:p>
            <a:pPr indent="-990000" lvl="0" marL="990000" rtl="0" algn="just">
              <a:lnSpc>
                <a:spcPct val="115000"/>
              </a:lnSpc>
              <a:spcBef>
                <a:spcPts val="0"/>
              </a:spcBef>
              <a:spcAft>
                <a:spcPts val="0"/>
              </a:spcAft>
              <a:buNone/>
            </a:pPr>
            <a:r>
              <a:rPr lang="fr" u="sng">
                <a:solidFill>
                  <a:schemeClr val="dk1"/>
                </a:solidFill>
              </a:rPr>
              <a:t>Consignataire</a:t>
            </a:r>
            <a:r>
              <a:rPr lang="fr">
                <a:solidFill>
                  <a:schemeClr val="dk1"/>
                </a:solidFill>
              </a:rPr>
              <a:t>: L’entreprise qui reçoit la marchandise. L’entité à qui la marchandise est dédiée. C’est à cette adresse que la marchandise doit être acheminée et qui servira au conducteur pour planifier son itinéraire afin d’effectuer la livraison.</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afc0e8a2dd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afc0e8a2dd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u="sng">
                <a:solidFill>
                  <a:schemeClr val="dk1"/>
                </a:solidFill>
              </a:rPr>
              <a:t>Expéditeur</a:t>
            </a:r>
            <a:r>
              <a:rPr lang="fr">
                <a:solidFill>
                  <a:schemeClr val="dk1"/>
                </a:solidFill>
              </a:rPr>
              <a:t>: L’entreprise qui expédie la marchandise. Le point d’origine.</a:t>
            </a:r>
            <a:endParaRPr>
              <a:solidFill>
                <a:schemeClr val="dk1"/>
              </a:solidFill>
            </a:endParaRPr>
          </a:p>
          <a:p>
            <a:pPr indent="-899999" lvl="0" marL="899999" rtl="0" algn="just">
              <a:lnSpc>
                <a:spcPct val="115000"/>
              </a:lnSpc>
              <a:spcBef>
                <a:spcPts val="0"/>
              </a:spcBef>
              <a:spcAft>
                <a:spcPts val="0"/>
              </a:spcAft>
              <a:buNone/>
            </a:pPr>
            <a:r>
              <a:rPr lang="fr" u="sng">
                <a:solidFill>
                  <a:schemeClr val="dk1"/>
                </a:solidFill>
              </a:rPr>
              <a:t>Transporteur</a:t>
            </a:r>
            <a:r>
              <a:rPr lang="fr">
                <a:solidFill>
                  <a:schemeClr val="dk1"/>
                </a:solidFill>
              </a:rPr>
              <a:t>: L’exploitant de véhicules lourds qui accepte de prendre en sa possession la marchandise afin de l’acheminer par le réseau routier vers l’entité qui la recevra.</a:t>
            </a:r>
            <a:endParaRPr>
              <a:solidFill>
                <a:schemeClr val="dk1"/>
              </a:solidFill>
            </a:endParaRPr>
          </a:p>
          <a:p>
            <a:pPr indent="-990000" lvl="0" marL="990000" rtl="0" algn="just">
              <a:lnSpc>
                <a:spcPct val="115000"/>
              </a:lnSpc>
              <a:spcBef>
                <a:spcPts val="0"/>
              </a:spcBef>
              <a:spcAft>
                <a:spcPts val="0"/>
              </a:spcAft>
              <a:buNone/>
            </a:pPr>
            <a:r>
              <a:rPr lang="fr" u="sng">
                <a:solidFill>
                  <a:schemeClr val="dk1"/>
                </a:solidFill>
              </a:rPr>
              <a:t>Consignataire</a:t>
            </a:r>
            <a:r>
              <a:rPr lang="fr">
                <a:solidFill>
                  <a:schemeClr val="dk1"/>
                </a:solidFill>
              </a:rPr>
              <a:t>: L’entreprise qui reçoit la marchandise. L’entité à qui la marchandise est dédiée. C’est à cette adresse que la marchandise doit être acheminée et qui servira au conducteur pour planifier son itinéraire afin d’effectuer la livraison.</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résentation"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pic>
        <p:nvPicPr>
          <p:cNvPr id="11" name="Google Shape;11;p2"/>
          <p:cNvPicPr preferRelativeResize="0"/>
          <p:nvPr/>
        </p:nvPicPr>
        <p:blipFill rotWithShape="1">
          <a:blip r:embed="rId2">
            <a:alphaModFix/>
          </a:blip>
          <a:srcRect b="0" l="0" r="27933" t="0"/>
          <a:stretch/>
        </p:blipFill>
        <p:spPr>
          <a:xfrm>
            <a:off x="-53150" y="42530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700">
                  <a:solidFill>
                    <a:srgbClr val="FFFFFF"/>
                  </a:solidFill>
                  <a:latin typeface="Exo 2"/>
                  <a:ea typeface="Exo 2"/>
                  <a:cs typeface="Exo 2"/>
                  <a:sym typeface="Exo 2"/>
                </a:rPr>
                <a:t>CENTRE DE FORMATION </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DU TRANSPORT ROUTIER</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DE SAINT-JÉRÔME</a:t>
              </a:r>
              <a:endParaRPr i="1" sz="700">
                <a:solidFill>
                  <a:srgbClr val="FFFFFF"/>
                </a:solidFill>
                <a:latin typeface="Exo 2"/>
                <a:ea typeface="Exo 2"/>
                <a:cs typeface="Exo 2"/>
                <a:sym typeface="Exo 2"/>
              </a:endParaRPr>
            </a:p>
          </p:txBody>
        </p:sp>
      </p:grpSp>
      <p:grpSp>
        <p:nvGrpSpPr>
          <p:cNvPr id="16" name="Google Shape;16;p2"/>
          <p:cNvGrpSpPr/>
          <p:nvPr/>
        </p:nvGrpSpPr>
        <p:grpSpPr>
          <a:xfrm>
            <a:off x="3665700" y="4288500"/>
            <a:ext cx="2612400" cy="905600"/>
            <a:chOff x="3665700" y="4288500"/>
            <a:chExt cx="2612400" cy="905600"/>
          </a:xfrm>
        </p:grpSpPr>
        <p:sp>
          <p:nvSpPr>
            <p:cNvPr id="17" name="Google Shape;17;p2"/>
            <p:cNvSpPr txBox="1"/>
            <p:nvPr/>
          </p:nvSpPr>
          <p:spPr>
            <a:xfrm>
              <a:off x="3665700" y="4288500"/>
              <a:ext cx="2612400" cy="8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r" sz="3600">
                  <a:solidFill>
                    <a:srgbClr val="FFFFFF"/>
                  </a:solidFill>
                  <a:latin typeface="Oswald"/>
                  <a:ea typeface="Oswald"/>
                  <a:cs typeface="Oswald"/>
                  <a:sym typeface="Oswald"/>
                </a:rPr>
                <a:t>ÇA ROULE !</a:t>
              </a:r>
              <a:endParaRPr b="1" i="1" sz="3600">
                <a:solidFill>
                  <a:srgbClr val="FFFFFF"/>
                </a:solidFill>
                <a:latin typeface="Oswald"/>
                <a:ea typeface="Oswald"/>
                <a:cs typeface="Oswald"/>
                <a:sym typeface="Oswald"/>
              </a:endParaRPr>
            </a:p>
          </p:txBody>
        </p:sp>
        <p:sp>
          <p:nvSpPr>
            <p:cNvPr id="18" name="Google Shape;18;p2"/>
            <p:cNvSpPr txBox="1"/>
            <p:nvPr/>
          </p:nvSpPr>
          <p:spPr>
            <a:xfrm>
              <a:off x="4166850" y="4800500"/>
              <a:ext cx="1610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a:solidFill>
                    <a:srgbClr val="FFFFFF"/>
                  </a:solidFill>
                  <a:latin typeface="Oswald"/>
                  <a:ea typeface="Oswald"/>
                  <a:cs typeface="Oswald"/>
                  <a:sym typeface="Oswald"/>
                </a:rPr>
                <a:t>DEPUIS 40 ANS</a:t>
              </a:r>
              <a:endParaRPr i="1">
                <a:solidFill>
                  <a:srgbClr val="FFFFFF"/>
                </a:solidFill>
                <a:latin typeface="Oswald"/>
                <a:ea typeface="Oswald"/>
                <a:cs typeface="Oswald"/>
                <a:sym typeface="Oswald"/>
              </a:endParaRPr>
            </a:p>
          </p:txBody>
        </p:sp>
      </p:grpSp>
      <p:grpSp>
        <p:nvGrpSpPr>
          <p:cNvPr id="19" name="Google Shape;19;p2"/>
          <p:cNvGrpSpPr/>
          <p:nvPr/>
        </p:nvGrpSpPr>
        <p:grpSpPr>
          <a:xfrm>
            <a:off x="7951650" y="177475"/>
            <a:ext cx="1069500" cy="730338"/>
            <a:chOff x="8027700" y="154187"/>
            <a:chExt cx="1069500" cy="730338"/>
          </a:xfrm>
        </p:grpSpPr>
        <p:pic>
          <p:nvPicPr>
            <p:cNvPr id="20" name="Google Shape;20;p2"/>
            <p:cNvPicPr preferRelativeResize="0"/>
            <p:nvPr/>
          </p:nvPicPr>
          <p:blipFill rotWithShape="1">
            <a:blip r:embed="rId4">
              <a:alphaModFix/>
            </a:blip>
            <a:srcRect b="29532" l="0" r="0" t="0"/>
            <a:stretch/>
          </p:blipFill>
          <p:spPr>
            <a:xfrm>
              <a:off x="8175563" y="154187"/>
              <a:ext cx="776800" cy="468575"/>
            </a:xfrm>
            <a:prstGeom prst="rect">
              <a:avLst/>
            </a:prstGeom>
            <a:noFill/>
            <a:ln>
              <a:noFill/>
            </a:ln>
          </p:spPr>
        </p:pic>
        <p:sp>
          <p:nvSpPr>
            <p:cNvPr id="21" name="Google Shape;21;p2"/>
            <p:cNvSpPr txBox="1"/>
            <p:nvPr/>
          </p:nvSpPr>
          <p:spPr>
            <a:xfrm>
              <a:off x="8027700" y="520025"/>
              <a:ext cx="1069500" cy="364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sp>
        <p:nvSpPr>
          <p:cNvPr id="22" name="Google Shape;22;p2"/>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3600"/>
              <a:buFont typeface="Oswald"/>
              <a:buNone/>
              <a:defRPr b="1" sz="3600">
                <a:solidFill>
                  <a:srgbClr val="000000"/>
                </a:solidFill>
                <a:latin typeface="Oswald"/>
                <a:ea typeface="Oswald"/>
                <a:cs typeface="Oswald"/>
                <a:sym typeface="Oswa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
          <p:cNvSpPr txBox="1"/>
          <p:nvPr>
            <p:ph type="title"/>
          </p:nvPr>
        </p:nvSpPr>
        <p:spPr>
          <a:xfrm>
            <a:off x="1165375" y="1055800"/>
            <a:ext cx="7011300" cy="1927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5" name="Google Shape;2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6" name="Google Shape;26;p3"/>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7" name="Google Shape;27;p3"/>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28" name="Google Shape;28;p3"/>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 name="Google Shape;29;p3"/>
          <p:cNvGrpSpPr/>
          <p:nvPr/>
        </p:nvGrpSpPr>
        <p:grpSpPr>
          <a:xfrm>
            <a:off x="7984380" y="4487150"/>
            <a:ext cx="1159618" cy="497834"/>
            <a:chOff x="8446489" y="24981"/>
            <a:chExt cx="1421100" cy="664044"/>
          </a:xfrm>
        </p:grpSpPr>
        <p:pic>
          <p:nvPicPr>
            <p:cNvPr id="30" name="Google Shape;30;p3"/>
            <p:cNvPicPr preferRelativeResize="0"/>
            <p:nvPr/>
          </p:nvPicPr>
          <p:blipFill rotWithShape="1">
            <a:blip r:embed="rId3">
              <a:alphaModFix/>
            </a:blip>
            <a:srcRect b="29532" l="0" r="0" t="0"/>
            <a:stretch/>
          </p:blipFill>
          <p:spPr>
            <a:xfrm>
              <a:off x="8803070" y="24981"/>
              <a:ext cx="672427" cy="405622"/>
            </a:xfrm>
            <a:prstGeom prst="rect">
              <a:avLst/>
            </a:prstGeom>
            <a:noFill/>
            <a:ln>
              <a:noFill/>
            </a:ln>
          </p:spPr>
        </p:pic>
        <p:sp>
          <p:nvSpPr>
            <p:cNvPr id="31" name="Google Shape;31;p3"/>
            <p:cNvSpPr txBox="1"/>
            <p:nvPr/>
          </p:nvSpPr>
          <p:spPr>
            <a:xfrm>
              <a:off x="8446489" y="324525"/>
              <a:ext cx="1421100" cy="364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32" name="Google Shape;32;p3"/>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33" name="Google Shape;33;p3"/>
          <p:cNvSpPr txBox="1"/>
          <p:nvPr/>
        </p:nvSpPr>
        <p:spPr>
          <a:xfrm>
            <a:off x="586991" y="4795225"/>
            <a:ext cx="7362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600">
                <a:solidFill>
                  <a:srgbClr val="FFFFFF"/>
                </a:solidFill>
                <a:latin typeface="Exo 2 SemiBold"/>
                <a:ea typeface="Exo 2 SemiBold"/>
                <a:cs typeface="Exo 2 SemiBold"/>
                <a:sym typeface="Exo 2 SemiBold"/>
              </a:rPr>
              <a:t>ÇA ROULE !</a:t>
            </a:r>
            <a:endParaRPr i="1" sz="600">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sp>
        <p:nvSpPr>
          <p:cNvPr id="35" name="Google Shape;35;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4"/>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7" name="Google Shape;3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8" name="Google Shape;38;p4"/>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9" name="Google Shape;39;p4"/>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40" name="Google Shape;40;p4"/>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 name="Google Shape;41;p4"/>
          <p:cNvGrpSpPr/>
          <p:nvPr/>
        </p:nvGrpSpPr>
        <p:grpSpPr>
          <a:xfrm>
            <a:off x="7984380" y="4487150"/>
            <a:ext cx="1159618" cy="497834"/>
            <a:chOff x="8446489" y="24981"/>
            <a:chExt cx="1421100" cy="664044"/>
          </a:xfrm>
        </p:grpSpPr>
        <p:pic>
          <p:nvPicPr>
            <p:cNvPr id="42" name="Google Shape;42;p4"/>
            <p:cNvPicPr preferRelativeResize="0"/>
            <p:nvPr/>
          </p:nvPicPr>
          <p:blipFill rotWithShape="1">
            <a:blip r:embed="rId3">
              <a:alphaModFix/>
            </a:blip>
            <a:srcRect b="29532" l="0" r="0" t="0"/>
            <a:stretch/>
          </p:blipFill>
          <p:spPr>
            <a:xfrm>
              <a:off x="8803070" y="24981"/>
              <a:ext cx="672427" cy="405622"/>
            </a:xfrm>
            <a:prstGeom prst="rect">
              <a:avLst/>
            </a:prstGeom>
            <a:noFill/>
            <a:ln>
              <a:noFill/>
            </a:ln>
          </p:spPr>
        </p:pic>
        <p:sp>
          <p:nvSpPr>
            <p:cNvPr id="43" name="Google Shape;43;p4"/>
            <p:cNvSpPr txBox="1"/>
            <p:nvPr/>
          </p:nvSpPr>
          <p:spPr>
            <a:xfrm>
              <a:off x="8446489" y="324525"/>
              <a:ext cx="1421100" cy="364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44" name="Google Shape;44;p4"/>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45" name="Google Shape;45;p4"/>
          <p:cNvSpPr txBox="1"/>
          <p:nvPr/>
        </p:nvSpPr>
        <p:spPr>
          <a:xfrm>
            <a:off x="586991" y="4795225"/>
            <a:ext cx="7362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600">
                <a:solidFill>
                  <a:srgbClr val="FFFFFF"/>
                </a:solidFill>
                <a:latin typeface="Exo 2 SemiBold"/>
                <a:ea typeface="Exo 2 SemiBold"/>
                <a:cs typeface="Exo 2 SemiBold"/>
                <a:sym typeface="Exo 2 SemiBold"/>
              </a:rPr>
              <a:t>ÇA ROULE !</a:t>
            </a:r>
            <a:endParaRPr i="1" sz="600">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9" name="Google Shape;49;p5"/>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50" name="Google Shape;50;p5"/>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51" name="Google Shape;51;p5"/>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 name="Google Shape;52;p5"/>
          <p:cNvGrpSpPr/>
          <p:nvPr/>
        </p:nvGrpSpPr>
        <p:grpSpPr>
          <a:xfrm>
            <a:off x="7984380" y="4487150"/>
            <a:ext cx="1159618" cy="497834"/>
            <a:chOff x="8446489" y="24981"/>
            <a:chExt cx="1421100" cy="664044"/>
          </a:xfrm>
        </p:grpSpPr>
        <p:pic>
          <p:nvPicPr>
            <p:cNvPr id="53" name="Google Shape;53;p5"/>
            <p:cNvPicPr preferRelativeResize="0"/>
            <p:nvPr/>
          </p:nvPicPr>
          <p:blipFill rotWithShape="1">
            <a:blip r:embed="rId3">
              <a:alphaModFix/>
            </a:blip>
            <a:srcRect b="29532" l="0" r="0" t="0"/>
            <a:stretch/>
          </p:blipFill>
          <p:spPr>
            <a:xfrm>
              <a:off x="8803070" y="24981"/>
              <a:ext cx="672427" cy="405622"/>
            </a:xfrm>
            <a:prstGeom prst="rect">
              <a:avLst/>
            </a:prstGeom>
            <a:noFill/>
            <a:ln>
              <a:noFill/>
            </a:ln>
          </p:spPr>
        </p:pic>
        <p:sp>
          <p:nvSpPr>
            <p:cNvPr id="54" name="Google Shape;54;p5"/>
            <p:cNvSpPr txBox="1"/>
            <p:nvPr/>
          </p:nvSpPr>
          <p:spPr>
            <a:xfrm>
              <a:off x="8446489" y="324525"/>
              <a:ext cx="1421100" cy="364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55" name="Google Shape;55;p5"/>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56" name="Google Shape;56;p5"/>
          <p:cNvSpPr txBox="1"/>
          <p:nvPr/>
        </p:nvSpPr>
        <p:spPr>
          <a:xfrm>
            <a:off x="586991" y="4795225"/>
            <a:ext cx="7362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600">
                <a:solidFill>
                  <a:srgbClr val="FFFFFF"/>
                </a:solidFill>
                <a:latin typeface="Exo 2 SemiBold"/>
                <a:ea typeface="Exo 2 SemiBold"/>
                <a:cs typeface="Exo 2 SemiBold"/>
                <a:sym typeface="Exo 2 SemiBold"/>
              </a:rPr>
              <a:t>ÇA ROULE !</a:t>
            </a:r>
            <a:endParaRPr i="1" sz="600">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7" name="Shape 57"/>
        <p:cNvGrpSpPr/>
        <p:nvPr/>
      </p:nvGrpSpPr>
      <p:grpSpPr>
        <a:xfrm>
          <a:off x="0" y="0"/>
          <a:ext cx="0" cy="0"/>
          <a:chOff x="0" y="0"/>
          <a:chExt cx="0" cy="0"/>
        </a:xfrm>
      </p:grpSpPr>
      <p:sp>
        <p:nvSpPr>
          <p:cNvPr id="58" name="Google Shape;58;p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9" name="Google Shape;59;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0" name="Google Shape;60;p6"/>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1" name="Google Shape;61;p6"/>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2" name="Google Shape;62;p6"/>
          <p:cNvSpPr txBox="1"/>
          <p:nvPr>
            <p:ph idx="4"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3" name="Google Shape;63;p6"/>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4" name="Google Shape;64;p6"/>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 name="Google Shape;65;p6"/>
          <p:cNvGrpSpPr/>
          <p:nvPr/>
        </p:nvGrpSpPr>
        <p:grpSpPr>
          <a:xfrm>
            <a:off x="7984380" y="4487150"/>
            <a:ext cx="1159618" cy="497834"/>
            <a:chOff x="8446489" y="24981"/>
            <a:chExt cx="1421100" cy="664044"/>
          </a:xfrm>
        </p:grpSpPr>
        <p:pic>
          <p:nvPicPr>
            <p:cNvPr id="66" name="Google Shape;66;p6"/>
            <p:cNvPicPr preferRelativeResize="0"/>
            <p:nvPr/>
          </p:nvPicPr>
          <p:blipFill rotWithShape="1">
            <a:blip r:embed="rId3">
              <a:alphaModFix/>
            </a:blip>
            <a:srcRect b="29532" l="0" r="0" t="0"/>
            <a:stretch/>
          </p:blipFill>
          <p:spPr>
            <a:xfrm>
              <a:off x="8803070" y="24981"/>
              <a:ext cx="672427" cy="405622"/>
            </a:xfrm>
            <a:prstGeom prst="rect">
              <a:avLst/>
            </a:prstGeom>
            <a:noFill/>
            <a:ln>
              <a:noFill/>
            </a:ln>
          </p:spPr>
        </p:pic>
        <p:sp>
          <p:nvSpPr>
            <p:cNvPr id="67" name="Google Shape;67;p6"/>
            <p:cNvSpPr txBox="1"/>
            <p:nvPr/>
          </p:nvSpPr>
          <p:spPr>
            <a:xfrm>
              <a:off x="8446489" y="324525"/>
              <a:ext cx="1421100" cy="364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68" name="Google Shape;68;p6"/>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69" name="Google Shape;69;p6"/>
          <p:cNvSpPr txBox="1"/>
          <p:nvPr/>
        </p:nvSpPr>
        <p:spPr>
          <a:xfrm>
            <a:off x="586991" y="4795225"/>
            <a:ext cx="7362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600">
                <a:solidFill>
                  <a:srgbClr val="FFFFFF"/>
                </a:solidFill>
                <a:latin typeface="Exo 2 SemiBold"/>
                <a:ea typeface="Exo 2 SemiBold"/>
                <a:cs typeface="Exo 2 SemiBold"/>
                <a:sym typeface="Exo 2 SemiBold"/>
              </a:rPr>
              <a:t>ÇA ROULE !</a:t>
            </a:r>
            <a:endParaRPr i="1" sz="600">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0" name="Shape 70"/>
        <p:cNvGrpSpPr/>
        <p:nvPr/>
      </p:nvGrpSpPr>
      <p:grpSpPr>
        <a:xfrm>
          <a:off x="0" y="0"/>
          <a:ext cx="0" cy="0"/>
          <a:chOff x="0" y="0"/>
          <a:chExt cx="0" cy="0"/>
        </a:xfrm>
      </p:grpSpPr>
      <p:sp>
        <p:nvSpPr>
          <p:cNvPr id="71" name="Google Shape;71;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3" name="Google Shape;73;p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4" name="Google Shape;74;p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75" name="Google Shape;7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76" name="Google Shape;76;p7"/>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77" name="Google Shape;77;p7"/>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78" name="Google Shape;78;p7"/>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 name="Google Shape;79;p7"/>
          <p:cNvGrpSpPr/>
          <p:nvPr/>
        </p:nvGrpSpPr>
        <p:grpSpPr>
          <a:xfrm>
            <a:off x="7984380" y="4487150"/>
            <a:ext cx="1159618" cy="497834"/>
            <a:chOff x="8446489" y="24981"/>
            <a:chExt cx="1421100" cy="664044"/>
          </a:xfrm>
        </p:grpSpPr>
        <p:pic>
          <p:nvPicPr>
            <p:cNvPr id="80" name="Google Shape;80;p7"/>
            <p:cNvPicPr preferRelativeResize="0"/>
            <p:nvPr/>
          </p:nvPicPr>
          <p:blipFill rotWithShape="1">
            <a:blip r:embed="rId3">
              <a:alphaModFix/>
            </a:blip>
            <a:srcRect b="29532" l="0" r="0" t="0"/>
            <a:stretch/>
          </p:blipFill>
          <p:spPr>
            <a:xfrm>
              <a:off x="8803070" y="24981"/>
              <a:ext cx="672427" cy="405622"/>
            </a:xfrm>
            <a:prstGeom prst="rect">
              <a:avLst/>
            </a:prstGeom>
            <a:noFill/>
            <a:ln>
              <a:noFill/>
            </a:ln>
          </p:spPr>
        </p:pic>
        <p:sp>
          <p:nvSpPr>
            <p:cNvPr id="81" name="Google Shape;81;p7"/>
            <p:cNvSpPr txBox="1"/>
            <p:nvPr/>
          </p:nvSpPr>
          <p:spPr>
            <a:xfrm>
              <a:off x="8446489" y="324525"/>
              <a:ext cx="1421100" cy="364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82" name="Google Shape;82;p7"/>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83" name="Google Shape;83;p7"/>
          <p:cNvSpPr txBox="1"/>
          <p:nvPr/>
        </p:nvSpPr>
        <p:spPr>
          <a:xfrm>
            <a:off x="586991" y="4795225"/>
            <a:ext cx="7362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600">
                <a:solidFill>
                  <a:srgbClr val="FFFFFF"/>
                </a:solidFill>
                <a:latin typeface="Exo 2 SemiBold"/>
                <a:ea typeface="Exo 2 SemiBold"/>
                <a:cs typeface="Exo 2 SemiBold"/>
                <a:sym typeface="Exo 2 SemiBold"/>
              </a:rPr>
              <a:t>ÇA ROULE !</a:t>
            </a:r>
            <a:endParaRPr i="1" sz="600">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
        <p:nvSpPr>
          <p:cNvPr id="85" name="Google Shape;8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86" name="Google Shape;86;p8"/>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87" name="Google Shape;87;p8"/>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88" name="Google Shape;88;p8"/>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 name="Google Shape;89;p8"/>
          <p:cNvGrpSpPr/>
          <p:nvPr/>
        </p:nvGrpSpPr>
        <p:grpSpPr>
          <a:xfrm>
            <a:off x="7984380" y="4487150"/>
            <a:ext cx="1159618" cy="497834"/>
            <a:chOff x="8446489" y="24981"/>
            <a:chExt cx="1421100" cy="664044"/>
          </a:xfrm>
        </p:grpSpPr>
        <p:pic>
          <p:nvPicPr>
            <p:cNvPr id="90" name="Google Shape;90;p8"/>
            <p:cNvPicPr preferRelativeResize="0"/>
            <p:nvPr/>
          </p:nvPicPr>
          <p:blipFill rotWithShape="1">
            <a:blip r:embed="rId3">
              <a:alphaModFix/>
            </a:blip>
            <a:srcRect b="29532" l="0" r="0" t="0"/>
            <a:stretch/>
          </p:blipFill>
          <p:spPr>
            <a:xfrm>
              <a:off x="8803070" y="24981"/>
              <a:ext cx="672427" cy="405622"/>
            </a:xfrm>
            <a:prstGeom prst="rect">
              <a:avLst/>
            </a:prstGeom>
            <a:noFill/>
            <a:ln>
              <a:noFill/>
            </a:ln>
          </p:spPr>
        </p:pic>
        <p:sp>
          <p:nvSpPr>
            <p:cNvPr id="91" name="Google Shape;91;p8"/>
            <p:cNvSpPr txBox="1"/>
            <p:nvPr/>
          </p:nvSpPr>
          <p:spPr>
            <a:xfrm>
              <a:off x="8446489" y="324525"/>
              <a:ext cx="1421100" cy="364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92" name="Google Shape;92;p8"/>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93" name="Google Shape;93;p8"/>
          <p:cNvSpPr txBox="1"/>
          <p:nvPr/>
        </p:nvSpPr>
        <p:spPr>
          <a:xfrm>
            <a:off x="586991" y="4795225"/>
            <a:ext cx="7362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600">
                <a:solidFill>
                  <a:srgbClr val="FFFFFF"/>
                </a:solidFill>
                <a:latin typeface="Exo 2 SemiBold"/>
                <a:ea typeface="Exo 2 SemiBold"/>
                <a:cs typeface="Exo 2 SemiBold"/>
                <a:sym typeface="Exo 2 SemiBold"/>
              </a:rPr>
              <a:t>ÇA ROULE !</a:t>
            </a:r>
            <a:endParaRPr i="1" sz="600">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2">
  <p:cSld name="CUSTOM">
    <p:spTree>
      <p:nvGrpSpPr>
        <p:cNvPr id="94" name="Shape 94"/>
        <p:cNvGrpSpPr/>
        <p:nvPr/>
      </p:nvGrpSpPr>
      <p:grpSpPr>
        <a:xfrm>
          <a:off x="0" y="0"/>
          <a:ext cx="0" cy="0"/>
          <a:chOff x="0" y="0"/>
          <a:chExt cx="0" cy="0"/>
        </a:xfrm>
      </p:grpSpPr>
      <p:sp>
        <p:nvSpPr>
          <p:cNvPr id="95" name="Google Shape;95;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0"/>
          <p:cNvSpPr txBox="1"/>
          <p:nvPr>
            <p:ph type="title"/>
          </p:nvPr>
        </p:nvSpPr>
        <p:spPr>
          <a:xfrm>
            <a:off x="4799425" y="1239725"/>
            <a:ext cx="36729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Le connaissement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La responsabilité du transporteur</a:t>
            </a:r>
            <a:endParaRPr/>
          </a:p>
        </p:txBody>
      </p:sp>
      <p:sp>
        <p:nvSpPr>
          <p:cNvPr id="155" name="Google Shape;155;p19"/>
          <p:cNvSpPr txBox="1"/>
          <p:nvPr>
            <p:ph idx="1" type="body"/>
          </p:nvPr>
        </p:nvSpPr>
        <p:spPr>
          <a:xfrm>
            <a:off x="1206750" y="1445700"/>
            <a:ext cx="6730500" cy="1417500"/>
          </a:xfrm>
          <a:prstGeom prst="rect">
            <a:avLst/>
          </a:prstGeom>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lang="fr">
                <a:solidFill>
                  <a:schemeClr val="dk1"/>
                </a:solidFill>
              </a:rPr>
              <a:t>En apposant sa signature, le transporteur devient responsable de la perte ou des dommages encourus aux biens à bord du véhicule.</a:t>
            </a:r>
            <a:endParaRPr>
              <a:solidFill>
                <a:schemeClr val="dk1"/>
              </a:solidFill>
            </a:endParaRPr>
          </a:p>
          <a:p>
            <a:pPr indent="0" lvl="0" marL="0" marR="0" rtl="0" algn="just">
              <a:lnSpc>
                <a:spcPct val="115000"/>
              </a:lnSpc>
              <a:spcBef>
                <a:spcPts val="0"/>
              </a:spcBef>
              <a:spcAft>
                <a:spcPts val="0"/>
              </a:spcAft>
              <a:buNone/>
            </a:pPr>
            <a:r>
              <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Ce que doit contenir un connaissement</a:t>
            </a:r>
            <a:endParaRPr/>
          </a:p>
        </p:txBody>
      </p:sp>
      <p:sp>
        <p:nvSpPr>
          <p:cNvPr id="161" name="Google Shape;161;p20"/>
          <p:cNvSpPr txBox="1"/>
          <p:nvPr>
            <p:ph idx="1" type="body"/>
          </p:nvPr>
        </p:nvSpPr>
        <p:spPr>
          <a:xfrm>
            <a:off x="1243775" y="1554100"/>
            <a:ext cx="7216500" cy="1941600"/>
          </a:xfrm>
          <a:prstGeom prst="rect">
            <a:avLst/>
          </a:prstGeom>
        </p:spPr>
        <p:txBody>
          <a:bodyPr anchorCtr="0" anchor="t" bIns="91425" lIns="91425" spcFirstLastPara="1" rIns="91425" wrap="square" tIns="91425">
            <a:spAutoFit/>
          </a:bodyPr>
          <a:lstStyle/>
          <a:p>
            <a:pPr indent="0" lvl="0" marL="0" rtl="0" algn="just">
              <a:spcBef>
                <a:spcPts val="0"/>
              </a:spcBef>
              <a:spcAft>
                <a:spcPts val="0"/>
              </a:spcAft>
              <a:buNone/>
            </a:pPr>
            <a:r>
              <a:rPr lang="fr">
                <a:solidFill>
                  <a:schemeClr val="dk1"/>
                </a:solidFill>
              </a:rPr>
              <a:t>Plusieurs éléments sont obligatoires et une multitude d’informations se retrouvent sur un connaissement. Il est de la responsabilité du conducteur de vérifier ces éléments et d’inscrire les informations relatives au transporteur.</a:t>
            </a:r>
            <a:endParaRPr>
              <a:solidFill>
                <a:schemeClr val="dk1"/>
              </a:solidFill>
            </a:endParaRPr>
          </a:p>
          <a:p>
            <a:pPr indent="0" lvl="0" marL="0" rtl="0" algn="l">
              <a:spcBef>
                <a:spcPts val="1600"/>
              </a:spcBef>
              <a:spcAft>
                <a:spcPts val="1600"/>
              </a:spcAft>
              <a:buNone/>
            </a:pPr>
            <a:r>
              <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1"/>
          <p:cNvSpPr txBox="1"/>
          <p:nvPr>
            <p:ph type="title"/>
          </p:nvPr>
        </p:nvSpPr>
        <p:spPr>
          <a:xfrm>
            <a:off x="311700" y="2247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Ce que doit contenir un connaissement</a:t>
            </a:r>
            <a:endParaRPr/>
          </a:p>
        </p:txBody>
      </p:sp>
      <p:sp>
        <p:nvSpPr>
          <p:cNvPr id="167" name="Google Shape;167;p21"/>
          <p:cNvSpPr txBox="1"/>
          <p:nvPr>
            <p:ph idx="1" type="body"/>
          </p:nvPr>
        </p:nvSpPr>
        <p:spPr>
          <a:xfrm>
            <a:off x="963750" y="965850"/>
            <a:ext cx="7216500" cy="3211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fr">
                <a:solidFill>
                  <a:schemeClr val="dk1"/>
                </a:solidFill>
              </a:rPr>
              <a:t>Au recto, toutes les informations pertinentes au transport à effectuer:</a:t>
            </a:r>
            <a:endParaRPr>
              <a:solidFill>
                <a:schemeClr val="dk1"/>
              </a:solidFill>
            </a:endParaRPr>
          </a:p>
          <a:p>
            <a:pPr indent="-342900" lvl="0" marL="457200" rtl="0" algn="just">
              <a:spcBef>
                <a:spcPts val="1600"/>
              </a:spcBef>
              <a:spcAft>
                <a:spcPts val="0"/>
              </a:spcAft>
              <a:buClr>
                <a:schemeClr val="dk1"/>
              </a:buClr>
              <a:buSzPts val="1800"/>
              <a:buChar char="●"/>
            </a:pPr>
            <a:r>
              <a:rPr lang="fr">
                <a:solidFill>
                  <a:schemeClr val="dk1"/>
                </a:solidFill>
              </a:rPr>
              <a:t>Nom et adresse de l’expéditeur et du consignataire.</a:t>
            </a:r>
            <a:endParaRPr>
              <a:solidFill>
                <a:schemeClr val="dk1"/>
              </a:solidFill>
            </a:endParaRPr>
          </a:p>
          <a:p>
            <a:pPr indent="-342900" lvl="0" marL="457200" rtl="0" algn="just">
              <a:spcBef>
                <a:spcPts val="0"/>
              </a:spcBef>
              <a:spcAft>
                <a:spcPts val="0"/>
              </a:spcAft>
              <a:buClr>
                <a:schemeClr val="dk1"/>
              </a:buClr>
              <a:buSzPts val="1800"/>
              <a:buChar char="●"/>
            </a:pPr>
            <a:r>
              <a:rPr lang="fr">
                <a:solidFill>
                  <a:schemeClr val="dk1"/>
                </a:solidFill>
              </a:rPr>
              <a:t>Le courtier en douane (s’il y a lieu).</a:t>
            </a:r>
            <a:endParaRPr>
              <a:solidFill>
                <a:schemeClr val="dk1"/>
              </a:solidFill>
            </a:endParaRPr>
          </a:p>
          <a:p>
            <a:pPr indent="-342900" lvl="0" marL="457200" rtl="0" algn="just">
              <a:spcBef>
                <a:spcPts val="0"/>
              </a:spcBef>
              <a:spcAft>
                <a:spcPts val="0"/>
              </a:spcAft>
              <a:buClr>
                <a:schemeClr val="dk1"/>
              </a:buClr>
              <a:buSzPts val="1800"/>
              <a:buChar char="●"/>
            </a:pPr>
            <a:r>
              <a:rPr lang="fr">
                <a:solidFill>
                  <a:schemeClr val="dk1"/>
                </a:solidFill>
              </a:rPr>
              <a:t>Date.</a:t>
            </a:r>
            <a:endParaRPr>
              <a:solidFill>
                <a:schemeClr val="dk1"/>
              </a:solidFill>
            </a:endParaRPr>
          </a:p>
          <a:p>
            <a:pPr indent="-342900" lvl="0" marL="457200" rtl="0" algn="just">
              <a:spcBef>
                <a:spcPts val="0"/>
              </a:spcBef>
              <a:spcAft>
                <a:spcPts val="0"/>
              </a:spcAft>
              <a:buClr>
                <a:schemeClr val="dk1"/>
              </a:buClr>
              <a:buSzPts val="1800"/>
              <a:buChar char="●"/>
            </a:pPr>
            <a:r>
              <a:rPr lang="fr">
                <a:solidFill>
                  <a:schemeClr val="dk1"/>
                </a:solidFill>
              </a:rPr>
              <a:t>Code numérique (obligatoire).</a:t>
            </a:r>
            <a:endParaRPr>
              <a:solidFill>
                <a:schemeClr val="dk1"/>
              </a:solidFill>
            </a:endParaRPr>
          </a:p>
          <a:p>
            <a:pPr indent="-342900" lvl="0" marL="457200" rtl="0" algn="just">
              <a:spcBef>
                <a:spcPts val="0"/>
              </a:spcBef>
              <a:spcAft>
                <a:spcPts val="0"/>
              </a:spcAft>
              <a:buClr>
                <a:schemeClr val="dk1"/>
              </a:buClr>
              <a:buSzPts val="1800"/>
              <a:buChar char="●"/>
            </a:pPr>
            <a:r>
              <a:rPr lang="fr">
                <a:solidFill>
                  <a:schemeClr val="dk1"/>
                </a:solidFill>
              </a:rPr>
              <a:t>Informations sur le transporteur,(NIR).</a:t>
            </a:r>
            <a:endParaRPr>
              <a:solidFill>
                <a:schemeClr val="dk1"/>
              </a:solidFill>
            </a:endParaRPr>
          </a:p>
          <a:p>
            <a:pPr indent="-342900" lvl="0" marL="457200" rtl="0" algn="just">
              <a:spcBef>
                <a:spcPts val="0"/>
              </a:spcBef>
              <a:spcAft>
                <a:spcPts val="0"/>
              </a:spcAft>
              <a:buClr>
                <a:schemeClr val="dk1"/>
              </a:buClr>
              <a:buSzPts val="1800"/>
              <a:buChar char="●"/>
            </a:pPr>
            <a:r>
              <a:rPr lang="fr">
                <a:solidFill>
                  <a:schemeClr val="dk1"/>
                </a:solidFill>
              </a:rPr>
              <a:t>Descriptions des marchandises (valeur, quantité, type, etc.).</a:t>
            </a:r>
            <a:endParaRPr>
              <a:solidFill>
                <a:schemeClr val="dk1"/>
              </a:solidFill>
            </a:endParaRPr>
          </a:p>
          <a:p>
            <a:pPr indent="-342900" lvl="0" marL="457200" rtl="0" algn="just">
              <a:spcBef>
                <a:spcPts val="0"/>
              </a:spcBef>
              <a:spcAft>
                <a:spcPts val="0"/>
              </a:spcAft>
              <a:buClr>
                <a:schemeClr val="dk1"/>
              </a:buClr>
              <a:buSzPts val="1800"/>
              <a:buChar char="●"/>
            </a:pPr>
            <a:r>
              <a:rPr lang="fr">
                <a:solidFill>
                  <a:schemeClr val="dk1"/>
                </a:solidFill>
              </a:rPr>
              <a:t>Instructions spéciales </a:t>
            </a:r>
            <a:r>
              <a:rPr lang="fr">
                <a:solidFill>
                  <a:schemeClr val="dk1"/>
                </a:solidFill>
              </a:rPr>
              <a:t>(s’il y a lieu)</a:t>
            </a:r>
            <a:r>
              <a:rPr lang="fr">
                <a:solidFill>
                  <a:schemeClr val="dk1"/>
                </a:solidFill>
              </a:rPr>
              <a:t>.</a:t>
            </a:r>
            <a:endParaRPr>
              <a:solidFill>
                <a:schemeClr val="dk1"/>
              </a:solidFill>
            </a:endParaRPr>
          </a:p>
          <a:p>
            <a:pPr indent="-342900" lvl="0" marL="457200" rtl="0" algn="just">
              <a:spcBef>
                <a:spcPts val="0"/>
              </a:spcBef>
              <a:spcAft>
                <a:spcPts val="0"/>
              </a:spcAft>
              <a:buClr>
                <a:schemeClr val="dk1"/>
              </a:buClr>
              <a:buSzPts val="1800"/>
              <a:buChar char="●"/>
            </a:pPr>
            <a:r>
              <a:rPr lang="fr">
                <a:solidFill>
                  <a:schemeClr val="dk1"/>
                </a:solidFill>
              </a:rPr>
              <a:t>Les signatures (expéditeur, transporteur, consignataire).</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2"/>
          <p:cNvSpPr txBox="1"/>
          <p:nvPr>
            <p:ph type="title"/>
          </p:nvPr>
        </p:nvSpPr>
        <p:spPr>
          <a:xfrm>
            <a:off x="311700" y="2247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Exemple</a:t>
            </a:r>
            <a:r>
              <a:rPr lang="fr"/>
              <a:t> de connaissement</a:t>
            </a:r>
            <a:endParaRPr/>
          </a:p>
        </p:txBody>
      </p:sp>
      <p:pic>
        <p:nvPicPr>
          <p:cNvPr id="173" name="Google Shape;173;p22"/>
          <p:cNvPicPr preferRelativeResize="0"/>
          <p:nvPr/>
        </p:nvPicPr>
        <p:blipFill>
          <a:blip r:embed="rId3">
            <a:alphaModFix/>
          </a:blip>
          <a:stretch>
            <a:fillRect/>
          </a:stretch>
        </p:blipFill>
        <p:spPr>
          <a:xfrm>
            <a:off x="3178447" y="849300"/>
            <a:ext cx="2787115" cy="3335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3"/>
          <p:cNvSpPr txBox="1"/>
          <p:nvPr>
            <p:ph type="title"/>
          </p:nvPr>
        </p:nvSpPr>
        <p:spPr>
          <a:xfrm>
            <a:off x="311700" y="2247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Ce que doit contenir un connaissement</a:t>
            </a:r>
            <a:endParaRPr/>
          </a:p>
        </p:txBody>
      </p:sp>
      <p:sp>
        <p:nvSpPr>
          <p:cNvPr id="179" name="Google Shape;179;p23"/>
          <p:cNvSpPr txBox="1"/>
          <p:nvPr>
            <p:ph idx="1" type="body"/>
          </p:nvPr>
        </p:nvSpPr>
        <p:spPr>
          <a:xfrm>
            <a:off x="963750" y="965850"/>
            <a:ext cx="7216500" cy="780300"/>
          </a:xfrm>
          <a:prstGeom prst="rect">
            <a:avLst/>
          </a:prstGeom>
        </p:spPr>
        <p:txBody>
          <a:bodyPr anchorCtr="0" anchor="t" bIns="91425" lIns="91425" spcFirstLastPara="1" rIns="91425" wrap="square" tIns="91425">
            <a:spAutoFit/>
          </a:bodyPr>
          <a:lstStyle/>
          <a:p>
            <a:pPr indent="0" lvl="0" marL="0" rtl="0" algn="just">
              <a:spcBef>
                <a:spcPts val="0"/>
              </a:spcBef>
              <a:spcAft>
                <a:spcPts val="1600"/>
              </a:spcAft>
              <a:buNone/>
            </a:pPr>
            <a:r>
              <a:rPr lang="fr">
                <a:solidFill>
                  <a:schemeClr val="dk1"/>
                </a:solidFill>
              </a:rPr>
              <a:t>Au verso, </a:t>
            </a:r>
            <a:r>
              <a:rPr lang="fr">
                <a:solidFill>
                  <a:schemeClr val="dk1"/>
                </a:solidFill>
              </a:rPr>
              <a:t>tous les termes législatifs relatifs aux conditions de transport (petits caractères).</a:t>
            </a:r>
            <a:endParaRPr>
              <a:solidFill>
                <a:schemeClr val="dk1"/>
              </a:solidFill>
            </a:endParaRPr>
          </a:p>
        </p:txBody>
      </p:sp>
      <p:pic>
        <p:nvPicPr>
          <p:cNvPr id="180" name="Google Shape;180;p23"/>
          <p:cNvPicPr preferRelativeResize="0"/>
          <p:nvPr/>
        </p:nvPicPr>
        <p:blipFill rotWithShape="1">
          <a:blip r:embed="rId3">
            <a:alphaModFix/>
          </a:blip>
          <a:srcRect b="12353" l="3570" r="2953" t="1978"/>
          <a:stretch/>
        </p:blipFill>
        <p:spPr>
          <a:xfrm>
            <a:off x="5725073" y="1534475"/>
            <a:ext cx="2269975" cy="2607200"/>
          </a:xfrm>
          <a:prstGeom prst="rect">
            <a:avLst/>
          </a:prstGeom>
          <a:noFill/>
          <a:ln>
            <a:noFill/>
          </a:ln>
        </p:spPr>
      </p:pic>
      <p:sp>
        <p:nvSpPr>
          <p:cNvPr id="181" name="Google Shape;181;p23"/>
          <p:cNvSpPr txBox="1"/>
          <p:nvPr/>
        </p:nvSpPr>
        <p:spPr>
          <a:xfrm>
            <a:off x="1049425" y="1914525"/>
            <a:ext cx="45864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800"/>
              <a:t>Le règlement exige d’inscrire les informations relatives à la responsabilité, aux réclamations, aux recours, aux retards, aux frais de transport, aux retours de biens, aux poids des marchandises, etc.</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Quelques abréviations et expressions</a:t>
            </a:r>
            <a:endParaRPr/>
          </a:p>
        </p:txBody>
      </p:sp>
      <p:sp>
        <p:nvSpPr>
          <p:cNvPr id="187" name="Google Shape;187;p24"/>
          <p:cNvSpPr txBox="1"/>
          <p:nvPr>
            <p:ph idx="1" type="body"/>
          </p:nvPr>
        </p:nvSpPr>
        <p:spPr>
          <a:xfrm>
            <a:off x="437175" y="1466150"/>
            <a:ext cx="4817100" cy="1419300"/>
          </a:xfrm>
          <a:prstGeom prst="rect">
            <a:avLst/>
          </a:prstGeom>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lang="fr">
                <a:solidFill>
                  <a:schemeClr val="dk1"/>
                </a:solidFill>
              </a:rPr>
              <a:t>COD ou PSL</a:t>
            </a:r>
            <a:endParaRPr>
              <a:solidFill>
                <a:schemeClr val="dk1"/>
              </a:solidFill>
            </a:endParaRPr>
          </a:p>
          <a:p>
            <a:pPr indent="0" lvl="0" marL="0" marR="0" rtl="0" algn="ctr">
              <a:lnSpc>
                <a:spcPct val="115000"/>
              </a:lnSpc>
              <a:spcBef>
                <a:spcPts val="0"/>
              </a:spcBef>
              <a:spcAft>
                <a:spcPts val="0"/>
              </a:spcAft>
              <a:buNone/>
            </a:pPr>
            <a:r>
              <a:rPr lang="fr">
                <a:solidFill>
                  <a:schemeClr val="dk1"/>
                </a:solidFill>
              </a:rPr>
              <a:t>Cash on delivery / Payable sur livraison</a:t>
            </a:r>
            <a:endParaRPr>
              <a:solidFill>
                <a:schemeClr val="dk1"/>
              </a:solidFill>
            </a:endParaRPr>
          </a:p>
        </p:txBody>
      </p:sp>
      <p:sp>
        <p:nvSpPr>
          <p:cNvPr id="188" name="Google Shape;188;p24"/>
          <p:cNvSpPr txBox="1"/>
          <p:nvPr>
            <p:ph idx="1" type="body"/>
          </p:nvPr>
        </p:nvSpPr>
        <p:spPr>
          <a:xfrm>
            <a:off x="4015200" y="2355725"/>
            <a:ext cx="4817100" cy="1419300"/>
          </a:xfrm>
          <a:prstGeom prst="rect">
            <a:avLst/>
          </a:prstGeom>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lang="fr">
                <a:solidFill>
                  <a:schemeClr val="dk1"/>
                </a:solidFill>
              </a:rPr>
              <a:t>COLL</a:t>
            </a:r>
            <a:endParaRPr>
              <a:solidFill>
                <a:schemeClr val="dk1"/>
              </a:solidFill>
            </a:endParaRPr>
          </a:p>
          <a:p>
            <a:pPr indent="0" lvl="0" marL="0" marR="0" rtl="0" algn="ctr">
              <a:lnSpc>
                <a:spcPct val="115000"/>
              </a:lnSpc>
              <a:spcBef>
                <a:spcPts val="0"/>
              </a:spcBef>
              <a:spcAft>
                <a:spcPts val="0"/>
              </a:spcAft>
              <a:buNone/>
            </a:pPr>
            <a:r>
              <a:rPr lang="fr">
                <a:solidFill>
                  <a:schemeClr val="dk1"/>
                </a:solidFill>
              </a:rPr>
              <a:t>Collect / Frais à percevoir </a:t>
            </a:r>
            <a:endParaRPr>
              <a:solidFill>
                <a:schemeClr val="dk1"/>
              </a:solidFill>
            </a:endParaRPr>
          </a:p>
          <a:p>
            <a:pPr indent="0" lvl="0" marL="0" marR="0" rtl="0" algn="ctr">
              <a:lnSpc>
                <a:spcPct val="115000"/>
              </a:lnSpc>
              <a:spcBef>
                <a:spcPts val="0"/>
              </a:spcBef>
              <a:spcAft>
                <a:spcPts val="0"/>
              </a:spcAft>
              <a:buNone/>
            </a:pPr>
            <a:r>
              <a:rPr lang="fr">
                <a:solidFill>
                  <a:schemeClr val="dk1"/>
                </a:solidFill>
              </a:rPr>
              <a:t>(transport et/ou marchandise)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Quelques abréviations et expressions</a:t>
            </a:r>
            <a:endParaRPr/>
          </a:p>
        </p:txBody>
      </p:sp>
      <p:sp>
        <p:nvSpPr>
          <p:cNvPr id="194" name="Google Shape;194;p25"/>
          <p:cNvSpPr txBox="1"/>
          <p:nvPr>
            <p:ph idx="1" type="body"/>
          </p:nvPr>
        </p:nvSpPr>
        <p:spPr>
          <a:xfrm>
            <a:off x="311700" y="1450475"/>
            <a:ext cx="4817100" cy="1419300"/>
          </a:xfrm>
          <a:prstGeom prst="rect">
            <a:avLst/>
          </a:prstGeom>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lang="fr">
                <a:solidFill>
                  <a:schemeClr val="dk1"/>
                </a:solidFill>
              </a:rPr>
              <a:t>LTL</a:t>
            </a:r>
            <a:endParaRPr>
              <a:solidFill>
                <a:schemeClr val="dk1"/>
              </a:solidFill>
            </a:endParaRPr>
          </a:p>
          <a:p>
            <a:pPr indent="0" lvl="0" marL="0" marR="0" rtl="0" algn="ctr">
              <a:lnSpc>
                <a:spcPct val="115000"/>
              </a:lnSpc>
              <a:spcBef>
                <a:spcPts val="0"/>
              </a:spcBef>
              <a:spcAft>
                <a:spcPts val="0"/>
              </a:spcAft>
              <a:buNone/>
            </a:pPr>
            <a:r>
              <a:rPr lang="fr">
                <a:solidFill>
                  <a:schemeClr val="dk1"/>
                </a:solidFill>
              </a:rPr>
              <a:t>Less than truckload / Charge partielle</a:t>
            </a:r>
            <a:endParaRPr/>
          </a:p>
        </p:txBody>
      </p:sp>
      <p:sp>
        <p:nvSpPr>
          <p:cNvPr id="195" name="Google Shape;195;p25"/>
          <p:cNvSpPr txBox="1"/>
          <p:nvPr>
            <p:ph idx="1" type="body"/>
          </p:nvPr>
        </p:nvSpPr>
        <p:spPr>
          <a:xfrm>
            <a:off x="3946025" y="2496875"/>
            <a:ext cx="4817100" cy="1419300"/>
          </a:xfrm>
          <a:prstGeom prst="rect">
            <a:avLst/>
          </a:prstGeom>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lang="fr">
                <a:solidFill>
                  <a:schemeClr val="dk1"/>
                </a:solidFill>
              </a:rPr>
              <a:t>TL</a:t>
            </a:r>
            <a:endParaRPr>
              <a:solidFill>
                <a:schemeClr val="dk1"/>
              </a:solidFill>
            </a:endParaRPr>
          </a:p>
          <a:p>
            <a:pPr indent="0" lvl="0" marL="0" marR="0" rtl="0" algn="ctr">
              <a:lnSpc>
                <a:spcPct val="115000"/>
              </a:lnSpc>
              <a:spcBef>
                <a:spcPts val="0"/>
              </a:spcBef>
              <a:spcAft>
                <a:spcPts val="0"/>
              </a:spcAft>
              <a:buNone/>
            </a:pPr>
            <a:r>
              <a:rPr lang="fr">
                <a:solidFill>
                  <a:schemeClr val="dk1"/>
                </a:solidFill>
              </a:rPr>
              <a:t>Truckload / Charge complète</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Quelques abréviations et expressions</a:t>
            </a:r>
            <a:endParaRPr/>
          </a:p>
        </p:txBody>
      </p:sp>
      <p:sp>
        <p:nvSpPr>
          <p:cNvPr id="201" name="Google Shape;201;p26"/>
          <p:cNvSpPr txBox="1"/>
          <p:nvPr>
            <p:ph idx="1" type="body"/>
          </p:nvPr>
        </p:nvSpPr>
        <p:spPr>
          <a:xfrm>
            <a:off x="311700" y="1450475"/>
            <a:ext cx="6228600" cy="1419300"/>
          </a:xfrm>
          <a:prstGeom prst="rect">
            <a:avLst/>
          </a:prstGeom>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lang="fr">
                <a:solidFill>
                  <a:schemeClr val="dk1"/>
                </a:solidFill>
              </a:rPr>
              <a:t>SLC</a:t>
            </a:r>
            <a:endParaRPr>
              <a:solidFill>
                <a:schemeClr val="dk1"/>
              </a:solidFill>
            </a:endParaRPr>
          </a:p>
          <a:p>
            <a:pPr indent="0" lvl="0" marL="0" marR="0" rtl="0" algn="ctr">
              <a:lnSpc>
                <a:spcPct val="115000"/>
              </a:lnSpc>
              <a:spcBef>
                <a:spcPts val="0"/>
              </a:spcBef>
              <a:spcAft>
                <a:spcPts val="0"/>
              </a:spcAft>
              <a:buNone/>
            </a:pPr>
            <a:r>
              <a:rPr lang="fr">
                <a:solidFill>
                  <a:schemeClr val="dk1"/>
                </a:solidFill>
              </a:rPr>
              <a:t>Shipper load &amp; count / Chargé et compté par l’expéditeur</a:t>
            </a:r>
            <a:endParaRPr>
              <a:solidFill>
                <a:schemeClr val="dk1"/>
              </a:solidFill>
            </a:endParaRPr>
          </a:p>
        </p:txBody>
      </p:sp>
      <p:sp>
        <p:nvSpPr>
          <p:cNvPr id="202" name="Google Shape;202;p26"/>
          <p:cNvSpPr txBox="1"/>
          <p:nvPr>
            <p:ph idx="1" type="body"/>
          </p:nvPr>
        </p:nvSpPr>
        <p:spPr>
          <a:xfrm>
            <a:off x="3946025" y="2496875"/>
            <a:ext cx="4817100" cy="1419300"/>
          </a:xfrm>
          <a:prstGeom prst="rect">
            <a:avLst/>
          </a:prstGeom>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lang="fr">
                <a:solidFill>
                  <a:schemeClr val="dk1"/>
                </a:solidFill>
              </a:rPr>
              <a:t>ASAP</a:t>
            </a:r>
            <a:endParaRPr>
              <a:solidFill>
                <a:schemeClr val="dk1"/>
              </a:solidFill>
            </a:endParaRPr>
          </a:p>
          <a:p>
            <a:pPr indent="0" lvl="0" marL="0" marR="0" rtl="0" algn="ctr">
              <a:lnSpc>
                <a:spcPct val="115000"/>
              </a:lnSpc>
              <a:spcBef>
                <a:spcPts val="0"/>
              </a:spcBef>
              <a:spcAft>
                <a:spcPts val="0"/>
              </a:spcAft>
              <a:buNone/>
            </a:pPr>
            <a:r>
              <a:rPr lang="fr">
                <a:solidFill>
                  <a:schemeClr val="dk1"/>
                </a:solidFill>
              </a:rPr>
              <a:t>As soon as possible / Urgent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Le bon de livraison</a:t>
            </a:r>
            <a:endParaRPr/>
          </a:p>
        </p:txBody>
      </p:sp>
      <p:sp>
        <p:nvSpPr>
          <p:cNvPr id="208" name="Google Shape;208;p27"/>
          <p:cNvSpPr txBox="1"/>
          <p:nvPr>
            <p:ph idx="1" type="body"/>
          </p:nvPr>
        </p:nvSpPr>
        <p:spPr>
          <a:xfrm>
            <a:off x="1269450" y="1629775"/>
            <a:ext cx="6605100" cy="2055000"/>
          </a:xfrm>
          <a:prstGeom prst="rect">
            <a:avLst/>
          </a:prstGeom>
        </p:spPr>
        <p:txBody>
          <a:bodyPr anchorCtr="0" anchor="t" bIns="91425" lIns="91425" spcFirstLastPara="1" rIns="91425" wrap="square" tIns="91425">
            <a:spAutoFit/>
          </a:bodyPr>
          <a:lstStyle/>
          <a:p>
            <a:pPr indent="-342900" lvl="0" marL="457200" marR="0" rtl="0" algn="just">
              <a:lnSpc>
                <a:spcPct val="115000"/>
              </a:lnSpc>
              <a:spcBef>
                <a:spcPts val="0"/>
              </a:spcBef>
              <a:spcAft>
                <a:spcPts val="0"/>
              </a:spcAft>
              <a:buClr>
                <a:schemeClr val="dk1"/>
              </a:buClr>
              <a:buSzPts val="1800"/>
              <a:buChar char="●"/>
            </a:pPr>
            <a:r>
              <a:rPr lang="fr">
                <a:solidFill>
                  <a:schemeClr val="dk1"/>
                </a:solidFill>
              </a:rPr>
              <a:t>Document légal et officiel comme le connaissement.</a:t>
            </a:r>
            <a:endParaRPr>
              <a:solidFill>
                <a:schemeClr val="dk1"/>
              </a:solidFill>
            </a:endParaRPr>
          </a:p>
          <a:p>
            <a:pPr indent="-342900" lvl="0" marL="457200" marR="0" rtl="0" algn="just">
              <a:lnSpc>
                <a:spcPct val="115000"/>
              </a:lnSpc>
              <a:spcBef>
                <a:spcPts val="0"/>
              </a:spcBef>
              <a:spcAft>
                <a:spcPts val="0"/>
              </a:spcAft>
              <a:buClr>
                <a:schemeClr val="dk1"/>
              </a:buClr>
              <a:buSzPts val="1800"/>
              <a:buChar char="●"/>
            </a:pPr>
            <a:r>
              <a:rPr lang="fr">
                <a:solidFill>
                  <a:schemeClr val="dk1"/>
                </a:solidFill>
              </a:rPr>
              <a:t>Marchandise ayant transité par terminal.</a:t>
            </a:r>
            <a:endParaRPr>
              <a:solidFill>
                <a:schemeClr val="dk1"/>
              </a:solidFill>
            </a:endParaRPr>
          </a:p>
          <a:p>
            <a:pPr indent="-342900" lvl="0" marL="457200" marR="0" rtl="0" algn="just">
              <a:lnSpc>
                <a:spcPct val="115000"/>
              </a:lnSpc>
              <a:spcBef>
                <a:spcPts val="0"/>
              </a:spcBef>
              <a:spcAft>
                <a:spcPts val="0"/>
              </a:spcAft>
              <a:buClr>
                <a:schemeClr val="dk1"/>
              </a:buClr>
              <a:buSzPts val="1800"/>
              <a:buChar char="●"/>
            </a:pPr>
            <a:r>
              <a:rPr lang="fr">
                <a:solidFill>
                  <a:schemeClr val="dk1"/>
                </a:solidFill>
              </a:rPr>
              <a:t>Facture de transport provisoire.</a:t>
            </a:r>
            <a:endParaRPr>
              <a:solidFill>
                <a:schemeClr val="dk1"/>
              </a:solidFill>
            </a:endParaRPr>
          </a:p>
          <a:p>
            <a:pPr indent="-342900" lvl="0" marL="457200" marR="0" rtl="0" algn="just">
              <a:lnSpc>
                <a:spcPct val="115000"/>
              </a:lnSpc>
              <a:spcBef>
                <a:spcPts val="0"/>
              </a:spcBef>
              <a:spcAft>
                <a:spcPts val="0"/>
              </a:spcAft>
              <a:buClr>
                <a:schemeClr val="dk1"/>
              </a:buClr>
              <a:buSzPts val="1800"/>
              <a:buChar char="●"/>
            </a:pPr>
            <a:r>
              <a:rPr lang="fr">
                <a:solidFill>
                  <a:schemeClr val="dk1"/>
                </a:solidFill>
              </a:rPr>
              <a:t>Code numérique du connaissement.</a:t>
            </a:r>
            <a:endParaRPr>
              <a:solidFill>
                <a:schemeClr val="dk1"/>
              </a:solidFill>
            </a:endParaRPr>
          </a:p>
          <a:p>
            <a:pPr indent="-342900" lvl="0" marL="457200" marR="0" rtl="0" algn="just">
              <a:lnSpc>
                <a:spcPct val="115000"/>
              </a:lnSpc>
              <a:spcBef>
                <a:spcPts val="0"/>
              </a:spcBef>
              <a:spcAft>
                <a:spcPts val="0"/>
              </a:spcAft>
              <a:buClr>
                <a:schemeClr val="dk1"/>
              </a:buClr>
              <a:buSzPts val="1800"/>
              <a:buChar char="●"/>
            </a:pPr>
            <a:r>
              <a:rPr lang="fr">
                <a:solidFill>
                  <a:schemeClr val="dk1"/>
                </a:solidFill>
              </a:rPr>
              <a:t>Version abrégé du connaissement.</a:t>
            </a:r>
            <a:endParaRPr>
              <a:solidFill>
                <a:schemeClr val="dk1"/>
              </a:solidFill>
            </a:endParaRPr>
          </a:p>
          <a:p>
            <a:pPr indent="-342900" lvl="0" marL="457200" marR="0" rtl="0" algn="just">
              <a:lnSpc>
                <a:spcPct val="115000"/>
              </a:lnSpc>
              <a:spcBef>
                <a:spcPts val="0"/>
              </a:spcBef>
              <a:spcAft>
                <a:spcPts val="0"/>
              </a:spcAft>
              <a:buClr>
                <a:schemeClr val="dk1"/>
              </a:buClr>
              <a:buSzPts val="1800"/>
              <a:buChar char="●"/>
            </a:pPr>
            <a:r>
              <a:rPr lang="fr">
                <a:solidFill>
                  <a:schemeClr val="dk1"/>
                </a:solidFill>
              </a:rPr>
              <a:t>Un exemplaire signé au consignataire et au transporteur.</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Le bon de livraison</a:t>
            </a:r>
            <a:endParaRPr/>
          </a:p>
        </p:txBody>
      </p:sp>
      <p:pic>
        <p:nvPicPr>
          <p:cNvPr id="214" name="Google Shape;214;p28"/>
          <p:cNvPicPr preferRelativeResize="0"/>
          <p:nvPr/>
        </p:nvPicPr>
        <p:blipFill>
          <a:blip r:embed="rId3">
            <a:alphaModFix/>
          </a:blip>
          <a:stretch>
            <a:fillRect/>
          </a:stretch>
        </p:blipFill>
        <p:spPr>
          <a:xfrm>
            <a:off x="2234588" y="1017725"/>
            <a:ext cx="4674824" cy="2924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Qu’est-ce qu’un connaissement?</a:t>
            </a:r>
            <a:endParaRPr/>
          </a:p>
        </p:txBody>
      </p:sp>
      <p:sp>
        <p:nvSpPr>
          <p:cNvPr id="106" name="Google Shape;106;p11"/>
          <p:cNvSpPr txBox="1"/>
          <p:nvPr>
            <p:ph idx="1" type="body"/>
          </p:nvPr>
        </p:nvSpPr>
        <p:spPr>
          <a:xfrm>
            <a:off x="1114200" y="1347425"/>
            <a:ext cx="7035000" cy="28890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lang="fr">
                <a:solidFill>
                  <a:schemeClr val="dk1"/>
                </a:solidFill>
              </a:rPr>
              <a:t>Un contrat de transport de biens.</a:t>
            </a:r>
            <a:endParaRPr>
              <a:solidFill>
                <a:schemeClr val="dk1"/>
              </a:solidFill>
            </a:endParaRPr>
          </a:p>
          <a:p>
            <a:pPr indent="-342900" lvl="0" marL="457200" marR="0" rtl="0" algn="l">
              <a:lnSpc>
                <a:spcPct val="115000"/>
              </a:lnSpc>
              <a:spcBef>
                <a:spcPts val="0"/>
              </a:spcBef>
              <a:spcAft>
                <a:spcPts val="0"/>
              </a:spcAft>
              <a:buSzPts val="1800"/>
              <a:buChar char="●"/>
            </a:pPr>
            <a:r>
              <a:rPr lang="fr">
                <a:solidFill>
                  <a:schemeClr val="dk1"/>
                </a:solidFill>
              </a:rPr>
              <a:t>Une entente entre un expéditeur et un transporteur.</a:t>
            </a:r>
            <a:endParaRPr>
              <a:solidFill>
                <a:schemeClr val="dk1"/>
              </a:solidFill>
            </a:endParaRPr>
          </a:p>
          <a:p>
            <a:pPr indent="-342900" lvl="0" marL="457200" marR="0" rtl="0" algn="l">
              <a:lnSpc>
                <a:spcPct val="115000"/>
              </a:lnSpc>
              <a:spcBef>
                <a:spcPts val="0"/>
              </a:spcBef>
              <a:spcAft>
                <a:spcPts val="0"/>
              </a:spcAft>
              <a:buSzPts val="1800"/>
              <a:buChar char="●"/>
            </a:pPr>
            <a:r>
              <a:rPr lang="fr">
                <a:solidFill>
                  <a:schemeClr val="dk1"/>
                </a:solidFill>
              </a:rPr>
              <a:t>Document légal.</a:t>
            </a:r>
            <a:endParaRPr>
              <a:solidFill>
                <a:schemeClr val="dk1"/>
              </a:solidFill>
            </a:endParaRPr>
          </a:p>
          <a:p>
            <a:pPr indent="-342900" lvl="0" marL="457200" marR="0" rtl="0" algn="l">
              <a:lnSpc>
                <a:spcPct val="115000"/>
              </a:lnSpc>
              <a:spcBef>
                <a:spcPts val="0"/>
              </a:spcBef>
              <a:spcAft>
                <a:spcPts val="0"/>
              </a:spcAft>
              <a:buSzPts val="1800"/>
              <a:buChar char="●"/>
            </a:pPr>
            <a:r>
              <a:rPr lang="fr">
                <a:solidFill>
                  <a:schemeClr val="dk1"/>
                </a:solidFill>
              </a:rPr>
              <a:t>Une entente de transport contre une rémunération.</a:t>
            </a:r>
            <a:endParaRPr>
              <a:solidFill>
                <a:schemeClr val="dk1"/>
              </a:solidFill>
            </a:endParaRPr>
          </a:p>
          <a:p>
            <a:pPr indent="-342900" lvl="0" marL="457200" marR="0" rtl="0" algn="l">
              <a:lnSpc>
                <a:spcPct val="115000"/>
              </a:lnSpc>
              <a:spcBef>
                <a:spcPts val="0"/>
              </a:spcBef>
              <a:spcAft>
                <a:spcPts val="0"/>
              </a:spcAft>
              <a:buSzPts val="1800"/>
              <a:buChar char="●"/>
            </a:pPr>
            <a:r>
              <a:rPr lang="fr">
                <a:solidFill>
                  <a:schemeClr val="dk1"/>
                </a:solidFill>
              </a:rPr>
              <a:t>Loi sur les transports / règlement sur les exigences applicables aux connaissements.</a:t>
            </a:r>
            <a:endParaRPr/>
          </a:p>
          <a:p>
            <a:pPr indent="0" lvl="0" marL="0" rtl="0" algn="l">
              <a:spcBef>
                <a:spcPts val="1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9"/>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Bonne route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Le connaissement</a:t>
            </a:r>
            <a:endParaRPr/>
          </a:p>
        </p:txBody>
      </p:sp>
      <p:sp>
        <p:nvSpPr>
          <p:cNvPr id="112" name="Google Shape;112;p12"/>
          <p:cNvSpPr txBox="1"/>
          <p:nvPr>
            <p:ph idx="1" type="body"/>
          </p:nvPr>
        </p:nvSpPr>
        <p:spPr>
          <a:xfrm>
            <a:off x="1613525" y="1685725"/>
            <a:ext cx="3593700" cy="572700"/>
          </a:xfrm>
          <a:prstGeom prst="rect">
            <a:avLst/>
          </a:prstGeom>
        </p:spPr>
        <p:txBody>
          <a:bodyPr anchorCtr="0" anchor="t" bIns="91425" lIns="91425" spcFirstLastPara="1" rIns="91425" wrap="square" tIns="91425">
            <a:noAutofit/>
          </a:bodyPr>
          <a:lstStyle/>
          <a:p>
            <a:pPr indent="0" lvl="0" marL="457200" marR="0" rtl="0" algn="l">
              <a:lnSpc>
                <a:spcPct val="115000"/>
              </a:lnSpc>
              <a:spcBef>
                <a:spcPts val="0"/>
              </a:spcBef>
              <a:spcAft>
                <a:spcPts val="1600"/>
              </a:spcAft>
              <a:buNone/>
            </a:pPr>
            <a:r>
              <a:rPr lang="fr">
                <a:solidFill>
                  <a:schemeClr val="dk1"/>
                </a:solidFill>
              </a:rPr>
              <a:t>Anglicisme “Bill of lading”</a:t>
            </a:r>
            <a:endParaRPr>
              <a:solidFill>
                <a:schemeClr val="dk1"/>
              </a:solidFill>
            </a:endParaRPr>
          </a:p>
        </p:txBody>
      </p:sp>
      <p:sp>
        <p:nvSpPr>
          <p:cNvPr id="113" name="Google Shape;113;p12"/>
          <p:cNvSpPr txBox="1"/>
          <p:nvPr>
            <p:ph idx="1" type="body"/>
          </p:nvPr>
        </p:nvSpPr>
        <p:spPr>
          <a:xfrm>
            <a:off x="5514475" y="2571750"/>
            <a:ext cx="3170100" cy="1043400"/>
          </a:xfrm>
          <a:prstGeom prst="rect">
            <a:avLst/>
          </a:prstGeom>
        </p:spPr>
        <p:txBody>
          <a:bodyPr anchorCtr="0" anchor="t" bIns="91425" lIns="91425" spcFirstLastPara="1" rIns="91425" wrap="square" tIns="91425">
            <a:noAutofit/>
          </a:bodyPr>
          <a:lstStyle/>
          <a:p>
            <a:pPr indent="0" lvl="0" marL="457200" marR="0" rtl="0" algn="l">
              <a:lnSpc>
                <a:spcPct val="115000"/>
              </a:lnSpc>
              <a:spcBef>
                <a:spcPts val="0"/>
              </a:spcBef>
              <a:spcAft>
                <a:spcPts val="0"/>
              </a:spcAft>
              <a:buNone/>
            </a:pPr>
            <a:r>
              <a:rPr lang="fr">
                <a:solidFill>
                  <a:schemeClr val="dk1"/>
                </a:solidFill>
              </a:rPr>
              <a:t>Abréviation</a:t>
            </a:r>
            <a:r>
              <a:rPr lang="fr"/>
              <a:t> </a:t>
            </a:r>
            <a:r>
              <a:rPr lang="fr">
                <a:solidFill>
                  <a:schemeClr val="dk1"/>
                </a:solidFill>
              </a:rPr>
              <a:t>B/L</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Obligations</a:t>
            </a:r>
            <a:endParaRPr/>
          </a:p>
        </p:txBody>
      </p:sp>
      <p:sp>
        <p:nvSpPr>
          <p:cNvPr id="119" name="Google Shape;119;p13"/>
          <p:cNvSpPr txBox="1"/>
          <p:nvPr>
            <p:ph idx="1" type="body"/>
          </p:nvPr>
        </p:nvSpPr>
        <p:spPr>
          <a:xfrm>
            <a:off x="1399650" y="1449600"/>
            <a:ext cx="6344700" cy="2244300"/>
          </a:xfrm>
          <a:prstGeom prst="rect">
            <a:avLst/>
          </a:prstGeom>
        </p:spPr>
        <p:txBody>
          <a:bodyPr anchorCtr="0" anchor="t" bIns="91425" lIns="91425" spcFirstLastPara="1" rIns="91425" wrap="square" tIns="91425">
            <a:noAutofit/>
          </a:bodyPr>
          <a:lstStyle/>
          <a:p>
            <a:pPr indent="0" lvl="0" marL="457200" marR="0" rtl="0" algn="l">
              <a:lnSpc>
                <a:spcPct val="115000"/>
              </a:lnSpc>
              <a:spcBef>
                <a:spcPts val="0"/>
              </a:spcBef>
              <a:spcAft>
                <a:spcPts val="0"/>
              </a:spcAft>
              <a:buNone/>
            </a:pPr>
            <a:r>
              <a:rPr lang="fr">
                <a:solidFill>
                  <a:schemeClr val="dk1"/>
                </a:solidFill>
              </a:rPr>
              <a:t>L’avoir en sa possession lorsqu’il circule sur la route avec des biens d’un expéditeur.</a:t>
            </a:r>
            <a:endParaRPr>
              <a:solidFill>
                <a:schemeClr val="dk1"/>
              </a:solidFill>
            </a:endParaRPr>
          </a:p>
          <a:p>
            <a:pPr indent="0" lvl="0" marL="457200" marR="0" rtl="0" algn="l">
              <a:lnSpc>
                <a:spcPct val="115000"/>
              </a:lnSpc>
              <a:spcBef>
                <a:spcPts val="1600"/>
              </a:spcBef>
              <a:spcAft>
                <a:spcPts val="0"/>
              </a:spcAft>
              <a:buNone/>
            </a:pPr>
            <a:r>
              <a:rPr lang="fr">
                <a:solidFill>
                  <a:schemeClr val="dk1"/>
                </a:solidFill>
              </a:rPr>
              <a:t>Avant de partir, remplir les champs manquants relatifs au transporteur.</a:t>
            </a:r>
            <a:endParaRPr>
              <a:solidFill>
                <a:schemeClr val="dk1"/>
              </a:solidFill>
            </a:endParaRPr>
          </a:p>
          <a:p>
            <a:pPr indent="0" lvl="0" marL="457200" marR="0" rtl="0" algn="l">
              <a:lnSpc>
                <a:spcPct val="115000"/>
              </a:lnSpc>
              <a:spcBef>
                <a:spcPts val="1600"/>
              </a:spcBef>
              <a:spcAft>
                <a:spcPts val="0"/>
              </a:spcAft>
              <a:buNone/>
            </a:pPr>
            <a:r>
              <a:rPr lang="fr">
                <a:solidFill>
                  <a:schemeClr val="dk1"/>
                </a:solidFill>
              </a:rPr>
              <a:t>L’exploitant doit conserver les connaissements 2 ans.</a:t>
            </a:r>
            <a:endParaRPr>
              <a:solidFill>
                <a:schemeClr val="dk1"/>
              </a:solidFill>
            </a:endParaRPr>
          </a:p>
          <a:p>
            <a:pPr indent="0" lvl="0" marL="457200" marR="0" rtl="0" algn="l">
              <a:lnSpc>
                <a:spcPct val="115000"/>
              </a:lnSpc>
              <a:spcBef>
                <a:spcPts val="1600"/>
              </a:spcBef>
              <a:spcAft>
                <a:spcPts val="0"/>
              </a:spcAft>
              <a:buNone/>
            </a:pPr>
            <a:r>
              <a:t/>
            </a:r>
            <a:endParaRPr>
              <a:solidFill>
                <a:schemeClr val="dk1"/>
              </a:solidFill>
            </a:endParaRPr>
          </a:p>
          <a:p>
            <a:pPr indent="0" lvl="0" marL="457200" marR="0" rtl="0" algn="l">
              <a:lnSpc>
                <a:spcPct val="115000"/>
              </a:lnSpc>
              <a:spcBef>
                <a:spcPts val="1600"/>
              </a:spcBef>
              <a:spcAft>
                <a:spcPts val="0"/>
              </a:spcAft>
              <a:buNone/>
            </a:pPr>
            <a:r>
              <a:t/>
            </a:r>
            <a:endParaRPr>
              <a:solidFill>
                <a:schemeClr val="dk1"/>
              </a:solidFill>
            </a:endParaRPr>
          </a:p>
          <a:p>
            <a:pPr indent="0" lvl="0" marL="457200" marR="0" rtl="0" algn="l">
              <a:lnSpc>
                <a:spcPct val="115000"/>
              </a:lnSpc>
              <a:spcBef>
                <a:spcPts val="1600"/>
              </a:spcBef>
              <a:spcAft>
                <a:spcPts val="1600"/>
              </a:spcAft>
              <a:buNone/>
            </a:pPr>
            <a:r>
              <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Les exemptions d’avoir un connaissement</a:t>
            </a:r>
            <a:endParaRPr/>
          </a:p>
        </p:txBody>
      </p:sp>
      <p:sp>
        <p:nvSpPr>
          <p:cNvPr id="125" name="Google Shape;125;p14"/>
          <p:cNvSpPr txBox="1"/>
          <p:nvPr>
            <p:ph idx="1" type="body"/>
          </p:nvPr>
        </p:nvSpPr>
        <p:spPr>
          <a:xfrm>
            <a:off x="1175400" y="1441800"/>
            <a:ext cx="6729600" cy="2761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fr" sz="2200">
                <a:solidFill>
                  <a:schemeClr val="dk1"/>
                </a:solidFill>
              </a:rPr>
              <a:t>Des exemples:</a:t>
            </a:r>
            <a:endParaRPr sz="2200">
              <a:solidFill>
                <a:schemeClr val="dk1"/>
              </a:solidFill>
            </a:endParaRPr>
          </a:p>
          <a:p>
            <a:pPr indent="0" lvl="0" marL="0" rtl="0" algn="just">
              <a:spcBef>
                <a:spcPts val="0"/>
              </a:spcBef>
              <a:spcAft>
                <a:spcPts val="0"/>
              </a:spcAft>
              <a:buNone/>
            </a:pPr>
            <a:r>
              <a:t/>
            </a:r>
            <a:endParaRPr>
              <a:solidFill>
                <a:schemeClr val="dk1"/>
              </a:solidFill>
            </a:endParaRPr>
          </a:p>
          <a:p>
            <a:pPr indent="-342900" lvl="0" marL="457200" rtl="0" algn="just">
              <a:spcBef>
                <a:spcPts val="0"/>
              </a:spcBef>
              <a:spcAft>
                <a:spcPts val="0"/>
              </a:spcAft>
              <a:buClr>
                <a:schemeClr val="dk1"/>
              </a:buClr>
              <a:buSzPts val="1800"/>
              <a:buChar char="●"/>
            </a:pPr>
            <a:r>
              <a:rPr lang="fr">
                <a:solidFill>
                  <a:schemeClr val="dk1"/>
                </a:solidFill>
              </a:rPr>
              <a:t>Véhicule servant exclusivement à l’usage d’un expéditeur.</a:t>
            </a:r>
            <a:endParaRPr>
              <a:solidFill>
                <a:schemeClr val="dk1"/>
              </a:solidFill>
            </a:endParaRPr>
          </a:p>
          <a:p>
            <a:pPr indent="-342900" lvl="0" marL="457200" rtl="0" algn="just">
              <a:spcBef>
                <a:spcPts val="0"/>
              </a:spcBef>
              <a:spcAft>
                <a:spcPts val="0"/>
              </a:spcAft>
              <a:buClr>
                <a:schemeClr val="dk1"/>
              </a:buClr>
              <a:buSzPts val="1800"/>
              <a:buChar char="●"/>
            </a:pPr>
            <a:r>
              <a:rPr lang="fr">
                <a:solidFill>
                  <a:schemeClr val="dk1"/>
                </a:solidFill>
              </a:rPr>
              <a:t>Biens domestiques usagés.</a:t>
            </a:r>
            <a:endParaRPr>
              <a:solidFill>
                <a:schemeClr val="dk1"/>
              </a:solidFill>
            </a:endParaRPr>
          </a:p>
          <a:p>
            <a:pPr indent="-342900" lvl="0" marL="457200" rtl="0" algn="just">
              <a:spcBef>
                <a:spcPts val="0"/>
              </a:spcBef>
              <a:spcAft>
                <a:spcPts val="0"/>
              </a:spcAft>
              <a:buClr>
                <a:schemeClr val="dk1"/>
              </a:buClr>
              <a:buSzPts val="1800"/>
              <a:buChar char="●"/>
            </a:pPr>
            <a:r>
              <a:rPr lang="fr">
                <a:solidFill>
                  <a:schemeClr val="dk1"/>
                </a:solidFill>
              </a:rPr>
              <a:t>Messagerie et colis de moins de 45 kg.</a:t>
            </a:r>
            <a:endParaRPr>
              <a:solidFill>
                <a:schemeClr val="dk1"/>
              </a:solidFill>
            </a:endParaRPr>
          </a:p>
          <a:p>
            <a:pPr indent="-342900" lvl="0" marL="457200" rtl="0" algn="just">
              <a:spcBef>
                <a:spcPts val="0"/>
              </a:spcBef>
              <a:spcAft>
                <a:spcPts val="0"/>
              </a:spcAft>
              <a:buClr>
                <a:schemeClr val="dk1"/>
              </a:buClr>
              <a:buSzPts val="1800"/>
              <a:buChar char="●"/>
            </a:pPr>
            <a:r>
              <a:rPr lang="fr">
                <a:solidFill>
                  <a:schemeClr val="dk1"/>
                </a:solidFill>
              </a:rPr>
              <a:t>Conteneurs et remorques vides.</a:t>
            </a:r>
            <a:endParaRPr>
              <a:solidFill>
                <a:schemeClr val="dk1"/>
              </a:solidFill>
            </a:endParaRPr>
          </a:p>
          <a:p>
            <a:pPr indent="-342900" lvl="0" marL="457200" rtl="0" algn="just">
              <a:spcBef>
                <a:spcPts val="0"/>
              </a:spcBef>
              <a:spcAft>
                <a:spcPts val="0"/>
              </a:spcAft>
              <a:buClr>
                <a:schemeClr val="dk1"/>
              </a:buClr>
              <a:buSzPts val="1800"/>
              <a:buChar char="●"/>
            </a:pPr>
            <a:r>
              <a:rPr lang="fr">
                <a:solidFill>
                  <a:schemeClr val="dk1"/>
                </a:solidFill>
              </a:rPr>
              <a:t>Matières en vrac.</a:t>
            </a:r>
            <a:endParaRPr>
              <a:solidFill>
                <a:schemeClr val="dk1"/>
              </a:solidFill>
            </a:endParaRPr>
          </a:p>
          <a:p>
            <a:pPr indent="-342900" lvl="0" marL="457200" rtl="0" algn="just">
              <a:spcBef>
                <a:spcPts val="0"/>
              </a:spcBef>
              <a:spcAft>
                <a:spcPts val="0"/>
              </a:spcAft>
              <a:buClr>
                <a:schemeClr val="dk1"/>
              </a:buClr>
              <a:buSzPts val="1800"/>
              <a:buChar char="●"/>
            </a:pPr>
            <a:r>
              <a:rPr lang="fr">
                <a:solidFill>
                  <a:schemeClr val="dk1"/>
                </a:solidFill>
              </a:rPr>
              <a:t>Lait.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Les exemptions d’avoir un connaissement</a:t>
            </a:r>
            <a:endParaRPr/>
          </a:p>
        </p:txBody>
      </p:sp>
      <p:sp>
        <p:nvSpPr>
          <p:cNvPr id="131" name="Google Shape;131;p15"/>
          <p:cNvSpPr txBox="1"/>
          <p:nvPr>
            <p:ph idx="1" type="body"/>
          </p:nvPr>
        </p:nvSpPr>
        <p:spPr>
          <a:xfrm>
            <a:off x="866550" y="1143825"/>
            <a:ext cx="7410900" cy="2989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fr" sz="2200">
                <a:solidFill>
                  <a:schemeClr val="dk1"/>
                </a:solidFill>
              </a:rPr>
              <a:t>Des exemples:</a:t>
            </a:r>
            <a:endParaRPr sz="2200">
              <a:solidFill>
                <a:schemeClr val="dk1"/>
              </a:solidFill>
            </a:endParaRPr>
          </a:p>
          <a:p>
            <a:pPr indent="0" lvl="0" marL="0" rtl="0" algn="just">
              <a:spcBef>
                <a:spcPts val="0"/>
              </a:spcBef>
              <a:spcAft>
                <a:spcPts val="0"/>
              </a:spcAft>
              <a:buNone/>
            </a:pPr>
            <a:r>
              <a:t/>
            </a:r>
            <a:endParaRPr>
              <a:solidFill>
                <a:schemeClr val="dk1"/>
              </a:solidFill>
            </a:endParaRPr>
          </a:p>
          <a:p>
            <a:pPr indent="-342900" lvl="0" marL="457200" rtl="0" algn="just">
              <a:spcBef>
                <a:spcPts val="0"/>
              </a:spcBef>
              <a:spcAft>
                <a:spcPts val="0"/>
              </a:spcAft>
              <a:buClr>
                <a:schemeClr val="dk1"/>
              </a:buClr>
              <a:buSzPts val="1800"/>
              <a:buChar char="●"/>
            </a:pPr>
            <a:r>
              <a:rPr lang="fr">
                <a:solidFill>
                  <a:schemeClr val="dk1"/>
                </a:solidFill>
              </a:rPr>
              <a:t>Produits pétroliers muni d’un compteur et d’une capacité maximale de 18 200 litres.</a:t>
            </a:r>
            <a:endParaRPr>
              <a:solidFill>
                <a:schemeClr val="dk1"/>
              </a:solidFill>
            </a:endParaRPr>
          </a:p>
          <a:p>
            <a:pPr indent="-342900" lvl="0" marL="457200" rtl="0" algn="just">
              <a:spcBef>
                <a:spcPts val="0"/>
              </a:spcBef>
              <a:spcAft>
                <a:spcPts val="0"/>
              </a:spcAft>
              <a:buClr>
                <a:schemeClr val="dk1"/>
              </a:buClr>
              <a:buSzPts val="1800"/>
              <a:buChar char="●"/>
            </a:pPr>
            <a:r>
              <a:rPr lang="fr">
                <a:solidFill>
                  <a:schemeClr val="dk1"/>
                </a:solidFill>
              </a:rPr>
              <a:t>Carcasses d’automobiles.</a:t>
            </a:r>
            <a:endParaRPr>
              <a:solidFill>
                <a:schemeClr val="dk1"/>
              </a:solidFill>
            </a:endParaRPr>
          </a:p>
          <a:p>
            <a:pPr indent="-342900" lvl="0" marL="457200" rtl="0" algn="just">
              <a:spcBef>
                <a:spcPts val="0"/>
              </a:spcBef>
              <a:spcAft>
                <a:spcPts val="0"/>
              </a:spcAft>
              <a:buClr>
                <a:schemeClr val="dk1"/>
              </a:buClr>
              <a:buSzPts val="1800"/>
              <a:buChar char="●"/>
            </a:pPr>
            <a:r>
              <a:rPr lang="fr">
                <a:solidFill>
                  <a:schemeClr val="dk1"/>
                </a:solidFill>
              </a:rPr>
              <a:t>Déchets et recyclage.</a:t>
            </a:r>
            <a:endParaRPr>
              <a:solidFill>
                <a:schemeClr val="dk1"/>
              </a:solidFill>
            </a:endParaRPr>
          </a:p>
          <a:p>
            <a:pPr indent="-342900" lvl="0" marL="457200" rtl="0" algn="just">
              <a:spcBef>
                <a:spcPts val="0"/>
              </a:spcBef>
              <a:spcAft>
                <a:spcPts val="0"/>
              </a:spcAft>
              <a:buClr>
                <a:schemeClr val="dk1"/>
              </a:buClr>
              <a:buSzPts val="1800"/>
              <a:buChar char="●"/>
            </a:pPr>
            <a:r>
              <a:rPr lang="fr">
                <a:solidFill>
                  <a:schemeClr val="dk1"/>
                </a:solidFill>
              </a:rPr>
              <a:t>Véhicules remorqués par une dépanneuse.</a:t>
            </a:r>
            <a:endParaRPr>
              <a:solidFill>
                <a:schemeClr val="dk1"/>
              </a:solidFill>
            </a:endParaRPr>
          </a:p>
          <a:p>
            <a:pPr indent="-342900" lvl="0" marL="457200" rtl="0" algn="just">
              <a:spcBef>
                <a:spcPts val="0"/>
              </a:spcBef>
              <a:spcAft>
                <a:spcPts val="0"/>
              </a:spcAft>
              <a:buClr>
                <a:schemeClr val="dk1"/>
              </a:buClr>
              <a:buSzPts val="1800"/>
              <a:buChar char="●"/>
            </a:pPr>
            <a:r>
              <a:rPr lang="fr">
                <a:solidFill>
                  <a:schemeClr val="dk1"/>
                </a:solidFill>
              </a:rPr>
              <a:t>Substances fertilisantes.</a:t>
            </a:r>
            <a:endParaRPr>
              <a:solidFill>
                <a:schemeClr val="dk1"/>
              </a:solidFill>
            </a:endParaRPr>
          </a:p>
          <a:p>
            <a:pPr indent="-342900" lvl="0" marL="457200" rtl="0" algn="just">
              <a:spcBef>
                <a:spcPts val="0"/>
              </a:spcBef>
              <a:spcAft>
                <a:spcPts val="0"/>
              </a:spcAft>
              <a:buClr>
                <a:schemeClr val="dk1"/>
              </a:buClr>
              <a:buSzPts val="1800"/>
              <a:buChar char="●"/>
            </a:pPr>
            <a:r>
              <a:rPr lang="fr">
                <a:solidFill>
                  <a:schemeClr val="dk1"/>
                </a:solidFill>
              </a:rPr>
              <a:t>etc.</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Quelques définitions</a:t>
            </a:r>
            <a:endParaRPr/>
          </a:p>
        </p:txBody>
      </p:sp>
      <p:sp>
        <p:nvSpPr>
          <p:cNvPr id="137" name="Google Shape;137;p16"/>
          <p:cNvSpPr txBox="1"/>
          <p:nvPr>
            <p:ph idx="1" type="body"/>
          </p:nvPr>
        </p:nvSpPr>
        <p:spPr>
          <a:xfrm>
            <a:off x="737100" y="1580225"/>
            <a:ext cx="7669800" cy="1788300"/>
          </a:xfrm>
          <a:prstGeom prst="rect">
            <a:avLst/>
          </a:prstGeom>
        </p:spPr>
        <p:txBody>
          <a:bodyPr anchorCtr="0" anchor="t" bIns="91425" lIns="91425" spcFirstLastPara="1" rIns="91425" wrap="square" tIns="91425">
            <a:noAutofit/>
          </a:bodyPr>
          <a:lstStyle/>
          <a:p>
            <a:pPr indent="-368300" lvl="0" marL="457200" marR="0" rtl="0" algn="just">
              <a:lnSpc>
                <a:spcPct val="115000"/>
              </a:lnSpc>
              <a:spcBef>
                <a:spcPts val="0"/>
              </a:spcBef>
              <a:spcAft>
                <a:spcPts val="0"/>
              </a:spcAft>
              <a:buClr>
                <a:schemeClr val="dk1"/>
              </a:buClr>
              <a:buSzPts val="2200"/>
              <a:buChar char="●"/>
            </a:pPr>
            <a:r>
              <a:rPr lang="fr" sz="2200">
                <a:solidFill>
                  <a:schemeClr val="dk1"/>
                </a:solidFill>
              </a:rPr>
              <a:t>L’expéditeur :</a:t>
            </a:r>
            <a:endParaRPr sz="2200">
              <a:solidFill>
                <a:schemeClr val="dk1"/>
              </a:solidFill>
            </a:endParaRPr>
          </a:p>
          <a:p>
            <a:pPr indent="0" lvl="0" marL="457200" marR="0" rtl="0" algn="just">
              <a:lnSpc>
                <a:spcPct val="115000"/>
              </a:lnSpc>
              <a:spcBef>
                <a:spcPts val="0"/>
              </a:spcBef>
              <a:spcAft>
                <a:spcPts val="0"/>
              </a:spcAft>
              <a:buNone/>
            </a:pPr>
            <a:r>
              <a:t/>
            </a:r>
            <a:endParaRPr>
              <a:solidFill>
                <a:schemeClr val="dk1"/>
              </a:solidFill>
            </a:endParaRPr>
          </a:p>
          <a:p>
            <a:pPr indent="0" lvl="0" marL="457200" rtl="0" algn="just">
              <a:spcBef>
                <a:spcPts val="0"/>
              </a:spcBef>
              <a:spcAft>
                <a:spcPts val="0"/>
              </a:spcAft>
              <a:buNone/>
            </a:pPr>
            <a:r>
              <a:rPr lang="fr">
                <a:solidFill>
                  <a:schemeClr val="dk1"/>
                </a:solidFill>
              </a:rPr>
              <a:t>L’entreprise qui expédie la marchandise. </a:t>
            </a:r>
            <a:endParaRPr>
              <a:solidFill>
                <a:schemeClr val="dk1"/>
              </a:solidFill>
            </a:endParaRPr>
          </a:p>
          <a:p>
            <a:pPr indent="0" lvl="0" marL="457200" rtl="0" algn="just">
              <a:spcBef>
                <a:spcPts val="0"/>
              </a:spcBef>
              <a:spcAft>
                <a:spcPts val="0"/>
              </a:spcAft>
              <a:buNone/>
            </a:pPr>
            <a:r>
              <a:rPr lang="fr">
                <a:solidFill>
                  <a:schemeClr val="dk1"/>
                </a:solidFill>
              </a:rPr>
              <a:t>Le point d’origine du bien.</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Quelques définitions</a:t>
            </a:r>
            <a:endParaRPr/>
          </a:p>
        </p:txBody>
      </p:sp>
      <p:sp>
        <p:nvSpPr>
          <p:cNvPr id="143" name="Google Shape;143;p17"/>
          <p:cNvSpPr txBox="1"/>
          <p:nvPr/>
        </p:nvSpPr>
        <p:spPr>
          <a:xfrm>
            <a:off x="816225" y="1593575"/>
            <a:ext cx="7760700" cy="163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200"/>
              <a:t>Le transporteur :</a:t>
            </a:r>
            <a:endParaRPr sz="2200"/>
          </a:p>
          <a:p>
            <a:pPr indent="0" lvl="0" marL="0" rtl="0" algn="l">
              <a:spcBef>
                <a:spcPts val="0"/>
              </a:spcBef>
              <a:spcAft>
                <a:spcPts val="0"/>
              </a:spcAft>
              <a:buNone/>
            </a:pPr>
            <a:r>
              <a:t/>
            </a:r>
            <a:endParaRPr sz="1800"/>
          </a:p>
          <a:p>
            <a:pPr indent="0" lvl="0" marL="0" rtl="0" algn="l">
              <a:spcBef>
                <a:spcPts val="0"/>
              </a:spcBef>
              <a:spcAft>
                <a:spcPts val="0"/>
              </a:spcAft>
              <a:buNone/>
            </a:pPr>
            <a:r>
              <a:rPr lang="fr" sz="1800"/>
              <a:t>L’exploitant de véhicules lourds qui accepte de prendre en sa possession la marchandise afin de l’acheminer par le réseau routier vers l’entité qui la recevra.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Quelques définitions</a:t>
            </a:r>
            <a:endParaRPr/>
          </a:p>
        </p:txBody>
      </p:sp>
      <p:sp>
        <p:nvSpPr>
          <p:cNvPr id="149" name="Google Shape;149;p18"/>
          <p:cNvSpPr txBox="1"/>
          <p:nvPr/>
        </p:nvSpPr>
        <p:spPr>
          <a:xfrm>
            <a:off x="893950" y="1593575"/>
            <a:ext cx="71775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200"/>
              <a:t>Le consignataire :</a:t>
            </a:r>
            <a:endParaRPr sz="2200"/>
          </a:p>
          <a:p>
            <a:pPr indent="0" lvl="0" marL="0" rtl="0" algn="l">
              <a:spcBef>
                <a:spcPts val="0"/>
              </a:spcBef>
              <a:spcAft>
                <a:spcPts val="0"/>
              </a:spcAft>
              <a:buNone/>
            </a:pPr>
            <a:r>
              <a:t/>
            </a:r>
            <a:endParaRPr sz="1800"/>
          </a:p>
          <a:p>
            <a:pPr indent="0" lvl="0" marL="0" rtl="0" algn="l">
              <a:spcBef>
                <a:spcPts val="0"/>
              </a:spcBef>
              <a:spcAft>
                <a:spcPts val="0"/>
              </a:spcAft>
              <a:buNone/>
            </a:pPr>
            <a:r>
              <a:rPr lang="fr" sz="1800"/>
              <a:t>L’entreprise qui reçoit la marchandise.</a:t>
            </a:r>
            <a:endParaRPr sz="1800"/>
          </a:p>
          <a:p>
            <a:pPr indent="0" lvl="0" marL="0" rtl="0" algn="l">
              <a:spcBef>
                <a:spcPts val="0"/>
              </a:spcBef>
              <a:spcAft>
                <a:spcPts val="0"/>
              </a:spcAft>
              <a:buNone/>
            </a:pPr>
            <a:r>
              <a:rPr lang="fr" sz="1800"/>
              <a:t>L’entité à qui la marchandise est dédiée.</a:t>
            </a:r>
            <a:endParaRPr sz="1800"/>
          </a:p>
          <a:p>
            <a:pPr indent="0" lvl="0" marL="0" rtl="0" algn="l">
              <a:spcBef>
                <a:spcPts val="0"/>
              </a:spcBef>
              <a:spcAft>
                <a:spcPts val="0"/>
              </a:spcAft>
              <a:buNone/>
            </a:pPr>
            <a:r>
              <a:rPr lang="fr" sz="1800"/>
              <a:t>C’est à cette adresse que la marchandise doit être acheminée et qui servira au conducteur pour planifier son itinéraire afin d’effectuer la livraison.</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