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9144000" cy="5143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6" d="100"/>
          <a:sy n="136" d="100"/>
        </p:scale>
        <p:origin x="288"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0" y="0"/>
            <a:ext cx="4572000" cy="5143500"/>
          </a:xfrm>
          <a:custGeom>
            <a:avLst/>
            <a:gdLst/>
            <a:ahLst/>
            <a:cxnLst/>
            <a:rect l="l" t="t" r="r" b="b"/>
            <a:pathLst>
              <a:path w="4572000" h="5143500">
                <a:moveTo>
                  <a:pt x="0" y="0"/>
                </a:moveTo>
                <a:lnTo>
                  <a:pt x="4571999" y="0"/>
                </a:lnTo>
                <a:lnTo>
                  <a:pt x="4571999" y="5143499"/>
                </a:lnTo>
                <a:lnTo>
                  <a:pt x="0" y="5143499"/>
                </a:lnTo>
                <a:lnTo>
                  <a:pt x="0" y="0"/>
                </a:lnTo>
                <a:close/>
              </a:path>
            </a:pathLst>
          </a:custGeom>
          <a:solidFill>
            <a:srgbClr val="EEEEEE"/>
          </a:solidFill>
        </p:spPr>
        <p:txBody>
          <a:bodyPr wrap="square" lIns="0" tIns="0" rIns="0" bIns="0" rtlCol="0"/>
          <a:lstStyle/>
          <a:p>
            <a:endParaRPr/>
          </a:p>
        </p:txBody>
      </p:sp>
      <p:sp>
        <p:nvSpPr>
          <p:cNvPr id="17" name="bk object 17"/>
          <p:cNvSpPr/>
          <p:nvPr/>
        </p:nvSpPr>
        <p:spPr>
          <a:xfrm>
            <a:off x="0" y="4281449"/>
            <a:ext cx="9143974" cy="86204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4281449"/>
            <a:ext cx="9144000" cy="862330"/>
          </a:xfrm>
          <a:custGeom>
            <a:avLst/>
            <a:gdLst/>
            <a:ahLst/>
            <a:cxnLst/>
            <a:rect l="l" t="t" r="r" b="b"/>
            <a:pathLst>
              <a:path w="9144000" h="862329">
                <a:moveTo>
                  <a:pt x="9143999" y="862049"/>
                </a:moveTo>
                <a:lnTo>
                  <a:pt x="0" y="862049"/>
                </a:lnTo>
                <a:lnTo>
                  <a:pt x="0" y="181460"/>
                </a:lnTo>
                <a:lnTo>
                  <a:pt x="9143999" y="0"/>
                </a:lnTo>
                <a:lnTo>
                  <a:pt x="9143999" y="862049"/>
                </a:lnTo>
                <a:close/>
              </a:path>
            </a:pathLst>
          </a:custGeom>
          <a:solidFill>
            <a:srgbClr val="707372">
              <a:alpha val="61538"/>
            </a:srgbClr>
          </a:solidFill>
        </p:spPr>
        <p:txBody>
          <a:bodyPr wrap="square" lIns="0" tIns="0" rIns="0" bIns="0" rtlCol="0"/>
          <a:lstStyle/>
          <a:p>
            <a:endParaRPr/>
          </a:p>
        </p:txBody>
      </p:sp>
      <p:sp>
        <p:nvSpPr>
          <p:cNvPr id="19" name="bk object 19"/>
          <p:cNvSpPr/>
          <p:nvPr/>
        </p:nvSpPr>
        <p:spPr>
          <a:xfrm>
            <a:off x="0" y="4281449"/>
            <a:ext cx="9144000" cy="181610"/>
          </a:xfrm>
          <a:custGeom>
            <a:avLst/>
            <a:gdLst/>
            <a:ahLst/>
            <a:cxnLst/>
            <a:rect l="l" t="t" r="r" b="b"/>
            <a:pathLst>
              <a:path w="9144000" h="181610">
                <a:moveTo>
                  <a:pt x="0" y="181460"/>
                </a:moveTo>
                <a:lnTo>
                  <a:pt x="9143999" y="0"/>
                </a:lnTo>
              </a:path>
            </a:pathLst>
          </a:custGeom>
          <a:ln w="9524">
            <a:solidFill>
              <a:srgbClr val="595959"/>
            </a:solidFill>
          </a:ln>
        </p:spPr>
        <p:txBody>
          <a:bodyPr wrap="square" lIns="0" tIns="0" rIns="0" bIns="0" rtlCol="0"/>
          <a:lstStyle/>
          <a:p>
            <a:endParaRPr/>
          </a:p>
        </p:txBody>
      </p:sp>
      <p:sp>
        <p:nvSpPr>
          <p:cNvPr id="20" name="bk object 20"/>
          <p:cNvSpPr/>
          <p:nvPr/>
        </p:nvSpPr>
        <p:spPr>
          <a:xfrm>
            <a:off x="8275349" y="4487150"/>
            <a:ext cx="548699" cy="304094"/>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215570" y="4583675"/>
            <a:ext cx="896854" cy="39359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6" name="Holder 6"/>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1D1B7"/>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4" name="Holder 4"/>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3" name="Holder 3"/>
          <p:cNvSpPr>
            <a:spLocks noGrp="1"/>
          </p:cNvSpPr>
          <p:nvPr>
            <p:ph type="dt" sz="half" idx="6"/>
          </p:nvPr>
        </p:nvSpPr>
        <p:spPr/>
        <p:txBody>
          <a:bodyPr lIns="0" tIns="0" rIns="0" bIns="0"/>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81449"/>
            <a:ext cx="9143974" cy="86204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4281449"/>
            <a:ext cx="9144000" cy="862330"/>
          </a:xfrm>
          <a:custGeom>
            <a:avLst/>
            <a:gdLst/>
            <a:ahLst/>
            <a:cxnLst/>
            <a:rect l="l" t="t" r="r" b="b"/>
            <a:pathLst>
              <a:path w="9144000" h="862329">
                <a:moveTo>
                  <a:pt x="9143999" y="862049"/>
                </a:moveTo>
                <a:lnTo>
                  <a:pt x="0" y="862049"/>
                </a:lnTo>
                <a:lnTo>
                  <a:pt x="0" y="181460"/>
                </a:lnTo>
                <a:lnTo>
                  <a:pt x="9143999" y="0"/>
                </a:lnTo>
                <a:lnTo>
                  <a:pt x="9143999" y="862049"/>
                </a:lnTo>
                <a:close/>
              </a:path>
            </a:pathLst>
          </a:custGeom>
          <a:solidFill>
            <a:srgbClr val="707372">
              <a:alpha val="61538"/>
            </a:srgbClr>
          </a:solidFill>
        </p:spPr>
        <p:txBody>
          <a:bodyPr wrap="square" lIns="0" tIns="0" rIns="0" bIns="0" rtlCol="0"/>
          <a:lstStyle/>
          <a:p>
            <a:endParaRPr/>
          </a:p>
        </p:txBody>
      </p:sp>
      <p:sp>
        <p:nvSpPr>
          <p:cNvPr id="18" name="bk object 18"/>
          <p:cNvSpPr/>
          <p:nvPr/>
        </p:nvSpPr>
        <p:spPr>
          <a:xfrm>
            <a:off x="0" y="4281449"/>
            <a:ext cx="9144000" cy="181610"/>
          </a:xfrm>
          <a:custGeom>
            <a:avLst/>
            <a:gdLst/>
            <a:ahLst/>
            <a:cxnLst/>
            <a:rect l="l" t="t" r="r" b="b"/>
            <a:pathLst>
              <a:path w="9144000" h="181610">
                <a:moveTo>
                  <a:pt x="0" y="181460"/>
                </a:moveTo>
                <a:lnTo>
                  <a:pt x="9143999" y="0"/>
                </a:lnTo>
              </a:path>
            </a:pathLst>
          </a:custGeom>
          <a:ln w="9524">
            <a:solidFill>
              <a:srgbClr val="595959"/>
            </a:solidFill>
          </a:ln>
        </p:spPr>
        <p:txBody>
          <a:bodyPr wrap="square" lIns="0" tIns="0" rIns="0" bIns="0" rtlCol="0"/>
          <a:lstStyle/>
          <a:p>
            <a:endParaRPr/>
          </a:p>
        </p:txBody>
      </p:sp>
      <p:sp>
        <p:nvSpPr>
          <p:cNvPr id="19" name="bk object 19"/>
          <p:cNvSpPr/>
          <p:nvPr/>
        </p:nvSpPr>
        <p:spPr>
          <a:xfrm>
            <a:off x="8275349" y="4487150"/>
            <a:ext cx="548699" cy="304094"/>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215570" y="4583675"/>
            <a:ext cx="896854" cy="393599"/>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356874" y="490532"/>
            <a:ext cx="8430250" cy="391159"/>
          </a:xfrm>
          <a:prstGeom prst="rect">
            <a:avLst/>
          </a:prstGeom>
        </p:spPr>
        <p:txBody>
          <a:bodyPr wrap="square" lIns="0" tIns="0" rIns="0" bIns="0">
            <a:spAutoFit/>
          </a:bodyPr>
          <a:lstStyle>
            <a:lvl1pPr>
              <a:defRPr sz="2400" b="1" i="0">
                <a:solidFill>
                  <a:srgbClr val="01D1B7"/>
                </a:solidFill>
                <a:latin typeface="Lucida Sans"/>
                <a:cs typeface="Lucida Sans"/>
              </a:defRPr>
            </a:lvl1pPr>
          </a:lstStyle>
          <a:p>
            <a:endParaRPr/>
          </a:p>
        </p:txBody>
      </p:sp>
      <p:sp>
        <p:nvSpPr>
          <p:cNvPr id="3" name="Holder 3"/>
          <p:cNvSpPr>
            <a:spLocks noGrp="1"/>
          </p:cNvSpPr>
          <p:nvPr>
            <p:ph type="body" idx="1"/>
          </p:nvPr>
        </p:nvSpPr>
        <p:spPr>
          <a:xfrm>
            <a:off x="530200" y="976529"/>
            <a:ext cx="8083599" cy="31991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159211" y="4790867"/>
            <a:ext cx="808990" cy="229235"/>
          </a:xfrm>
          <a:prstGeom prst="rect">
            <a:avLst/>
          </a:prstGeom>
        </p:spPr>
        <p:txBody>
          <a:bodyPr wrap="square" lIns="0" tIns="0" rIns="0" bIns="0">
            <a:spAutoFit/>
          </a:bodyPr>
          <a:lstStyle>
            <a:lvl1pPr>
              <a:defRPr sz="700" b="0" i="0">
                <a:solidFill>
                  <a:schemeClr val="bg1"/>
                </a:solidFill>
                <a:latin typeface="Times New Roman"/>
                <a:cs typeface="Times New Roman"/>
              </a:defRPr>
            </a:lvl1p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5" name="Holder 5"/>
          <p:cNvSpPr>
            <a:spLocks noGrp="1"/>
          </p:cNvSpPr>
          <p:nvPr>
            <p:ph type="dt" sz="half" idx="6"/>
          </p:nvPr>
        </p:nvSpPr>
        <p:spPr>
          <a:xfrm>
            <a:off x="660015" y="4865278"/>
            <a:ext cx="405765" cy="116839"/>
          </a:xfrm>
          <a:prstGeom prst="rect">
            <a:avLst/>
          </a:prstGeom>
        </p:spPr>
        <p:txBody>
          <a:bodyPr wrap="square" lIns="0" tIns="0" rIns="0" bIns="0">
            <a:spAutoFit/>
          </a:bodyPr>
          <a:lstStyle>
            <a:lvl1pPr>
              <a:defRPr sz="600" b="1" i="1">
                <a:solidFill>
                  <a:schemeClr val="bg1"/>
                </a:solidFill>
                <a:latin typeface="Trebuchet MS"/>
                <a:cs typeface="Trebuchet MS"/>
              </a:defRPr>
            </a:lvl1p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26875"/>
            <a:ext cx="9143999" cy="4216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1189990"/>
          </a:xfrm>
          <a:custGeom>
            <a:avLst/>
            <a:gdLst/>
            <a:ahLst/>
            <a:cxnLst/>
            <a:rect l="l" t="t" r="r" b="b"/>
            <a:pathLst>
              <a:path w="9144000" h="1189990">
                <a:moveTo>
                  <a:pt x="0" y="1189786"/>
                </a:moveTo>
                <a:lnTo>
                  <a:pt x="0" y="0"/>
                </a:lnTo>
                <a:lnTo>
                  <a:pt x="9143999" y="0"/>
                </a:lnTo>
                <a:lnTo>
                  <a:pt x="9143999" y="932550"/>
                </a:lnTo>
                <a:lnTo>
                  <a:pt x="0" y="1189786"/>
                </a:lnTo>
                <a:close/>
              </a:path>
            </a:pathLst>
          </a:custGeom>
          <a:solidFill>
            <a:srgbClr val="434343"/>
          </a:solidFill>
        </p:spPr>
        <p:txBody>
          <a:bodyPr wrap="square" lIns="0" tIns="0" rIns="0" bIns="0" rtlCol="0"/>
          <a:lstStyle/>
          <a:p>
            <a:endParaRPr/>
          </a:p>
        </p:txBody>
      </p:sp>
      <p:sp>
        <p:nvSpPr>
          <p:cNvPr id="4" name="object 4"/>
          <p:cNvSpPr/>
          <p:nvPr/>
        </p:nvSpPr>
        <p:spPr>
          <a:xfrm>
            <a:off x="0" y="932549"/>
            <a:ext cx="9144000" cy="257810"/>
          </a:xfrm>
          <a:custGeom>
            <a:avLst/>
            <a:gdLst/>
            <a:ahLst/>
            <a:cxnLst/>
            <a:rect l="l" t="t" r="r" b="b"/>
            <a:pathLst>
              <a:path w="9144000" h="257809">
                <a:moveTo>
                  <a:pt x="9143999" y="0"/>
                </a:moveTo>
                <a:lnTo>
                  <a:pt x="0" y="257236"/>
                </a:lnTo>
              </a:path>
            </a:pathLst>
          </a:custGeom>
          <a:ln w="9524">
            <a:solidFill>
              <a:srgbClr val="595959"/>
            </a:solidFill>
          </a:ln>
        </p:spPr>
        <p:txBody>
          <a:bodyPr wrap="square" lIns="0" tIns="0" rIns="0" bIns="0" rtlCol="0"/>
          <a:lstStyle/>
          <a:p>
            <a:endParaRPr/>
          </a:p>
        </p:txBody>
      </p:sp>
      <p:sp>
        <p:nvSpPr>
          <p:cNvPr id="5" name="object 5"/>
          <p:cNvSpPr/>
          <p:nvPr/>
        </p:nvSpPr>
        <p:spPr>
          <a:xfrm>
            <a:off x="8099512" y="177475"/>
            <a:ext cx="776799" cy="46857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081422" y="612781"/>
            <a:ext cx="808990" cy="236854"/>
          </a:xfrm>
          <a:prstGeom prst="rect">
            <a:avLst/>
          </a:prstGeom>
        </p:spPr>
        <p:txBody>
          <a:bodyPr vert="horz" wrap="square" lIns="0" tIns="17145" rIns="0" bIns="0" rtlCol="0">
            <a:spAutoFit/>
          </a:bodyPr>
          <a:lstStyle/>
          <a:p>
            <a:pPr marL="12700" marR="5080" indent="17780">
              <a:lnSpc>
                <a:spcPts val="830"/>
              </a:lnSpc>
              <a:spcBef>
                <a:spcPts val="135"/>
              </a:spcBef>
            </a:pPr>
            <a:r>
              <a:rPr sz="700" spc="-5" dirty="0">
                <a:solidFill>
                  <a:srgbClr val="FFFFFF"/>
                </a:solidFill>
                <a:latin typeface="Times New Roman"/>
                <a:cs typeface="Times New Roman"/>
              </a:rPr>
              <a:t>Commission scolaire  </a:t>
            </a:r>
            <a:r>
              <a:rPr sz="700" dirty="0">
                <a:solidFill>
                  <a:srgbClr val="FFFFFF"/>
                </a:solidFill>
                <a:latin typeface="Times New Roman"/>
                <a:cs typeface="Times New Roman"/>
              </a:rPr>
              <a:t>de </a:t>
            </a:r>
            <a:r>
              <a:rPr sz="700" spc="-5" dirty="0">
                <a:solidFill>
                  <a:srgbClr val="FFFFFF"/>
                </a:solidFill>
                <a:latin typeface="Times New Roman"/>
                <a:cs typeface="Times New Roman"/>
              </a:rPr>
              <a:t>la</a:t>
            </a:r>
            <a:r>
              <a:rPr sz="700" spc="-85" dirty="0">
                <a:solidFill>
                  <a:srgbClr val="FFFFFF"/>
                </a:solidFill>
                <a:latin typeface="Times New Roman"/>
                <a:cs typeface="Times New Roman"/>
              </a:rPr>
              <a:t> </a:t>
            </a:r>
            <a:r>
              <a:rPr sz="700" spc="-5" dirty="0">
                <a:solidFill>
                  <a:srgbClr val="FFFFFF"/>
                </a:solidFill>
                <a:latin typeface="Times New Roman"/>
                <a:cs typeface="Times New Roman"/>
              </a:rPr>
              <a:t>Rivière-du-Nord</a:t>
            </a:r>
            <a:endParaRPr sz="700">
              <a:latin typeface="Times New Roman"/>
              <a:cs typeface="Times New Roman"/>
            </a:endParaRPr>
          </a:p>
        </p:txBody>
      </p:sp>
      <p:sp>
        <p:nvSpPr>
          <p:cNvPr id="7" name="object 7"/>
          <p:cNvSpPr txBox="1">
            <a:spLocks noGrp="1"/>
          </p:cNvSpPr>
          <p:nvPr>
            <p:ph type="title"/>
          </p:nvPr>
        </p:nvSpPr>
        <p:spPr>
          <a:xfrm>
            <a:off x="257950" y="103087"/>
            <a:ext cx="6947534" cy="574040"/>
          </a:xfrm>
          <a:prstGeom prst="rect">
            <a:avLst/>
          </a:prstGeom>
        </p:spPr>
        <p:txBody>
          <a:bodyPr vert="horz" wrap="square" lIns="0" tIns="12700" rIns="0" bIns="0" rtlCol="0">
            <a:spAutoFit/>
          </a:bodyPr>
          <a:lstStyle/>
          <a:p>
            <a:pPr marL="12700">
              <a:lnSpc>
                <a:spcPct val="100000"/>
              </a:lnSpc>
              <a:spcBef>
                <a:spcPts val="100"/>
              </a:spcBef>
            </a:pPr>
            <a:r>
              <a:rPr lang="fr-CA" sz="3600" dirty="0">
                <a:solidFill>
                  <a:srgbClr val="FFC000"/>
                </a:solidFill>
                <a:latin typeface="Calibri"/>
                <a:cs typeface="Calibri"/>
              </a:rPr>
              <a:t>Class 1 </a:t>
            </a:r>
            <a:r>
              <a:rPr lang="fr-CA" sz="3600" dirty="0" err="1">
                <a:solidFill>
                  <a:srgbClr val="FFC000"/>
                </a:solidFill>
                <a:latin typeface="Calibri"/>
                <a:cs typeface="Calibri"/>
              </a:rPr>
              <a:t>Learner</a:t>
            </a:r>
            <a:r>
              <a:rPr lang="fr-CA" sz="3600" dirty="0">
                <a:solidFill>
                  <a:srgbClr val="FFC000"/>
                </a:solidFill>
                <a:latin typeface="Calibri"/>
                <a:cs typeface="Calibri"/>
              </a:rPr>
              <a:t> training program</a:t>
            </a:r>
            <a:endParaRPr sz="3600" dirty="0">
              <a:solidFill>
                <a:srgbClr val="FFC000"/>
              </a:solidFill>
              <a:latin typeface="Calibri"/>
              <a:cs typeface="Calibri"/>
            </a:endParaRPr>
          </a:p>
        </p:txBody>
      </p:sp>
      <p:sp>
        <p:nvSpPr>
          <p:cNvPr id="8" name="object 8"/>
          <p:cNvSpPr/>
          <p:nvPr/>
        </p:nvSpPr>
        <p:spPr>
          <a:xfrm>
            <a:off x="6056496" y="1191417"/>
            <a:ext cx="2720758" cy="3780337"/>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96674" y="1530084"/>
            <a:ext cx="5470725" cy="1885131"/>
          </a:xfrm>
          <a:prstGeom prst="rect">
            <a:avLst/>
          </a:prstGeom>
        </p:spPr>
        <p:txBody>
          <a:bodyPr vert="horz" wrap="square" lIns="0" tIns="12700" rIns="0" bIns="0" rtlCol="0">
            <a:spAutoFit/>
          </a:bodyPr>
          <a:lstStyle/>
          <a:p>
            <a:pPr marL="12700" marR="1248410">
              <a:lnSpc>
                <a:spcPct val="100000"/>
              </a:lnSpc>
              <a:spcBef>
                <a:spcPts val="100"/>
              </a:spcBef>
            </a:pPr>
            <a:r>
              <a:rPr lang="en-US" sz="3000" dirty="0">
                <a:solidFill>
                  <a:schemeClr val="bg1"/>
                </a:solidFill>
                <a:latin typeface="Calibri"/>
                <a:cs typeface="Calibri"/>
              </a:rPr>
              <a:t>CHAPTER 6</a:t>
            </a:r>
          </a:p>
          <a:p>
            <a:pPr marL="12700" marR="1248410">
              <a:lnSpc>
                <a:spcPct val="100000"/>
              </a:lnSpc>
              <a:spcBef>
                <a:spcPts val="100"/>
              </a:spcBef>
            </a:pPr>
            <a:r>
              <a:rPr lang="en-US" sz="3000" dirty="0">
                <a:solidFill>
                  <a:schemeClr val="bg1"/>
                </a:solidFill>
                <a:latin typeface="Calibri"/>
                <a:cs typeface="Calibri"/>
              </a:rPr>
              <a:t>COPING WITH DANGEROUS</a:t>
            </a:r>
          </a:p>
          <a:p>
            <a:pPr marL="12700" marR="1248410">
              <a:lnSpc>
                <a:spcPct val="100000"/>
              </a:lnSpc>
              <a:spcBef>
                <a:spcPts val="100"/>
              </a:spcBef>
            </a:pPr>
            <a:r>
              <a:rPr lang="en-US" sz="3000" dirty="0">
                <a:solidFill>
                  <a:schemeClr val="bg1"/>
                </a:solidFill>
                <a:latin typeface="Calibri"/>
                <a:cs typeface="Calibri"/>
              </a:rPr>
              <a:t>SITUATIONS </a:t>
            </a:r>
            <a:endParaRPr sz="3000" dirty="0">
              <a:solidFill>
                <a:schemeClr val="bg1"/>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675" y="490532"/>
            <a:ext cx="6597650" cy="391160"/>
          </a:xfrm>
          <a:prstGeom prst="rect">
            <a:avLst/>
          </a:prstGeom>
        </p:spPr>
        <p:txBody>
          <a:bodyPr vert="horz" wrap="square" lIns="0" tIns="12700" rIns="0" bIns="0" rtlCol="0">
            <a:spAutoFit/>
          </a:bodyPr>
          <a:lstStyle/>
          <a:p>
            <a:pPr marL="12700">
              <a:lnSpc>
                <a:spcPct val="100000"/>
              </a:lnSpc>
              <a:spcBef>
                <a:spcPts val="100"/>
              </a:spcBef>
            </a:pPr>
            <a:r>
              <a:rPr lang="en-US" spc="-130" dirty="0"/>
              <a:t>HOW TO MAKE AN EMERGENCY STOP​</a:t>
            </a:r>
            <a:endParaRPr spc="-130"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48717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10" dirty="0">
                <a:solidFill>
                  <a:srgbClr val="01D1B7"/>
                </a:solidFill>
                <a:latin typeface="Arial"/>
                <a:cs typeface="Arial"/>
              </a:rPr>
              <a:t>171</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0" name="ZoneTexte 9">
            <a:extLst>
              <a:ext uri="{FF2B5EF4-FFF2-40B4-BE49-F238E27FC236}">
                <a16:creationId xmlns:a16="http://schemas.microsoft.com/office/drawing/2014/main" id="{573B4F86-89DB-CAA1-A448-94F4E45047DD}"/>
              </a:ext>
            </a:extLst>
          </p:cNvPr>
          <p:cNvSpPr txBox="1"/>
          <p:nvPr/>
        </p:nvSpPr>
        <p:spPr>
          <a:xfrm>
            <a:off x="265625" y="971550"/>
            <a:ext cx="8421176" cy="954107"/>
          </a:xfrm>
          <a:prstGeom prst="rect">
            <a:avLst/>
          </a:prstGeom>
          <a:noFill/>
        </p:spPr>
        <p:txBody>
          <a:bodyPr wrap="square">
            <a:spAutoFit/>
          </a:bodyPr>
          <a:lstStyle/>
          <a:p>
            <a:r>
              <a:rPr lang="en-US" sz="1400" dirty="0"/>
              <a:t>Today, most heavy vehicles are equipped with an anti-lock brake system (ABS) that prevents the wheels from locking if the brakes are applied abruptly. However, circumstances may require you to drive a vehicle not equipped with an ABS system. If so, you must be able to use the proper technique to make an emergency stop without causing the wheels to lock up, as explained below:​</a:t>
            </a:r>
            <a:endParaRPr lang="fr-CA" sz="1400" dirty="0"/>
          </a:p>
        </p:txBody>
      </p:sp>
      <p:sp>
        <p:nvSpPr>
          <p:cNvPr id="12" name="ZoneTexte 11">
            <a:extLst>
              <a:ext uri="{FF2B5EF4-FFF2-40B4-BE49-F238E27FC236}">
                <a16:creationId xmlns:a16="http://schemas.microsoft.com/office/drawing/2014/main" id="{79F7BB7E-2E32-F8B7-6CBD-91AAFF5049EB}"/>
              </a:ext>
            </a:extLst>
          </p:cNvPr>
          <p:cNvSpPr txBox="1"/>
          <p:nvPr/>
        </p:nvSpPr>
        <p:spPr>
          <a:xfrm>
            <a:off x="307256" y="2051681"/>
            <a:ext cx="8074107" cy="1815882"/>
          </a:xfrm>
          <a:prstGeom prst="rect">
            <a:avLst/>
          </a:prstGeom>
          <a:noFill/>
        </p:spPr>
        <p:txBody>
          <a:bodyPr wrap="square">
            <a:spAutoFit/>
          </a:bodyPr>
          <a:lstStyle/>
          <a:p>
            <a:pPr marL="342900" indent="-342900" algn="just">
              <a:buFont typeface="+mj-lt"/>
              <a:buAutoNum type="arabicPeriod"/>
            </a:pPr>
            <a:r>
              <a:rPr lang="en-US" sz="1400" b="1" u="sng" dirty="0"/>
              <a:t>Press down on the brake pedal ​</a:t>
            </a:r>
          </a:p>
          <a:p>
            <a:pPr marL="342900" indent="-342900" algn="just">
              <a:buFont typeface="+mj-lt"/>
              <a:buAutoNum type="arabicPeriod"/>
            </a:pPr>
            <a:endParaRPr lang="en-US" sz="1400" dirty="0"/>
          </a:p>
          <a:p>
            <a:pPr marL="342900" indent="-342900" algn="just">
              <a:buFont typeface="+mj-lt"/>
              <a:buAutoNum type="arabicPeriod"/>
            </a:pPr>
            <a:r>
              <a:rPr lang="en-US" sz="1400" b="1" u="sng" dirty="0"/>
              <a:t>Gradually increase pressure on the brake pedal</a:t>
            </a:r>
            <a:r>
              <a:rPr lang="en-US" sz="1400" dirty="0"/>
              <a:t>, as far as you can </a:t>
            </a:r>
            <a:r>
              <a:rPr lang="en-US" sz="1400" b="1" u="sng" dirty="0"/>
              <a:t>without causing your wheels to lock up, until you bring your vehicle to a complete stop.​</a:t>
            </a:r>
          </a:p>
          <a:p>
            <a:pPr marL="342900" indent="-342900" algn="just">
              <a:buFont typeface="+mj-lt"/>
              <a:buAutoNum type="arabicPeriod"/>
            </a:pPr>
            <a:endParaRPr lang="en-US" sz="1400" dirty="0"/>
          </a:p>
          <a:p>
            <a:pPr algn="just"/>
            <a:r>
              <a:rPr lang="en-US" sz="1400" dirty="0"/>
              <a:t>​</a:t>
            </a:r>
            <a:r>
              <a:rPr lang="en-US" sz="1400" b="1" u="sng" dirty="0"/>
              <a:t>If you see that your wheels are locking up</a:t>
            </a:r>
            <a:r>
              <a:rPr lang="en-US" sz="1400" dirty="0"/>
              <a:t>, let go of the brake pedal 6 slightly to keep from losing control of your vehicle. Resume pressure on the brake as soon as the wheels start turning again, making sure that the wheels do not lock up.​</a:t>
            </a:r>
            <a:endParaRPr lang="fr-CA"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625" y="617556"/>
            <a:ext cx="8014970" cy="270908"/>
          </a:xfrm>
          <a:prstGeom prst="rect">
            <a:avLst/>
          </a:prstGeom>
        </p:spPr>
        <p:txBody>
          <a:bodyPr vert="horz" wrap="square" lIns="0" tIns="10795" rIns="0" bIns="0" rtlCol="0">
            <a:spAutoFit/>
          </a:bodyPr>
          <a:lstStyle/>
          <a:p>
            <a:pPr marL="12700" marR="5080">
              <a:lnSpc>
                <a:spcPct val="100699"/>
              </a:lnSpc>
              <a:spcBef>
                <a:spcPts val="85"/>
              </a:spcBef>
            </a:pPr>
            <a:r>
              <a:rPr lang="en-US" sz="1800" dirty="0"/>
              <a:t>IF YOUR BRAKES SHOULD FAIL WHILE DRIVING DOWN A HILL​</a:t>
            </a:r>
            <a:endParaRPr sz="1800"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0558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5" dirty="0">
                <a:solidFill>
                  <a:srgbClr val="01D1B7"/>
                </a:solidFill>
                <a:latin typeface="Arial"/>
                <a:cs typeface="Arial"/>
              </a:rPr>
              <a:t> </a:t>
            </a:r>
            <a:r>
              <a:rPr sz="800" spc="-60" dirty="0">
                <a:solidFill>
                  <a:srgbClr val="01D1B7"/>
                </a:solidFill>
                <a:latin typeface="Arial"/>
                <a:cs typeface="Arial"/>
              </a:rPr>
              <a:t>174</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0" name="ZoneTexte 9">
            <a:extLst>
              <a:ext uri="{FF2B5EF4-FFF2-40B4-BE49-F238E27FC236}">
                <a16:creationId xmlns:a16="http://schemas.microsoft.com/office/drawing/2014/main" id="{F5B9113C-9658-212C-2F62-300CA6AAA8DC}"/>
              </a:ext>
            </a:extLst>
          </p:cNvPr>
          <p:cNvSpPr txBox="1"/>
          <p:nvPr/>
        </p:nvSpPr>
        <p:spPr>
          <a:xfrm>
            <a:off x="484624" y="1141727"/>
            <a:ext cx="7897375" cy="1600438"/>
          </a:xfrm>
          <a:prstGeom prst="rect">
            <a:avLst/>
          </a:prstGeom>
          <a:noFill/>
        </p:spPr>
        <p:txBody>
          <a:bodyPr wrap="square">
            <a:spAutoFit/>
          </a:bodyPr>
          <a:lstStyle/>
          <a:p>
            <a:pPr algn="just"/>
            <a:r>
              <a:rPr lang="en-US" sz="1400" dirty="0"/>
              <a:t>Brakes are designed to withstand a certain amount of heat, but if you apply them too often or for too long at a time, they can overheat. Before starting down a steep grade, make sure that your brakes are in good condition. If you are not sure, pull over and check them.​</a:t>
            </a:r>
          </a:p>
          <a:p>
            <a:pPr algn="just"/>
            <a:endParaRPr lang="en-US" sz="1400" dirty="0"/>
          </a:p>
          <a:p>
            <a:pPr algn="just"/>
            <a:r>
              <a:rPr lang="en-US" sz="1400" dirty="0"/>
              <a:t>​If, despite all of these precautions, you realize that your brakes are not working properly, you will have to find a way of slowing down and stopping your vehicle quickly without losing control of it. Time is of the essence here because the greater your speed, the harder it will be to stop your vehicle.​</a:t>
            </a:r>
            <a:endParaRPr lang="fr-CA"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38150"/>
            <a:ext cx="4880000" cy="566822"/>
          </a:xfrm>
          <a:prstGeom prst="rect">
            <a:avLst/>
          </a:prstGeom>
        </p:spPr>
        <p:txBody>
          <a:bodyPr vert="horz" wrap="square" lIns="0" tIns="12700" rIns="0" bIns="0" rtlCol="0">
            <a:spAutoFit/>
          </a:bodyPr>
          <a:lstStyle/>
          <a:p>
            <a:pPr marL="12700">
              <a:lnSpc>
                <a:spcPct val="100000"/>
              </a:lnSpc>
              <a:spcBef>
                <a:spcPts val="100"/>
              </a:spcBef>
            </a:pPr>
            <a:r>
              <a:rPr lang="en-US" sz="1800" dirty="0"/>
              <a:t>If there is no emergency stopping area</a:t>
            </a:r>
            <a:br>
              <a:rPr lang="en-US" sz="1800" dirty="0"/>
            </a:br>
            <a:endParaRPr sz="1800" dirty="0"/>
          </a:p>
        </p:txBody>
      </p:sp>
      <p:sp>
        <p:nvSpPr>
          <p:cNvPr id="4" name="object 4"/>
          <p:cNvSpPr/>
          <p:nvPr/>
        </p:nvSpPr>
        <p:spPr>
          <a:xfrm>
            <a:off x="6974085" y="582924"/>
            <a:ext cx="1647699" cy="343665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6" name="object 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7" name="object 7"/>
          <p:cNvSpPr txBox="1"/>
          <p:nvPr/>
        </p:nvSpPr>
        <p:spPr>
          <a:xfrm>
            <a:off x="7511850" y="4120648"/>
            <a:ext cx="151384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40" dirty="0">
                <a:solidFill>
                  <a:srgbClr val="01D1B7"/>
                </a:solidFill>
                <a:latin typeface="Arial"/>
                <a:cs typeface="Arial"/>
              </a:rPr>
              <a:t>175</a:t>
            </a:r>
            <a:endParaRPr sz="8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9" name="object 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1" name="ZoneTexte 10">
            <a:extLst>
              <a:ext uri="{FF2B5EF4-FFF2-40B4-BE49-F238E27FC236}">
                <a16:creationId xmlns:a16="http://schemas.microsoft.com/office/drawing/2014/main" id="{1DAF48C0-8173-A375-BC00-80401A20A6D8}"/>
              </a:ext>
            </a:extLst>
          </p:cNvPr>
          <p:cNvSpPr txBox="1"/>
          <p:nvPr/>
        </p:nvSpPr>
        <p:spPr>
          <a:xfrm>
            <a:off x="175799" y="836930"/>
            <a:ext cx="6687476" cy="2954655"/>
          </a:xfrm>
          <a:prstGeom prst="rect">
            <a:avLst/>
          </a:prstGeom>
          <a:noFill/>
        </p:spPr>
        <p:txBody>
          <a:bodyPr wrap="square">
            <a:spAutoFit/>
          </a:bodyPr>
          <a:lstStyle/>
          <a:p>
            <a:pPr algn="just"/>
            <a:r>
              <a:rPr lang="en-US" sz="1400" b="1" u="sng" dirty="0"/>
              <a:t>You must steer your vehicle to a safe location to stop.</a:t>
            </a:r>
            <a:r>
              <a:rPr lang="en-US" sz="1400" dirty="0"/>
              <a:t> It is important to locate a place where the vehicle can be safely immobilized as quickly as possible. </a:t>
            </a:r>
          </a:p>
          <a:p>
            <a:pPr algn="just"/>
            <a:endParaRPr lang="en-US" sz="1400" dirty="0"/>
          </a:p>
          <a:p>
            <a:pPr algn="just"/>
            <a:r>
              <a:rPr lang="en-US" b="1" dirty="0">
                <a:solidFill>
                  <a:srgbClr val="0070C0"/>
                </a:solidFill>
              </a:rPr>
              <a:t>If there is an emergency stopping area: </a:t>
            </a:r>
          </a:p>
          <a:p>
            <a:pPr algn="just"/>
            <a:endParaRPr lang="en-US" sz="1400" dirty="0"/>
          </a:p>
          <a:p>
            <a:pPr algn="just"/>
            <a:r>
              <a:rPr lang="en-US" sz="1400" dirty="0"/>
              <a:t>You can use it; this will allow for a complete and safe stop. You can know the presence of such a roadway feature even before you enter the incline. In fact, the STOPPING AREA sign, accompanied by a distance indication, indicates the presence of an emergency lane with a stopping area, allowing for the safe immobilization of a vehicle whose braking system has become ineffective. </a:t>
            </a:r>
            <a:r>
              <a:rPr lang="en-US" sz="1400" b="1" u="sng" dirty="0"/>
              <a:t>This is followed by the S.O.S. STEEP SLOPE sign, which indicates the approach of a particularly steep </a:t>
            </a:r>
            <a:r>
              <a:rPr lang="en-US" sz="1400" dirty="0"/>
              <a:t>slope that includes an emergency lane. By following the indications accompanying the successive STOPPING AREA signs, you will be able to take the emergency lane that leads to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2933" y="307133"/>
            <a:ext cx="7429467" cy="382156"/>
          </a:xfrm>
          <a:prstGeom prst="rect">
            <a:avLst/>
          </a:prstGeom>
        </p:spPr>
        <p:txBody>
          <a:bodyPr vert="horz" wrap="square" lIns="0" tIns="12700" rIns="0" bIns="0" rtlCol="0">
            <a:spAutoFit/>
          </a:bodyPr>
          <a:lstStyle/>
          <a:p>
            <a:pPr marL="12700">
              <a:lnSpc>
                <a:spcPct val="100000"/>
              </a:lnSpc>
              <a:spcBef>
                <a:spcPts val="100"/>
              </a:spcBef>
            </a:pPr>
            <a:r>
              <a:rPr lang="en-US" spc="-45" dirty="0"/>
              <a:t>WHAT TO DO IN CASE OF A TIRE PUNCTURE</a:t>
            </a:r>
            <a:endParaRPr lang="fr-FR" spc="-45" dirty="0"/>
          </a:p>
        </p:txBody>
      </p:sp>
      <p:sp>
        <p:nvSpPr>
          <p:cNvPr id="5" name="object 5"/>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6" name="object 6"/>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7" name="object 7"/>
          <p:cNvSpPr txBox="1"/>
          <p:nvPr/>
        </p:nvSpPr>
        <p:spPr>
          <a:xfrm>
            <a:off x="7511850" y="4120648"/>
            <a:ext cx="151765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30" dirty="0">
                <a:solidFill>
                  <a:srgbClr val="01D1B7"/>
                </a:solidFill>
                <a:latin typeface="Arial"/>
                <a:cs typeface="Arial"/>
              </a:rPr>
              <a:t>163</a:t>
            </a:r>
            <a:endParaRPr sz="800">
              <a:latin typeface="Arial"/>
              <a:cs typeface="Arial"/>
            </a:endParaRPr>
          </a:p>
        </p:txBody>
      </p:sp>
      <p:sp>
        <p:nvSpPr>
          <p:cNvPr id="8" name="object 8"/>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9" name="object 9"/>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1" name="ZoneTexte 10">
            <a:extLst>
              <a:ext uri="{FF2B5EF4-FFF2-40B4-BE49-F238E27FC236}">
                <a16:creationId xmlns:a16="http://schemas.microsoft.com/office/drawing/2014/main" id="{A89A8828-6925-EFF3-1DEE-BD45B0BA294D}"/>
              </a:ext>
            </a:extLst>
          </p:cNvPr>
          <p:cNvSpPr txBox="1"/>
          <p:nvPr/>
        </p:nvSpPr>
        <p:spPr>
          <a:xfrm>
            <a:off x="228601" y="895350"/>
            <a:ext cx="4572000" cy="2893100"/>
          </a:xfrm>
          <a:prstGeom prst="rect">
            <a:avLst/>
          </a:prstGeom>
          <a:noFill/>
        </p:spPr>
        <p:txBody>
          <a:bodyPr wrap="square">
            <a:spAutoFit/>
          </a:bodyPr>
          <a:lstStyle/>
          <a:p>
            <a:pPr algn="just"/>
            <a:r>
              <a:rPr lang="en-US" sz="1400" b="1" dirty="0">
                <a:solidFill>
                  <a:srgbClr val="0070C0"/>
                </a:solidFill>
                <a:latin typeface="Arial" panose="020B0604020202020204" pitchFamily="34" charset="0"/>
                <a:cs typeface="Arial" panose="020B0604020202020204" pitchFamily="34" charset="0"/>
              </a:rPr>
              <a:t>Puncture of a Rear Tire on a Dual-Wheeled Vehicle   </a:t>
            </a:r>
          </a:p>
          <a:p>
            <a:pPr algn="just"/>
            <a:endParaRPr lang="en-US" sz="1400" b="1" dirty="0">
              <a:solidFill>
                <a:srgbClr val="0070C0"/>
              </a:solidFill>
              <a:latin typeface="Arial" panose="020B0604020202020204" pitchFamily="34" charset="0"/>
              <a:cs typeface="Arial" panose="020B0604020202020204" pitchFamily="34" charset="0"/>
            </a:endParaRPr>
          </a:p>
          <a:p>
            <a:pPr algn="just"/>
            <a:r>
              <a:rPr lang="en-US" sz="1400" b="1" u="sng" dirty="0">
                <a:latin typeface="Arial" panose="020B0604020202020204" pitchFamily="34" charset="0"/>
                <a:cs typeface="Arial" panose="020B0604020202020204" pitchFamily="34" charset="0"/>
              </a:rPr>
              <a:t>The puncture of one of the tires on a dual-wheeled semi-trailer has little effect on driving.</a:t>
            </a:r>
            <a:r>
              <a:rPr lang="en-US" sz="1400" dirty="0">
                <a:latin typeface="Arial" panose="020B0604020202020204" pitchFamily="34" charset="0"/>
                <a:cs typeface="Arial" panose="020B0604020202020204" pitchFamily="34" charset="0"/>
              </a:rPr>
              <a:t> The vehicle still maintains its stability. However, the additional load that the other tire must bear can damage it. Additionally, if one of the rear tires of the tractor blows out, a vibration may occur at the back of the tractor.</a:t>
            </a:r>
          </a:p>
          <a:p>
            <a:pPr algn="just"/>
            <a:r>
              <a:rPr lang="en-US" sz="1400" dirty="0">
                <a:latin typeface="Arial" panose="020B0604020202020204" pitchFamily="34" charset="0"/>
                <a:cs typeface="Arial" panose="020B0604020202020204" pitchFamily="34" charset="0"/>
              </a:rPr>
              <a:t>Often, the best way to determine if a tire has suffered a puncture, aside from noise or vibration, is to stop your vehicle and check the condition of the tires yourself. </a:t>
            </a:r>
            <a:r>
              <a:rPr lang="en-US" sz="1400" b="1" u="sng" dirty="0">
                <a:latin typeface="Arial" panose="020B0604020202020204" pitchFamily="34" charset="0"/>
                <a:cs typeface="Arial" panose="020B0604020202020204" pitchFamily="34" charset="0"/>
              </a:rPr>
              <a:t>If one of the tires is flat, you must cease driving the vehicle until it is repaired or replaced.</a:t>
            </a:r>
            <a:endParaRPr lang="fr-CA" sz="1400" b="1" u="sng"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3002B015-AB55-2A38-2C77-47D0F1243134}"/>
              </a:ext>
            </a:extLst>
          </p:cNvPr>
          <p:cNvSpPr txBox="1"/>
          <p:nvPr/>
        </p:nvSpPr>
        <p:spPr>
          <a:xfrm>
            <a:off x="4800601" y="893945"/>
            <a:ext cx="4167600" cy="2677656"/>
          </a:xfrm>
          <a:prstGeom prst="rect">
            <a:avLst/>
          </a:prstGeom>
          <a:noFill/>
        </p:spPr>
        <p:txBody>
          <a:bodyPr wrap="square">
            <a:spAutoFit/>
          </a:bodyPr>
          <a:lstStyle/>
          <a:p>
            <a:r>
              <a:rPr lang="en-US" sz="1400" b="1" dirty="0">
                <a:solidFill>
                  <a:srgbClr val="0070C0"/>
                </a:solidFill>
                <a:latin typeface="Arial" panose="020B0604020202020204" pitchFamily="34" charset="0"/>
                <a:cs typeface="Arial" panose="020B0604020202020204" pitchFamily="34" charset="0"/>
              </a:rPr>
              <a:t>Puncture of a Front Tire or a Rear Tire on a Non-Dual-Wheeled Vehicle</a:t>
            </a:r>
          </a:p>
          <a:p>
            <a:r>
              <a:rPr lang="en-US" sz="1400" dirty="0">
                <a:latin typeface="Arial" panose="020B0604020202020204" pitchFamily="34" charset="0"/>
                <a:cs typeface="Arial" panose="020B0604020202020204" pitchFamily="34" charset="0"/>
              </a:rPr>
              <a:t>The puncture of a front tire or a rear tire on a non-dual-wheeled </a:t>
            </a:r>
            <a:r>
              <a:rPr lang="en-US" sz="1400" b="1" u="sng" dirty="0">
                <a:latin typeface="Arial" panose="020B0604020202020204" pitchFamily="34" charset="0"/>
                <a:cs typeface="Arial" panose="020B0604020202020204" pitchFamily="34" charset="0"/>
              </a:rPr>
              <a:t>vehicle often results in a loss of control of the vehicle</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To maintain control of your vehicle, it is advisable to:</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Hold the steering wheel firmly to maneuver off the roadway.</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Gradually release the accelerator and</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Slowly apply the brakes to bring the vehicle to a stop in a safe location.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505857"/>
            <a:ext cx="7865745" cy="320601"/>
          </a:xfrm>
          <a:prstGeom prst="rect">
            <a:avLst/>
          </a:prstGeom>
        </p:spPr>
        <p:txBody>
          <a:bodyPr vert="horz" wrap="square" lIns="0" tIns="12700" rIns="0" bIns="0" rtlCol="0">
            <a:spAutoFit/>
          </a:bodyPr>
          <a:lstStyle/>
          <a:p>
            <a:pPr marL="12700">
              <a:lnSpc>
                <a:spcPct val="100000"/>
              </a:lnSpc>
              <a:spcBef>
                <a:spcPts val="100"/>
              </a:spcBef>
            </a:pPr>
            <a:r>
              <a:rPr lang="en-US" sz="2000" spc="-110" dirty="0">
                <a:latin typeface="Arial" panose="020B0604020202020204" pitchFamily="34" charset="0"/>
                <a:cs typeface="Arial" panose="020B0604020202020204" pitchFamily="34" charset="0"/>
              </a:rPr>
              <a:t>WHAT IS HYDROPLANING AND HOW SHOULD YOU REACT?​</a:t>
            </a:r>
            <a:endParaRPr sz="2000" spc="-110" dirty="0">
              <a:latin typeface="Arial" panose="020B0604020202020204" pitchFamily="34" charset="0"/>
              <a:cs typeface="Arial" panose="020B0604020202020204" pitchFamily="34" charset="0"/>
            </a:endParaRPr>
          </a:p>
        </p:txBody>
      </p:sp>
      <p:sp>
        <p:nvSpPr>
          <p:cNvPr id="6" name="object 6"/>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7" name="object 7"/>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8" name="object 8"/>
          <p:cNvSpPr txBox="1"/>
          <p:nvPr/>
        </p:nvSpPr>
        <p:spPr>
          <a:xfrm>
            <a:off x="7511850" y="4120648"/>
            <a:ext cx="152209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0" dirty="0">
                <a:solidFill>
                  <a:srgbClr val="01D1B7"/>
                </a:solidFill>
                <a:latin typeface="Arial"/>
                <a:cs typeface="Arial"/>
              </a:rPr>
              <a:t> </a:t>
            </a:r>
            <a:r>
              <a:rPr sz="800" spc="-15" dirty="0">
                <a:solidFill>
                  <a:srgbClr val="01D1B7"/>
                </a:solidFill>
                <a:latin typeface="Arial"/>
                <a:cs typeface="Arial"/>
              </a:rPr>
              <a:t>165</a:t>
            </a:r>
            <a:endParaRPr sz="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0" name="object 10"/>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2" name="ZoneTexte 11">
            <a:extLst>
              <a:ext uri="{FF2B5EF4-FFF2-40B4-BE49-F238E27FC236}">
                <a16:creationId xmlns:a16="http://schemas.microsoft.com/office/drawing/2014/main" id="{DCEA1C3C-783F-16B4-58E3-F3CC1413C542}"/>
              </a:ext>
            </a:extLst>
          </p:cNvPr>
          <p:cNvSpPr txBox="1"/>
          <p:nvPr/>
        </p:nvSpPr>
        <p:spPr>
          <a:xfrm>
            <a:off x="384724" y="895350"/>
            <a:ext cx="7616275" cy="954107"/>
          </a:xfrm>
          <a:prstGeom prst="rect">
            <a:avLst/>
          </a:prstGeom>
          <a:noFill/>
        </p:spPr>
        <p:txBody>
          <a:bodyPr wrap="square">
            <a:spAutoFit/>
          </a:bodyPr>
          <a:lstStyle/>
          <a:p>
            <a:r>
              <a:rPr lang="en-US" sz="1400" b="1" u="sng" dirty="0" err="1">
                <a:latin typeface="Arial" panose="020B0604020202020204" pitchFamily="34" charset="0"/>
                <a:cs typeface="Arial" panose="020B0604020202020204" pitchFamily="34" charset="0"/>
              </a:rPr>
              <a:t>Rydroplaning</a:t>
            </a:r>
            <a:r>
              <a:rPr lang="en-US" sz="1400" b="1" u="sng" dirty="0">
                <a:latin typeface="Arial" panose="020B0604020202020204" pitchFamily="34" charset="0"/>
                <a:cs typeface="Arial" panose="020B0604020202020204" pitchFamily="34" charset="0"/>
              </a:rPr>
              <a:t> occurs when vehicle tires lose traction, particularly when puddles form on the road surface due to rain</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thinlayer</a:t>
            </a:r>
            <a:r>
              <a:rPr lang="en-US" sz="1400" dirty="0">
                <a:latin typeface="Arial" panose="020B0604020202020204" pitchFamily="34" charset="0"/>
                <a:cs typeface="Arial" panose="020B0604020202020204" pitchFamily="34" charset="0"/>
              </a:rPr>
              <a:t> of water then forms between the tire and the road surface, causing the tires to lose their grip on the road. Hydroplaning can be even worse if your tires are underinflated or the tread is worn.​</a:t>
            </a:r>
            <a:endParaRPr lang="fr-CA" sz="14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7C3C905A-3D0F-EFEC-2CB5-FAE065A9389E}"/>
              </a:ext>
            </a:extLst>
          </p:cNvPr>
          <p:cNvSpPr txBox="1"/>
          <p:nvPr/>
        </p:nvSpPr>
        <p:spPr>
          <a:xfrm>
            <a:off x="457200" y="1962150"/>
            <a:ext cx="6406075" cy="369332"/>
          </a:xfrm>
          <a:prstGeom prst="rect">
            <a:avLst/>
          </a:prstGeom>
          <a:noFill/>
        </p:spPr>
        <p:txBody>
          <a:bodyPr wrap="square">
            <a:spAutoFit/>
          </a:bodyPr>
          <a:lstStyle/>
          <a:p>
            <a:r>
              <a:rPr lang="fr-CA" b="1" dirty="0" err="1">
                <a:solidFill>
                  <a:srgbClr val="0070C0"/>
                </a:solidFill>
                <a:latin typeface="Arial" panose="020B0604020202020204" pitchFamily="34" charset="0"/>
                <a:cs typeface="Arial" panose="020B0604020202020204" pitchFamily="34" charset="0"/>
              </a:rPr>
              <a:t>What</a:t>
            </a:r>
            <a:r>
              <a:rPr lang="fr-CA" b="1" dirty="0">
                <a:solidFill>
                  <a:srgbClr val="0070C0"/>
                </a:solidFill>
                <a:latin typeface="Arial" panose="020B0604020202020204" pitchFamily="34" charset="0"/>
                <a:cs typeface="Arial" panose="020B0604020202020204" pitchFamily="34" charset="0"/>
              </a:rPr>
              <a:t> </a:t>
            </a:r>
            <a:r>
              <a:rPr lang="fr-CA" b="1" dirty="0" err="1">
                <a:solidFill>
                  <a:srgbClr val="0070C0"/>
                </a:solidFill>
                <a:latin typeface="Arial" panose="020B0604020202020204" pitchFamily="34" charset="0"/>
                <a:cs typeface="Arial" panose="020B0604020202020204" pitchFamily="34" charset="0"/>
              </a:rPr>
              <a:t>should</a:t>
            </a:r>
            <a:r>
              <a:rPr lang="fr-CA" b="1" dirty="0">
                <a:solidFill>
                  <a:srgbClr val="0070C0"/>
                </a:solidFill>
                <a:latin typeface="Arial" panose="020B0604020202020204" pitchFamily="34" charset="0"/>
                <a:cs typeface="Arial" panose="020B0604020202020204" pitchFamily="34" charset="0"/>
              </a:rPr>
              <a:t> </a:t>
            </a:r>
            <a:r>
              <a:rPr lang="fr-CA" b="1" dirty="0" err="1">
                <a:solidFill>
                  <a:srgbClr val="0070C0"/>
                </a:solidFill>
                <a:latin typeface="Arial" panose="020B0604020202020204" pitchFamily="34" charset="0"/>
                <a:cs typeface="Arial" panose="020B0604020202020204" pitchFamily="34" charset="0"/>
              </a:rPr>
              <a:t>you</a:t>
            </a:r>
            <a:r>
              <a:rPr lang="fr-CA" b="1" dirty="0">
                <a:solidFill>
                  <a:srgbClr val="0070C0"/>
                </a:solidFill>
                <a:latin typeface="Arial" panose="020B0604020202020204" pitchFamily="34" charset="0"/>
                <a:cs typeface="Arial" panose="020B0604020202020204" pitchFamily="34" charset="0"/>
              </a:rPr>
              <a:t> do?</a:t>
            </a:r>
            <a:r>
              <a:rPr lang="fr-CA" dirty="0"/>
              <a:t>​</a:t>
            </a:r>
          </a:p>
        </p:txBody>
      </p:sp>
      <p:sp>
        <p:nvSpPr>
          <p:cNvPr id="16" name="ZoneTexte 15">
            <a:extLst>
              <a:ext uri="{FF2B5EF4-FFF2-40B4-BE49-F238E27FC236}">
                <a16:creationId xmlns:a16="http://schemas.microsoft.com/office/drawing/2014/main" id="{033FF06F-42ED-EDB5-DE4E-40B2E9634981}"/>
              </a:ext>
            </a:extLst>
          </p:cNvPr>
          <p:cNvSpPr txBox="1"/>
          <p:nvPr/>
        </p:nvSpPr>
        <p:spPr>
          <a:xfrm>
            <a:off x="457200" y="2444175"/>
            <a:ext cx="6406075" cy="1200329"/>
          </a:xfrm>
          <a:prstGeom prst="rect">
            <a:avLst/>
          </a:prstGeom>
          <a:noFill/>
        </p:spPr>
        <p:txBody>
          <a:bodyPr wrap="square">
            <a:spAutoFit/>
          </a:bodyPr>
          <a:lstStyle/>
          <a:p>
            <a:r>
              <a:rPr lang="en-US" sz="1200" b="1" u="sng" dirty="0">
                <a:latin typeface="Arial" panose="020B0604020202020204" pitchFamily="34" charset="0"/>
                <a:cs typeface="Arial" panose="020B0604020202020204" pitchFamily="34" charset="0"/>
              </a:rPr>
              <a:t>To maintain control of your vehicle</a:t>
            </a:r>
            <a:r>
              <a:rPr lang="en-US" sz="1200" dirty="0">
                <a:latin typeface="Arial" panose="020B0604020202020204" pitchFamily="34" charset="0"/>
                <a:cs typeface="Arial" panose="020B0604020202020204" pitchFamily="34" charset="0"/>
              </a:rPr>
              <a:t>:  you shall :​</a:t>
            </a:r>
          </a:p>
          <a:p>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Take your foot off the accelerator.​</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Avoid braking</a:t>
            </a:r>
            <a:r>
              <a:rPr lang="en-US" sz="1200" dirty="0">
                <a:latin typeface="Arial" panose="020B0604020202020204" pitchFamily="34" charset="0"/>
                <a:cs typeface="Arial" panose="020B0604020202020204" pitchFamily="34" charset="0"/>
              </a:rPr>
              <a:t>, since this could cause you to lose control of your vehicle. Once you have regained control of your vehicle, resume normal speed.​</a:t>
            </a:r>
            <a:endParaRPr lang="fr-CA" sz="1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5" y="505857"/>
            <a:ext cx="6474460" cy="289823"/>
          </a:xfrm>
          <a:prstGeom prst="rect">
            <a:avLst/>
          </a:prstGeom>
        </p:spPr>
        <p:txBody>
          <a:bodyPr vert="horz" wrap="square" lIns="0" tIns="12700" rIns="0" bIns="0" rtlCol="0">
            <a:spAutoFit/>
          </a:bodyPr>
          <a:lstStyle/>
          <a:p>
            <a:pPr marL="12700">
              <a:lnSpc>
                <a:spcPct val="100000"/>
              </a:lnSpc>
              <a:spcBef>
                <a:spcPts val="100"/>
              </a:spcBef>
            </a:pPr>
            <a:r>
              <a:rPr lang="en-US" sz="1800" spc="-85" dirty="0">
                <a:latin typeface="Arial" panose="020B0604020202020204" pitchFamily="34" charset="0"/>
                <a:cs typeface="Arial" panose="020B0604020202020204" pitchFamily="34" charset="0"/>
              </a:rPr>
              <a:t>​WHAT CAUSES SKIDDING?​</a:t>
            </a:r>
            <a:endParaRPr sz="1800" spc="-85" dirty="0">
              <a:latin typeface="Arial" panose="020B0604020202020204" pitchFamily="34" charset="0"/>
              <a:cs typeface="Arial" panose="020B0604020202020204" pitchFamily="34" charset="0"/>
            </a:endParaRPr>
          </a:p>
        </p:txBody>
      </p:sp>
      <p:sp>
        <p:nvSpPr>
          <p:cNvPr id="6" name="object 6"/>
          <p:cNvSpPr/>
          <p:nvPr/>
        </p:nvSpPr>
        <p:spPr>
          <a:xfrm>
            <a:off x="1065875" y="2491675"/>
            <a:ext cx="2770799" cy="162913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389375" y="2487798"/>
            <a:ext cx="2770800" cy="163690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9" name="object 9"/>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10" name="object 10"/>
          <p:cNvSpPr txBox="1"/>
          <p:nvPr/>
        </p:nvSpPr>
        <p:spPr>
          <a:xfrm>
            <a:off x="7511850" y="4120648"/>
            <a:ext cx="152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20" dirty="0">
                <a:solidFill>
                  <a:srgbClr val="01D1B7"/>
                </a:solidFill>
                <a:latin typeface="Arial"/>
                <a:cs typeface="Arial"/>
              </a:rPr>
              <a:t>166</a:t>
            </a:r>
            <a:endParaRPr sz="80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2" name="object 12"/>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4" name="ZoneTexte 13">
            <a:extLst>
              <a:ext uri="{FF2B5EF4-FFF2-40B4-BE49-F238E27FC236}">
                <a16:creationId xmlns:a16="http://schemas.microsoft.com/office/drawing/2014/main" id="{E8EAE35E-682C-A55D-E685-0A45999ECED6}"/>
              </a:ext>
            </a:extLst>
          </p:cNvPr>
          <p:cNvSpPr txBox="1"/>
          <p:nvPr/>
        </p:nvSpPr>
        <p:spPr>
          <a:xfrm>
            <a:off x="304800" y="825802"/>
            <a:ext cx="7315200" cy="954107"/>
          </a:xfrm>
          <a:prstGeom prst="rect">
            <a:avLst/>
          </a:prstGeom>
          <a:noFill/>
        </p:spPr>
        <p:txBody>
          <a:bodyPr wrap="square">
            <a:spAutoFit/>
          </a:bodyPr>
          <a:lstStyle/>
          <a:p>
            <a:pPr algn="just"/>
            <a:r>
              <a:rPr lang="en-US" sz="1400" b="1" u="sng" dirty="0">
                <a:latin typeface="Arial" panose="020B0604020202020204" pitchFamily="34" charset="0"/>
                <a:cs typeface="Arial" panose="020B0604020202020204" pitchFamily="34" charset="0"/>
              </a:rPr>
              <a:t>Most of the time, skidding is caused by travelling too fast on damaged, slippery or snow-covered road surfaces</a:t>
            </a:r>
            <a:r>
              <a:rPr lang="en-US" sz="1400" dirty="0">
                <a:latin typeface="Arial" panose="020B0604020202020204" pitchFamily="34" charset="0"/>
                <a:cs typeface="Arial" panose="020B0604020202020204" pitchFamily="34" charset="0"/>
              </a:rPr>
              <a:t>. When this happens, the tires lose their traction and tend to skid. This can happen if you brake too abruptly, if you take a curve too quickly, or if you are driving up or down a hill.​</a:t>
            </a:r>
            <a:endParaRPr lang="fr-CA" sz="1400"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A121E197-A599-8EED-FC7A-3D4DBEC6FEBC}"/>
              </a:ext>
            </a:extLst>
          </p:cNvPr>
          <p:cNvSpPr txBox="1"/>
          <p:nvPr/>
        </p:nvSpPr>
        <p:spPr>
          <a:xfrm>
            <a:off x="304801" y="1962150"/>
            <a:ext cx="4267200" cy="369332"/>
          </a:xfrm>
          <a:prstGeom prst="rect">
            <a:avLst/>
          </a:prstGeom>
          <a:noFill/>
        </p:spPr>
        <p:txBody>
          <a:bodyPr wrap="square">
            <a:spAutoFit/>
          </a:bodyPr>
          <a:lstStyle/>
          <a:p>
            <a:r>
              <a:rPr lang="fr-CA" b="1" dirty="0" err="1">
                <a:solidFill>
                  <a:srgbClr val="0070C0"/>
                </a:solidFill>
                <a:latin typeface="Arial" panose="020B0604020202020204" pitchFamily="34" charset="0"/>
                <a:cs typeface="Arial" panose="020B0604020202020204" pitchFamily="34" charset="0"/>
              </a:rPr>
              <a:t>Braking</a:t>
            </a:r>
            <a:r>
              <a:rPr lang="fr-CA" b="1" dirty="0">
                <a:solidFill>
                  <a:srgbClr val="0070C0"/>
                </a:solidFill>
                <a:latin typeface="Arial" panose="020B0604020202020204" pitchFamily="34" charset="0"/>
                <a:cs typeface="Arial" panose="020B0604020202020204" pitchFamily="34" charset="0"/>
              </a:rPr>
              <a:t> </a:t>
            </a:r>
            <a:r>
              <a:rPr lang="fr-CA" b="1" dirty="0" err="1">
                <a:solidFill>
                  <a:srgbClr val="0070C0"/>
                </a:solidFill>
                <a:latin typeface="Arial" panose="020B0604020202020204" pitchFamily="34" charset="0"/>
                <a:cs typeface="Arial" panose="020B0604020202020204" pitchFamily="34" charset="0"/>
              </a:rPr>
              <a:t>abruptly</a:t>
            </a:r>
            <a:r>
              <a:rPr lang="fr-CA" dirty="0"/>
              <a:t>​</a:t>
            </a:r>
          </a:p>
        </p:txBody>
      </p:sp>
      <p:sp>
        <p:nvSpPr>
          <p:cNvPr id="18" name="ZoneTexte 17">
            <a:extLst>
              <a:ext uri="{FF2B5EF4-FFF2-40B4-BE49-F238E27FC236}">
                <a16:creationId xmlns:a16="http://schemas.microsoft.com/office/drawing/2014/main" id="{E8DE2A46-67C3-C64E-1218-1D40070F76BC}"/>
              </a:ext>
            </a:extLst>
          </p:cNvPr>
          <p:cNvSpPr txBox="1"/>
          <p:nvPr/>
        </p:nvSpPr>
        <p:spPr>
          <a:xfrm>
            <a:off x="5389374" y="1733551"/>
            <a:ext cx="2992625" cy="369332"/>
          </a:xfrm>
          <a:prstGeom prst="rect">
            <a:avLst/>
          </a:prstGeom>
          <a:noFill/>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Driving up or down a hill​</a:t>
            </a:r>
            <a:endParaRPr lang="fr-CA" b="1"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625" y="490532"/>
            <a:ext cx="4750435" cy="391160"/>
          </a:xfrm>
          <a:prstGeom prst="rect">
            <a:avLst/>
          </a:prstGeom>
        </p:spPr>
        <p:txBody>
          <a:bodyPr vert="horz" wrap="square" lIns="0" tIns="12700" rIns="0" bIns="0" rtlCol="0">
            <a:spAutoFit/>
          </a:bodyPr>
          <a:lstStyle/>
          <a:p>
            <a:pPr marL="12700">
              <a:lnSpc>
                <a:spcPct val="100000"/>
              </a:lnSpc>
              <a:spcBef>
                <a:spcPts val="100"/>
              </a:spcBef>
            </a:pPr>
            <a:r>
              <a:rPr lang="fr-CA" spc="-100" dirty="0"/>
              <a:t>How to </a:t>
            </a:r>
            <a:r>
              <a:rPr lang="fr-CA" spc="-100" dirty="0" err="1"/>
              <a:t>avoid</a:t>
            </a:r>
            <a:r>
              <a:rPr lang="fr-CA" spc="-100" dirty="0"/>
              <a:t> </a:t>
            </a:r>
            <a:r>
              <a:rPr lang="fr-CA" spc="-100" dirty="0" err="1"/>
              <a:t>skidding</a:t>
            </a:r>
            <a:r>
              <a:rPr lang="fr-CA" spc="-100" dirty="0"/>
              <a:t>​</a:t>
            </a:r>
            <a:endParaRPr spc="-100"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1320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5" dirty="0">
                <a:solidFill>
                  <a:srgbClr val="01D1B7"/>
                </a:solidFill>
                <a:latin typeface="Arial"/>
                <a:cs typeface="Arial"/>
              </a:rPr>
              <a:t> </a:t>
            </a:r>
            <a:r>
              <a:rPr sz="800" spc="-40" dirty="0">
                <a:solidFill>
                  <a:srgbClr val="01D1B7"/>
                </a:solidFill>
                <a:latin typeface="Arial"/>
                <a:cs typeface="Arial"/>
              </a:rPr>
              <a:t>167</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0" name="ZoneTexte 9">
            <a:extLst>
              <a:ext uri="{FF2B5EF4-FFF2-40B4-BE49-F238E27FC236}">
                <a16:creationId xmlns:a16="http://schemas.microsoft.com/office/drawing/2014/main" id="{4670DC91-4EB2-29F9-193A-3284D526AD95}"/>
              </a:ext>
            </a:extLst>
          </p:cNvPr>
          <p:cNvSpPr txBox="1"/>
          <p:nvPr/>
        </p:nvSpPr>
        <p:spPr>
          <a:xfrm>
            <a:off x="1065780" y="971550"/>
            <a:ext cx="6554220" cy="4401205"/>
          </a:xfrm>
          <a:prstGeom prst="rect">
            <a:avLst/>
          </a:prstGeom>
          <a:noFill/>
        </p:spPr>
        <p:txBody>
          <a:bodyPr wrap="square">
            <a:spAutoFit/>
          </a:bodyPr>
          <a:lstStyle/>
          <a:p>
            <a:r>
              <a:rPr lang="en-US" sz="1400" dirty="0"/>
              <a:t>It is very hard to regain control of a heavy vehicle once it goes into a skid. </a:t>
            </a:r>
            <a:r>
              <a:rPr lang="en-US" sz="1400" b="1" u="sng" dirty="0"/>
              <a:t>The best approach is to drive defensively and try to avoid skidding.​</a:t>
            </a:r>
          </a:p>
          <a:p>
            <a:endParaRPr lang="en-US" sz="1400" b="1" u="sng" dirty="0"/>
          </a:p>
          <a:p>
            <a:r>
              <a:rPr lang="en-US" sz="1400" b="1" dirty="0">
                <a:solidFill>
                  <a:srgbClr val="0070C0"/>
                </a:solidFill>
              </a:rPr>
              <a:t>Ways to avoid skidding</a:t>
            </a:r>
            <a:r>
              <a:rPr lang="en-US" sz="1400" dirty="0"/>
              <a:t>​</a:t>
            </a:r>
          </a:p>
          <a:p>
            <a:endParaRPr lang="en-US" sz="1400" dirty="0"/>
          </a:p>
          <a:p>
            <a:pPr marL="285750" indent="-285750" algn="just">
              <a:buFont typeface="Wingdings" panose="05000000000000000000" pitchFamily="2" charset="2"/>
              <a:buChar char="Ø"/>
            </a:pPr>
            <a:r>
              <a:rPr lang="en-US" sz="1400" dirty="0"/>
              <a:t>​</a:t>
            </a:r>
            <a:r>
              <a:rPr lang="en-US" sz="1200" dirty="0"/>
              <a:t>Reduce your speed as dictated by road conditions and layout.​</a:t>
            </a:r>
          </a:p>
          <a:p>
            <a:pPr marL="171450" indent="-171450" algn="just">
              <a:buFont typeface="Wingdings" panose="05000000000000000000" pitchFamily="2" charset="2"/>
              <a:buChar char="Ø"/>
            </a:pPr>
            <a:endParaRPr lang="en-US" sz="1200" dirty="0"/>
          </a:p>
          <a:p>
            <a:pPr marL="171450" indent="-171450" algn="just">
              <a:buFont typeface="Wingdings" panose="05000000000000000000" pitchFamily="2" charset="2"/>
              <a:buChar char="Ø"/>
            </a:pPr>
            <a:r>
              <a:rPr lang="en-US" sz="1200" dirty="0"/>
              <a:t>Maintain a sufficient distance between your vehicle and other road users, especially when the pavement is slippery. This will help you avoid having to brake abruptly, which is one of the most frequent causes of skidding.​</a:t>
            </a:r>
          </a:p>
          <a:p>
            <a:pPr marL="171450" indent="-171450" algn="just">
              <a:buFont typeface="Wingdings" panose="05000000000000000000" pitchFamily="2" charset="2"/>
              <a:buChar char="Ø"/>
            </a:pPr>
            <a:endParaRPr lang="en-US" sz="1200" dirty="0"/>
          </a:p>
          <a:p>
            <a:pPr marL="171450" indent="-171450" algn="just">
              <a:buFont typeface="Wingdings" panose="05000000000000000000" pitchFamily="2" charset="2"/>
              <a:buChar char="Ø"/>
            </a:pPr>
            <a:r>
              <a:rPr lang="en-US" sz="1200" dirty="0"/>
              <a:t>​Check your semi-trailer in the rearview mirrors every time you brake. Let up on your brakes if the semi-trailer is starting to skid.​</a:t>
            </a:r>
          </a:p>
          <a:p>
            <a:endParaRPr lang="en-US" sz="1400" dirty="0"/>
          </a:p>
          <a:p>
            <a:pPr marL="285750" indent="-285750">
              <a:buFont typeface="Wingdings" panose="05000000000000000000" pitchFamily="2" charset="2"/>
              <a:buChar char="Ø"/>
            </a:pPr>
            <a:r>
              <a:rPr lang="en-US" sz="1400" dirty="0"/>
              <a:t>Do not use the hand brake to slow down your vehicle.​</a:t>
            </a:r>
          </a:p>
          <a:p>
            <a:endParaRPr lang="en-US" sz="1400" dirty="0"/>
          </a:p>
          <a:p>
            <a:r>
              <a:rPr lang="en-US" sz="1400" dirty="0"/>
              <a:t>​</a:t>
            </a:r>
          </a:p>
          <a:p>
            <a:endParaRPr lang="en-US" sz="1400" dirty="0"/>
          </a:p>
          <a:p>
            <a:r>
              <a:rPr lang="en-US" sz="1400" dirty="0"/>
              <a:t>​​</a:t>
            </a:r>
          </a:p>
          <a:p>
            <a:endParaRPr lang="en-US" sz="1400" dirty="0"/>
          </a:p>
          <a:p>
            <a:r>
              <a:rPr lang="en-US" sz="1400" dirty="0"/>
              <a:t>​</a:t>
            </a:r>
            <a:endParaRPr lang="fr-CA"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875">
              <a:lnSpc>
                <a:spcPct val="100000"/>
              </a:lnSpc>
              <a:spcBef>
                <a:spcPts val="100"/>
              </a:spcBef>
            </a:pPr>
            <a:r>
              <a:rPr lang="en-US" spc="-130" dirty="0"/>
              <a:t>HOW TO RECOVER FROM A SKID</a:t>
            </a:r>
            <a:endParaRPr spc="-130" dirty="0"/>
          </a:p>
        </p:txBody>
      </p:sp>
      <p:sp>
        <p:nvSpPr>
          <p:cNvPr id="3" name="object 3"/>
          <p:cNvSpPr txBox="1"/>
          <p:nvPr/>
        </p:nvSpPr>
        <p:spPr>
          <a:xfrm>
            <a:off x="408425" y="1002679"/>
            <a:ext cx="8161655" cy="2815514"/>
          </a:xfrm>
          <a:prstGeom prst="rect">
            <a:avLst/>
          </a:prstGeom>
        </p:spPr>
        <p:txBody>
          <a:bodyPr vert="horz" wrap="square" lIns="0" tIns="19685" rIns="0" bIns="0" rtlCol="0">
            <a:spAutoFit/>
          </a:bodyPr>
          <a:lstStyle/>
          <a:p>
            <a:pPr marL="12700" marR="5080">
              <a:lnSpc>
                <a:spcPts val="1430"/>
              </a:lnSpc>
              <a:spcBef>
                <a:spcPts val="155"/>
              </a:spcBef>
            </a:pPr>
            <a:r>
              <a:rPr lang="en-US" sz="1200" dirty="0">
                <a:latin typeface="Arial"/>
                <a:cs typeface="Arial"/>
              </a:rPr>
              <a:t>In situations where defensive driving is not enough to avoid skidding, the first thing to do is determine the cause of the skid.​ </a:t>
            </a:r>
          </a:p>
          <a:p>
            <a:pPr marL="12700" marR="5080">
              <a:lnSpc>
                <a:spcPts val="1430"/>
              </a:lnSpc>
              <a:spcBef>
                <a:spcPts val="155"/>
              </a:spcBef>
            </a:pPr>
            <a:endParaRPr lang="en-US" sz="1200" dirty="0">
              <a:latin typeface="Arial"/>
              <a:cs typeface="Arial"/>
            </a:endParaRPr>
          </a:p>
          <a:p>
            <a:pPr marL="12700" marR="5080">
              <a:lnSpc>
                <a:spcPts val="1430"/>
              </a:lnSpc>
              <a:spcBef>
                <a:spcPts val="155"/>
              </a:spcBef>
            </a:pPr>
            <a:r>
              <a:rPr lang="en-US" sz="1200" b="1" dirty="0">
                <a:solidFill>
                  <a:srgbClr val="0070C0"/>
                </a:solidFill>
                <a:latin typeface="Arial"/>
                <a:cs typeface="Arial"/>
              </a:rPr>
              <a:t>If the skid is caused by </a:t>
            </a:r>
            <a:r>
              <a:rPr lang="en-US" sz="1200" b="1" dirty="0" err="1">
                <a:solidFill>
                  <a:srgbClr val="0070C0"/>
                </a:solidFill>
                <a:latin typeface="Arial"/>
                <a:cs typeface="Arial"/>
              </a:rPr>
              <a:t>overbraking</a:t>
            </a:r>
            <a:r>
              <a:rPr lang="en-US" sz="1200" b="1" dirty="0">
                <a:solidFill>
                  <a:srgbClr val="0070C0"/>
                </a:solidFill>
                <a:latin typeface="Arial"/>
                <a:cs typeface="Arial"/>
              </a:rPr>
              <a:t>:​</a:t>
            </a:r>
          </a:p>
          <a:p>
            <a:pPr marL="12700" marR="5080">
              <a:lnSpc>
                <a:spcPts val="1430"/>
              </a:lnSpc>
              <a:spcBef>
                <a:spcPts val="155"/>
              </a:spcBef>
            </a:pPr>
            <a:endParaRPr lang="en-US" sz="1200" dirty="0">
              <a:latin typeface="Arial"/>
              <a:cs typeface="Arial"/>
            </a:endParaRPr>
          </a:p>
          <a:p>
            <a:pPr marL="241300" marR="5080" indent="-228600">
              <a:lnSpc>
                <a:spcPts val="1430"/>
              </a:lnSpc>
              <a:spcBef>
                <a:spcPts val="155"/>
              </a:spcBef>
              <a:buFont typeface="Wingdings" panose="05000000000000000000" pitchFamily="2" charset="2"/>
              <a:buChar char="Ø"/>
            </a:pPr>
            <a:r>
              <a:rPr lang="en-US" sz="1200" b="1" u="sng" dirty="0">
                <a:latin typeface="Arial"/>
                <a:cs typeface="Arial"/>
              </a:rPr>
              <a:t>​Let go on the brake pedal </a:t>
            </a:r>
            <a:r>
              <a:rPr lang="en-US" sz="1200" dirty="0">
                <a:latin typeface="Arial"/>
                <a:cs typeface="Arial"/>
              </a:rPr>
              <a:t>so that your wheels start turning again and the tires can grip the pavement.​</a:t>
            </a:r>
          </a:p>
          <a:p>
            <a:pPr marL="12700" marR="5080">
              <a:lnSpc>
                <a:spcPts val="1430"/>
              </a:lnSpc>
              <a:spcBef>
                <a:spcPts val="155"/>
              </a:spcBef>
            </a:pPr>
            <a:endParaRPr lang="en-US" sz="1200" dirty="0">
              <a:latin typeface="Arial"/>
              <a:cs typeface="Arial"/>
            </a:endParaRPr>
          </a:p>
          <a:p>
            <a:pPr marL="12700" marR="5080">
              <a:lnSpc>
                <a:spcPts val="1430"/>
              </a:lnSpc>
              <a:spcBef>
                <a:spcPts val="155"/>
              </a:spcBef>
            </a:pPr>
            <a:r>
              <a:rPr lang="en-US" sz="1200" dirty="0">
                <a:latin typeface="Arial"/>
                <a:cs typeface="Arial"/>
              </a:rPr>
              <a:t>​</a:t>
            </a:r>
          </a:p>
          <a:p>
            <a:pPr marL="12700" marR="5080">
              <a:lnSpc>
                <a:spcPts val="1430"/>
              </a:lnSpc>
              <a:spcBef>
                <a:spcPts val="155"/>
              </a:spcBef>
            </a:pPr>
            <a:r>
              <a:rPr lang="en-US" sz="1200" b="1" dirty="0">
                <a:solidFill>
                  <a:srgbClr val="0070C0"/>
                </a:solidFill>
                <a:latin typeface="Arial"/>
                <a:cs typeface="Arial"/>
              </a:rPr>
              <a:t>If the skid is caused by rapid downshifting:​</a:t>
            </a:r>
          </a:p>
          <a:p>
            <a:pPr marL="12700" marR="5080">
              <a:lnSpc>
                <a:spcPts val="1430"/>
              </a:lnSpc>
              <a:spcBef>
                <a:spcPts val="155"/>
              </a:spcBef>
            </a:pPr>
            <a:endParaRPr lang="en-US" sz="1200" dirty="0">
              <a:latin typeface="Arial"/>
              <a:cs typeface="Arial"/>
            </a:endParaRPr>
          </a:p>
          <a:p>
            <a:pPr marL="184150" marR="5080" indent="-171450">
              <a:lnSpc>
                <a:spcPts val="1430"/>
              </a:lnSpc>
              <a:spcBef>
                <a:spcPts val="155"/>
              </a:spcBef>
              <a:buFont typeface="Wingdings" panose="05000000000000000000" pitchFamily="2" charset="2"/>
              <a:buChar char="Ø"/>
            </a:pPr>
            <a:r>
              <a:rPr lang="en-US" sz="1200" dirty="0">
                <a:latin typeface="Arial"/>
                <a:cs typeface="Arial"/>
              </a:rPr>
              <a:t>​</a:t>
            </a:r>
            <a:r>
              <a:rPr lang="en-US" sz="1200" b="1" u="sng" dirty="0">
                <a:latin typeface="Arial"/>
                <a:cs typeface="Arial"/>
              </a:rPr>
              <a:t>Press down on the clutch.​</a:t>
            </a:r>
          </a:p>
          <a:p>
            <a:pPr marL="12700" marR="5080">
              <a:lnSpc>
                <a:spcPts val="1430"/>
              </a:lnSpc>
              <a:spcBef>
                <a:spcPts val="155"/>
              </a:spcBef>
            </a:pPr>
            <a:endParaRPr lang="en-US" sz="1200" dirty="0">
              <a:latin typeface="Arial"/>
              <a:cs typeface="Arial"/>
            </a:endParaRPr>
          </a:p>
          <a:p>
            <a:pPr marL="12700" marR="5080">
              <a:lnSpc>
                <a:spcPts val="1430"/>
              </a:lnSpc>
              <a:spcBef>
                <a:spcPts val="155"/>
              </a:spcBef>
            </a:pPr>
            <a:r>
              <a:rPr lang="en-US" sz="1200" dirty="0">
                <a:latin typeface="Arial"/>
                <a:cs typeface="Arial"/>
              </a:rPr>
              <a:t>​IMPORTANT : Use the brake pedal as needed. Once you have recovered control of your vehicle, shift into the appropriate gear.​</a:t>
            </a:r>
            <a:endParaRPr sz="1200" dirty="0">
              <a:latin typeface="Arial"/>
              <a:cs typeface="Arial"/>
            </a:endParaRPr>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2336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5" dirty="0">
                <a:solidFill>
                  <a:srgbClr val="01D1B7"/>
                </a:solidFill>
                <a:latin typeface="Arial"/>
                <a:cs typeface="Arial"/>
              </a:rPr>
              <a:t>168</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625" y="831837"/>
            <a:ext cx="6174740" cy="320601"/>
          </a:xfrm>
          <a:prstGeom prst="rect">
            <a:avLst/>
          </a:prstGeom>
        </p:spPr>
        <p:txBody>
          <a:bodyPr vert="horz" wrap="square" lIns="0" tIns="12700" rIns="0" bIns="0" rtlCol="0">
            <a:spAutoFit/>
          </a:bodyPr>
          <a:lstStyle/>
          <a:p>
            <a:pPr marL="12700">
              <a:lnSpc>
                <a:spcPct val="100000"/>
              </a:lnSpc>
              <a:spcBef>
                <a:spcPts val="100"/>
              </a:spcBef>
            </a:pPr>
            <a:r>
              <a:rPr lang="en-US" sz="2000" dirty="0"/>
              <a:t>If the skid is caused by over accelerating:​</a:t>
            </a:r>
            <a:endParaRPr sz="2000" dirty="0"/>
          </a:p>
        </p:txBody>
      </p:sp>
      <p:sp>
        <p:nvSpPr>
          <p:cNvPr id="4" name="object 4"/>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5" name="object 5"/>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6" name="object 6"/>
          <p:cNvSpPr txBox="1"/>
          <p:nvPr/>
        </p:nvSpPr>
        <p:spPr>
          <a:xfrm>
            <a:off x="7511850" y="4120648"/>
            <a:ext cx="152336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15" dirty="0">
                <a:solidFill>
                  <a:srgbClr val="01D1B7"/>
                </a:solidFill>
                <a:latin typeface="Arial"/>
                <a:cs typeface="Arial"/>
              </a:rPr>
              <a:t>168</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8" name="object 8"/>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0" name="ZoneTexte 9">
            <a:extLst>
              <a:ext uri="{FF2B5EF4-FFF2-40B4-BE49-F238E27FC236}">
                <a16:creationId xmlns:a16="http://schemas.microsoft.com/office/drawing/2014/main" id="{5BC87BCC-E838-BCAB-CB62-E1E79CE10D97}"/>
              </a:ext>
            </a:extLst>
          </p:cNvPr>
          <p:cNvSpPr txBox="1"/>
          <p:nvPr/>
        </p:nvSpPr>
        <p:spPr>
          <a:xfrm>
            <a:off x="484625" y="1200150"/>
            <a:ext cx="6378650" cy="1661993"/>
          </a:xfrm>
          <a:prstGeom prst="rect">
            <a:avLst/>
          </a:prstGeom>
          <a:noFill/>
        </p:spPr>
        <p:txBody>
          <a:bodyPr wrap="square">
            <a:spAutoFit/>
          </a:bodyPr>
          <a:lstStyle/>
          <a:p>
            <a:pPr marL="285750" indent="-285750">
              <a:buFont typeface="Wingdings" panose="05000000000000000000" pitchFamily="2" charset="2"/>
              <a:buChar char="Ø"/>
            </a:pPr>
            <a:r>
              <a:rPr lang="en-US" sz="1400" b="1" u="sng" dirty="0"/>
              <a:t>Slowly release the accelerator </a:t>
            </a:r>
            <a:r>
              <a:rPr lang="en-US" sz="1400" dirty="0"/>
              <a:t>in order to regain control of your vehicle.​</a:t>
            </a:r>
          </a:p>
          <a:p>
            <a:endParaRPr lang="en-US" sz="1400" dirty="0"/>
          </a:p>
          <a:p>
            <a:r>
              <a:rPr lang="en-US" sz="1400" dirty="0"/>
              <a:t>​</a:t>
            </a:r>
          </a:p>
          <a:p>
            <a:endParaRPr lang="en-US" sz="1400" dirty="0"/>
          </a:p>
          <a:p>
            <a:r>
              <a:rPr lang="en-US" sz="1400" dirty="0"/>
              <a:t>IMPORTANT: Change gears as needed to keep your wheels from spinning, while bearing in mind the effects of compression by the engine and the supplemental brakes.</a:t>
            </a:r>
            <a:r>
              <a:rPr lang="en-US" dirty="0"/>
              <a:t>​</a:t>
            </a:r>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96649" y="1562839"/>
            <a:ext cx="4421941" cy="254096"/>
          </a:xfrm>
          <a:custGeom>
            <a:avLst/>
            <a:gdLst/>
            <a:ahLst/>
            <a:cxnLst/>
            <a:rect l="l" t="t" r="r" b="b"/>
            <a:pathLst>
              <a:path w="4572000" h="5143500">
                <a:moveTo>
                  <a:pt x="0" y="0"/>
                </a:moveTo>
                <a:lnTo>
                  <a:pt x="4571999" y="0"/>
                </a:lnTo>
                <a:lnTo>
                  <a:pt x="4571999" y="5143499"/>
                </a:lnTo>
                <a:lnTo>
                  <a:pt x="0" y="5143499"/>
                </a:lnTo>
                <a:lnTo>
                  <a:pt x="0" y="0"/>
                </a:lnTo>
                <a:close/>
              </a:path>
            </a:pathLst>
          </a:custGeom>
          <a:solidFill>
            <a:srgbClr val="EEEEEE"/>
          </a:solidFill>
        </p:spPr>
        <p:txBody>
          <a:bodyPr wrap="square" lIns="0" tIns="0" rIns="0" bIns="0" rtlCol="0"/>
          <a:lstStyle/>
          <a:p>
            <a:r>
              <a:rPr lang="en-US" sz="1200" b="1">
                <a:solidFill>
                  <a:srgbClr val="0070C0"/>
                </a:solidFill>
                <a:latin typeface="Arial" panose="020B0604020202020204" pitchFamily="34" charset="0"/>
                <a:cs typeface="Arial" panose="020B0604020202020204" pitchFamily="34" charset="0"/>
              </a:rPr>
              <a:t>If the rear end of the vehicle is skidding to the right:​</a:t>
            </a:r>
            <a:endParaRPr lang="en-US" sz="1200" b="1" dirty="0">
              <a:solidFill>
                <a:srgbClr val="0070C0"/>
              </a:solidFill>
              <a:latin typeface="Arial" panose="020B0604020202020204" pitchFamily="34" charset="0"/>
              <a:cs typeface="Arial" panose="020B0604020202020204" pitchFamily="34" charset="0"/>
            </a:endParaRPr>
          </a:p>
        </p:txBody>
      </p:sp>
      <p:sp>
        <p:nvSpPr>
          <p:cNvPr id="3" name="object 3"/>
          <p:cNvSpPr/>
          <p:nvPr/>
        </p:nvSpPr>
        <p:spPr>
          <a:xfrm>
            <a:off x="0" y="4281449"/>
            <a:ext cx="9143974" cy="8620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281449"/>
            <a:ext cx="9144000" cy="862330"/>
          </a:xfrm>
          <a:custGeom>
            <a:avLst/>
            <a:gdLst/>
            <a:ahLst/>
            <a:cxnLst/>
            <a:rect l="l" t="t" r="r" b="b"/>
            <a:pathLst>
              <a:path w="9144000" h="862329">
                <a:moveTo>
                  <a:pt x="9143999" y="862049"/>
                </a:moveTo>
                <a:lnTo>
                  <a:pt x="0" y="862049"/>
                </a:lnTo>
                <a:lnTo>
                  <a:pt x="0" y="181460"/>
                </a:lnTo>
                <a:lnTo>
                  <a:pt x="9143999" y="0"/>
                </a:lnTo>
                <a:lnTo>
                  <a:pt x="9143999" y="862049"/>
                </a:lnTo>
                <a:close/>
              </a:path>
            </a:pathLst>
          </a:custGeom>
          <a:solidFill>
            <a:srgbClr val="707372">
              <a:alpha val="61538"/>
            </a:srgbClr>
          </a:solidFill>
        </p:spPr>
        <p:txBody>
          <a:bodyPr wrap="square" lIns="0" tIns="0" rIns="0" bIns="0" rtlCol="0"/>
          <a:lstStyle/>
          <a:p>
            <a:endParaRPr/>
          </a:p>
        </p:txBody>
      </p:sp>
      <p:sp>
        <p:nvSpPr>
          <p:cNvPr id="5" name="object 5"/>
          <p:cNvSpPr/>
          <p:nvPr/>
        </p:nvSpPr>
        <p:spPr>
          <a:xfrm>
            <a:off x="0" y="4281449"/>
            <a:ext cx="9144000" cy="181610"/>
          </a:xfrm>
          <a:custGeom>
            <a:avLst/>
            <a:gdLst/>
            <a:ahLst/>
            <a:cxnLst/>
            <a:rect l="l" t="t" r="r" b="b"/>
            <a:pathLst>
              <a:path w="9144000" h="181610">
                <a:moveTo>
                  <a:pt x="0" y="181460"/>
                </a:moveTo>
                <a:lnTo>
                  <a:pt x="9143999" y="0"/>
                </a:lnTo>
              </a:path>
            </a:pathLst>
          </a:custGeom>
          <a:ln w="9524">
            <a:solidFill>
              <a:srgbClr val="595959"/>
            </a:solidFill>
          </a:ln>
        </p:spPr>
        <p:txBody>
          <a:bodyPr wrap="square" lIns="0" tIns="0" rIns="0" bIns="0" rtlCol="0"/>
          <a:lstStyle/>
          <a:p>
            <a:endParaRPr/>
          </a:p>
        </p:txBody>
      </p:sp>
      <p:sp>
        <p:nvSpPr>
          <p:cNvPr id="6" name="object 6"/>
          <p:cNvSpPr/>
          <p:nvPr/>
        </p:nvSpPr>
        <p:spPr>
          <a:xfrm>
            <a:off x="8275349" y="4487150"/>
            <a:ext cx="548699" cy="30409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5570" y="4583675"/>
            <a:ext cx="896854" cy="39359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4725" y="1541997"/>
            <a:ext cx="3927200" cy="1558760"/>
          </a:xfrm>
          <a:prstGeom prst="rect">
            <a:avLst/>
          </a:prstGeom>
        </p:spPr>
        <p:txBody>
          <a:bodyPr vert="horz" wrap="square" lIns="0" tIns="19685" rIns="0" bIns="0" rtlCol="0">
            <a:spAutoFit/>
          </a:bodyPr>
          <a:lstStyle/>
          <a:p>
            <a:pPr marL="368300" marR="5080" indent="-356235">
              <a:lnSpc>
                <a:spcPts val="1430"/>
              </a:lnSpc>
              <a:spcBef>
                <a:spcPts val="155"/>
              </a:spcBef>
              <a:tabLst>
                <a:tab pos="368300" algn="l"/>
              </a:tabLst>
            </a:pPr>
            <a:r>
              <a:rPr lang="en-US" sz="1200" b="1" spc="-5" dirty="0">
                <a:solidFill>
                  <a:srgbClr val="0070C0"/>
                </a:solidFill>
                <a:latin typeface="Arial"/>
                <a:cs typeface="Arial"/>
              </a:rPr>
              <a:t>If the rear end of the vehicle is skidding to the left:</a:t>
            </a:r>
          </a:p>
          <a:p>
            <a:pPr marL="368300" marR="5080" indent="-356235">
              <a:lnSpc>
                <a:spcPts val="1430"/>
              </a:lnSpc>
              <a:spcBef>
                <a:spcPts val="155"/>
              </a:spcBef>
              <a:tabLst>
                <a:tab pos="368300" algn="l"/>
              </a:tabLst>
            </a:pPr>
            <a:r>
              <a:rPr lang="en-US" sz="1200" b="1" spc="-5" dirty="0">
                <a:solidFill>
                  <a:srgbClr val="0070C0"/>
                </a:solidFill>
                <a:latin typeface="Arial"/>
                <a:cs typeface="Arial"/>
              </a:rPr>
              <a:t> </a:t>
            </a:r>
          </a:p>
          <a:p>
            <a:pPr marL="368300" marR="5080" indent="-356235" algn="just">
              <a:lnSpc>
                <a:spcPts val="1430"/>
              </a:lnSpc>
              <a:spcBef>
                <a:spcPts val="155"/>
              </a:spcBef>
              <a:tabLst>
                <a:tab pos="368300" algn="l"/>
              </a:tabLst>
            </a:pPr>
            <a:r>
              <a:rPr lang="en-US" sz="1200" spc="-5" dirty="0">
                <a:latin typeface="Arial"/>
                <a:cs typeface="Arial"/>
              </a:rPr>
              <a:t>1. </a:t>
            </a:r>
            <a:r>
              <a:rPr lang="en-US" sz="1200" dirty="0">
                <a:latin typeface="Arial"/>
                <a:cs typeface="Arial"/>
              </a:rPr>
              <a:t>Turn the steering wheel to the left to pull the vehicle back into a straight line.​</a:t>
            </a:r>
          </a:p>
          <a:p>
            <a:pPr marL="368300" marR="5080" indent="-356235" algn="just">
              <a:lnSpc>
                <a:spcPts val="1430"/>
              </a:lnSpc>
              <a:spcBef>
                <a:spcPts val="155"/>
              </a:spcBef>
              <a:tabLst>
                <a:tab pos="368300" algn="l"/>
              </a:tabLst>
            </a:pPr>
            <a:endParaRPr lang="en-US" sz="1200" dirty="0">
              <a:latin typeface="Arial"/>
              <a:cs typeface="Arial"/>
            </a:endParaRPr>
          </a:p>
          <a:p>
            <a:pPr marL="368300" marR="5080" indent="-356235" algn="just">
              <a:lnSpc>
                <a:spcPts val="1430"/>
              </a:lnSpc>
              <a:spcBef>
                <a:spcPts val="155"/>
              </a:spcBef>
              <a:tabLst>
                <a:tab pos="368300" algn="l"/>
              </a:tabLst>
            </a:pPr>
            <a:r>
              <a:rPr lang="en-US" sz="1200" dirty="0">
                <a:latin typeface="Arial"/>
                <a:cs typeface="Arial"/>
              </a:rPr>
              <a:t>2.  When the vehicle is almost back in line, turn the steering wheel to the right until the front wheels are lined up straight.​</a:t>
            </a:r>
            <a:endParaRPr sz="1200" dirty="0">
              <a:latin typeface="Arial"/>
              <a:cs typeface="Arial"/>
            </a:endParaRPr>
          </a:p>
        </p:txBody>
      </p:sp>
      <p:sp>
        <p:nvSpPr>
          <p:cNvPr id="9" name="object 9"/>
          <p:cNvSpPr txBox="1"/>
          <p:nvPr/>
        </p:nvSpPr>
        <p:spPr>
          <a:xfrm>
            <a:off x="384725" y="1821380"/>
            <a:ext cx="3937995" cy="199414"/>
          </a:xfrm>
          <a:prstGeom prst="rect">
            <a:avLst/>
          </a:prstGeom>
        </p:spPr>
        <p:txBody>
          <a:bodyPr vert="horz" wrap="square" lIns="0" tIns="19685" rIns="0" bIns="0" rtlCol="0">
            <a:spAutoFit/>
          </a:bodyPr>
          <a:lstStyle/>
          <a:p>
            <a:pPr marL="368300" marR="5080" indent="-356235" algn="just">
              <a:lnSpc>
                <a:spcPts val="1430"/>
              </a:lnSpc>
              <a:spcBef>
                <a:spcPts val="155"/>
              </a:spcBef>
            </a:pPr>
            <a:r>
              <a:rPr sz="1200" spc="-5" dirty="0">
                <a:latin typeface="Arial"/>
                <a:cs typeface="Arial"/>
              </a:rPr>
              <a:t> </a:t>
            </a:r>
            <a:endParaRPr sz="1200" dirty="0">
              <a:latin typeface="Arial"/>
              <a:cs typeface="Arial"/>
            </a:endParaRPr>
          </a:p>
        </p:txBody>
      </p:sp>
      <p:sp>
        <p:nvSpPr>
          <p:cNvPr id="10" name="object 10"/>
          <p:cNvSpPr txBox="1">
            <a:spLocks noGrp="1"/>
          </p:cNvSpPr>
          <p:nvPr>
            <p:ph type="title"/>
          </p:nvPr>
        </p:nvSpPr>
        <p:spPr>
          <a:xfrm>
            <a:off x="384725" y="395906"/>
            <a:ext cx="4109720" cy="299720"/>
          </a:xfrm>
          <a:prstGeom prst="rect">
            <a:avLst/>
          </a:prstGeom>
        </p:spPr>
        <p:txBody>
          <a:bodyPr vert="horz" wrap="square" lIns="0" tIns="12700" rIns="0" bIns="0" rtlCol="0">
            <a:spAutoFit/>
          </a:bodyPr>
          <a:lstStyle/>
          <a:p>
            <a:pPr marL="12700">
              <a:lnSpc>
                <a:spcPct val="100000"/>
              </a:lnSpc>
              <a:spcBef>
                <a:spcPts val="100"/>
              </a:spcBef>
            </a:pPr>
            <a:r>
              <a:rPr lang="fr-CA" sz="1800" dirty="0" err="1"/>
              <a:t>Maintain</a:t>
            </a:r>
            <a:r>
              <a:rPr lang="fr-CA" sz="1800" dirty="0"/>
              <a:t> </a:t>
            </a:r>
            <a:r>
              <a:rPr lang="fr-CA" sz="1800" dirty="0" err="1"/>
              <a:t>steering</a:t>
            </a:r>
            <a:r>
              <a:rPr lang="fr-CA" sz="1800" dirty="0"/>
              <a:t> control​</a:t>
            </a:r>
            <a:endParaRPr sz="1800" dirty="0"/>
          </a:p>
        </p:txBody>
      </p:sp>
      <p:sp>
        <p:nvSpPr>
          <p:cNvPr id="11" name="object 11"/>
          <p:cNvSpPr/>
          <p:nvPr/>
        </p:nvSpPr>
        <p:spPr>
          <a:xfrm>
            <a:off x="438525" y="1260393"/>
            <a:ext cx="5734050" cy="0"/>
          </a:xfrm>
          <a:custGeom>
            <a:avLst/>
            <a:gdLst/>
            <a:ahLst/>
            <a:cxnLst/>
            <a:rect l="l" t="t" r="r" b="b"/>
            <a:pathLst>
              <a:path w="5734050">
                <a:moveTo>
                  <a:pt x="0" y="0"/>
                </a:moveTo>
                <a:lnTo>
                  <a:pt x="5733603" y="0"/>
                </a:lnTo>
              </a:path>
            </a:pathLst>
          </a:custGeom>
          <a:ln w="13716">
            <a:solidFill>
              <a:srgbClr val="000000"/>
            </a:solidFill>
          </a:ln>
        </p:spPr>
        <p:txBody>
          <a:bodyPr wrap="square" lIns="0" tIns="0" rIns="0" bIns="0" rtlCol="0"/>
          <a:lstStyle/>
          <a:p>
            <a:endParaRPr/>
          </a:p>
        </p:txBody>
      </p:sp>
      <p:sp>
        <p:nvSpPr>
          <p:cNvPr id="12" name="object 12"/>
          <p:cNvSpPr txBox="1"/>
          <p:nvPr/>
        </p:nvSpPr>
        <p:spPr>
          <a:xfrm>
            <a:off x="425825" y="716579"/>
            <a:ext cx="8287384" cy="560987"/>
          </a:xfrm>
          <a:prstGeom prst="rect">
            <a:avLst/>
          </a:prstGeom>
        </p:spPr>
        <p:txBody>
          <a:bodyPr vert="horz" wrap="square" lIns="0" tIns="19685" rIns="0" bIns="0" rtlCol="0">
            <a:spAutoFit/>
          </a:bodyPr>
          <a:lstStyle/>
          <a:p>
            <a:pPr marL="12700" marR="5080" algn="just">
              <a:lnSpc>
                <a:spcPts val="1430"/>
              </a:lnSpc>
              <a:spcBef>
                <a:spcPts val="155"/>
              </a:spcBef>
            </a:pPr>
            <a:r>
              <a:rPr lang="en-US" sz="1400" dirty="0">
                <a:latin typeface="Calibri" panose="020F0502020204030204" pitchFamily="34" charset="0"/>
                <a:ea typeface="Calibri" panose="020F0502020204030204" pitchFamily="34" charset="0"/>
                <a:cs typeface="Calibri" panose="020F0502020204030204" pitchFamily="34" charset="0"/>
              </a:rPr>
              <a:t>Whether a skid is caused by braking abruptly, accelerating quickly or a loss of traction in a curve, the rear end of the vehicle will veer to the left or to the right. </a:t>
            </a:r>
            <a:r>
              <a:rPr lang="en-US" sz="1400" b="1" u="sng" dirty="0">
                <a:latin typeface="Calibri" panose="020F0502020204030204" pitchFamily="34" charset="0"/>
                <a:ea typeface="Calibri" panose="020F0502020204030204" pitchFamily="34" charset="0"/>
                <a:cs typeface="Calibri" panose="020F0502020204030204" pitchFamily="34" charset="0"/>
              </a:rPr>
              <a:t>To stop your vehicle from skidding completely out of control, you must turn your steering wheel in the same direction your vehicle is skidding.​</a:t>
            </a:r>
            <a:endParaRPr sz="1400" b="1" u="sng" dirty="0">
              <a:latin typeface="Calibri" panose="020F0502020204030204" pitchFamily="34" charset="0"/>
              <a:ea typeface="Calibri" panose="020F0502020204030204" pitchFamily="34" charset="0"/>
              <a:cs typeface="Calibri" panose="020F0502020204030204" pitchFamily="34" charset="0"/>
            </a:endParaRPr>
          </a:p>
        </p:txBody>
      </p:sp>
      <p:sp>
        <p:nvSpPr>
          <p:cNvPr id="15" name="object 15"/>
          <p:cNvSpPr/>
          <p:nvPr/>
        </p:nvSpPr>
        <p:spPr>
          <a:xfrm>
            <a:off x="1165600" y="3201486"/>
            <a:ext cx="2365449" cy="115902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667853" y="3208500"/>
            <a:ext cx="2310547" cy="11052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18" name="object 18"/>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19" name="object 19"/>
          <p:cNvSpPr txBox="1"/>
          <p:nvPr/>
        </p:nvSpPr>
        <p:spPr>
          <a:xfrm>
            <a:off x="7511850" y="4120648"/>
            <a:ext cx="152146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50" dirty="0">
                <a:solidFill>
                  <a:srgbClr val="01D1B7"/>
                </a:solidFill>
                <a:latin typeface="Arial"/>
                <a:cs typeface="Arial"/>
              </a:rPr>
              <a:t> </a:t>
            </a:r>
            <a:r>
              <a:rPr sz="800" spc="-20" dirty="0">
                <a:solidFill>
                  <a:srgbClr val="01D1B7"/>
                </a:solidFill>
                <a:latin typeface="Arial"/>
                <a:cs typeface="Arial"/>
              </a:rPr>
              <a:t>169</a:t>
            </a:r>
            <a:endParaRPr sz="8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21" name="object 21"/>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22" name="ZoneTexte 21">
            <a:extLst>
              <a:ext uri="{FF2B5EF4-FFF2-40B4-BE49-F238E27FC236}">
                <a16:creationId xmlns:a16="http://schemas.microsoft.com/office/drawing/2014/main" id="{F1C9A906-9A9F-5CB5-F54C-950A0AE92598}"/>
              </a:ext>
            </a:extLst>
          </p:cNvPr>
          <p:cNvSpPr txBox="1"/>
          <p:nvPr/>
        </p:nvSpPr>
        <p:spPr>
          <a:xfrm>
            <a:off x="4672605" y="1890395"/>
            <a:ext cx="3937995" cy="1384995"/>
          </a:xfrm>
          <a:prstGeom prst="rect">
            <a:avLst/>
          </a:prstGeom>
          <a:noFill/>
        </p:spPr>
        <p:txBody>
          <a:bodyPr wrap="square" rtlCol="0">
            <a:spAutoFit/>
          </a:bodyPr>
          <a:lstStyle/>
          <a:p>
            <a:pPr marL="342900" indent="-342900">
              <a:buFont typeface="+mj-lt"/>
              <a:buAutoNum type="arabicPeriod"/>
            </a:pPr>
            <a:r>
              <a:rPr lang="en-US" sz="1400" dirty="0"/>
              <a:t>Turn the steering wheel to the right to pull the vehicle back into a straight line.​</a:t>
            </a:r>
          </a:p>
          <a:p>
            <a:pPr marL="342900" indent="-342900">
              <a:buFont typeface="+mj-lt"/>
              <a:buAutoNum type="arabicPeriod"/>
            </a:pPr>
            <a:endParaRPr lang="en-US" sz="1400" dirty="0"/>
          </a:p>
          <a:p>
            <a:pPr marL="342900" indent="-342900">
              <a:buFont typeface="+mj-lt"/>
              <a:buAutoNum type="arabicPeriod"/>
            </a:pPr>
            <a:r>
              <a:rPr lang="en-US" sz="1400" dirty="0"/>
              <a:t>When the vehicle is almost back in line, turn the steering wheel to the left until the front wheels are lined up straight.​</a:t>
            </a:r>
            <a:endParaRPr lang="fr-CA"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725" y="491040"/>
            <a:ext cx="8519795" cy="375920"/>
          </a:xfrm>
          <a:prstGeom prst="rect">
            <a:avLst/>
          </a:prstGeom>
        </p:spPr>
        <p:txBody>
          <a:bodyPr vert="horz" wrap="square" lIns="0" tIns="12700" rIns="0" bIns="0" rtlCol="0">
            <a:spAutoFit/>
          </a:bodyPr>
          <a:lstStyle/>
          <a:p>
            <a:pPr marL="12700">
              <a:lnSpc>
                <a:spcPct val="100000"/>
              </a:lnSpc>
              <a:spcBef>
                <a:spcPts val="100"/>
              </a:spcBef>
            </a:pPr>
            <a:r>
              <a:rPr lang="fr-CA" sz="2300" dirty="0"/>
              <a:t>WHAT CAUSES JACKKNIFING?​</a:t>
            </a:r>
            <a:endParaRPr sz="2300" dirty="0"/>
          </a:p>
        </p:txBody>
      </p:sp>
      <p:sp>
        <p:nvSpPr>
          <p:cNvPr id="5" name="object 5"/>
          <p:cNvSpPr/>
          <p:nvPr/>
        </p:nvSpPr>
        <p:spPr>
          <a:xfrm>
            <a:off x="4907616" y="1831775"/>
            <a:ext cx="3362647" cy="22917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156649" y="4114798"/>
            <a:ext cx="1866264" cy="4445"/>
          </a:xfrm>
          <a:custGeom>
            <a:avLst/>
            <a:gdLst/>
            <a:ahLst/>
            <a:cxnLst/>
            <a:rect l="l" t="t" r="r" b="b"/>
            <a:pathLst>
              <a:path w="1866265" h="4445">
                <a:moveTo>
                  <a:pt x="0" y="0"/>
                </a:moveTo>
                <a:lnTo>
                  <a:pt x="1865699" y="3899"/>
                </a:lnTo>
              </a:path>
            </a:pathLst>
          </a:custGeom>
          <a:ln w="19049">
            <a:solidFill>
              <a:srgbClr val="01D1B7"/>
            </a:solidFill>
          </a:ln>
        </p:spPr>
        <p:txBody>
          <a:bodyPr wrap="square" lIns="0" tIns="0" rIns="0" bIns="0" rtlCol="0"/>
          <a:lstStyle/>
          <a:p>
            <a:endParaRPr/>
          </a:p>
        </p:txBody>
      </p:sp>
      <p:sp>
        <p:nvSpPr>
          <p:cNvPr id="7" name="object 7"/>
          <p:cNvSpPr/>
          <p:nvPr/>
        </p:nvSpPr>
        <p:spPr>
          <a:xfrm>
            <a:off x="8836108" y="4114116"/>
            <a:ext cx="635" cy="131445"/>
          </a:xfrm>
          <a:custGeom>
            <a:avLst/>
            <a:gdLst/>
            <a:ahLst/>
            <a:cxnLst/>
            <a:rect l="l" t="t" r="r" b="b"/>
            <a:pathLst>
              <a:path w="634" h="131445">
                <a:moveTo>
                  <a:pt x="149" y="-9524"/>
                </a:moveTo>
                <a:lnTo>
                  <a:pt x="149" y="140924"/>
                </a:lnTo>
              </a:path>
            </a:pathLst>
          </a:custGeom>
          <a:ln w="19349">
            <a:solidFill>
              <a:srgbClr val="01D1B7"/>
            </a:solidFill>
          </a:ln>
        </p:spPr>
        <p:txBody>
          <a:bodyPr wrap="square" lIns="0" tIns="0" rIns="0" bIns="0" rtlCol="0"/>
          <a:lstStyle/>
          <a:p>
            <a:endParaRPr/>
          </a:p>
        </p:txBody>
      </p:sp>
      <p:sp>
        <p:nvSpPr>
          <p:cNvPr id="8" name="object 8"/>
          <p:cNvSpPr txBox="1"/>
          <p:nvPr/>
        </p:nvSpPr>
        <p:spPr>
          <a:xfrm>
            <a:off x="7511850" y="4120648"/>
            <a:ext cx="151638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1D1B7"/>
                </a:solidFill>
                <a:latin typeface="Arial"/>
                <a:cs typeface="Arial"/>
              </a:rPr>
              <a:t>Conduire </a:t>
            </a:r>
            <a:r>
              <a:rPr sz="800" spc="25" dirty="0">
                <a:solidFill>
                  <a:srgbClr val="01D1B7"/>
                </a:solidFill>
                <a:latin typeface="Arial"/>
                <a:cs typeface="Arial"/>
              </a:rPr>
              <a:t>un </a:t>
            </a:r>
            <a:r>
              <a:rPr sz="800" spc="10" dirty="0">
                <a:solidFill>
                  <a:srgbClr val="01D1B7"/>
                </a:solidFill>
                <a:latin typeface="Arial"/>
                <a:cs typeface="Arial"/>
              </a:rPr>
              <a:t>véhicule </a:t>
            </a:r>
            <a:r>
              <a:rPr sz="800" spc="35" dirty="0">
                <a:solidFill>
                  <a:srgbClr val="01D1B7"/>
                </a:solidFill>
                <a:latin typeface="Arial"/>
                <a:cs typeface="Arial"/>
              </a:rPr>
              <a:t>lourd</a:t>
            </a:r>
            <a:r>
              <a:rPr sz="800" spc="40" dirty="0">
                <a:solidFill>
                  <a:srgbClr val="01D1B7"/>
                </a:solidFill>
                <a:latin typeface="Arial"/>
                <a:cs typeface="Arial"/>
              </a:rPr>
              <a:t> </a:t>
            </a:r>
            <a:r>
              <a:rPr sz="800" spc="-30" dirty="0">
                <a:solidFill>
                  <a:srgbClr val="01D1B7"/>
                </a:solidFill>
                <a:latin typeface="Arial"/>
                <a:cs typeface="Arial"/>
              </a:rPr>
              <a:t>170</a:t>
            </a:r>
            <a:endParaRPr sz="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7620" rIns="0" bIns="0" rtlCol="0">
            <a:spAutoFit/>
          </a:bodyPr>
          <a:lstStyle/>
          <a:p>
            <a:pPr marL="12700" marR="5080" indent="17780">
              <a:lnSpc>
                <a:spcPts val="830"/>
              </a:lnSpc>
              <a:spcBef>
                <a:spcPts val="60"/>
              </a:spcBef>
            </a:pPr>
            <a:r>
              <a:rPr spc="-5" dirty="0"/>
              <a:t>Commission scolaire  </a:t>
            </a:r>
            <a:r>
              <a:rPr dirty="0"/>
              <a:t>de </a:t>
            </a:r>
            <a:r>
              <a:rPr spc="-5" dirty="0"/>
              <a:t>la</a:t>
            </a:r>
            <a:r>
              <a:rPr spc="-85" dirty="0"/>
              <a:t> </a:t>
            </a:r>
            <a:r>
              <a:rPr spc="-5" dirty="0"/>
              <a:t>Rivière-du-Nord</a:t>
            </a:r>
          </a:p>
        </p:txBody>
      </p:sp>
      <p:sp>
        <p:nvSpPr>
          <p:cNvPr id="10" name="object 10"/>
          <p:cNvSpPr txBox="1">
            <a:spLocks noGrp="1"/>
          </p:cNvSpPr>
          <p:nvPr>
            <p:ph type="dt" sz="half" idx="6"/>
          </p:nvPr>
        </p:nvSpPr>
        <p:spPr>
          <a:prstGeom prst="rect">
            <a:avLst/>
          </a:prstGeom>
        </p:spPr>
        <p:txBody>
          <a:bodyPr vert="horz" wrap="square" lIns="0" tIns="12700" rIns="0" bIns="0" rtlCol="0">
            <a:spAutoFit/>
          </a:bodyPr>
          <a:lstStyle/>
          <a:p>
            <a:pPr marL="12700">
              <a:lnSpc>
                <a:spcPct val="100000"/>
              </a:lnSpc>
              <a:spcBef>
                <a:spcPts val="100"/>
              </a:spcBef>
            </a:pPr>
            <a:r>
              <a:rPr spc="-5" dirty="0"/>
              <a:t>ÇA</a:t>
            </a:r>
            <a:r>
              <a:rPr spc="-100" dirty="0"/>
              <a:t> </a:t>
            </a:r>
            <a:r>
              <a:rPr spc="-5" dirty="0"/>
              <a:t>ROULE</a:t>
            </a:r>
            <a:r>
              <a:rPr spc="-85" dirty="0"/>
              <a:t> </a:t>
            </a:r>
            <a:r>
              <a:rPr spc="-50" dirty="0"/>
              <a:t>!</a:t>
            </a:r>
          </a:p>
        </p:txBody>
      </p:sp>
      <p:sp>
        <p:nvSpPr>
          <p:cNvPr id="12" name="ZoneTexte 11">
            <a:extLst>
              <a:ext uri="{FF2B5EF4-FFF2-40B4-BE49-F238E27FC236}">
                <a16:creationId xmlns:a16="http://schemas.microsoft.com/office/drawing/2014/main" id="{04BF0B1B-E870-4E48-A9E9-EB85455718B9}"/>
              </a:ext>
            </a:extLst>
          </p:cNvPr>
          <p:cNvSpPr txBox="1"/>
          <p:nvPr/>
        </p:nvSpPr>
        <p:spPr>
          <a:xfrm>
            <a:off x="228600" y="895351"/>
            <a:ext cx="8153400" cy="738664"/>
          </a:xfrm>
          <a:prstGeom prst="rect">
            <a:avLst/>
          </a:prstGeom>
          <a:noFill/>
        </p:spPr>
        <p:txBody>
          <a:bodyPr wrap="square">
            <a:spAutoFit/>
          </a:bodyPr>
          <a:lstStyle/>
          <a:p>
            <a:r>
              <a:rPr lang="en-US" sz="1400" dirty="0"/>
              <a:t>Jackknifing is caused when the forward thrust of the semi-trailer pushes the tractor over to the left or to the right. The tractor and semi-trailer are said to have jackknifed if they wind up positioned at an angle of less than 90°.​</a:t>
            </a:r>
            <a:endParaRPr lang="fr-CA" sz="1400" dirty="0"/>
          </a:p>
        </p:txBody>
      </p:sp>
      <p:sp>
        <p:nvSpPr>
          <p:cNvPr id="14" name="ZoneTexte 13">
            <a:extLst>
              <a:ext uri="{FF2B5EF4-FFF2-40B4-BE49-F238E27FC236}">
                <a16:creationId xmlns:a16="http://schemas.microsoft.com/office/drawing/2014/main" id="{427368C0-914C-5B0F-F0EA-125961B16678}"/>
              </a:ext>
            </a:extLst>
          </p:cNvPr>
          <p:cNvSpPr txBox="1"/>
          <p:nvPr/>
        </p:nvSpPr>
        <p:spPr>
          <a:xfrm>
            <a:off x="381001" y="2038350"/>
            <a:ext cx="4419600" cy="738664"/>
          </a:xfrm>
          <a:prstGeom prst="rect">
            <a:avLst/>
          </a:prstGeom>
          <a:noFill/>
        </p:spPr>
        <p:txBody>
          <a:bodyPr wrap="square">
            <a:spAutoFit/>
          </a:bodyPr>
          <a:lstStyle/>
          <a:p>
            <a:r>
              <a:rPr lang="en-US" sz="1400" dirty="0"/>
              <a:t>If you notice that you are losing traction, </a:t>
            </a:r>
            <a:r>
              <a:rPr lang="en-US" sz="1400" b="1" u="sng" dirty="0"/>
              <a:t>you must quickly let up on the accelerator or the brake pedal, as applicable, to avoid jackknifing.​</a:t>
            </a:r>
            <a:endParaRPr lang="fr-CA" sz="1400" b="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1641</Words>
  <Application>Microsoft Office PowerPoint</Application>
  <PresentationFormat>Affichage à l'écran (16:9)</PresentationFormat>
  <Paragraphs>130</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Lucida Sans</vt:lpstr>
      <vt:lpstr>Times New Roman</vt:lpstr>
      <vt:lpstr>Trebuchet MS</vt:lpstr>
      <vt:lpstr>Wingdings</vt:lpstr>
      <vt:lpstr>Office Theme</vt:lpstr>
      <vt:lpstr>Class 1 Learner training program</vt:lpstr>
      <vt:lpstr>WHAT TO DO IN CASE OF A TIRE PUNCTURE</vt:lpstr>
      <vt:lpstr>WHAT IS HYDROPLANING AND HOW SHOULD YOU REACT?​</vt:lpstr>
      <vt:lpstr>​WHAT CAUSES SKIDDING?​</vt:lpstr>
      <vt:lpstr>How to avoid skidding​</vt:lpstr>
      <vt:lpstr>HOW TO RECOVER FROM A SKID</vt:lpstr>
      <vt:lpstr>If the skid is caused by over accelerating:​</vt:lpstr>
      <vt:lpstr>Maintain steering control​</vt:lpstr>
      <vt:lpstr>WHAT CAUSES JACKKNIFING?​</vt:lpstr>
      <vt:lpstr>HOW TO MAKE AN EMERGENCY STOP​</vt:lpstr>
      <vt:lpstr>IF YOUR BRAKES SHOULD FAIL WHILE DRIVING DOWN A HILL​</vt:lpstr>
      <vt:lpstr>If there is no emergency stopping area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Learner training program</dc:title>
  <dc:creator>Lacroix, Sonia</dc:creator>
  <cp:lastModifiedBy>Lacroix, Sonia</cp:lastModifiedBy>
  <cp:revision>1</cp:revision>
  <dcterms:created xsi:type="dcterms:W3CDTF">2024-09-09T18:12:22Z</dcterms:created>
  <dcterms:modified xsi:type="dcterms:W3CDTF">2024-09-09T18:55:27Z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