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Exo 2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34" Type="http://schemas.openxmlformats.org/officeDocument/2006/relationships/customXml" Target="../customXml/item1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font" Target="fonts/Oswald-bold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Exo2-bold.fntdata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Oswald-regular.fntdata"/><Relationship Id="rId23" Type="http://schemas.openxmlformats.org/officeDocument/2006/relationships/slide" Target="slides/slide18.xml"/><Relationship Id="rId28" Type="http://schemas.openxmlformats.org/officeDocument/2006/relationships/font" Target="fonts/Exo2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3.xml"/><Relationship Id="rId31" Type="http://schemas.openxmlformats.org/officeDocument/2006/relationships/font" Target="fonts/Exo2-bold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font" Target="fonts/Exo2-italic.fntdata"/><Relationship Id="rId14" Type="http://schemas.openxmlformats.org/officeDocument/2006/relationships/slide" Target="slides/slide9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276c5465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276c5465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276c5465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276c5465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276c5465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276c5465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76c5465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76c5465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276c5465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276c5465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276c5465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276c5465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276c5465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276c5465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276c5465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276c5465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276c5465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276c5465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276c5465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276c5465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276c5465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276c5465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276c54652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276c5465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276c5465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276c546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276c5465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276c5465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276c5465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276c5465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276c5465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276c5465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276c5465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276c5465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276c5465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276c5465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276c5465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276c5465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7" name="Google Shape;37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" name="Google Shape;45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" name="Google Shape;55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8" name="Google Shape;58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0" name="Google Shape;60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5" name="Google Shape;65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Méthodologie de recherche</a:t>
            </a:r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752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 u="sng"/>
              <a:t>Exemple 1 </a:t>
            </a:r>
            <a:endParaRPr sz="3500"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311700" y="11927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Choix du document:</a:t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141" y="1491948"/>
            <a:ext cx="1331725" cy="193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190850" y="47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/>
              <a:t>Exemple 1, suite</a:t>
            </a:r>
            <a:endParaRPr sz="1800" u="sng"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Recherche d’information:</a:t>
            </a:r>
            <a:endParaRPr sz="2500"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278" y="1106737"/>
            <a:ext cx="3837047" cy="31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Exemple 1, suite</a:t>
            </a:r>
            <a:endParaRPr sz="1800"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La solution:</a:t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5950"/>
            <a:ext cx="183832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7825" y="1043587"/>
            <a:ext cx="3925500" cy="32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 u="sng"/>
              <a:t>Exemple 2</a:t>
            </a:r>
            <a:endParaRPr b="1" sz="1800"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Choix du document:	</a:t>
            </a:r>
            <a:endParaRPr sz="2500"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400" y="1465700"/>
            <a:ext cx="1821225" cy="23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Exemple 2, suite</a:t>
            </a:r>
            <a:endParaRPr sz="1800"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Recherche d’information:</a:t>
            </a:r>
            <a:endParaRPr sz="2500"/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000" y="1065150"/>
            <a:ext cx="4506062" cy="31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Exemple 2, suite</a:t>
            </a:r>
            <a:endParaRPr sz="1800"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Solution:</a:t>
            </a:r>
            <a:endParaRPr sz="2500"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5950"/>
            <a:ext cx="183832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266" y="1017725"/>
            <a:ext cx="5164259" cy="31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311550" y="418150"/>
            <a:ext cx="85206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Méthode de recherche à partir d’un document numérique</a:t>
            </a:r>
            <a:endParaRPr b="1"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 u="sng"/>
              <a:t>Exemple 1 </a:t>
            </a:r>
            <a:endParaRPr b="1" sz="2300"/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311700" y="12867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r>
              <a:rPr lang="fr">
                <a:solidFill>
                  <a:schemeClr val="dk1"/>
                </a:solidFill>
              </a:rPr>
              <a:t>Choix du document:</a:t>
            </a:r>
            <a:endParaRPr sz="2500"/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275" y="1228525"/>
            <a:ext cx="5192550" cy="3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311700" y="283875"/>
            <a:ext cx="85206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Exemple 1, suite</a:t>
            </a:r>
            <a:endParaRPr sz="1800"/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311700" y="765475"/>
            <a:ext cx="8520600" cy="3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Recherche d’information: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00" y="1154925"/>
            <a:ext cx="8259150" cy="30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445025"/>
            <a:ext cx="85206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Exemple 1, conclusion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311700" y="122702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900">
                <a:solidFill>
                  <a:schemeClr val="dk1"/>
                </a:solidFill>
              </a:rPr>
              <a:t>Solution</a:t>
            </a:r>
            <a:r>
              <a:rPr lang="fr" sz="1100">
                <a:solidFill>
                  <a:schemeClr val="dk1"/>
                </a:solidFill>
              </a:rPr>
              <a:t>:</a:t>
            </a: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425" y="914900"/>
            <a:ext cx="6728175" cy="33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35950"/>
            <a:ext cx="160872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311700" y="445025"/>
            <a:ext cx="85206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 u="sng"/>
              <a:t>Exemple 2</a:t>
            </a:r>
            <a:endParaRPr sz="3500"/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Choix du document: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175" y="926525"/>
            <a:ext cx="5828399" cy="33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471900"/>
            <a:ext cx="8520600" cy="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900"/>
              <a:t>Démontrer une méthode de recherche</a:t>
            </a:r>
            <a:endParaRPr b="1" sz="1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900"/>
              <a:t> applicable aux documents papiers et numériques</a:t>
            </a:r>
            <a:endParaRPr sz="3200"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50" y="1893575"/>
            <a:ext cx="1749125" cy="1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2450" y="1481650"/>
            <a:ext cx="4553533" cy="9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6187" y="2438850"/>
            <a:ext cx="2606051" cy="13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311700" y="445025"/>
            <a:ext cx="8520600" cy="4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Exemple 2, suite</a:t>
            </a:r>
            <a:endParaRPr sz="1800"/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311700" y="886325"/>
            <a:ext cx="8520600" cy="32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Recherche d’information: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225" y="1329525"/>
            <a:ext cx="7251925" cy="29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311700" y="445025"/>
            <a:ext cx="8520600" cy="4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Exemple 2, conclusion</a:t>
            </a:r>
            <a:endParaRPr/>
          </a:p>
        </p:txBody>
      </p:sp>
      <p:sp>
        <p:nvSpPr>
          <p:cNvPr id="226" name="Google Shape;226;p30"/>
          <p:cNvSpPr txBox="1"/>
          <p:nvPr>
            <p:ph idx="1" type="body"/>
          </p:nvPr>
        </p:nvSpPr>
        <p:spPr>
          <a:xfrm>
            <a:off x="69975" y="886325"/>
            <a:ext cx="8645700" cy="3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Solution:</a:t>
            </a:r>
            <a:endParaRPr sz="2500"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375" y="886325"/>
            <a:ext cx="7144499" cy="33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675" y="1273175"/>
            <a:ext cx="1716175" cy="12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fghh</a:t>
            </a:r>
            <a:endParaRPr/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925" y="1055800"/>
            <a:ext cx="2783550" cy="18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500" y="1091550"/>
            <a:ext cx="1773225" cy="185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 u="sng"/>
              <a:t>Étapes à suivre pour effectuer une recherche documentaire</a:t>
            </a:r>
            <a:endParaRPr sz="5200"/>
          </a:p>
        </p:txBody>
      </p:sp>
      <p:sp>
        <p:nvSpPr>
          <p:cNvPr id="91" name="Google Shape;91;p12"/>
          <p:cNvSpPr txBox="1"/>
          <p:nvPr>
            <p:ph idx="2" type="body"/>
          </p:nvPr>
        </p:nvSpPr>
        <p:spPr>
          <a:xfrm>
            <a:off x="4572000" y="361475"/>
            <a:ext cx="4204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fr" sz="1700">
                <a:solidFill>
                  <a:schemeClr val="dk1"/>
                </a:solidFill>
              </a:rPr>
              <a:t>Définir ses objectifs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fr" sz="1700">
                <a:solidFill>
                  <a:schemeClr val="dk1"/>
                </a:solidFill>
              </a:rPr>
              <a:t>Préparer sa recherche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fr" sz="1700">
                <a:solidFill>
                  <a:schemeClr val="dk1"/>
                </a:solidFill>
              </a:rPr>
              <a:t>Choisir les types de documents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fr" sz="1700">
                <a:solidFill>
                  <a:schemeClr val="dk1"/>
                </a:solidFill>
              </a:rPr>
              <a:t>Repérer les documents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fr" sz="1700">
                <a:solidFill>
                  <a:schemeClr val="dk1"/>
                </a:solidFill>
              </a:rPr>
              <a:t>Evaluer la documentation recueillie et les informations utiles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300"/>
              <a:t>Mise en situation</a:t>
            </a:r>
            <a:endParaRPr sz="4000"/>
          </a:p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</a:rPr>
              <a:t>Vous avez terminé le chargement et l’arrimage d’une cargaison de bois ouvré chez l’expéditeur. Avant de prendre la route pour effectuer cette livraison, vous vous interrogez. À quel moment devez-vous effectuer l’inspection de l’arrimage pendant le trajet.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</a:rPr>
              <a:t>Quelle sera la réponse et la référence afin de respecter les normes d’arrimage des cargaisons?</a:t>
            </a:r>
            <a:endParaRPr sz="2000"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675" y="2332975"/>
            <a:ext cx="3867700" cy="18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chemeClr val="dk1"/>
                </a:solidFill>
              </a:rPr>
              <a:t>Définir ses objectifs :</a:t>
            </a:r>
            <a:endParaRPr sz="3800"/>
          </a:p>
        </p:txBody>
      </p:sp>
      <p:sp>
        <p:nvSpPr>
          <p:cNvPr id="104" name="Google Shape;104;p14"/>
          <p:cNvSpPr txBox="1"/>
          <p:nvPr>
            <p:ph idx="2" type="body"/>
          </p:nvPr>
        </p:nvSpPr>
        <p:spPr>
          <a:xfrm>
            <a:off x="4572000" y="241725"/>
            <a:ext cx="4452600" cy="39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7350" lvl="0" marL="457200" rtl="0" algn="just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Déterminer le type de travail à faire et les recherches à réaliser.</a:t>
            </a:r>
            <a:endParaRPr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À quel moment vous devrez effectuer l’inspection de la cargaison. </a:t>
            </a:r>
            <a:endParaRPr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Cerner le sujet.</a:t>
            </a:r>
            <a:endParaRPr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Arrimage.</a:t>
            </a:r>
            <a:endParaRPr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Réponses, références.</a:t>
            </a:r>
            <a:endParaRPr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 </a:t>
            </a:r>
            <a:r>
              <a:rPr lang="fr" u="sng">
                <a:solidFill>
                  <a:schemeClr val="dk1"/>
                </a:solidFill>
                <a:highlight>
                  <a:srgbClr val="EFEFEF"/>
                </a:highlight>
              </a:rPr>
              <a:t>"mot-clé"</a:t>
            </a:r>
            <a:endParaRPr u="sng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u="sng">
                <a:solidFill>
                  <a:schemeClr val="dk1"/>
                </a:solidFill>
                <a:highlight>
                  <a:srgbClr val="EFEFEF"/>
                </a:highlight>
              </a:rPr>
              <a:t>L’inspection de la cargaison.</a:t>
            </a:r>
            <a:r>
              <a:rPr lang="fr">
                <a:solidFill>
                  <a:schemeClr val="dk1"/>
                </a:solidFill>
              </a:rPr>
              <a:t> </a:t>
            </a:r>
            <a:endParaRPr u="sng">
              <a:solidFill>
                <a:schemeClr val="dk1"/>
              </a:solidFill>
              <a:highlight>
                <a:srgbClr val="D9D9D9"/>
              </a:highlight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275" y="900775"/>
            <a:ext cx="1821725" cy="18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700">
                <a:solidFill>
                  <a:schemeClr val="dk1"/>
                </a:solidFill>
              </a:rPr>
              <a:t>Préparer sa recherche :</a:t>
            </a:r>
            <a:endParaRPr sz="3700"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376" y="724075"/>
            <a:ext cx="1831600" cy="17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150" y="724075"/>
            <a:ext cx="4045200" cy="251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chemeClr val="dk1"/>
                </a:solidFill>
              </a:rPr>
              <a:t>Choisir les types de documents :</a:t>
            </a:r>
            <a:endParaRPr sz="3800"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525" y="724075"/>
            <a:ext cx="1861925" cy="17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9550" y="2457602"/>
            <a:ext cx="1215900" cy="159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550" y="407500"/>
            <a:ext cx="1215900" cy="16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2875" y="2457600"/>
            <a:ext cx="1021550" cy="159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2225" y="3289450"/>
            <a:ext cx="832625" cy="83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7104" y="407500"/>
            <a:ext cx="1133072" cy="164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" type="subTitle"/>
          </p:nvPr>
        </p:nvSpPr>
        <p:spPr>
          <a:xfrm>
            <a:off x="319250" y="2847049"/>
            <a:ext cx="40719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Repérer les documents : </a:t>
            </a:r>
            <a:r>
              <a:rPr b="1" lang="fr" sz="2800">
                <a:solidFill>
                  <a:schemeClr val="dk1"/>
                </a:solidFill>
              </a:rPr>
              <a:t> </a:t>
            </a:r>
            <a:endParaRPr sz="3800"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525" y="724075"/>
            <a:ext cx="1861925" cy="17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553988" y="3719975"/>
            <a:ext cx="38370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>
                <a:solidFill>
                  <a:schemeClr val="dk1"/>
                </a:solidFill>
              </a:rPr>
              <a:t>    </a:t>
            </a:r>
            <a:r>
              <a:rPr b="1" lang="fr" sz="1600">
                <a:solidFill>
                  <a:schemeClr val="dk1"/>
                </a:solidFill>
              </a:rPr>
              <a:t>(Versions papier ou numériques)</a:t>
            </a:r>
            <a:endParaRPr sz="200"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1075" y="2131725"/>
            <a:ext cx="1464375" cy="192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8800" y="199150"/>
            <a:ext cx="1408200" cy="20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idx="1" type="subTitle"/>
          </p:nvPr>
        </p:nvSpPr>
        <p:spPr>
          <a:xfrm>
            <a:off x="265500" y="2803075"/>
            <a:ext cx="4306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dk1"/>
                </a:solidFill>
              </a:rPr>
              <a:t>Évaluer la documentation recueillie et les informations utiles :</a:t>
            </a:r>
            <a:endParaRPr sz="2500"/>
          </a:p>
        </p:txBody>
      </p:sp>
      <p:sp>
        <p:nvSpPr>
          <p:cNvPr id="138" name="Google Shape;138;p18"/>
          <p:cNvSpPr txBox="1"/>
          <p:nvPr>
            <p:ph idx="2" type="body"/>
          </p:nvPr>
        </p:nvSpPr>
        <p:spPr>
          <a:xfrm>
            <a:off x="4872350" y="1342950"/>
            <a:ext cx="3695700" cy="26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200">
                <a:solidFill>
                  <a:schemeClr val="dk1"/>
                </a:solidFill>
                <a:highlight>
                  <a:srgbClr val="EFEFEF"/>
                </a:highlight>
              </a:rPr>
              <a:t>À quel moment vous devez effectuer l’inspection de l’arrimage pendant le trajet?</a:t>
            </a:r>
            <a:r>
              <a:rPr lang="fr" sz="2200">
                <a:solidFill>
                  <a:schemeClr val="dk1"/>
                </a:solidFill>
                <a:highlight>
                  <a:srgbClr val="D9D9D9"/>
                </a:highlight>
              </a:rPr>
              <a:t> </a:t>
            </a:r>
            <a:endParaRPr sz="2900"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400" y="724075"/>
            <a:ext cx="1743425" cy="17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4915200" y="523750"/>
            <a:ext cx="38409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u="sng"/>
              <a:t>Rappel de la question</a:t>
            </a:r>
            <a:endParaRPr sz="2800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058AFAC4ECD40A62F099AA74D6315" ma:contentTypeVersion="13" ma:contentTypeDescription="Crée un document." ma:contentTypeScope="" ma:versionID="eb45218e5d816f3671979fd0418cdc2c">
  <xsd:schema xmlns:xsd="http://www.w3.org/2001/XMLSchema" xmlns:xs="http://www.w3.org/2001/XMLSchema" xmlns:p="http://schemas.microsoft.com/office/2006/metadata/properties" xmlns:ns2="0fcec828-1626-48b7-8c79-bd8fbf620289" xmlns:ns3="ea3555d2-3589-4a06-9423-01f6fdf781d4" targetNamespace="http://schemas.microsoft.com/office/2006/metadata/properties" ma:root="true" ma:fieldsID="b08f7bc70117dbbc0df3dc8d520fd4bd" ns2:_="" ns3:_="">
    <xsd:import namespace="0fcec828-1626-48b7-8c79-bd8fbf620289"/>
    <xsd:import namespace="ea3555d2-3589-4a06-9423-01f6fdf781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ec828-1626-48b7-8c79-bd8fbf62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be27902-d95e-44e2-bfca-c04c9b8555b6}" ma:internalName="TaxCatchAll" ma:showField="CatchAllData" ma:web="0fcec828-1626-48b7-8c79-bd8fbf62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555d2-3589-4a06-9423-01f6fdf78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dfe4dc5-eb46-4b6f-86f8-cb08bb478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ec828-1626-48b7-8c79-bd8fbf620289" xsi:nil="true"/>
    <lcf76f155ced4ddcb4097134ff3c332f xmlns="ea3555d2-3589-4a06-9423-01f6fdf781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77ACDE-9433-49E5-A098-D6F547C052FB}"/>
</file>

<file path=customXml/itemProps2.xml><?xml version="1.0" encoding="utf-8"?>
<ds:datastoreItem xmlns:ds="http://schemas.openxmlformats.org/officeDocument/2006/customXml" ds:itemID="{3147EEBA-B98B-4905-9F83-FAA91409F29C}"/>
</file>

<file path=customXml/itemProps3.xml><?xml version="1.0" encoding="utf-8"?>
<ds:datastoreItem xmlns:ds="http://schemas.openxmlformats.org/officeDocument/2006/customXml" ds:itemID="{123ABCD6-D000-4D64-A1D8-0C5C4920CF4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0x010100D1A058AFAC4ECD40A62F099AA74D6315</vt:lpwstr>
  </property>
</Properties>
</file>