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92" r:id="rId3"/>
    <p:sldId id="269" r:id="rId4"/>
    <p:sldId id="270" r:id="rId5"/>
    <p:sldId id="271" r:id="rId6"/>
    <p:sldId id="272" r:id="rId7"/>
    <p:sldId id="273" r:id="rId8"/>
    <p:sldId id="274" r:id="rId9"/>
    <p:sldId id="275" r:id="rId10"/>
    <p:sldId id="276" r:id="rId11"/>
    <p:sldId id="277" r:id="rId12"/>
    <p:sldId id="278" r:id="rId13"/>
    <p:sldId id="279" r:id="rId14"/>
    <p:sldId id="280" r:id="rId15"/>
    <p:sldId id="257" r:id="rId16"/>
    <p:sldId id="293" r:id="rId17"/>
    <p:sldId id="258" r:id="rId18"/>
    <p:sldId id="259" r:id="rId19"/>
    <p:sldId id="260" r:id="rId20"/>
    <p:sldId id="261" r:id="rId21"/>
    <p:sldId id="262" r:id="rId22"/>
    <p:sldId id="294" r:id="rId23"/>
    <p:sldId id="263" r:id="rId24"/>
    <p:sldId id="264" r:id="rId25"/>
    <p:sldId id="265" r:id="rId26"/>
    <p:sldId id="266" r:id="rId27"/>
    <p:sldId id="267" r:id="rId28"/>
    <p:sldId id="282" r:id="rId29"/>
    <p:sldId id="283" r:id="rId30"/>
    <p:sldId id="284" r:id="rId31"/>
    <p:sldId id="285" r:id="rId32"/>
    <p:sldId id="286" r:id="rId33"/>
    <p:sldId id="287" r:id="rId34"/>
    <p:sldId id="288" r:id="rId35"/>
    <p:sldId id="289" r:id="rId36"/>
    <p:sldId id="290" r:id="rId37"/>
    <p:sldId id="291" r:id="rId38"/>
    <p:sldId id="295" r:id="rId39"/>
    <p:sldId id="296"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83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3E6C05-09FE-45FF-9F35-1A9E66A13E96}"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2A77497-28CE-4051-B957-1D9991D2A93C}">
      <dgm:prSet/>
      <dgm:spPr/>
      <dgm:t>
        <a:bodyPr/>
        <a:lstStyle/>
        <a:p>
          <a:pPr>
            <a:defRPr cap="all"/>
          </a:pPr>
          <a:r>
            <a:rPr lang="fr-CA"/>
            <a:t>D’après l’Association canadienne de soins palliatifs (ACSP), </a:t>
          </a:r>
          <a:endParaRPr lang="en-US"/>
        </a:p>
      </dgm:t>
    </dgm:pt>
    <dgm:pt modelId="{8AADE989-F724-4077-ADEB-ED51EB0459B7}" type="parTrans" cxnId="{7A73809B-C93E-440A-8B05-935E7533D627}">
      <dgm:prSet/>
      <dgm:spPr/>
      <dgm:t>
        <a:bodyPr/>
        <a:lstStyle/>
        <a:p>
          <a:endParaRPr lang="en-US"/>
        </a:p>
      </dgm:t>
    </dgm:pt>
    <dgm:pt modelId="{110DC013-8829-4AA9-9422-C19549921968}" type="sibTrans" cxnId="{7A73809B-C93E-440A-8B05-935E7533D627}">
      <dgm:prSet/>
      <dgm:spPr/>
      <dgm:t>
        <a:bodyPr/>
        <a:lstStyle/>
        <a:p>
          <a:endParaRPr lang="en-US"/>
        </a:p>
      </dgm:t>
    </dgm:pt>
    <dgm:pt modelId="{936D9242-5F86-46FE-BF02-2ACBA41C545A}">
      <dgm:prSet/>
      <dgm:spPr/>
      <dgm:t>
        <a:bodyPr/>
        <a:lstStyle/>
        <a:p>
          <a:pPr>
            <a:defRPr cap="all"/>
          </a:pPr>
          <a:r>
            <a:rPr lang="fr-CA"/>
            <a:t>Les  soins palliatifs visent à soulager la souffrance, à améliorer la qualité de vie et à accompagner vers la mort.</a:t>
          </a:r>
          <a:endParaRPr lang="en-US"/>
        </a:p>
      </dgm:t>
    </dgm:pt>
    <dgm:pt modelId="{F0B7DFF8-5ACA-4EA8-B7E8-0E468595BEDB}" type="parTrans" cxnId="{9D0E553D-B954-42FE-B8A3-76658D27DDCC}">
      <dgm:prSet/>
      <dgm:spPr/>
      <dgm:t>
        <a:bodyPr/>
        <a:lstStyle/>
        <a:p>
          <a:endParaRPr lang="en-US"/>
        </a:p>
      </dgm:t>
    </dgm:pt>
    <dgm:pt modelId="{66B3539A-D724-49DD-8F6F-31A93256760A}" type="sibTrans" cxnId="{9D0E553D-B954-42FE-B8A3-76658D27DDCC}">
      <dgm:prSet/>
      <dgm:spPr/>
      <dgm:t>
        <a:bodyPr/>
        <a:lstStyle/>
        <a:p>
          <a:endParaRPr lang="en-US"/>
        </a:p>
      </dgm:t>
    </dgm:pt>
    <dgm:pt modelId="{55498698-8E2A-4B64-8898-AE0B9A721AF4}" type="pres">
      <dgm:prSet presAssocID="{813E6C05-09FE-45FF-9F35-1A9E66A13E96}" presName="root" presStyleCnt="0">
        <dgm:presLayoutVars>
          <dgm:dir/>
          <dgm:resizeHandles val="exact"/>
        </dgm:presLayoutVars>
      </dgm:prSet>
      <dgm:spPr/>
    </dgm:pt>
    <dgm:pt modelId="{F0AF2D27-B314-48D5-B80A-D0BF432D0005}" type="pres">
      <dgm:prSet presAssocID="{A2A77497-28CE-4051-B957-1D9991D2A93C}" presName="compNode" presStyleCnt="0"/>
      <dgm:spPr/>
    </dgm:pt>
    <dgm:pt modelId="{22F71517-44B7-45C3-A7F6-DD34F80B725E}" type="pres">
      <dgm:prSet presAssocID="{A2A77497-28CE-4051-B957-1D9991D2A93C}" presName="iconBgRect" presStyleLbl="bgShp" presStyleIdx="0" presStyleCnt="2"/>
      <dgm:spPr>
        <a:prstGeom prst="round2DiagRect">
          <a:avLst>
            <a:gd name="adj1" fmla="val 29727"/>
            <a:gd name="adj2" fmla="val 0"/>
          </a:avLst>
        </a:prstGeom>
      </dgm:spPr>
    </dgm:pt>
    <dgm:pt modelId="{665F09F7-E4C0-4CA5-9EE6-6B5C348D7CC2}" type="pres">
      <dgm:prSet presAssocID="{A2A77497-28CE-4051-B957-1D9991D2A93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ntraveineuse"/>
        </a:ext>
      </dgm:extLst>
    </dgm:pt>
    <dgm:pt modelId="{995C35CF-B864-4DF5-A8EF-48629B46B841}" type="pres">
      <dgm:prSet presAssocID="{A2A77497-28CE-4051-B957-1D9991D2A93C}" presName="spaceRect" presStyleCnt="0"/>
      <dgm:spPr/>
    </dgm:pt>
    <dgm:pt modelId="{7FAC34FE-C9A2-45F5-8402-D1F3A4B31FEA}" type="pres">
      <dgm:prSet presAssocID="{A2A77497-28CE-4051-B957-1D9991D2A93C}" presName="textRect" presStyleLbl="revTx" presStyleIdx="0" presStyleCnt="2">
        <dgm:presLayoutVars>
          <dgm:chMax val="1"/>
          <dgm:chPref val="1"/>
        </dgm:presLayoutVars>
      </dgm:prSet>
      <dgm:spPr/>
    </dgm:pt>
    <dgm:pt modelId="{FE82CE0E-FF02-4976-AAD7-D2FCE45A0CAE}" type="pres">
      <dgm:prSet presAssocID="{110DC013-8829-4AA9-9422-C19549921968}" presName="sibTrans" presStyleCnt="0"/>
      <dgm:spPr/>
    </dgm:pt>
    <dgm:pt modelId="{5504F040-28F7-4E9A-AECC-8D3149A5B351}" type="pres">
      <dgm:prSet presAssocID="{936D9242-5F86-46FE-BF02-2ACBA41C545A}" presName="compNode" presStyleCnt="0"/>
      <dgm:spPr/>
    </dgm:pt>
    <dgm:pt modelId="{1DF6EDD7-332D-4609-96BD-1680587958CF}" type="pres">
      <dgm:prSet presAssocID="{936D9242-5F86-46FE-BF02-2ACBA41C545A}" presName="iconBgRect" presStyleLbl="bgShp" presStyleIdx="1" presStyleCnt="2"/>
      <dgm:spPr>
        <a:prstGeom prst="round2DiagRect">
          <a:avLst>
            <a:gd name="adj1" fmla="val 29727"/>
            <a:gd name="adj2" fmla="val 0"/>
          </a:avLst>
        </a:prstGeom>
      </dgm:spPr>
    </dgm:pt>
    <dgm:pt modelId="{1BA58A18-E786-488C-A1EA-CAE59799725D}" type="pres">
      <dgm:prSet presAssocID="{936D9242-5F86-46FE-BF02-2ACBA41C545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éthoscope"/>
        </a:ext>
      </dgm:extLst>
    </dgm:pt>
    <dgm:pt modelId="{DC26D211-F47D-4756-84EF-F771A6382D89}" type="pres">
      <dgm:prSet presAssocID="{936D9242-5F86-46FE-BF02-2ACBA41C545A}" presName="spaceRect" presStyleCnt="0"/>
      <dgm:spPr/>
    </dgm:pt>
    <dgm:pt modelId="{6A30C37A-53E6-441F-8717-40B916B66599}" type="pres">
      <dgm:prSet presAssocID="{936D9242-5F86-46FE-BF02-2ACBA41C545A}" presName="textRect" presStyleLbl="revTx" presStyleIdx="1" presStyleCnt="2">
        <dgm:presLayoutVars>
          <dgm:chMax val="1"/>
          <dgm:chPref val="1"/>
        </dgm:presLayoutVars>
      </dgm:prSet>
      <dgm:spPr/>
    </dgm:pt>
  </dgm:ptLst>
  <dgm:cxnLst>
    <dgm:cxn modelId="{9D0E553D-B954-42FE-B8A3-76658D27DDCC}" srcId="{813E6C05-09FE-45FF-9F35-1A9E66A13E96}" destId="{936D9242-5F86-46FE-BF02-2ACBA41C545A}" srcOrd="1" destOrd="0" parTransId="{F0B7DFF8-5ACA-4EA8-B7E8-0E468595BEDB}" sibTransId="{66B3539A-D724-49DD-8F6F-31A93256760A}"/>
    <dgm:cxn modelId="{A6E3B07F-53DB-4815-BC0A-B5164CCDB2EB}" type="presOf" srcId="{A2A77497-28CE-4051-B957-1D9991D2A93C}" destId="{7FAC34FE-C9A2-45F5-8402-D1F3A4B31FEA}" srcOrd="0" destOrd="0" presId="urn:microsoft.com/office/officeart/2018/5/layout/IconLeafLabelList"/>
    <dgm:cxn modelId="{7A73809B-C93E-440A-8B05-935E7533D627}" srcId="{813E6C05-09FE-45FF-9F35-1A9E66A13E96}" destId="{A2A77497-28CE-4051-B957-1D9991D2A93C}" srcOrd="0" destOrd="0" parTransId="{8AADE989-F724-4077-ADEB-ED51EB0459B7}" sibTransId="{110DC013-8829-4AA9-9422-C19549921968}"/>
    <dgm:cxn modelId="{C8019CE6-97EF-4C02-ADCF-BF79292564AC}" type="presOf" srcId="{936D9242-5F86-46FE-BF02-2ACBA41C545A}" destId="{6A30C37A-53E6-441F-8717-40B916B66599}" srcOrd="0" destOrd="0" presId="urn:microsoft.com/office/officeart/2018/5/layout/IconLeafLabelList"/>
    <dgm:cxn modelId="{70EA70E8-3D35-433E-98CC-1306EABD9967}" type="presOf" srcId="{813E6C05-09FE-45FF-9F35-1A9E66A13E96}" destId="{55498698-8E2A-4B64-8898-AE0B9A721AF4}" srcOrd="0" destOrd="0" presId="urn:microsoft.com/office/officeart/2018/5/layout/IconLeafLabelList"/>
    <dgm:cxn modelId="{4DE13B73-7DB3-4A2A-A0C5-92D2E67EAC8A}" type="presParOf" srcId="{55498698-8E2A-4B64-8898-AE0B9A721AF4}" destId="{F0AF2D27-B314-48D5-B80A-D0BF432D0005}" srcOrd="0" destOrd="0" presId="urn:microsoft.com/office/officeart/2018/5/layout/IconLeafLabelList"/>
    <dgm:cxn modelId="{69A4587D-618F-4B59-802E-34DEC6ACF186}" type="presParOf" srcId="{F0AF2D27-B314-48D5-B80A-D0BF432D0005}" destId="{22F71517-44B7-45C3-A7F6-DD34F80B725E}" srcOrd="0" destOrd="0" presId="urn:microsoft.com/office/officeart/2018/5/layout/IconLeafLabelList"/>
    <dgm:cxn modelId="{34A0408F-AF8A-482E-999A-2CE806EFF0AB}" type="presParOf" srcId="{F0AF2D27-B314-48D5-B80A-D0BF432D0005}" destId="{665F09F7-E4C0-4CA5-9EE6-6B5C348D7CC2}" srcOrd="1" destOrd="0" presId="urn:microsoft.com/office/officeart/2018/5/layout/IconLeafLabelList"/>
    <dgm:cxn modelId="{48C99003-C303-4AE1-9626-B92D4A23EB1C}" type="presParOf" srcId="{F0AF2D27-B314-48D5-B80A-D0BF432D0005}" destId="{995C35CF-B864-4DF5-A8EF-48629B46B841}" srcOrd="2" destOrd="0" presId="urn:microsoft.com/office/officeart/2018/5/layout/IconLeafLabelList"/>
    <dgm:cxn modelId="{E78F46FC-93A5-4C70-AB28-CFEE3279D751}" type="presParOf" srcId="{F0AF2D27-B314-48D5-B80A-D0BF432D0005}" destId="{7FAC34FE-C9A2-45F5-8402-D1F3A4B31FEA}" srcOrd="3" destOrd="0" presId="urn:microsoft.com/office/officeart/2018/5/layout/IconLeafLabelList"/>
    <dgm:cxn modelId="{00C83BA0-0D5B-463E-877B-ECED6E02A7A5}" type="presParOf" srcId="{55498698-8E2A-4B64-8898-AE0B9A721AF4}" destId="{FE82CE0E-FF02-4976-AAD7-D2FCE45A0CAE}" srcOrd="1" destOrd="0" presId="urn:microsoft.com/office/officeart/2018/5/layout/IconLeafLabelList"/>
    <dgm:cxn modelId="{BFF17FC8-AEBB-4465-8930-8ACC8D7B5577}" type="presParOf" srcId="{55498698-8E2A-4B64-8898-AE0B9A721AF4}" destId="{5504F040-28F7-4E9A-AECC-8D3149A5B351}" srcOrd="2" destOrd="0" presId="urn:microsoft.com/office/officeart/2018/5/layout/IconLeafLabelList"/>
    <dgm:cxn modelId="{AC1BE2A4-12FA-4461-A6B5-CA58A63EB9EC}" type="presParOf" srcId="{5504F040-28F7-4E9A-AECC-8D3149A5B351}" destId="{1DF6EDD7-332D-4609-96BD-1680587958CF}" srcOrd="0" destOrd="0" presId="urn:microsoft.com/office/officeart/2018/5/layout/IconLeafLabelList"/>
    <dgm:cxn modelId="{EE6BB5C7-953D-4942-B825-546F6623BDEE}" type="presParOf" srcId="{5504F040-28F7-4E9A-AECC-8D3149A5B351}" destId="{1BA58A18-E786-488C-A1EA-CAE59799725D}" srcOrd="1" destOrd="0" presId="urn:microsoft.com/office/officeart/2018/5/layout/IconLeafLabelList"/>
    <dgm:cxn modelId="{C944EC5D-FB9F-4B17-9E9A-01428F311F1F}" type="presParOf" srcId="{5504F040-28F7-4E9A-AECC-8D3149A5B351}" destId="{DC26D211-F47D-4756-84EF-F771A6382D89}" srcOrd="2" destOrd="0" presId="urn:microsoft.com/office/officeart/2018/5/layout/IconLeafLabelList"/>
    <dgm:cxn modelId="{DE36A076-F7F2-47FF-8659-8A47B6479ED1}" type="presParOf" srcId="{5504F040-28F7-4E9A-AECC-8D3149A5B351}" destId="{6A30C37A-53E6-441F-8717-40B916B66599}"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0C314D-1578-4B66-B15D-4BC6FD342BB3}" type="doc">
      <dgm:prSet loTypeId="urn:microsoft.com/office/officeart/2008/layout/LinedList" loCatId="list" qsTypeId="urn:microsoft.com/office/officeart/2005/8/quickstyle/simple2" qsCatId="simple" csTypeId="urn:microsoft.com/office/officeart/2005/8/colors/accent2_2" csCatId="accent2"/>
      <dgm:spPr/>
      <dgm:t>
        <a:bodyPr/>
        <a:lstStyle/>
        <a:p>
          <a:endParaRPr lang="en-US"/>
        </a:p>
      </dgm:t>
    </dgm:pt>
    <dgm:pt modelId="{94263470-5884-448B-A0FB-3569A5A32B23}">
      <dgm:prSet/>
      <dgm:spPr/>
      <dgm:t>
        <a:bodyPr/>
        <a:lstStyle/>
        <a:p>
          <a:r>
            <a:rPr lang="fr-CA"/>
            <a:t>Toujours selon l’ACSP, une équipe interdisciplinaire prodigue des soins palliatifs pour aider la personne mourante et ses proches à:</a:t>
          </a:r>
          <a:endParaRPr lang="en-US"/>
        </a:p>
      </dgm:t>
    </dgm:pt>
    <dgm:pt modelId="{6A986ACB-6A53-4B91-B3F3-2548975F141F}" type="parTrans" cxnId="{77F7D91C-3793-48DC-81A1-8215A8340DBF}">
      <dgm:prSet/>
      <dgm:spPr/>
      <dgm:t>
        <a:bodyPr/>
        <a:lstStyle/>
        <a:p>
          <a:endParaRPr lang="en-US"/>
        </a:p>
      </dgm:t>
    </dgm:pt>
    <dgm:pt modelId="{290B1171-48E2-4C7E-A6E3-3E06B1FBE59E}" type="sibTrans" cxnId="{77F7D91C-3793-48DC-81A1-8215A8340DBF}">
      <dgm:prSet/>
      <dgm:spPr/>
      <dgm:t>
        <a:bodyPr/>
        <a:lstStyle/>
        <a:p>
          <a:endParaRPr lang="en-US"/>
        </a:p>
      </dgm:t>
    </dgm:pt>
    <dgm:pt modelId="{592CF722-FB63-4D60-8D4D-4581399A2E81}">
      <dgm:prSet/>
      <dgm:spPr/>
      <dgm:t>
        <a:bodyPr/>
        <a:lstStyle/>
        <a:p>
          <a:r>
            <a:rPr lang="fr-CA"/>
            <a:t>Faire face aux problèmes physiques, psychologiques, sociaux, spirituels et pratiques de la maladie ainsi qu’aux attentes, aux besoins, aux espoirs et aux craintes qui y sont associés;</a:t>
          </a:r>
          <a:endParaRPr lang="en-US"/>
        </a:p>
      </dgm:t>
    </dgm:pt>
    <dgm:pt modelId="{7E526869-E59E-47DB-817D-15893F381B07}" type="parTrans" cxnId="{2EB1A7AD-C760-430C-9A20-49B37CFEE57F}">
      <dgm:prSet/>
      <dgm:spPr/>
      <dgm:t>
        <a:bodyPr/>
        <a:lstStyle/>
        <a:p>
          <a:endParaRPr lang="en-US"/>
        </a:p>
      </dgm:t>
    </dgm:pt>
    <dgm:pt modelId="{55246B70-07AF-40B4-92CA-A0C0A80FA294}" type="sibTrans" cxnId="{2EB1A7AD-C760-430C-9A20-49B37CFEE57F}">
      <dgm:prSet/>
      <dgm:spPr/>
      <dgm:t>
        <a:bodyPr/>
        <a:lstStyle/>
        <a:p>
          <a:endParaRPr lang="en-US"/>
        </a:p>
      </dgm:t>
    </dgm:pt>
    <dgm:pt modelId="{FF0BB576-F140-440A-A73D-FEC8E54A48C6}" type="pres">
      <dgm:prSet presAssocID="{900C314D-1578-4B66-B15D-4BC6FD342BB3}" presName="vert0" presStyleCnt="0">
        <dgm:presLayoutVars>
          <dgm:dir/>
          <dgm:animOne val="branch"/>
          <dgm:animLvl val="lvl"/>
        </dgm:presLayoutVars>
      </dgm:prSet>
      <dgm:spPr/>
    </dgm:pt>
    <dgm:pt modelId="{18053438-ADBE-4D1C-ACE5-F136A04543A0}" type="pres">
      <dgm:prSet presAssocID="{94263470-5884-448B-A0FB-3569A5A32B23}" presName="thickLine" presStyleLbl="alignNode1" presStyleIdx="0" presStyleCnt="2"/>
      <dgm:spPr/>
    </dgm:pt>
    <dgm:pt modelId="{B62422A3-CA33-4789-A471-31EB366D51B9}" type="pres">
      <dgm:prSet presAssocID="{94263470-5884-448B-A0FB-3569A5A32B23}" presName="horz1" presStyleCnt="0"/>
      <dgm:spPr/>
    </dgm:pt>
    <dgm:pt modelId="{F436244E-7F2A-4EFB-9365-9405D8B97AEE}" type="pres">
      <dgm:prSet presAssocID="{94263470-5884-448B-A0FB-3569A5A32B23}" presName="tx1" presStyleLbl="revTx" presStyleIdx="0" presStyleCnt="2"/>
      <dgm:spPr/>
    </dgm:pt>
    <dgm:pt modelId="{74E13A45-043E-4C0E-B074-1F7257E76837}" type="pres">
      <dgm:prSet presAssocID="{94263470-5884-448B-A0FB-3569A5A32B23}" presName="vert1" presStyleCnt="0"/>
      <dgm:spPr/>
    </dgm:pt>
    <dgm:pt modelId="{A0FA0580-812A-401B-B07D-38BD79F092C0}" type="pres">
      <dgm:prSet presAssocID="{592CF722-FB63-4D60-8D4D-4581399A2E81}" presName="thickLine" presStyleLbl="alignNode1" presStyleIdx="1" presStyleCnt="2"/>
      <dgm:spPr/>
    </dgm:pt>
    <dgm:pt modelId="{6A46E12A-C88D-4139-9C1D-AD473CBFC6DA}" type="pres">
      <dgm:prSet presAssocID="{592CF722-FB63-4D60-8D4D-4581399A2E81}" presName="horz1" presStyleCnt="0"/>
      <dgm:spPr/>
    </dgm:pt>
    <dgm:pt modelId="{42005754-EEA0-4CE3-87AC-3733383CA058}" type="pres">
      <dgm:prSet presAssocID="{592CF722-FB63-4D60-8D4D-4581399A2E81}" presName="tx1" presStyleLbl="revTx" presStyleIdx="1" presStyleCnt="2"/>
      <dgm:spPr/>
    </dgm:pt>
    <dgm:pt modelId="{02425495-72B7-458C-84FE-6344285CA8B0}" type="pres">
      <dgm:prSet presAssocID="{592CF722-FB63-4D60-8D4D-4581399A2E81}" presName="vert1" presStyleCnt="0"/>
      <dgm:spPr/>
    </dgm:pt>
  </dgm:ptLst>
  <dgm:cxnLst>
    <dgm:cxn modelId="{77F7D91C-3793-48DC-81A1-8215A8340DBF}" srcId="{900C314D-1578-4B66-B15D-4BC6FD342BB3}" destId="{94263470-5884-448B-A0FB-3569A5A32B23}" srcOrd="0" destOrd="0" parTransId="{6A986ACB-6A53-4B91-B3F3-2548975F141F}" sibTransId="{290B1171-48E2-4C7E-A6E3-3E06B1FBE59E}"/>
    <dgm:cxn modelId="{8463FA24-A3DB-4302-954C-143E7D295932}" type="presOf" srcId="{94263470-5884-448B-A0FB-3569A5A32B23}" destId="{F436244E-7F2A-4EFB-9365-9405D8B97AEE}" srcOrd="0" destOrd="0" presId="urn:microsoft.com/office/officeart/2008/layout/LinedList"/>
    <dgm:cxn modelId="{C89E1638-0DF2-4158-ACA8-B37EB5599478}" type="presOf" srcId="{900C314D-1578-4B66-B15D-4BC6FD342BB3}" destId="{FF0BB576-F140-440A-A73D-FEC8E54A48C6}" srcOrd="0" destOrd="0" presId="urn:microsoft.com/office/officeart/2008/layout/LinedList"/>
    <dgm:cxn modelId="{5E08E96C-F32F-4B45-8F28-5E7130E95847}" type="presOf" srcId="{592CF722-FB63-4D60-8D4D-4581399A2E81}" destId="{42005754-EEA0-4CE3-87AC-3733383CA058}" srcOrd="0" destOrd="0" presId="urn:microsoft.com/office/officeart/2008/layout/LinedList"/>
    <dgm:cxn modelId="{2EB1A7AD-C760-430C-9A20-49B37CFEE57F}" srcId="{900C314D-1578-4B66-B15D-4BC6FD342BB3}" destId="{592CF722-FB63-4D60-8D4D-4581399A2E81}" srcOrd="1" destOrd="0" parTransId="{7E526869-E59E-47DB-817D-15893F381B07}" sibTransId="{55246B70-07AF-40B4-92CA-A0C0A80FA294}"/>
    <dgm:cxn modelId="{219C965A-A7A8-408E-804A-395E615A2BD7}" type="presParOf" srcId="{FF0BB576-F140-440A-A73D-FEC8E54A48C6}" destId="{18053438-ADBE-4D1C-ACE5-F136A04543A0}" srcOrd="0" destOrd="0" presId="urn:microsoft.com/office/officeart/2008/layout/LinedList"/>
    <dgm:cxn modelId="{75E7A5F7-E962-4C75-A14B-EB754A654901}" type="presParOf" srcId="{FF0BB576-F140-440A-A73D-FEC8E54A48C6}" destId="{B62422A3-CA33-4789-A471-31EB366D51B9}" srcOrd="1" destOrd="0" presId="urn:microsoft.com/office/officeart/2008/layout/LinedList"/>
    <dgm:cxn modelId="{52C2C9C6-E8D5-4CC1-8041-F32BF371790F}" type="presParOf" srcId="{B62422A3-CA33-4789-A471-31EB366D51B9}" destId="{F436244E-7F2A-4EFB-9365-9405D8B97AEE}" srcOrd="0" destOrd="0" presId="urn:microsoft.com/office/officeart/2008/layout/LinedList"/>
    <dgm:cxn modelId="{E556FA7C-1A9E-4461-A520-D18BF2492C8D}" type="presParOf" srcId="{B62422A3-CA33-4789-A471-31EB366D51B9}" destId="{74E13A45-043E-4C0E-B074-1F7257E76837}" srcOrd="1" destOrd="0" presId="urn:microsoft.com/office/officeart/2008/layout/LinedList"/>
    <dgm:cxn modelId="{33743A00-336F-48A5-B90E-43B8ED48BBAD}" type="presParOf" srcId="{FF0BB576-F140-440A-A73D-FEC8E54A48C6}" destId="{A0FA0580-812A-401B-B07D-38BD79F092C0}" srcOrd="2" destOrd="0" presId="urn:microsoft.com/office/officeart/2008/layout/LinedList"/>
    <dgm:cxn modelId="{CF2C55C2-864F-469A-A002-D24374A3A6D4}" type="presParOf" srcId="{FF0BB576-F140-440A-A73D-FEC8E54A48C6}" destId="{6A46E12A-C88D-4139-9C1D-AD473CBFC6DA}" srcOrd="3" destOrd="0" presId="urn:microsoft.com/office/officeart/2008/layout/LinedList"/>
    <dgm:cxn modelId="{FD1B4803-6376-4389-9A40-7765C0BAE008}" type="presParOf" srcId="{6A46E12A-C88D-4139-9C1D-AD473CBFC6DA}" destId="{42005754-EEA0-4CE3-87AC-3733383CA058}" srcOrd="0" destOrd="0" presId="urn:microsoft.com/office/officeart/2008/layout/LinedList"/>
    <dgm:cxn modelId="{112EAA4E-2535-418E-8B47-5C79BCD0E067}" type="presParOf" srcId="{6A46E12A-C88D-4139-9C1D-AD473CBFC6DA}" destId="{02425495-72B7-458C-84FE-6344285CA8B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B259B5-35CE-4BAA-BF34-1DD99D43A93B}" type="doc">
      <dgm:prSet loTypeId="urn:microsoft.com/office/officeart/2005/8/layout/hierarchy1" loCatId="hierarchy" qsTypeId="urn:microsoft.com/office/officeart/2005/8/quickstyle/simple2" qsCatId="simple" csTypeId="urn:microsoft.com/office/officeart/2005/8/colors/colorful2" csCatId="colorful"/>
      <dgm:spPr/>
      <dgm:t>
        <a:bodyPr/>
        <a:lstStyle/>
        <a:p>
          <a:endParaRPr lang="en-US"/>
        </a:p>
      </dgm:t>
    </dgm:pt>
    <dgm:pt modelId="{752064D1-6A12-49E8-B804-827C9BAF2BA3}">
      <dgm:prSet/>
      <dgm:spPr/>
      <dgm:t>
        <a:bodyPr/>
        <a:lstStyle/>
        <a:p>
          <a:r>
            <a:rPr lang="fr-CA"/>
            <a:t>- Se préparer à accomplir les tâches de fin de vie définies par la personne mourante et à affronter l’étape de la mort;</a:t>
          </a:r>
          <a:endParaRPr lang="en-US"/>
        </a:p>
      </dgm:t>
    </dgm:pt>
    <dgm:pt modelId="{309132D6-828E-486F-BEDC-7E21F16D32DE}" type="parTrans" cxnId="{CEA29335-5D95-4652-B3C2-D7A0C4F11388}">
      <dgm:prSet/>
      <dgm:spPr/>
      <dgm:t>
        <a:bodyPr/>
        <a:lstStyle/>
        <a:p>
          <a:endParaRPr lang="en-US"/>
        </a:p>
      </dgm:t>
    </dgm:pt>
    <dgm:pt modelId="{91689B72-1C6A-450B-8CD6-6C2054B5DF87}" type="sibTrans" cxnId="{CEA29335-5D95-4652-B3C2-D7A0C4F11388}">
      <dgm:prSet/>
      <dgm:spPr/>
      <dgm:t>
        <a:bodyPr/>
        <a:lstStyle/>
        <a:p>
          <a:endParaRPr lang="en-US"/>
        </a:p>
      </dgm:t>
    </dgm:pt>
    <dgm:pt modelId="{086ECBDF-53C3-41DD-836D-407C0A13E3CC}">
      <dgm:prSet/>
      <dgm:spPr/>
      <dgm:t>
        <a:bodyPr/>
        <a:lstStyle/>
        <a:p>
          <a:r>
            <a:rPr lang="fr-CA"/>
            <a:t>- Surmonter les pertes et la peine pendant la maladie ainsi que le deuil qui est partie intégrante de cette étape de fin de vie et qui se poursuit après la mort pour les proches.</a:t>
          </a:r>
          <a:endParaRPr lang="en-US"/>
        </a:p>
      </dgm:t>
    </dgm:pt>
    <dgm:pt modelId="{D22F7AEE-5E7E-4339-A7FF-52DE0FFDEA73}" type="parTrans" cxnId="{1308296A-41AD-4B2A-83CC-28DE0272842D}">
      <dgm:prSet/>
      <dgm:spPr/>
      <dgm:t>
        <a:bodyPr/>
        <a:lstStyle/>
        <a:p>
          <a:endParaRPr lang="en-US"/>
        </a:p>
      </dgm:t>
    </dgm:pt>
    <dgm:pt modelId="{B748C790-4A5D-47B6-BA05-3069D54B8098}" type="sibTrans" cxnId="{1308296A-41AD-4B2A-83CC-28DE0272842D}">
      <dgm:prSet/>
      <dgm:spPr/>
      <dgm:t>
        <a:bodyPr/>
        <a:lstStyle/>
        <a:p>
          <a:endParaRPr lang="en-US"/>
        </a:p>
      </dgm:t>
    </dgm:pt>
    <dgm:pt modelId="{18247309-CB6B-47B6-B85C-8948A650DA83}" type="pres">
      <dgm:prSet presAssocID="{23B259B5-35CE-4BAA-BF34-1DD99D43A93B}" presName="hierChild1" presStyleCnt="0">
        <dgm:presLayoutVars>
          <dgm:chPref val="1"/>
          <dgm:dir/>
          <dgm:animOne val="branch"/>
          <dgm:animLvl val="lvl"/>
          <dgm:resizeHandles/>
        </dgm:presLayoutVars>
      </dgm:prSet>
      <dgm:spPr/>
    </dgm:pt>
    <dgm:pt modelId="{1BE81EE4-9E83-4320-9295-D0124538A3C5}" type="pres">
      <dgm:prSet presAssocID="{752064D1-6A12-49E8-B804-827C9BAF2BA3}" presName="hierRoot1" presStyleCnt="0"/>
      <dgm:spPr/>
    </dgm:pt>
    <dgm:pt modelId="{0EF9C495-AE49-47F1-A0E5-F2D9E74A9379}" type="pres">
      <dgm:prSet presAssocID="{752064D1-6A12-49E8-B804-827C9BAF2BA3}" presName="composite" presStyleCnt="0"/>
      <dgm:spPr/>
    </dgm:pt>
    <dgm:pt modelId="{57A8C121-DB7B-4FCB-8030-74A6495454E4}" type="pres">
      <dgm:prSet presAssocID="{752064D1-6A12-49E8-B804-827C9BAF2BA3}" presName="background" presStyleLbl="node0" presStyleIdx="0" presStyleCnt="2"/>
      <dgm:spPr/>
    </dgm:pt>
    <dgm:pt modelId="{D2499BCA-5893-4A6A-B37B-61C540511B45}" type="pres">
      <dgm:prSet presAssocID="{752064D1-6A12-49E8-B804-827C9BAF2BA3}" presName="text" presStyleLbl="fgAcc0" presStyleIdx="0" presStyleCnt="2">
        <dgm:presLayoutVars>
          <dgm:chPref val="3"/>
        </dgm:presLayoutVars>
      </dgm:prSet>
      <dgm:spPr/>
    </dgm:pt>
    <dgm:pt modelId="{CADDDD9D-61DA-4A72-B7B8-CC2FBDBB87A1}" type="pres">
      <dgm:prSet presAssocID="{752064D1-6A12-49E8-B804-827C9BAF2BA3}" presName="hierChild2" presStyleCnt="0"/>
      <dgm:spPr/>
    </dgm:pt>
    <dgm:pt modelId="{D129D5F4-674B-45F4-B337-B084978141A4}" type="pres">
      <dgm:prSet presAssocID="{086ECBDF-53C3-41DD-836D-407C0A13E3CC}" presName="hierRoot1" presStyleCnt="0"/>
      <dgm:spPr/>
    </dgm:pt>
    <dgm:pt modelId="{5AA47805-A78A-4CBF-84A6-082259096BDD}" type="pres">
      <dgm:prSet presAssocID="{086ECBDF-53C3-41DD-836D-407C0A13E3CC}" presName="composite" presStyleCnt="0"/>
      <dgm:spPr/>
    </dgm:pt>
    <dgm:pt modelId="{9F7E8912-4C8E-4EAB-BBE5-2BA6BEA55CB9}" type="pres">
      <dgm:prSet presAssocID="{086ECBDF-53C3-41DD-836D-407C0A13E3CC}" presName="background" presStyleLbl="node0" presStyleIdx="1" presStyleCnt="2"/>
      <dgm:spPr/>
    </dgm:pt>
    <dgm:pt modelId="{5EE1054B-A717-43DB-A3BA-E1018B094F0F}" type="pres">
      <dgm:prSet presAssocID="{086ECBDF-53C3-41DD-836D-407C0A13E3CC}" presName="text" presStyleLbl="fgAcc0" presStyleIdx="1" presStyleCnt="2">
        <dgm:presLayoutVars>
          <dgm:chPref val="3"/>
        </dgm:presLayoutVars>
      </dgm:prSet>
      <dgm:spPr/>
    </dgm:pt>
    <dgm:pt modelId="{BA699F5B-39F5-4935-8E95-32D1C57E01A1}" type="pres">
      <dgm:prSet presAssocID="{086ECBDF-53C3-41DD-836D-407C0A13E3CC}" presName="hierChild2" presStyleCnt="0"/>
      <dgm:spPr/>
    </dgm:pt>
  </dgm:ptLst>
  <dgm:cxnLst>
    <dgm:cxn modelId="{273C9734-ED7A-417D-BA73-F1C1ADA50224}" type="presOf" srcId="{086ECBDF-53C3-41DD-836D-407C0A13E3CC}" destId="{5EE1054B-A717-43DB-A3BA-E1018B094F0F}" srcOrd="0" destOrd="0" presId="urn:microsoft.com/office/officeart/2005/8/layout/hierarchy1"/>
    <dgm:cxn modelId="{CEA29335-5D95-4652-B3C2-D7A0C4F11388}" srcId="{23B259B5-35CE-4BAA-BF34-1DD99D43A93B}" destId="{752064D1-6A12-49E8-B804-827C9BAF2BA3}" srcOrd="0" destOrd="0" parTransId="{309132D6-828E-486F-BEDC-7E21F16D32DE}" sibTransId="{91689B72-1C6A-450B-8CD6-6C2054B5DF87}"/>
    <dgm:cxn modelId="{1308296A-41AD-4B2A-83CC-28DE0272842D}" srcId="{23B259B5-35CE-4BAA-BF34-1DD99D43A93B}" destId="{086ECBDF-53C3-41DD-836D-407C0A13E3CC}" srcOrd="1" destOrd="0" parTransId="{D22F7AEE-5E7E-4339-A7FF-52DE0FFDEA73}" sibTransId="{B748C790-4A5D-47B6-BA05-3069D54B8098}"/>
    <dgm:cxn modelId="{89DB39BC-F62A-4C9A-943B-F2BAB08B8904}" type="presOf" srcId="{23B259B5-35CE-4BAA-BF34-1DD99D43A93B}" destId="{18247309-CB6B-47B6-B85C-8948A650DA83}" srcOrd="0" destOrd="0" presId="urn:microsoft.com/office/officeart/2005/8/layout/hierarchy1"/>
    <dgm:cxn modelId="{1F9197E3-1233-419E-B013-2EC4FAEDAA69}" type="presOf" srcId="{752064D1-6A12-49E8-B804-827C9BAF2BA3}" destId="{D2499BCA-5893-4A6A-B37B-61C540511B45}" srcOrd="0" destOrd="0" presId="urn:microsoft.com/office/officeart/2005/8/layout/hierarchy1"/>
    <dgm:cxn modelId="{D66ADFBC-4FE4-48F7-AE6A-E0A7D8060FD2}" type="presParOf" srcId="{18247309-CB6B-47B6-B85C-8948A650DA83}" destId="{1BE81EE4-9E83-4320-9295-D0124538A3C5}" srcOrd="0" destOrd="0" presId="urn:microsoft.com/office/officeart/2005/8/layout/hierarchy1"/>
    <dgm:cxn modelId="{30AA6B83-9AD8-4830-B599-37DD9E0A7AE7}" type="presParOf" srcId="{1BE81EE4-9E83-4320-9295-D0124538A3C5}" destId="{0EF9C495-AE49-47F1-A0E5-F2D9E74A9379}" srcOrd="0" destOrd="0" presId="urn:microsoft.com/office/officeart/2005/8/layout/hierarchy1"/>
    <dgm:cxn modelId="{39D10AC4-72B3-4976-99BF-76C917C5D9BA}" type="presParOf" srcId="{0EF9C495-AE49-47F1-A0E5-F2D9E74A9379}" destId="{57A8C121-DB7B-4FCB-8030-74A6495454E4}" srcOrd="0" destOrd="0" presId="urn:microsoft.com/office/officeart/2005/8/layout/hierarchy1"/>
    <dgm:cxn modelId="{57EF7949-574B-4978-B12C-D55F37C9B5E0}" type="presParOf" srcId="{0EF9C495-AE49-47F1-A0E5-F2D9E74A9379}" destId="{D2499BCA-5893-4A6A-B37B-61C540511B45}" srcOrd="1" destOrd="0" presId="urn:microsoft.com/office/officeart/2005/8/layout/hierarchy1"/>
    <dgm:cxn modelId="{46C20134-A903-43CF-A4F2-D6601FE01E6B}" type="presParOf" srcId="{1BE81EE4-9E83-4320-9295-D0124538A3C5}" destId="{CADDDD9D-61DA-4A72-B7B8-CC2FBDBB87A1}" srcOrd="1" destOrd="0" presId="urn:microsoft.com/office/officeart/2005/8/layout/hierarchy1"/>
    <dgm:cxn modelId="{F9524F28-E3B8-4E8D-BD6E-1D1F4B0BCBB5}" type="presParOf" srcId="{18247309-CB6B-47B6-B85C-8948A650DA83}" destId="{D129D5F4-674B-45F4-B337-B084978141A4}" srcOrd="1" destOrd="0" presId="urn:microsoft.com/office/officeart/2005/8/layout/hierarchy1"/>
    <dgm:cxn modelId="{1954E78B-56FE-4DDD-9F3A-CF7A9C6988BC}" type="presParOf" srcId="{D129D5F4-674B-45F4-B337-B084978141A4}" destId="{5AA47805-A78A-4CBF-84A6-082259096BDD}" srcOrd="0" destOrd="0" presId="urn:microsoft.com/office/officeart/2005/8/layout/hierarchy1"/>
    <dgm:cxn modelId="{118EBE4A-CFA1-47EF-BF1B-94B51D57411A}" type="presParOf" srcId="{5AA47805-A78A-4CBF-84A6-082259096BDD}" destId="{9F7E8912-4C8E-4EAB-BBE5-2BA6BEA55CB9}" srcOrd="0" destOrd="0" presId="urn:microsoft.com/office/officeart/2005/8/layout/hierarchy1"/>
    <dgm:cxn modelId="{DA72585B-058C-4A4E-9B8C-734208761AF4}" type="presParOf" srcId="{5AA47805-A78A-4CBF-84A6-082259096BDD}" destId="{5EE1054B-A717-43DB-A3BA-E1018B094F0F}" srcOrd="1" destOrd="0" presId="urn:microsoft.com/office/officeart/2005/8/layout/hierarchy1"/>
    <dgm:cxn modelId="{54DF2A90-08FF-42F2-921B-10D15D152CA3}" type="presParOf" srcId="{D129D5F4-674B-45F4-B337-B084978141A4}" destId="{BA699F5B-39F5-4935-8E95-32D1C57E01A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F122A3-5934-48D4-87DF-A7E0168E3F07}" type="doc">
      <dgm:prSet loTypeId="urn:microsoft.com/office/officeart/2008/layout/LinedList" loCatId="list" qsTypeId="urn:microsoft.com/office/officeart/2005/8/quickstyle/simple2" qsCatId="simple" csTypeId="urn:microsoft.com/office/officeart/2005/8/colors/accent4_2" csCatId="accent4"/>
      <dgm:spPr/>
      <dgm:t>
        <a:bodyPr/>
        <a:lstStyle/>
        <a:p>
          <a:endParaRPr lang="en-US"/>
        </a:p>
      </dgm:t>
    </dgm:pt>
    <dgm:pt modelId="{C91A6C6A-B38B-423A-8DF9-7EC53251B261}">
      <dgm:prSet/>
      <dgm:spPr/>
      <dgm:t>
        <a:bodyPr/>
        <a:lstStyle/>
        <a:p>
          <a:r>
            <a:rPr lang="fr-CA"/>
            <a:t>Les soins palliatifs visent donc:</a:t>
          </a:r>
          <a:endParaRPr lang="en-US"/>
        </a:p>
      </dgm:t>
    </dgm:pt>
    <dgm:pt modelId="{C65EFAA9-9470-4C49-BCFF-8CCA149C12B5}" type="parTrans" cxnId="{8A8784CA-8775-4949-B125-3B3FE9D6E711}">
      <dgm:prSet/>
      <dgm:spPr/>
      <dgm:t>
        <a:bodyPr/>
        <a:lstStyle/>
        <a:p>
          <a:endParaRPr lang="en-US"/>
        </a:p>
      </dgm:t>
    </dgm:pt>
    <dgm:pt modelId="{0A557779-3A9B-4A96-B172-FD2F5E82679B}" type="sibTrans" cxnId="{8A8784CA-8775-4949-B125-3B3FE9D6E711}">
      <dgm:prSet/>
      <dgm:spPr/>
      <dgm:t>
        <a:bodyPr/>
        <a:lstStyle/>
        <a:p>
          <a:endParaRPr lang="en-US"/>
        </a:p>
      </dgm:t>
    </dgm:pt>
    <dgm:pt modelId="{56657B48-C0D9-499D-96F2-EEC8F9CFD18B}">
      <dgm:prSet/>
      <dgm:spPr/>
      <dgm:t>
        <a:bodyPr/>
        <a:lstStyle/>
        <a:p>
          <a:r>
            <a:rPr lang="fr-CA"/>
            <a:t>À traiter tous les problèmes qui surviennent;</a:t>
          </a:r>
          <a:endParaRPr lang="en-US"/>
        </a:p>
      </dgm:t>
    </dgm:pt>
    <dgm:pt modelId="{C555B80B-05EE-4014-AE34-8D62DDDDA661}" type="parTrans" cxnId="{D7A47C41-C8EC-4C2E-B5A8-CB412DCB8DB5}">
      <dgm:prSet/>
      <dgm:spPr/>
      <dgm:t>
        <a:bodyPr/>
        <a:lstStyle/>
        <a:p>
          <a:endParaRPr lang="en-US"/>
        </a:p>
      </dgm:t>
    </dgm:pt>
    <dgm:pt modelId="{BEBCAAAE-4627-4FC4-804D-8C793058E78A}" type="sibTrans" cxnId="{D7A47C41-C8EC-4C2E-B5A8-CB412DCB8DB5}">
      <dgm:prSet/>
      <dgm:spPr/>
      <dgm:t>
        <a:bodyPr/>
        <a:lstStyle/>
        <a:p>
          <a:endParaRPr lang="en-US"/>
        </a:p>
      </dgm:t>
    </dgm:pt>
    <dgm:pt modelId="{400FDD9A-A709-4603-BFA5-E728BC94A9BD}">
      <dgm:prSet/>
      <dgm:spPr/>
      <dgm:t>
        <a:bodyPr/>
        <a:lstStyle/>
        <a:p>
          <a:r>
            <a:rPr lang="fr-CA"/>
            <a:t>À prévenir l’apparition de nouveaux problèmes;</a:t>
          </a:r>
          <a:endParaRPr lang="en-US"/>
        </a:p>
      </dgm:t>
    </dgm:pt>
    <dgm:pt modelId="{9E9E7702-450E-4189-BB7B-586E7A6BF26D}" type="parTrans" cxnId="{D12C17F2-4E30-4A3C-8389-93BADF1CD131}">
      <dgm:prSet/>
      <dgm:spPr/>
      <dgm:t>
        <a:bodyPr/>
        <a:lstStyle/>
        <a:p>
          <a:endParaRPr lang="en-US"/>
        </a:p>
      </dgm:t>
    </dgm:pt>
    <dgm:pt modelId="{68346264-B6D6-41FF-8945-13107A6D7F37}" type="sibTrans" cxnId="{D12C17F2-4E30-4A3C-8389-93BADF1CD131}">
      <dgm:prSet/>
      <dgm:spPr/>
      <dgm:t>
        <a:bodyPr/>
        <a:lstStyle/>
        <a:p>
          <a:endParaRPr lang="en-US"/>
        </a:p>
      </dgm:t>
    </dgm:pt>
    <dgm:pt modelId="{4320D3B4-DB37-4CFE-93A5-51C5543F887E}">
      <dgm:prSet/>
      <dgm:spPr/>
      <dgm:t>
        <a:bodyPr/>
        <a:lstStyle/>
        <a:p>
          <a:r>
            <a:rPr lang="fr-CA"/>
            <a:t>À promouvoir des occasions d’expériences enrichissantes, de croissance personnelle et spirituelle ainsi que d’accomplissement individuel.</a:t>
          </a:r>
          <a:endParaRPr lang="en-US"/>
        </a:p>
      </dgm:t>
    </dgm:pt>
    <dgm:pt modelId="{2D6D7F2C-3D97-4BDC-A209-92287D3C8138}" type="parTrans" cxnId="{57CF8709-5C74-49E0-9E76-9AD33A82610D}">
      <dgm:prSet/>
      <dgm:spPr/>
      <dgm:t>
        <a:bodyPr/>
        <a:lstStyle/>
        <a:p>
          <a:endParaRPr lang="en-US"/>
        </a:p>
      </dgm:t>
    </dgm:pt>
    <dgm:pt modelId="{483AE53A-A16D-4696-A46C-ACB87A6D2818}" type="sibTrans" cxnId="{57CF8709-5C74-49E0-9E76-9AD33A82610D}">
      <dgm:prSet/>
      <dgm:spPr/>
      <dgm:t>
        <a:bodyPr/>
        <a:lstStyle/>
        <a:p>
          <a:endParaRPr lang="en-US"/>
        </a:p>
      </dgm:t>
    </dgm:pt>
    <dgm:pt modelId="{5707065A-85BC-419B-9A80-870DDA371F17}" type="pres">
      <dgm:prSet presAssocID="{0DF122A3-5934-48D4-87DF-A7E0168E3F07}" presName="vert0" presStyleCnt="0">
        <dgm:presLayoutVars>
          <dgm:dir/>
          <dgm:animOne val="branch"/>
          <dgm:animLvl val="lvl"/>
        </dgm:presLayoutVars>
      </dgm:prSet>
      <dgm:spPr/>
    </dgm:pt>
    <dgm:pt modelId="{7D95205B-82F1-47A0-A94D-A043D60DBD9D}" type="pres">
      <dgm:prSet presAssocID="{C91A6C6A-B38B-423A-8DF9-7EC53251B261}" presName="thickLine" presStyleLbl="alignNode1" presStyleIdx="0" presStyleCnt="4"/>
      <dgm:spPr/>
    </dgm:pt>
    <dgm:pt modelId="{8D7EA0CF-67DA-4B38-86CA-24511DF38D80}" type="pres">
      <dgm:prSet presAssocID="{C91A6C6A-B38B-423A-8DF9-7EC53251B261}" presName="horz1" presStyleCnt="0"/>
      <dgm:spPr/>
    </dgm:pt>
    <dgm:pt modelId="{FD307A81-A97A-4BDC-9A38-0E99636E4F8F}" type="pres">
      <dgm:prSet presAssocID="{C91A6C6A-B38B-423A-8DF9-7EC53251B261}" presName="tx1" presStyleLbl="revTx" presStyleIdx="0" presStyleCnt="4"/>
      <dgm:spPr/>
    </dgm:pt>
    <dgm:pt modelId="{B9F0AC76-F45C-4661-8383-300C2870C458}" type="pres">
      <dgm:prSet presAssocID="{C91A6C6A-B38B-423A-8DF9-7EC53251B261}" presName="vert1" presStyleCnt="0"/>
      <dgm:spPr/>
    </dgm:pt>
    <dgm:pt modelId="{2CFEF8AA-1BF8-4B7B-84F7-D0632C6B3D13}" type="pres">
      <dgm:prSet presAssocID="{56657B48-C0D9-499D-96F2-EEC8F9CFD18B}" presName="thickLine" presStyleLbl="alignNode1" presStyleIdx="1" presStyleCnt="4"/>
      <dgm:spPr/>
    </dgm:pt>
    <dgm:pt modelId="{47D0841B-3504-422A-A6AE-C2871C9682E4}" type="pres">
      <dgm:prSet presAssocID="{56657B48-C0D9-499D-96F2-EEC8F9CFD18B}" presName="horz1" presStyleCnt="0"/>
      <dgm:spPr/>
    </dgm:pt>
    <dgm:pt modelId="{4956605C-0223-4810-957D-7D6756413F01}" type="pres">
      <dgm:prSet presAssocID="{56657B48-C0D9-499D-96F2-EEC8F9CFD18B}" presName="tx1" presStyleLbl="revTx" presStyleIdx="1" presStyleCnt="4"/>
      <dgm:spPr/>
    </dgm:pt>
    <dgm:pt modelId="{E60860B9-AF99-4A54-9547-9167956C8E8B}" type="pres">
      <dgm:prSet presAssocID="{56657B48-C0D9-499D-96F2-EEC8F9CFD18B}" presName="vert1" presStyleCnt="0"/>
      <dgm:spPr/>
    </dgm:pt>
    <dgm:pt modelId="{1BD29BE8-6774-453A-88CA-9B91494277FF}" type="pres">
      <dgm:prSet presAssocID="{400FDD9A-A709-4603-BFA5-E728BC94A9BD}" presName="thickLine" presStyleLbl="alignNode1" presStyleIdx="2" presStyleCnt="4"/>
      <dgm:spPr/>
    </dgm:pt>
    <dgm:pt modelId="{27274369-E244-467C-B569-9648DF74C8E0}" type="pres">
      <dgm:prSet presAssocID="{400FDD9A-A709-4603-BFA5-E728BC94A9BD}" presName="horz1" presStyleCnt="0"/>
      <dgm:spPr/>
    </dgm:pt>
    <dgm:pt modelId="{BBFDA2B7-679E-4541-AC9C-B2D08BC8CF4D}" type="pres">
      <dgm:prSet presAssocID="{400FDD9A-A709-4603-BFA5-E728BC94A9BD}" presName="tx1" presStyleLbl="revTx" presStyleIdx="2" presStyleCnt="4"/>
      <dgm:spPr/>
    </dgm:pt>
    <dgm:pt modelId="{28E0293E-B436-438F-8497-A305EFEF0B4A}" type="pres">
      <dgm:prSet presAssocID="{400FDD9A-A709-4603-BFA5-E728BC94A9BD}" presName="vert1" presStyleCnt="0"/>
      <dgm:spPr/>
    </dgm:pt>
    <dgm:pt modelId="{82B19DCC-2FAF-434B-B0F3-A78925D46D89}" type="pres">
      <dgm:prSet presAssocID="{4320D3B4-DB37-4CFE-93A5-51C5543F887E}" presName="thickLine" presStyleLbl="alignNode1" presStyleIdx="3" presStyleCnt="4"/>
      <dgm:spPr/>
    </dgm:pt>
    <dgm:pt modelId="{07A65E02-F367-4B5A-B795-EBC2800DB70B}" type="pres">
      <dgm:prSet presAssocID="{4320D3B4-DB37-4CFE-93A5-51C5543F887E}" presName="horz1" presStyleCnt="0"/>
      <dgm:spPr/>
    </dgm:pt>
    <dgm:pt modelId="{3FA249DB-4985-4FE1-BB57-14FEF52BA4BD}" type="pres">
      <dgm:prSet presAssocID="{4320D3B4-DB37-4CFE-93A5-51C5543F887E}" presName="tx1" presStyleLbl="revTx" presStyleIdx="3" presStyleCnt="4"/>
      <dgm:spPr/>
    </dgm:pt>
    <dgm:pt modelId="{AD738921-6ED7-4EFB-889A-B79D654EAE9C}" type="pres">
      <dgm:prSet presAssocID="{4320D3B4-DB37-4CFE-93A5-51C5543F887E}" presName="vert1" presStyleCnt="0"/>
      <dgm:spPr/>
    </dgm:pt>
  </dgm:ptLst>
  <dgm:cxnLst>
    <dgm:cxn modelId="{57CF8709-5C74-49E0-9E76-9AD33A82610D}" srcId="{0DF122A3-5934-48D4-87DF-A7E0168E3F07}" destId="{4320D3B4-DB37-4CFE-93A5-51C5543F887E}" srcOrd="3" destOrd="0" parTransId="{2D6D7F2C-3D97-4BDC-A209-92287D3C8138}" sibTransId="{483AE53A-A16D-4696-A46C-ACB87A6D2818}"/>
    <dgm:cxn modelId="{D7A47C41-C8EC-4C2E-B5A8-CB412DCB8DB5}" srcId="{0DF122A3-5934-48D4-87DF-A7E0168E3F07}" destId="{56657B48-C0D9-499D-96F2-EEC8F9CFD18B}" srcOrd="1" destOrd="0" parTransId="{C555B80B-05EE-4014-AE34-8D62DDDDA661}" sibTransId="{BEBCAAAE-4627-4FC4-804D-8C793058E78A}"/>
    <dgm:cxn modelId="{17579E9A-D259-41B6-8BFB-23C2F252833B}" type="presOf" srcId="{C91A6C6A-B38B-423A-8DF9-7EC53251B261}" destId="{FD307A81-A97A-4BDC-9A38-0E99636E4F8F}" srcOrd="0" destOrd="0" presId="urn:microsoft.com/office/officeart/2008/layout/LinedList"/>
    <dgm:cxn modelId="{0A654B9E-207E-4EA7-9A62-DE7C9F63E99D}" type="presOf" srcId="{400FDD9A-A709-4603-BFA5-E728BC94A9BD}" destId="{BBFDA2B7-679E-4541-AC9C-B2D08BC8CF4D}" srcOrd="0" destOrd="0" presId="urn:microsoft.com/office/officeart/2008/layout/LinedList"/>
    <dgm:cxn modelId="{9E4D7EAD-26F3-4860-8D9C-62D9B1FF3B6F}" type="presOf" srcId="{0DF122A3-5934-48D4-87DF-A7E0168E3F07}" destId="{5707065A-85BC-419B-9A80-870DDA371F17}" srcOrd="0" destOrd="0" presId="urn:microsoft.com/office/officeart/2008/layout/LinedList"/>
    <dgm:cxn modelId="{8A8784CA-8775-4949-B125-3B3FE9D6E711}" srcId="{0DF122A3-5934-48D4-87DF-A7E0168E3F07}" destId="{C91A6C6A-B38B-423A-8DF9-7EC53251B261}" srcOrd="0" destOrd="0" parTransId="{C65EFAA9-9470-4C49-BCFF-8CCA149C12B5}" sibTransId="{0A557779-3A9B-4A96-B172-FD2F5E82679B}"/>
    <dgm:cxn modelId="{BB6E99E7-8089-464E-B363-9110E3C440D8}" type="presOf" srcId="{56657B48-C0D9-499D-96F2-EEC8F9CFD18B}" destId="{4956605C-0223-4810-957D-7D6756413F01}" srcOrd="0" destOrd="0" presId="urn:microsoft.com/office/officeart/2008/layout/LinedList"/>
    <dgm:cxn modelId="{D12C17F2-4E30-4A3C-8389-93BADF1CD131}" srcId="{0DF122A3-5934-48D4-87DF-A7E0168E3F07}" destId="{400FDD9A-A709-4603-BFA5-E728BC94A9BD}" srcOrd="2" destOrd="0" parTransId="{9E9E7702-450E-4189-BB7B-586E7A6BF26D}" sibTransId="{68346264-B6D6-41FF-8945-13107A6D7F37}"/>
    <dgm:cxn modelId="{580459F8-E0A6-4AE0-8685-198329B08608}" type="presOf" srcId="{4320D3B4-DB37-4CFE-93A5-51C5543F887E}" destId="{3FA249DB-4985-4FE1-BB57-14FEF52BA4BD}" srcOrd="0" destOrd="0" presId="urn:microsoft.com/office/officeart/2008/layout/LinedList"/>
    <dgm:cxn modelId="{DFD5421F-2867-46BD-AF64-CFB8C5B4A04B}" type="presParOf" srcId="{5707065A-85BC-419B-9A80-870DDA371F17}" destId="{7D95205B-82F1-47A0-A94D-A043D60DBD9D}" srcOrd="0" destOrd="0" presId="urn:microsoft.com/office/officeart/2008/layout/LinedList"/>
    <dgm:cxn modelId="{36E1BF2F-0F61-403D-9BB0-AA34D1B7261C}" type="presParOf" srcId="{5707065A-85BC-419B-9A80-870DDA371F17}" destId="{8D7EA0CF-67DA-4B38-86CA-24511DF38D80}" srcOrd="1" destOrd="0" presId="urn:microsoft.com/office/officeart/2008/layout/LinedList"/>
    <dgm:cxn modelId="{080CC89D-6F02-448C-98A5-33F4AEE81081}" type="presParOf" srcId="{8D7EA0CF-67DA-4B38-86CA-24511DF38D80}" destId="{FD307A81-A97A-4BDC-9A38-0E99636E4F8F}" srcOrd="0" destOrd="0" presId="urn:microsoft.com/office/officeart/2008/layout/LinedList"/>
    <dgm:cxn modelId="{6816D8E6-61D4-49BE-A025-612C8B24D5B2}" type="presParOf" srcId="{8D7EA0CF-67DA-4B38-86CA-24511DF38D80}" destId="{B9F0AC76-F45C-4661-8383-300C2870C458}" srcOrd="1" destOrd="0" presId="urn:microsoft.com/office/officeart/2008/layout/LinedList"/>
    <dgm:cxn modelId="{94CE6232-F033-4F5E-A798-0B2B3F27535A}" type="presParOf" srcId="{5707065A-85BC-419B-9A80-870DDA371F17}" destId="{2CFEF8AA-1BF8-4B7B-84F7-D0632C6B3D13}" srcOrd="2" destOrd="0" presId="urn:microsoft.com/office/officeart/2008/layout/LinedList"/>
    <dgm:cxn modelId="{F9C049D7-59BF-453D-B17F-75EB505C08E8}" type="presParOf" srcId="{5707065A-85BC-419B-9A80-870DDA371F17}" destId="{47D0841B-3504-422A-A6AE-C2871C9682E4}" srcOrd="3" destOrd="0" presId="urn:microsoft.com/office/officeart/2008/layout/LinedList"/>
    <dgm:cxn modelId="{F225420D-B63B-4B88-B423-D0CD68C3F88D}" type="presParOf" srcId="{47D0841B-3504-422A-A6AE-C2871C9682E4}" destId="{4956605C-0223-4810-957D-7D6756413F01}" srcOrd="0" destOrd="0" presId="urn:microsoft.com/office/officeart/2008/layout/LinedList"/>
    <dgm:cxn modelId="{CCA02B65-5E8F-4824-A1A7-DFA4C8F23273}" type="presParOf" srcId="{47D0841B-3504-422A-A6AE-C2871C9682E4}" destId="{E60860B9-AF99-4A54-9547-9167956C8E8B}" srcOrd="1" destOrd="0" presId="urn:microsoft.com/office/officeart/2008/layout/LinedList"/>
    <dgm:cxn modelId="{E78374BE-AF01-472F-8EE0-B1F12375C073}" type="presParOf" srcId="{5707065A-85BC-419B-9A80-870DDA371F17}" destId="{1BD29BE8-6774-453A-88CA-9B91494277FF}" srcOrd="4" destOrd="0" presId="urn:microsoft.com/office/officeart/2008/layout/LinedList"/>
    <dgm:cxn modelId="{E7BA4AA4-E47B-4EF7-BFCC-D8C492D94D9F}" type="presParOf" srcId="{5707065A-85BC-419B-9A80-870DDA371F17}" destId="{27274369-E244-467C-B569-9648DF74C8E0}" srcOrd="5" destOrd="0" presId="urn:microsoft.com/office/officeart/2008/layout/LinedList"/>
    <dgm:cxn modelId="{45E04C22-B377-4767-9F29-8CBEC14B8738}" type="presParOf" srcId="{27274369-E244-467C-B569-9648DF74C8E0}" destId="{BBFDA2B7-679E-4541-AC9C-B2D08BC8CF4D}" srcOrd="0" destOrd="0" presId="urn:microsoft.com/office/officeart/2008/layout/LinedList"/>
    <dgm:cxn modelId="{908F68DE-E084-42BF-8DC9-4E0D7D5F3619}" type="presParOf" srcId="{27274369-E244-467C-B569-9648DF74C8E0}" destId="{28E0293E-B436-438F-8497-A305EFEF0B4A}" srcOrd="1" destOrd="0" presId="urn:microsoft.com/office/officeart/2008/layout/LinedList"/>
    <dgm:cxn modelId="{A283462D-ED8D-4E97-83F0-E9A0737DE7A2}" type="presParOf" srcId="{5707065A-85BC-419B-9A80-870DDA371F17}" destId="{82B19DCC-2FAF-434B-B0F3-A78925D46D89}" srcOrd="6" destOrd="0" presId="urn:microsoft.com/office/officeart/2008/layout/LinedList"/>
    <dgm:cxn modelId="{88ADFA4C-A818-4B7A-9BB4-D105EBB1551B}" type="presParOf" srcId="{5707065A-85BC-419B-9A80-870DDA371F17}" destId="{07A65E02-F367-4B5A-B795-EBC2800DB70B}" srcOrd="7" destOrd="0" presId="urn:microsoft.com/office/officeart/2008/layout/LinedList"/>
    <dgm:cxn modelId="{112CD832-90D5-4D95-963C-25A7EB30E430}" type="presParOf" srcId="{07A65E02-F367-4B5A-B795-EBC2800DB70B}" destId="{3FA249DB-4985-4FE1-BB57-14FEF52BA4BD}" srcOrd="0" destOrd="0" presId="urn:microsoft.com/office/officeart/2008/layout/LinedList"/>
    <dgm:cxn modelId="{504110CF-EE0C-4F08-92E3-6E5ED410F88C}" type="presParOf" srcId="{07A65E02-F367-4B5A-B795-EBC2800DB70B}" destId="{AD738921-6ED7-4EFB-889A-B79D654EAE9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71517-44B7-45C3-A7F6-DD34F80B725E}">
      <dsp:nvSpPr>
        <dsp:cNvPr id="0" name=""/>
        <dsp:cNvSpPr/>
      </dsp:nvSpPr>
      <dsp:spPr>
        <a:xfrm>
          <a:off x="844649" y="7368"/>
          <a:ext cx="2196000" cy="2196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5F09F7-E4C0-4CA5-9EE6-6B5C348D7CC2}">
      <dsp:nvSpPr>
        <dsp:cNvPr id="0" name=""/>
        <dsp:cNvSpPr/>
      </dsp:nvSpPr>
      <dsp:spPr>
        <a:xfrm>
          <a:off x="1312649" y="475368"/>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FAC34FE-C9A2-45F5-8402-D1F3A4B31FEA}">
      <dsp:nvSpPr>
        <dsp:cNvPr id="0" name=""/>
        <dsp:cNvSpPr/>
      </dsp:nvSpPr>
      <dsp:spPr>
        <a:xfrm>
          <a:off x="142649" y="28873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fr-CA" sz="1300" kern="1200"/>
            <a:t>D’après l’Association canadienne de soins palliatifs (ACSP), </a:t>
          </a:r>
          <a:endParaRPr lang="en-US" sz="1300" kern="1200"/>
        </a:p>
      </dsp:txBody>
      <dsp:txXfrm>
        <a:off x="142649" y="2887369"/>
        <a:ext cx="3600000" cy="720000"/>
      </dsp:txXfrm>
    </dsp:sp>
    <dsp:sp modelId="{1DF6EDD7-332D-4609-96BD-1680587958CF}">
      <dsp:nvSpPr>
        <dsp:cNvPr id="0" name=""/>
        <dsp:cNvSpPr/>
      </dsp:nvSpPr>
      <dsp:spPr>
        <a:xfrm>
          <a:off x="5074649" y="7368"/>
          <a:ext cx="2196000" cy="2196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A58A18-E786-488C-A1EA-CAE59799725D}">
      <dsp:nvSpPr>
        <dsp:cNvPr id="0" name=""/>
        <dsp:cNvSpPr/>
      </dsp:nvSpPr>
      <dsp:spPr>
        <a:xfrm>
          <a:off x="5542649" y="475368"/>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A30C37A-53E6-441F-8717-40B916B66599}">
      <dsp:nvSpPr>
        <dsp:cNvPr id="0" name=""/>
        <dsp:cNvSpPr/>
      </dsp:nvSpPr>
      <dsp:spPr>
        <a:xfrm>
          <a:off x="4372649" y="28873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fr-CA" sz="1300" kern="1200"/>
            <a:t>Les  soins palliatifs visent à soulager la souffrance, à améliorer la qualité de vie et à accompagner vers la mort.</a:t>
          </a:r>
          <a:endParaRPr lang="en-US" sz="1300" kern="1200"/>
        </a:p>
      </dsp:txBody>
      <dsp:txXfrm>
        <a:off x="4372649" y="2887369"/>
        <a:ext cx="36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53438-ADBE-4D1C-ACE5-F136A04543A0}">
      <dsp:nvSpPr>
        <dsp:cNvPr id="0" name=""/>
        <dsp:cNvSpPr/>
      </dsp:nvSpPr>
      <dsp:spPr>
        <a:xfrm>
          <a:off x="0" y="0"/>
          <a:ext cx="8115299" cy="0"/>
        </a:xfrm>
        <a:prstGeom prst="line">
          <a:avLst/>
        </a:prstGeom>
        <a:solidFill>
          <a:schemeClr val="accent2">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436244E-7F2A-4EFB-9365-9405D8B97AEE}">
      <dsp:nvSpPr>
        <dsp:cNvPr id="0" name=""/>
        <dsp:cNvSpPr/>
      </dsp:nvSpPr>
      <dsp:spPr>
        <a:xfrm>
          <a:off x="0" y="0"/>
          <a:ext cx="8115299" cy="1807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fr-CA" sz="2600" kern="1200"/>
            <a:t>Toujours selon l’ACSP, une équipe interdisciplinaire prodigue des soins palliatifs pour aider la personne mourante et ses proches à:</a:t>
          </a:r>
          <a:endParaRPr lang="en-US" sz="2600" kern="1200"/>
        </a:p>
      </dsp:txBody>
      <dsp:txXfrm>
        <a:off x="0" y="0"/>
        <a:ext cx="8115299" cy="1807369"/>
      </dsp:txXfrm>
    </dsp:sp>
    <dsp:sp modelId="{A0FA0580-812A-401B-B07D-38BD79F092C0}">
      <dsp:nvSpPr>
        <dsp:cNvPr id="0" name=""/>
        <dsp:cNvSpPr/>
      </dsp:nvSpPr>
      <dsp:spPr>
        <a:xfrm>
          <a:off x="0" y="1807369"/>
          <a:ext cx="8115299" cy="0"/>
        </a:xfrm>
        <a:prstGeom prst="line">
          <a:avLst/>
        </a:prstGeom>
        <a:solidFill>
          <a:schemeClr val="accent2">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2005754-EEA0-4CE3-87AC-3733383CA058}">
      <dsp:nvSpPr>
        <dsp:cNvPr id="0" name=""/>
        <dsp:cNvSpPr/>
      </dsp:nvSpPr>
      <dsp:spPr>
        <a:xfrm>
          <a:off x="0" y="1807369"/>
          <a:ext cx="8115299" cy="1807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fr-CA" sz="2600" kern="1200"/>
            <a:t>Faire face aux problèmes physiques, psychologiques, sociaux, spirituels et pratiques de la maladie ainsi qu’aux attentes, aux besoins, aux espoirs et aux craintes qui y sont associés;</a:t>
          </a:r>
          <a:endParaRPr lang="en-US" sz="2600" kern="1200"/>
        </a:p>
      </dsp:txBody>
      <dsp:txXfrm>
        <a:off x="0" y="1807369"/>
        <a:ext cx="8115299" cy="18073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A8C121-DB7B-4FCB-8030-74A6495454E4}">
      <dsp:nvSpPr>
        <dsp:cNvPr id="0" name=""/>
        <dsp:cNvSpPr/>
      </dsp:nvSpPr>
      <dsp:spPr>
        <a:xfrm>
          <a:off x="990" y="519862"/>
          <a:ext cx="3477136" cy="2207981"/>
        </a:xfrm>
        <a:prstGeom prst="roundRect">
          <a:avLst>
            <a:gd name="adj" fmla="val 10000"/>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2499BCA-5893-4A6A-B37B-61C540511B45}">
      <dsp:nvSpPr>
        <dsp:cNvPr id="0" name=""/>
        <dsp:cNvSpPr/>
      </dsp:nvSpPr>
      <dsp:spPr>
        <a:xfrm>
          <a:off x="387339" y="886893"/>
          <a:ext cx="3477136" cy="2207981"/>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a:t>- Se préparer à accomplir les tâches de fin de vie définies par la personne mourante et à affronter l’étape de la mort;</a:t>
          </a:r>
          <a:endParaRPr lang="en-US" sz="1900" kern="1200"/>
        </a:p>
      </dsp:txBody>
      <dsp:txXfrm>
        <a:off x="452009" y="951563"/>
        <a:ext cx="3347796" cy="2078641"/>
      </dsp:txXfrm>
    </dsp:sp>
    <dsp:sp modelId="{9F7E8912-4C8E-4EAB-BBE5-2BA6BEA55CB9}">
      <dsp:nvSpPr>
        <dsp:cNvPr id="0" name=""/>
        <dsp:cNvSpPr/>
      </dsp:nvSpPr>
      <dsp:spPr>
        <a:xfrm>
          <a:off x="4250823" y="519862"/>
          <a:ext cx="3477136" cy="2207981"/>
        </a:xfrm>
        <a:prstGeom prst="roundRect">
          <a:avLst>
            <a:gd name="adj" fmla="val 10000"/>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5EE1054B-A717-43DB-A3BA-E1018B094F0F}">
      <dsp:nvSpPr>
        <dsp:cNvPr id="0" name=""/>
        <dsp:cNvSpPr/>
      </dsp:nvSpPr>
      <dsp:spPr>
        <a:xfrm>
          <a:off x="4637172" y="886893"/>
          <a:ext cx="3477136" cy="2207981"/>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a:t>- Surmonter les pertes et la peine pendant la maladie ainsi que le deuil qui est partie intégrante de cette étape de fin de vie et qui se poursuit après la mort pour les proches.</a:t>
          </a:r>
          <a:endParaRPr lang="en-US" sz="1900" kern="1200"/>
        </a:p>
      </dsp:txBody>
      <dsp:txXfrm>
        <a:off x="4701842" y="951563"/>
        <a:ext cx="3347796" cy="20786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95205B-82F1-47A0-A94D-A043D60DBD9D}">
      <dsp:nvSpPr>
        <dsp:cNvPr id="0" name=""/>
        <dsp:cNvSpPr/>
      </dsp:nvSpPr>
      <dsp:spPr>
        <a:xfrm>
          <a:off x="0" y="0"/>
          <a:ext cx="8115299" cy="0"/>
        </a:xfrm>
        <a:prstGeom prst="line">
          <a:avLst/>
        </a:prstGeom>
        <a:solidFill>
          <a:schemeClr val="accent4">
            <a:hueOff val="0"/>
            <a:satOff val="0"/>
            <a:lumOff val="0"/>
            <a:alphaOff val="0"/>
          </a:schemeClr>
        </a:solidFill>
        <a:ln w="12700"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D307A81-A97A-4BDC-9A38-0E99636E4F8F}">
      <dsp:nvSpPr>
        <dsp:cNvPr id="0" name=""/>
        <dsp:cNvSpPr/>
      </dsp:nvSpPr>
      <dsp:spPr>
        <a:xfrm>
          <a:off x="0" y="0"/>
          <a:ext cx="8115299" cy="903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CA" sz="1800" kern="1200"/>
            <a:t>Les soins palliatifs visent donc:</a:t>
          </a:r>
          <a:endParaRPr lang="en-US" sz="1800" kern="1200"/>
        </a:p>
      </dsp:txBody>
      <dsp:txXfrm>
        <a:off x="0" y="0"/>
        <a:ext cx="8115299" cy="903684"/>
      </dsp:txXfrm>
    </dsp:sp>
    <dsp:sp modelId="{2CFEF8AA-1BF8-4B7B-84F7-D0632C6B3D13}">
      <dsp:nvSpPr>
        <dsp:cNvPr id="0" name=""/>
        <dsp:cNvSpPr/>
      </dsp:nvSpPr>
      <dsp:spPr>
        <a:xfrm>
          <a:off x="0" y="903684"/>
          <a:ext cx="8115299" cy="0"/>
        </a:xfrm>
        <a:prstGeom prst="line">
          <a:avLst/>
        </a:prstGeom>
        <a:solidFill>
          <a:schemeClr val="accent4">
            <a:hueOff val="0"/>
            <a:satOff val="0"/>
            <a:lumOff val="0"/>
            <a:alphaOff val="0"/>
          </a:schemeClr>
        </a:solidFill>
        <a:ln w="12700"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956605C-0223-4810-957D-7D6756413F01}">
      <dsp:nvSpPr>
        <dsp:cNvPr id="0" name=""/>
        <dsp:cNvSpPr/>
      </dsp:nvSpPr>
      <dsp:spPr>
        <a:xfrm>
          <a:off x="0" y="903684"/>
          <a:ext cx="8115299" cy="903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CA" sz="1800" kern="1200"/>
            <a:t>À traiter tous les problèmes qui surviennent;</a:t>
          </a:r>
          <a:endParaRPr lang="en-US" sz="1800" kern="1200"/>
        </a:p>
      </dsp:txBody>
      <dsp:txXfrm>
        <a:off x="0" y="903684"/>
        <a:ext cx="8115299" cy="903684"/>
      </dsp:txXfrm>
    </dsp:sp>
    <dsp:sp modelId="{1BD29BE8-6774-453A-88CA-9B91494277FF}">
      <dsp:nvSpPr>
        <dsp:cNvPr id="0" name=""/>
        <dsp:cNvSpPr/>
      </dsp:nvSpPr>
      <dsp:spPr>
        <a:xfrm>
          <a:off x="0" y="1807369"/>
          <a:ext cx="8115299" cy="0"/>
        </a:xfrm>
        <a:prstGeom prst="line">
          <a:avLst/>
        </a:prstGeom>
        <a:solidFill>
          <a:schemeClr val="accent4">
            <a:hueOff val="0"/>
            <a:satOff val="0"/>
            <a:lumOff val="0"/>
            <a:alphaOff val="0"/>
          </a:schemeClr>
        </a:solidFill>
        <a:ln w="12700"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BFDA2B7-679E-4541-AC9C-B2D08BC8CF4D}">
      <dsp:nvSpPr>
        <dsp:cNvPr id="0" name=""/>
        <dsp:cNvSpPr/>
      </dsp:nvSpPr>
      <dsp:spPr>
        <a:xfrm>
          <a:off x="0" y="1807369"/>
          <a:ext cx="8115299" cy="903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CA" sz="1800" kern="1200"/>
            <a:t>À prévenir l’apparition de nouveaux problèmes;</a:t>
          </a:r>
          <a:endParaRPr lang="en-US" sz="1800" kern="1200"/>
        </a:p>
      </dsp:txBody>
      <dsp:txXfrm>
        <a:off x="0" y="1807369"/>
        <a:ext cx="8115299" cy="903684"/>
      </dsp:txXfrm>
    </dsp:sp>
    <dsp:sp modelId="{82B19DCC-2FAF-434B-B0F3-A78925D46D89}">
      <dsp:nvSpPr>
        <dsp:cNvPr id="0" name=""/>
        <dsp:cNvSpPr/>
      </dsp:nvSpPr>
      <dsp:spPr>
        <a:xfrm>
          <a:off x="0" y="2711053"/>
          <a:ext cx="8115299" cy="0"/>
        </a:xfrm>
        <a:prstGeom prst="line">
          <a:avLst/>
        </a:prstGeom>
        <a:solidFill>
          <a:schemeClr val="accent4">
            <a:hueOff val="0"/>
            <a:satOff val="0"/>
            <a:lumOff val="0"/>
            <a:alphaOff val="0"/>
          </a:schemeClr>
        </a:solidFill>
        <a:ln w="12700"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FA249DB-4985-4FE1-BB57-14FEF52BA4BD}">
      <dsp:nvSpPr>
        <dsp:cNvPr id="0" name=""/>
        <dsp:cNvSpPr/>
      </dsp:nvSpPr>
      <dsp:spPr>
        <a:xfrm>
          <a:off x="0" y="2711053"/>
          <a:ext cx="8115299" cy="903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CA" sz="1800" kern="1200"/>
            <a:t>À promouvoir des occasions d’expériences enrichissantes, de croissance personnelle et spirituelle ainsi que d’accomplissement individuel.</a:t>
          </a:r>
          <a:endParaRPr lang="en-US" sz="1800" kern="1200"/>
        </a:p>
      </dsp:txBody>
      <dsp:txXfrm>
        <a:off x="0" y="2711053"/>
        <a:ext cx="8115299" cy="903684"/>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fr-FR"/>
              <a:t>Modifiez le style du titre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D9AE46F2-A19C-4470-B350-C3ED64BC2939}" type="datetimeFigureOut">
              <a:rPr lang="fr-CA" smtClean="0"/>
              <a:t>2025-02-07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5FBF055-D1AB-455B-8223-B71EF1AD56AF}" type="slidenum">
              <a:rPr lang="fr-CA" smtClean="0"/>
              <a:t>‹N°›</a:t>
            </a:fld>
            <a:endParaRPr lang="fr-CA"/>
          </a:p>
        </p:txBody>
      </p:sp>
    </p:spTree>
    <p:extLst>
      <p:ext uri="{BB962C8B-B14F-4D97-AF65-F5344CB8AC3E}">
        <p14:creationId xmlns:p14="http://schemas.microsoft.com/office/powerpoint/2010/main" val="1952949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fr-FR"/>
              <a:t>Modifiez le style du titre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D9AE46F2-A19C-4470-B350-C3ED64BC2939}" type="datetimeFigureOut">
              <a:rPr lang="fr-CA" smtClean="0"/>
              <a:t>2025-02-07</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C5FBF055-D1AB-455B-8223-B71EF1AD56AF}" type="slidenum">
              <a:rPr lang="fr-CA" smtClean="0"/>
              <a:t>‹N°›</a:t>
            </a:fld>
            <a:endParaRPr lang="fr-CA"/>
          </a:p>
        </p:txBody>
      </p:sp>
    </p:spTree>
    <p:extLst>
      <p:ext uri="{BB962C8B-B14F-4D97-AF65-F5344CB8AC3E}">
        <p14:creationId xmlns:p14="http://schemas.microsoft.com/office/powerpoint/2010/main" val="1725915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fr-FR"/>
              <a:t>Modifiez le style du titre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9AE46F2-A19C-4470-B350-C3ED64BC2939}" type="datetimeFigureOut">
              <a:rPr lang="fr-CA" smtClean="0"/>
              <a:t>2025-02-07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5FBF055-D1AB-455B-8223-B71EF1AD56AF}" type="slidenum">
              <a:rPr lang="fr-CA" smtClean="0"/>
              <a:t>‹N°›</a:t>
            </a:fld>
            <a:endParaRPr lang="fr-CA"/>
          </a:p>
        </p:txBody>
      </p:sp>
    </p:spTree>
    <p:extLst>
      <p:ext uri="{BB962C8B-B14F-4D97-AF65-F5344CB8AC3E}">
        <p14:creationId xmlns:p14="http://schemas.microsoft.com/office/powerpoint/2010/main" val="1378561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9AE46F2-A19C-4470-B350-C3ED64BC2939}" type="datetimeFigureOut">
              <a:rPr lang="fr-CA" smtClean="0"/>
              <a:t>2025-02-07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5FBF055-D1AB-455B-8223-B71EF1AD56AF}" type="slidenum">
              <a:rPr lang="fr-CA" smtClean="0"/>
              <a:t>‹N°›</a:t>
            </a:fld>
            <a:endParaRPr lang="fr-CA"/>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44779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fr-FR"/>
              <a:t>Modifiez le style du titre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9AE46F2-A19C-4470-B350-C3ED64BC2939}" type="datetimeFigureOut">
              <a:rPr lang="fr-CA" smtClean="0"/>
              <a:t>2025-02-07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5FBF055-D1AB-455B-8223-B71EF1AD56AF}" type="slidenum">
              <a:rPr lang="fr-CA" smtClean="0"/>
              <a:t>‹N°›</a:t>
            </a:fld>
            <a:endParaRPr lang="fr-CA"/>
          </a:p>
        </p:txBody>
      </p:sp>
    </p:spTree>
    <p:extLst>
      <p:ext uri="{BB962C8B-B14F-4D97-AF65-F5344CB8AC3E}">
        <p14:creationId xmlns:p14="http://schemas.microsoft.com/office/powerpoint/2010/main" val="2173974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9AE46F2-A19C-4470-B350-C3ED64BC2939}" type="datetimeFigureOut">
              <a:rPr lang="fr-CA" smtClean="0"/>
              <a:t>2025-02-07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5FBF055-D1AB-455B-8223-B71EF1AD56AF}" type="slidenum">
              <a:rPr lang="fr-CA" smtClean="0"/>
              <a:t>‹N°›</a:t>
            </a:fld>
            <a:endParaRPr lang="fr-CA"/>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60454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9AE46F2-A19C-4470-B350-C3ED64BC2939}" type="datetimeFigureOut">
              <a:rPr lang="fr-CA" smtClean="0"/>
              <a:t>2025-02-07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5FBF055-D1AB-455B-8223-B71EF1AD56AF}" type="slidenum">
              <a:rPr lang="fr-CA" smtClean="0"/>
              <a:t>‹N°›</a:t>
            </a:fld>
            <a:endParaRPr lang="fr-CA"/>
          </a:p>
        </p:txBody>
      </p:sp>
    </p:spTree>
    <p:extLst>
      <p:ext uri="{BB962C8B-B14F-4D97-AF65-F5344CB8AC3E}">
        <p14:creationId xmlns:p14="http://schemas.microsoft.com/office/powerpoint/2010/main" val="2605816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fr-FR"/>
              <a:t>Modifiez le style du titre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9AE46F2-A19C-4470-B350-C3ED64BC2939}" type="datetimeFigureOut">
              <a:rPr lang="fr-CA" smtClean="0"/>
              <a:t>2025-02-07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5FBF055-D1AB-455B-8223-B71EF1AD56AF}" type="slidenum">
              <a:rPr lang="fr-CA" smtClean="0"/>
              <a:t>‹N°›</a:t>
            </a:fld>
            <a:endParaRPr lang="fr-CA"/>
          </a:p>
        </p:txBody>
      </p:sp>
    </p:spTree>
    <p:extLst>
      <p:ext uri="{BB962C8B-B14F-4D97-AF65-F5344CB8AC3E}">
        <p14:creationId xmlns:p14="http://schemas.microsoft.com/office/powerpoint/2010/main" val="2133563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fr-FR"/>
              <a:t>Modifiez le style du titre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9AE46F2-A19C-4470-B350-C3ED64BC2939}" type="datetimeFigureOut">
              <a:rPr lang="fr-CA" smtClean="0"/>
              <a:t>2025-02-07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5FBF055-D1AB-455B-8223-B71EF1AD56AF}" type="slidenum">
              <a:rPr lang="fr-CA" smtClean="0"/>
              <a:t>‹N°›</a:t>
            </a:fld>
            <a:endParaRPr lang="fr-CA"/>
          </a:p>
        </p:txBody>
      </p:sp>
    </p:spTree>
    <p:extLst>
      <p:ext uri="{BB962C8B-B14F-4D97-AF65-F5344CB8AC3E}">
        <p14:creationId xmlns:p14="http://schemas.microsoft.com/office/powerpoint/2010/main" val="973902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fr-FR"/>
              <a:t>Modifiez le style du titre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9AE46F2-A19C-4470-B350-C3ED64BC2939}" type="datetimeFigureOut">
              <a:rPr lang="fr-CA" smtClean="0"/>
              <a:t>2025-02-07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5FBF055-D1AB-455B-8223-B71EF1AD56AF}" type="slidenum">
              <a:rPr lang="fr-CA" smtClean="0"/>
              <a:t>‹N°›</a:t>
            </a:fld>
            <a:endParaRPr lang="fr-CA"/>
          </a:p>
        </p:txBody>
      </p:sp>
    </p:spTree>
    <p:extLst>
      <p:ext uri="{BB962C8B-B14F-4D97-AF65-F5344CB8AC3E}">
        <p14:creationId xmlns:p14="http://schemas.microsoft.com/office/powerpoint/2010/main" val="2085114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9AE46F2-A19C-4470-B350-C3ED64BC2939}" type="datetimeFigureOut">
              <a:rPr lang="fr-CA" smtClean="0"/>
              <a:t>2025-02-07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5FBF055-D1AB-455B-8223-B71EF1AD56AF}" type="slidenum">
              <a:rPr lang="fr-CA" smtClean="0"/>
              <a:t>‹N°›</a:t>
            </a:fld>
            <a:endParaRPr lang="fr-CA"/>
          </a:p>
        </p:txBody>
      </p:sp>
    </p:spTree>
    <p:extLst>
      <p:ext uri="{BB962C8B-B14F-4D97-AF65-F5344CB8AC3E}">
        <p14:creationId xmlns:p14="http://schemas.microsoft.com/office/powerpoint/2010/main" val="4201368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fr-FR"/>
              <a:t>Modifiez le style du titre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9AE46F2-A19C-4470-B350-C3ED64BC2939}" type="datetimeFigureOut">
              <a:rPr lang="fr-CA" smtClean="0"/>
              <a:t>2025-02-07</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5FBF055-D1AB-455B-8223-B71EF1AD56AF}" type="slidenum">
              <a:rPr lang="fr-CA" smtClean="0"/>
              <a:t>‹N°›</a:t>
            </a:fld>
            <a:endParaRPr lang="fr-CA"/>
          </a:p>
        </p:txBody>
      </p:sp>
    </p:spTree>
    <p:extLst>
      <p:ext uri="{BB962C8B-B14F-4D97-AF65-F5344CB8AC3E}">
        <p14:creationId xmlns:p14="http://schemas.microsoft.com/office/powerpoint/2010/main" val="1415362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fr-FR"/>
              <a:t>Modifiez le style du titre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9AE46F2-A19C-4470-B350-C3ED64BC2939}" type="datetimeFigureOut">
              <a:rPr lang="fr-CA" smtClean="0"/>
              <a:t>2025-02-07</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C5FBF055-D1AB-455B-8223-B71EF1AD56AF}" type="slidenum">
              <a:rPr lang="fr-CA" smtClean="0"/>
              <a:t>‹N°›</a:t>
            </a:fld>
            <a:endParaRPr lang="fr-CA"/>
          </a:p>
        </p:txBody>
      </p:sp>
    </p:spTree>
    <p:extLst>
      <p:ext uri="{BB962C8B-B14F-4D97-AF65-F5344CB8AC3E}">
        <p14:creationId xmlns:p14="http://schemas.microsoft.com/office/powerpoint/2010/main" val="442045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fr-FR"/>
              <a:t>Modifiez le style du titre</a:t>
            </a:r>
            <a:endParaRPr lang="en-US" dirty="0"/>
          </a:p>
        </p:txBody>
      </p:sp>
      <p:sp>
        <p:nvSpPr>
          <p:cNvPr id="3" name="Date Placeholder 2"/>
          <p:cNvSpPr>
            <a:spLocks noGrp="1"/>
          </p:cNvSpPr>
          <p:nvPr>
            <p:ph type="dt" sz="half" idx="10"/>
          </p:nvPr>
        </p:nvSpPr>
        <p:spPr/>
        <p:txBody>
          <a:bodyPr/>
          <a:lstStyle/>
          <a:p>
            <a:fld id="{D9AE46F2-A19C-4470-B350-C3ED64BC2939}" type="datetimeFigureOut">
              <a:rPr lang="fr-CA" smtClean="0"/>
              <a:t>2025-02-07</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C5FBF055-D1AB-455B-8223-B71EF1AD56AF}" type="slidenum">
              <a:rPr lang="fr-CA" smtClean="0"/>
              <a:t>‹N°›</a:t>
            </a:fld>
            <a:endParaRPr lang="fr-CA"/>
          </a:p>
        </p:txBody>
      </p:sp>
    </p:spTree>
    <p:extLst>
      <p:ext uri="{BB962C8B-B14F-4D97-AF65-F5344CB8AC3E}">
        <p14:creationId xmlns:p14="http://schemas.microsoft.com/office/powerpoint/2010/main" val="3713060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AE46F2-A19C-4470-B350-C3ED64BC2939}" type="datetimeFigureOut">
              <a:rPr lang="fr-CA" smtClean="0"/>
              <a:t>2025-02-07</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C5FBF055-D1AB-455B-8223-B71EF1AD56AF}" type="slidenum">
              <a:rPr lang="fr-CA" smtClean="0"/>
              <a:t>‹N°›</a:t>
            </a:fld>
            <a:endParaRPr lang="fr-CA"/>
          </a:p>
        </p:txBody>
      </p:sp>
    </p:spTree>
    <p:extLst>
      <p:ext uri="{BB962C8B-B14F-4D97-AF65-F5344CB8AC3E}">
        <p14:creationId xmlns:p14="http://schemas.microsoft.com/office/powerpoint/2010/main" val="3124656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9AE46F2-A19C-4470-B350-C3ED64BC2939}" type="datetimeFigureOut">
              <a:rPr lang="fr-CA" smtClean="0"/>
              <a:t>2025-02-07</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5FBF055-D1AB-455B-8223-B71EF1AD56AF}" type="slidenum">
              <a:rPr lang="fr-CA" smtClean="0"/>
              <a:t>‹N°›</a:t>
            </a:fld>
            <a:endParaRPr lang="fr-CA"/>
          </a:p>
        </p:txBody>
      </p:sp>
    </p:spTree>
    <p:extLst>
      <p:ext uri="{BB962C8B-B14F-4D97-AF65-F5344CB8AC3E}">
        <p14:creationId xmlns:p14="http://schemas.microsoft.com/office/powerpoint/2010/main" val="38109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fr-FR"/>
              <a:t>Modifiez le style du titre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9AE46F2-A19C-4470-B350-C3ED64BC2939}" type="datetimeFigureOut">
              <a:rPr lang="fr-CA" smtClean="0"/>
              <a:t>2025-02-07</a:t>
            </a:fld>
            <a:endParaRPr lang="fr-CA"/>
          </a:p>
        </p:txBody>
      </p:sp>
      <p:sp>
        <p:nvSpPr>
          <p:cNvPr id="6" name="Footer Placeholder 5"/>
          <p:cNvSpPr>
            <a:spLocks noGrp="1"/>
          </p:cNvSpPr>
          <p:nvPr>
            <p:ph type="ftr" sz="quarter" idx="11"/>
          </p:nvPr>
        </p:nvSpPr>
        <p:spPr>
          <a:xfrm>
            <a:off x="533400" y="6172200"/>
            <a:ext cx="5811724" cy="365125"/>
          </a:xfrm>
        </p:spPr>
        <p:txBody>
          <a:bodyPr/>
          <a:lstStyle/>
          <a:p>
            <a:endParaRPr lang="fr-CA"/>
          </a:p>
        </p:txBody>
      </p:sp>
      <p:sp>
        <p:nvSpPr>
          <p:cNvPr id="7" name="Slide Number Placeholder 6"/>
          <p:cNvSpPr>
            <a:spLocks noGrp="1"/>
          </p:cNvSpPr>
          <p:nvPr>
            <p:ph type="sldNum" sz="quarter" idx="12"/>
          </p:nvPr>
        </p:nvSpPr>
        <p:spPr/>
        <p:txBody>
          <a:bodyPr/>
          <a:lstStyle/>
          <a:p>
            <a:fld id="{C5FBF055-D1AB-455B-8223-B71EF1AD56AF}" type="slidenum">
              <a:rPr lang="fr-CA" smtClean="0"/>
              <a:t>‹N°›</a:t>
            </a:fld>
            <a:endParaRPr lang="fr-CA"/>
          </a:p>
        </p:txBody>
      </p:sp>
    </p:spTree>
    <p:extLst>
      <p:ext uri="{BB962C8B-B14F-4D97-AF65-F5344CB8AC3E}">
        <p14:creationId xmlns:p14="http://schemas.microsoft.com/office/powerpoint/2010/main" val="2552048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9AE46F2-A19C-4470-B350-C3ED64BC2939}" type="datetimeFigureOut">
              <a:rPr lang="fr-CA" smtClean="0"/>
              <a:t>2025-02-07</a:t>
            </a:fld>
            <a:endParaRPr lang="fr-CA"/>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r-CA"/>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C5FBF055-D1AB-455B-8223-B71EF1AD56AF}" type="slidenum">
              <a:rPr lang="fr-CA" smtClean="0"/>
              <a:t>‹N°›</a:t>
            </a:fld>
            <a:endParaRPr lang="fr-CA"/>
          </a:p>
        </p:txBody>
      </p:sp>
    </p:spTree>
    <p:extLst>
      <p:ext uri="{BB962C8B-B14F-4D97-AF65-F5344CB8AC3E}">
        <p14:creationId xmlns:p14="http://schemas.microsoft.com/office/powerpoint/2010/main" val="96716841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youtube.com/watch?v=waEOupRJjeo"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9144000" cy="1916832"/>
          </a:xfrm>
          <a:solidFill>
            <a:schemeClr val="tx2">
              <a:lumMod val="60000"/>
              <a:lumOff val="40000"/>
            </a:schemeClr>
          </a:solidFill>
          <a:effectLst>
            <a:glow rad="63500">
              <a:schemeClr val="accent1">
                <a:satMod val="175000"/>
                <a:alpha val="40000"/>
              </a:schemeClr>
            </a:glow>
          </a:effectLst>
        </p:spPr>
        <p:txBody>
          <a:bodyPr>
            <a:normAutofit/>
          </a:bodyPr>
          <a:lstStyle/>
          <a:p>
            <a:r>
              <a:rPr lang="fr-CA" sz="8800" dirty="0">
                <a:solidFill>
                  <a:schemeClr val="tx2">
                    <a:lumMod val="50000"/>
                  </a:schemeClr>
                </a:solidFill>
              </a:rPr>
              <a:t>Soins palliatifs</a:t>
            </a:r>
          </a:p>
        </p:txBody>
      </p:sp>
      <p:sp>
        <p:nvSpPr>
          <p:cNvPr id="3" name="Sous-titre 2"/>
          <p:cNvSpPr>
            <a:spLocks noGrp="1"/>
          </p:cNvSpPr>
          <p:nvPr>
            <p:ph type="subTitle" idx="1"/>
          </p:nvPr>
        </p:nvSpPr>
        <p:spPr>
          <a:xfrm>
            <a:off x="0" y="1916832"/>
            <a:ext cx="9144000" cy="4941168"/>
          </a:xfrm>
          <a:solidFill>
            <a:schemeClr val="accent1">
              <a:lumMod val="60000"/>
              <a:lumOff val="40000"/>
            </a:schemeClr>
          </a:solidFill>
        </p:spPr>
        <p:txBody>
          <a:bodyPr/>
          <a:lstStyle/>
          <a:p>
            <a:endParaRPr lang="fr-CA"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7232"/>
            <a:ext cx="9144000" cy="4941168"/>
          </a:xfrm>
          <a:prstGeom prst="rect">
            <a:avLst/>
          </a:prstGeom>
          <a:noFill/>
          <a:ln w="9525">
            <a:no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5" name="Rectangle 4"/>
          <p:cNvSpPr/>
          <p:nvPr/>
        </p:nvSpPr>
        <p:spPr>
          <a:xfrm>
            <a:off x="-6780" y="6230416"/>
            <a:ext cx="3096344" cy="617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dirty="0">
                <a:solidFill>
                  <a:srgbClr val="1F497D"/>
                </a:solidFill>
              </a:rPr>
              <a:t>Préparé par FORV 2025</a:t>
            </a:r>
          </a:p>
        </p:txBody>
      </p:sp>
    </p:spTree>
    <p:extLst>
      <p:ext uri="{BB962C8B-B14F-4D97-AF65-F5344CB8AC3E}">
        <p14:creationId xmlns:p14="http://schemas.microsoft.com/office/powerpoint/2010/main" val="306607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403C7F-76AE-4587-92A2-D4E41EBE6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2983934" y="4487332"/>
            <a:ext cx="4220368" cy="1507067"/>
          </a:xfrm>
        </p:spPr>
        <p:txBody>
          <a:bodyPr>
            <a:normAutofit/>
          </a:bodyPr>
          <a:lstStyle/>
          <a:p>
            <a:pPr>
              <a:lnSpc>
                <a:spcPct val="90000"/>
              </a:lnSpc>
            </a:pPr>
            <a:r>
              <a:rPr lang="fr-CA" dirty="0"/>
              <a:t>S’adapter…. C’est apprendre à écouter</a:t>
            </a:r>
            <a:endParaRPr lang="fr-CA"/>
          </a:p>
        </p:txBody>
      </p:sp>
      <p:pic>
        <p:nvPicPr>
          <p:cNvPr id="5" name="Picture 4" descr="Seul dans la foule">
            <a:extLst>
              <a:ext uri="{FF2B5EF4-FFF2-40B4-BE49-F238E27FC236}">
                <a16:creationId xmlns:a16="http://schemas.microsoft.com/office/drawing/2014/main" id="{56EAA063-82DC-44F2-345F-081DFD2CA44C}"/>
              </a:ext>
            </a:extLst>
          </p:cNvPr>
          <p:cNvPicPr>
            <a:picLocks noChangeAspect="1"/>
          </p:cNvPicPr>
          <p:nvPr/>
        </p:nvPicPr>
        <p:blipFill>
          <a:blip r:embed="rId2"/>
          <a:srcRect l="39733" r="31543"/>
          <a:stretch/>
        </p:blipFill>
        <p:spPr>
          <a:xfrm>
            <a:off x="623" y="10"/>
            <a:ext cx="2626519" cy="6857990"/>
          </a:xfrm>
          <a:prstGeom prst="rect">
            <a:avLst/>
          </a:prstGeom>
          <a:effectLst>
            <a:innerShdw blurRad="57150" dist="38100" dir="14460000">
              <a:prstClr val="black">
                <a:alpha val="70000"/>
              </a:prstClr>
            </a:innerShdw>
          </a:effectLst>
        </p:spPr>
      </p:pic>
      <p:sp>
        <p:nvSpPr>
          <p:cNvPr id="3" name="Espace réservé du contenu 2"/>
          <p:cNvSpPr>
            <a:spLocks noGrp="1"/>
          </p:cNvSpPr>
          <p:nvPr>
            <p:ph idx="1"/>
          </p:nvPr>
        </p:nvSpPr>
        <p:spPr>
          <a:xfrm>
            <a:off x="2913459" y="685800"/>
            <a:ext cx="4969554" cy="3615267"/>
          </a:xfrm>
        </p:spPr>
        <p:txBody>
          <a:bodyPr>
            <a:normAutofit/>
          </a:bodyPr>
          <a:lstStyle/>
          <a:p>
            <a:endParaRPr lang="fr-CA" dirty="0"/>
          </a:p>
          <a:p>
            <a:r>
              <a:rPr lang="fr-CA" dirty="0"/>
              <a:t>Accompagner une personne en fin de vie,  comme préposée, exige une grande capacité d’adaptation. Évidemment, vous avez vos propres croyances, vos peurs, vos opinions, vos valeurs et vos attentes, mais, au travail, ce n’est pas ce qui doit dicter vos soins ou vos paroles.</a:t>
            </a:r>
          </a:p>
        </p:txBody>
      </p:sp>
      <p:grpSp>
        <p:nvGrpSpPr>
          <p:cNvPr id="11" name="Group 10">
            <a:extLst>
              <a:ext uri="{FF2B5EF4-FFF2-40B4-BE49-F238E27FC236}">
                <a16:creationId xmlns:a16="http://schemas.microsoft.com/office/drawing/2014/main" id="{D6C71778-3DDA-4748-AEBB-2A4B75016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2" name="Straight Connector 11">
              <a:extLst>
                <a:ext uri="{FF2B5EF4-FFF2-40B4-BE49-F238E27FC236}">
                  <a16:creationId xmlns:a16="http://schemas.microsoft.com/office/drawing/2014/main" id="{BA1F5C7D-5183-424E-BD72-BBFC59C5A2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848F76E-D8DE-4826-901B-4E4090240E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AE84420-E672-4A16-8384-42BDDC4A9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44D91EB-FA8D-4FD3-88F8-053F9962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56B711F-46BD-4789-926C-CF2F01F71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87978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403C7F-76AE-4587-92A2-D4E41EBE6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2983934" y="4487332"/>
            <a:ext cx="4220368" cy="1507067"/>
          </a:xfrm>
        </p:spPr>
        <p:txBody>
          <a:bodyPr>
            <a:normAutofit/>
          </a:bodyPr>
          <a:lstStyle/>
          <a:p>
            <a:pPr>
              <a:lnSpc>
                <a:spcPct val="90000"/>
              </a:lnSpc>
            </a:pPr>
            <a:r>
              <a:rPr lang="fr-CA" dirty="0"/>
              <a:t>S’adapter…. C’est apprendre à écouter</a:t>
            </a:r>
            <a:endParaRPr lang="fr-CA"/>
          </a:p>
        </p:txBody>
      </p:sp>
      <p:pic>
        <p:nvPicPr>
          <p:cNvPr id="5" name="Picture 4" descr="Deux personnes se tenant les mains">
            <a:extLst>
              <a:ext uri="{FF2B5EF4-FFF2-40B4-BE49-F238E27FC236}">
                <a16:creationId xmlns:a16="http://schemas.microsoft.com/office/drawing/2014/main" id="{32839748-B9D8-F6AE-5F43-FF5920ED900E}"/>
              </a:ext>
            </a:extLst>
          </p:cNvPr>
          <p:cNvPicPr>
            <a:picLocks noChangeAspect="1"/>
          </p:cNvPicPr>
          <p:nvPr/>
        </p:nvPicPr>
        <p:blipFill>
          <a:blip r:embed="rId2"/>
          <a:srcRect l="35632" r="38899"/>
          <a:stretch/>
        </p:blipFill>
        <p:spPr>
          <a:xfrm>
            <a:off x="623" y="10"/>
            <a:ext cx="2626519" cy="6857990"/>
          </a:xfrm>
          <a:prstGeom prst="rect">
            <a:avLst/>
          </a:prstGeom>
          <a:effectLst>
            <a:innerShdw blurRad="57150" dist="38100" dir="14460000">
              <a:prstClr val="black">
                <a:alpha val="70000"/>
              </a:prstClr>
            </a:innerShdw>
          </a:effectLst>
        </p:spPr>
      </p:pic>
      <p:sp>
        <p:nvSpPr>
          <p:cNvPr id="3" name="Espace réservé du contenu 2"/>
          <p:cNvSpPr>
            <a:spLocks noGrp="1"/>
          </p:cNvSpPr>
          <p:nvPr>
            <p:ph idx="1"/>
          </p:nvPr>
        </p:nvSpPr>
        <p:spPr>
          <a:xfrm>
            <a:off x="2913459" y="685800"/>
            <a:ext cx="4969554" cy="3615267"/>
          </a:xfrm>
        </p:spPr>
        <p:txBody>
          <a:bodyPr>
            <a:normAutofit/>
          </a:bodyPr>
          <a:lstStyle/>
          <a:p>
            <a:pPr>
              <a:lnSpc>
                <a:spcPct val="90000"/>
              </a:lnSpc>
            </a:pPr>
            <a:r>
              <a:rPr lang="fr-CA" sz="1900" dirty="0"/>
              <a:t>La meilleure façon d’aider la personne et ses proches sera de les écouter sans les juger. Ce sera le moment de faire preuve de compassion et d’empathie.</a:t>
            </a:r>
          </a:p>
          <a:p>
            <a:pPr>
              <a:lnSpc>
                <a:spcPct val="90000"/>
              </a:lnSpc>
            </a:pPr>
            <a:r>
              <a:rPr lang="fr-CA" sz="1900" dirty="0"/>
              <a:t>En soins palliatifs, s’adapter aux personnes, aux différentes situations et à l’environnement passe par l’écoute des besoins de la personne mourante. C’est l’accompagner sur la route qu’elle a choisi de suivre, peu importe que cette route soit ou non celle que vous auriez choisie.</a:t>
            </a:r>
          </a:p>
        </p:txBody>
      </p:sp>
      <p:grpSp>
        <p:nvGrpSpPr>
          <p:cNvPr id="11" name="Group 10">
            <a:extLst>
              <a:ext uri="{FF2B5EF4-FFF2-40B4-BE49-F238E27FC236}">
                <a16:creationId xmlns:a16="http://schemas.microsoft.com/office/drawing/2014/main" id="{D6C71778-3DDA-4748-AEBB-2A4B75016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2" name="Straight Connector 11">
              <a:extLst>
                <a:ext uri="{FF2B5EF4-FFF2-40B4-BE49-F238E27FC236}">
                  <a16:creationId xmlns:a16="http://schemas.microsoft.com/office/drawing/2014/main" id="{BA1F5C7D-5183-424E-BD72-BBFC59C5A2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848F76E-D8DE-4826-901B-4E4090240E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AE84420-E672-4A16-8384-42BDDC4A9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44D91EB-FA8D-4FD3-88F8-053F9962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56B711F-46BD-4789-926C-CF2F01F71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92197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4" descr="Deux personnes se tenant la main">
            <a:extLst>
              <a:ext uri="{FF2B5EF4-FFF2-40B4-BE49-F238E27FC236}">
                <a16:creationId xmlns:a16="http://schemas.microsoft.com/office/drawing/2014/main" id="{A90502F4-8658-8236-5F84-FB4B1B3928B6}"/>
              </a:ext>
            </a:extLst>
          </p:cNvPr>
          <p:cNvPicPr>
            <a:picLocks noChangeAspect="1"/>
          </p:cNvPicPr>
          <p:nvPr/>
        </p:nvPicPr>
        <p:blipFill>
          <a:blip r:embed="rId2">
            <a:alphaModFix amt="25000"/>
          </a:blip>
          <a:srcRect l="2446" r="8553" b="-1"/>
          <a:stretch/>
        </p:blipFill>
        <p:spPr>
          <a:xfrm>
            <a:off x="20" y="10"/>
            <a:ext cx="9143980" cy="6857990"/>
          </a:xfrm>
          <a:prstGeom prst="rect">
            <a:avLst/>
          </a:prstGeom>
        </p:spPr>
      </p:pic>
      <p:sp>
        <p:nvSpPr>
          <p:cNvPr id="2" name="Titre 1"/>
          <p:cNvSpPr>
            <a:spLocks noGrp="1"/>
          </p:cNvSpPr>
          <p:nvPr>
            <p:ph type="title"/>
          </p:nvPr>
        </p:nvSpPr>
        <p:spPr>
          <a:xfrm>
            <a:off x="513159" y="4487332"/>
            <a:ext cx="6400800" cy="1507067"/>
          </a:xfrm>
        </p:spPr>
        <p:txBody>
          <a:bodyPr>
            <a:normAutofit/>
          </a:bodyPr>
          <a:lstStyle/>
          <a:p>
            <a:r>
              <a:rPr lang="fr-CA"/>
              <a:t>Le parcours de la personne mourante</a:t>
            </a:r>
            <a:endParaRPr lang="fr-CA" dirty="0"/>
          </a:p>
        </p:txBody>
      </p:sp>
      <p:sp>
        <p:nvSpPr>
          <p:cNvPr id="22" name="Espace réservé du contenu 2"/>
          <p:cNvSpPr>
            <a:spLocks noGrp="1"/>
          </p:cNvSpPr>
          <p:nvPr>
            <p:ph idx="1"/>
          </p:nvPr>
        </p:nvSpPr>
        <p:spPr>
          <a:xfrm>
            <a:off x="513159" y="685800"/>
            <a:ext cx="6400800" cy="3615267"/>
          </a:xfrm>
        </p:spPr>
        <p:txBody>
          <a:bodyPr>
            <a:normAutofit/>
          </a:bodyPr>
          <a:lstStyle/>
          <a:p>
            <a:r>
              <a:rPr lang="fr-CA">
                <a:solidFill>
                  <a:schemeClr val="tx1"/>
                </a:solidFill>
              </a:rPr>
              <a:t>La clientèle des soins palliatifs s’est longtemps limité aux personnes atteintes de cancer. </a:t>
            </a:r>
          </a:p>
          <a:p>
            <a:pPr marL="0" indent="0">
              <a:buNone/>
            </a:pPr>
            <a:endParaRPr lang="fr-CA">
              <a:solidFill>
                <a:schemeClr val="tx1"/>
              </a:solidFill>
            </a:endParaRPr>
          </a:p>
          <a:p>
            <a:pPr marL="0" indent="0">
              <a:buNone/>
            </a:pPr>
            <a:r>
              <a:rPr lang="fr-CA">
                <a:solidFill>
                  <a:schemeClr val="tx1"/>
                </a:solidFill>
              </a:rPr>
              <a:t>Désormais, les clients des soins palliatifs sont aussi         ceux qui souffrent de la maladie incurables, fulgurantes ou liées au vieillissement. Les soins palliatifs servent également à soutenir les proches des personnes en fin de vie ou de personnes mortes subitement à la suite d’un traumatisme.</a:t>
            </a:r>
          </a:p>
        </p:txBody>
      </p:sp>
      <p:grpSp>
        <p:nvGrpSpPr>
          <p:cNvPr id="23" name="Group 10">
            <a:extLst>
              <a:ext uri="{FF2B5EF4-FFF2-40B4-BE49-F238E27FC236}">
                <a16:creationId xmlns:a16="http://schemas.microsoft.com/office/drawing/2014/main" id="{24B32265-D526-44B2-B82E-8977DFEFB4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2" name="Straight Connector 11">
              <a:extLst>
                <a:ext uri="{FF2B5EF4-FFF2-40B4-BE49-F238E27FC236}">
                  <a16:creationId xmlns:a16="http://schemas.microsoft.com/office/drawing/2014/main" id="{9A453D36-EF7F-403B-A9E0-553E1F0B3A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12">
              <a:extLst>
                <a:ext uri="{FF2B5EF4-FFF2-40B4-BE49-F238E27FC236}">
                  <a16:creationId xmlns:a16="http://schemas.microsoft.com/office/drawing/2014/main" id="{3E7E8D9E-8474-4515-9EEB-0B46BE8EFAB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86A1812-CCD3-429E-AAAE-CC335A33F8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CB9509C-1B73-4063-8E69-E9024ACED1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4BEF3D9-6561-4BA4-AD81-AC90EF33F6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21122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ute de forêt disparaissant">
            <a:extLst>
              <a:ext uri="{FF2B5EF4-FFF2-40B4-BE49-F238E27FC236}">
                <a16:creationId xmlns:a16="http://schemas.microsoft.com/office/drawing/2014/main" id="{4C461A8D-385A-C1AE-4B79-63F0D10E42B5}"/>
              </a:ext>
            </a:extLst>
          </p:cNvPr>
          <p:cNvPicPr>
            <a:picLocks noChangeAspect="1"/>
          </p:cNvPicPr>
          <p:nvPr/>
        </p:nvPicPr>
        <p:blipFill>
          <a:blip r:embed="rId2">
            <a:alphaModFix amt="25000"/>
          </a:blip>
          <a:srcRect r="10999" b="-1"/>
          <a:stretch/>
        </p:blipFill>
        <p:spPr>
          <a:xfrm>
            <a:off x="20" y="10"/>
            <a:ext cx="9143980" cy="6857990"/>
          </a:xfrm>
          <a:prstGeom prst="rect">
            <a:avLst/>
          </a:prstGeom>
        </p:spPr>
      </p:pic>
      <p:sp>
        <p:nvSpPr>
          <p:cNvPr id="2" name="Titre 1"/>
          <p:cNvSpPr>
            <a:spLocks noGrp="1"/>
          </p:cNvSpPr>
          <p:nvPr>
            <p:ph type="title"/>
          </p:nvPr>
        </p:nvSpPr>
        <p:spPr>
          <a:xfrm>
            <a:off x="513159" y="4487332"/>
            <a:ext cx="6400800" cy="1507067"/>
          </a:xfrm>
        </p:spPr>
        <p:txBody>
          <a:bodyPr>
            <a:normAutofit/>
          </a:bodyPr>
          <a:lstStyle/>
          <a:p>
            <a:r>
              <a:rPr lang="fr-CA" dirty="0"/>
              <a:t>Le parcours de la personne mourante</a:t>
            </a:r>
          </a:p>
        </p:txBody>
      </p:sp>
      <p:sp>
        <p:nvSpPr>
          <p:cNvPr id="3" name="Espace réservé du contenu 2"/>
          <p:cNvSpPr>
            <a:spLocks noGrp="1"/>
          </p:cNvSpPr>
          <p:nvPr>
            <p:ph idx="1"/>
          </p:nvPr>
        </p:nvSpPr>
        <p:spPr>
          <a:xfrm>
            <a:off x="513159" y="685800"/>
            <a:ext cx="6400800" cy="3615267"/>
          </a:xfrm>
        </p:spPr>
        <p:txBody>
          <a:bodyPr>
            <a:normAutofit/>
          </a:bodyPr>
          <a:lstStyle/>
          <a:p>
            <a:r>
              <a:rPr lang="fr-CA">
                <a:solidFill>
                  <a:schemeClr val="tx1"/>
                </a:solidFill>
              </a:rPr>
              <a:t>Une personne qui reçoit un diagnostic pessimiste entreprend habituellement un combat pour la vie. Il s’agit d’une longue route parsemée d’épreuves: traitements difficiles, rémissions temporaires, rechutes et deuils. Après une période plus ou moins longue pendant laquelle la personne malade s’est battue pour guérir, survient une prise de conscience. C’est graduellement que la réalité de la mort atteint la personne.</a:t>
            </a:r>
          </a:p>
        </p:txBody>
      </p:sp>
      <p:grpSp>
        <p:nvGrpSpPr>
          <p:cNvPr id="11" name="Group 10">
            <a:extLst>
              <a:ext uri="{FF2B5EF4-FFF2-40B4-BE49-F238E27FC236}">
                <a16:creationId xmlns:a16="http://schemas.microsoft.com/office/drawing/2014/main" id="{24B32265-D526-44B2-B82E-8977DFEFB4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2" name="Straight Connector 11">
              <a:extLst>
                <a:ext uri="{FF2B5EF4-FFF2-40B4-BE49-F238E27FC236}">
                  <a16:creationId xmlns:a16="http://schemas.microsoft.com/office/drawing/2014/main" id="{9A453D36-EF7F-403B-A9E0-553E1F0B3A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E7E8D9E-8474-4515-9EEB-0B46BE8EFAB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86A1812-CCD3-429E-AAAE-CC335A33F8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CB9509C-1B73-4063-8E69-E9024ACED1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4BEF3D9-6561-4BA4-AD81-AC90EF33F6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16221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403C7F-76AE-4587-92A2-D4E41EBE6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2983934" y="4487332"/>
            <a:ext cx="4220368" cy="1507067"/>
          </a:xfrm>
        </p:spPr>
        <p:txBody>
          <a:bodyPr>
            <a:normAutofit/>
          </a:bodyPr>
          <a:lstStyle/>
          <a:p>
            <a:pPr>
              <a:lnSpc>
                <a:spcPct val="90000"/>
              </a:lnSpc>
            </a:pPr>
            <a:r>
              <a:rPr lang="fr-CA" dirty="0"/>
              <a:t>Le parcours de la personne mourante</a:t>
            </a:r>
            <a:endParaRPr lang="fr-CA"/>
          </a:p>
        </p:txBody>
      </p:sp>
      <p:pic>
        <p:nvPicPr>
          <p:cNvPr id="5" name="Picture 4">
            <a:extLst>
              <a:ext uri="{FF2B5EF4-FFF2-40B4-BE49-F238E27FC236}">
                <a16:creationId xmlns:a16="http://schemas.microsoft.com/office/drawing/2014/main" id="{E4A46625-9955-C248-07F2-51EAA5374425}"/>
              </a:ext>
            </a:extLst>
          </p:cNvPr>
          <p:cNvPicPr>
            <a:picLocks noChangeAspect="1"/>
          </p:cNvPicPr>
          <p:nvPr/>
        </p:nvPicPr>
        <p:blipFill>
          <a:blip r:embed="rId2"/>
          <a:srcRect l="32245" r="46212"/>
          <a:stretch/>
        </p:blipFill>
        <p:spPr>
          <a:xfrm>
            <a:off x="623" y="10"/>
            <a:ext cx="2626519" cy="6857990"/>
          </a:xfrm>
          <a:prstGeom prst="rect">
            <a:avLst/>
          </a:prstGeom>
          <a:effectLst>
            <a:innerShdw blurRad="57150" dist="38100" dir="14460000">
              <a:prstClr val="black">
                <a:alpha val="70000"/>
              </a:prstClr>
            </a:innerShdw>
          </a:effectLst>
        </p:spPr>
      </p:pic>
      <p:sp>
        <p:nvSpPr>
          <p:cNvPr id="3" name="Espace réservé du contenu 2"/>
          <p:cNvSpPr>
            <a:spLocks noGrp="1"/>
          </p:cNvSpPr>
          <p:nvPr>
            <p:ph idx="1"/>
          </p:nvPr>
        </p:nvSpPr>
        <p:spPr>
          <a:xfrm>
            <a:off x="2913459" y="685800"/>
            <a:ext cx="4969554" cy="3615267"/>
          </a:xfrm>
        </p:spPr>
        <p:txBody>
          <a:bodyPr>
            <a:normAutofit/>
          </a:bodyPr>
          <a:lstStyle/>
          <a:p>
            <a:endParaRPr lang="fr-CA" dirty="0"/>
          </a:p>
          <a:p>
            <a:r>
              <a:rPr lang="fr-CA" dirty="0"/>
              <a:t>Quand la maladie ne cesse d’évoluer, la décision d’abandonner les traitements peut parfois sembler être l’avenue la plus raisonnable pour certaines personnes. C’est à partir du moment où il n’y a plus de chance de guérison que la personne mourante peut obtenir des soins palliatifs.</a:t>
            </a:r>
          </a:p>
        </p:txBody>
      </p:sp>
      <p:grpSp>
        <p:nvGrpSpPr>
          <p:cNvPr id="11" name="Group 10">
            <a:extLst>
              <a:ext uri="{FF2B5EF4-FFF2-40B4-BE49-F238E27FC236}">
                <a16:creationId xmlns:a16="http://schemas.microsoft.com/office/drawing/2014/main" id="{D6C71778-3DDA-4748-AEBB-2A4B75016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2" name="Straight Connector 11">
              <a:extLst>
                <a:ext uri="{FF2B5EF4-FFF2-40B4-BE49-F238E27FC236}">
                  <a16:creationId xmlns:a16="http://schemas.microsoft.com/office/drawing/2014/main" id="{BA1F5C7D-5183-424E-BD72-BBFC59C5A2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848F76E-D8DE-4826-901B-4E4090240E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AE84420-E672-4A16-8384-42BDDC4A9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44D91EB-FA8D-4FD3-88F8-053F9962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56B711F-46BD-4789-926C-CF2F01F71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95993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480217" y="685800"/>
            <a:ext cx="3613992" cy="4603749"/>
          </a:xfrm>
        </p:spPr>
        <p:txBody>
          <a:bodyPr>
            <a:normAutofit/>
          </a:bodyPr>
          <a:lstStyle/>
          <a:p>
            <a:pPr algn="r"/>
            <a:r>
              <a:rPr lang="fr-CA" sz="4500"/>
              <a:t>Les soins palliatifs</a:t>
            </a:r>
          </a:p>
        </p:txBody>
      </p:sp>
      <p:sp>
        <p:nvSpPr>
          <p:cNvPr id="10" name="Rectangle 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4572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nvPr>
        </p:nvSpPr>
        <p:spPr>
          <a:xfrm>
            <a:off x="4969238" y="685800"/>
            <a:ext cx="3659219" cy="4603750"/>
          </a:xfrm>
        </p:spPr>
        <p:txBody>
          <a:bodyPr>
            <a:normAutofit/>
          </a:bodyPr>
          <a:lstStyle/>
          <a:p>
            <a:pPr>
              <a:lnSpc>
                <a:spcPct val="90000"/>
              </a:lnSpc>
            </a:pPr>
            <a:endParaRPr lang="fr-CA">
              <a:solidFill>
                <a:schemeClr val="tx1"/>
              </a:solidFill>
            </a:endParaRPr>
          </a:p>
          <a:p>
            <a:pPr>
              <a:lnSpc>
                <a:spcPct val="90000"/>
              </a:lnSpc>
            </a:pPr>
            <a:r>
              <a:rPr lang="fr-CA">
                <a:solidFill>
                  <a:schemeClr val="tx1"/>
                </a:solidFill>
              </a:rPr>
              <a:t>Les soins palliatifs sont un ensemble de soins ou de traitements prodigués pour atténuer les symptômes d’une maladie sans agir sur sa cause. Ils se distinguent des soins curatifs, dont l’objectif est de guérir ou de rendre fonctionnelle et le plus autonome possible une d’une personne atteinte d’une maladie.</a:t>
            </a:r>
          </a:p>
        </p:txBody>
      </p:sp>
    </p:spTree>
    <p:extLst>
      <p:ext uri="{BB962C8B-B14F-4D97-AF65-F5344CB8AC3E}">
        <p14:creationId xmlns:p14="http://schemas.microsoft.com/office/powerpoint/2010/main" val="2995905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9448D9-8F1D-4CFE-93BA-E0272F0DBD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C718AB7-BF51-8930-8082-ECAD5507B1F9}"/>
              </a:ext>
            </a:extLst>
          </p:cNvPr>
          <p:cNvSpPr>
            <a:spLocks noGrp="1"/>
          </p:cNvSpPr>
          <p:nvPr>
            <p:ph type="title"/>
          </p:nvPr>
        </p:nvSpPr>
        <p:spPr>
          <a:xfrm>
            <a:off x="513159" y="4487332"/>
            <a:ext cx="5657850" cy="1507067"/>
          </a:xfrm>
        </p:spPr>
        <p:txBody>
          <a:bodyPr>
            <a:normAutofit/>
          </a:bodyPr>
          <a:lstStyle/>
          <a:p>
            <a:r>
              <a:rPr lang="fr-CA" dirty="0"/>
              <a:t>Un peu d’histoire…..</a:t>
            </a:r>
          </a:p>
        </p:txBody>
      </p:sp>
      <p:sp>
        <p:nvSpPr>
          <p:cNvPr id="3" name="Espace réservé du contenu 2">
            <a:extLst>
              <a:ext uri="{FF2B5EF4-FFF2-40B4-BE49-F238E27FC236}">
                <a16:creationId xmlns:a16="http://schemas.microsoft.com/office/drawing/2014/main" id="{A689EFBF-131A-B403-A01F-5F1E8E43A648}"/>
              </a:ext>
            </a:extLst>
          </p:cNvPr>
          <p:cNvSpPr>
            <a:spLocks noGrp="1"/>
          </p:cNvSpPr>
          <p:nvPr>
            <p:ph idx="1"/>
          </p:nvPr>
        </p:nvSpPr>
        <p:spPr>
          <a:xfrm>
            <a:off x="513158" y="685800"/>
            <a:ext cx="5619853" cy="3615267"/>
          </a:xfrm>
        </p:spPr>
        <p:txBody>
          <a:bodyPr>
            <a:normAutofit/>
          </a:bodyPr>
          <a:lstStyle/>
          <a:p>
            <a:pPr>
              <a:lnSpc>
                <a:spcPct val="90000"/>
              </a:lnSpc>
            </a:pPr>
            <a:r>
              <a:rPr lang="fr-CA" sz="1600"/>
              <a:t>4</a:t>
            </a:r>
            <a:r>
              <a:rPr lang="fr-CA" sz="1600" baseline="30000"/>
              <a:t>e</a:t>
            </a:r>
            <a:r>
              <a:rPr lang="fr-CA" sz="1600"/>
              <a:t> siècle: origine des soins palliatifs en Europe</a:t>
            </a:r>
          </a:p>
          <a:p>
            <a:pPr>
              <a:lnSpc>
                <a:spcPct val="90000"/>
              </a:lnSpc>
            </a:pPr>
            <a:r>
              <a:rPr lang="fr-CA" sz="1600"/>
              <a:t>1967: Royaume-Uni inauguration phase terminale</a:t>
            </a:r>
          </a:p>
          <a:p>
            <a:pPr>
              <a:lnSpc>
                <a:spcPct val="90000"/>
              </a:lnSpc>
            </a:pPr>
            <a:r>
              <a:rPr lang="fr-CA" sz="1600"/>
              <a:t>1974: Canada: première unité de soins palliatifs à Winnipeg</a:t>
            </a:r>
          </a:p>
          <a:p>
            <a:pPr>
              <a:lnSpc>
                <a:spcPct val="90000"/>
              </a:lnSpc>
            </a:pPr>
            <a:r>
              <a:rPr lang="fr-CA" sz="1600"/>
              <a:t>1979: Montréal: première unité francophone soins palliatifs</a:t>
            </a:r>
          </a:p>
          <a:p>
            <a:pPr>
              <a:lnSpc>
                <a:spcPct val="90000"/>
              </a:lnSpc>
            </a:pPr>
            <a:r>
              <a:rPr lang="fr-CA" sz="1600"/>
              <a:t>1981: définition des soins palliatifs proposée par la Fondation canadienne de Toronto</a:t>
            </a:r>
          </a:p>
          <a:p>
            <a:pPr>
              <a:lnSpc>
                <a:spcPct val="90000"/>
              </a:lnSpc>
            </a:pPr>
            <a:r>
              <a:rPr lang="fr-CA" sz="1600"/>
              <a:t>1983: Première recherche et enseignement de soins palliatifs</a:t>
            </a:r>
          </a:p>
          <a:p>
            <a:pPr>
              <a:lnSpc>
                <a:spcPct val="90000"/>
              </a:lnSpc>
            </a:pPr>
            <a:r>
              <a:rPr lang="fr-CA" sz="1600"/>
              <a:t>1989: AQSP à vu le jour</a:t>
            </a:r>
          </a:p>
          <a:p>
            <a:pPr>
              <a:lnSpc>
                <a:spcPct val="90000"/>
              </a:lnSpc>
            </a:pPr>
            <a:r>
              <a:rPr lang="fr-CA" sz="1600"/>
              <a:t>1991: ACSP à été crée</a:t>
            </a:r>
          </a:p>
        </p:txBody>
      </p:sp>
      <p:pic>
        <p:nvPicPr>
          <p:cNvPr id="5" name="Picture 4" descr="Ombres de personnes sur une chaussée">
            <a:extLst>
              <a:ext uri="{FF2B5EF4-FFF2-40B4-BE49-F238E27FC236}">
                <a16:creationId xmlns:a16="http://schemas.microsoft.com/office/drawing/2014/main" id="{6E9BF20B-38DA-F93D-DB0E-BDEF29FE32E4}"/>
              </a:ext>
            </a:extLst>
          </p:cNvPr>
          <p:cNvPicPr>
            <a:picLocks noChangeAspect="1"/>
          </p:cNvPicPr>
          <p:nvPr/>
        </p:nvPicPr>
        <p:blipFill>
          <a:blip r:embed="rId2"/>
          <a:srcRect l="20183" r="53916" b="1"/>
          <a:stretch/>
        </p:blipFill>
        <p:spPr>
          <a:xfrm>
            <a:off x="6615452" y="10"/>
            <a:ext cx="2528548" cy="6857990"/>
          </a:xfrm>
          <a:prstGeom prst="rect">
            <a:avLst/>
          </a:prstGeom>
          <a:effectLst>
            <a:innerShdw blurRad="57150" dist="38100" dir="14460000">
              <a:prstClr val="black">
                <a:alpha val="70000"/>
              </a:prstClr>
            </a:innerShdw>
          </a:effectLst>
        </p:spPr>
      </p:pic>
      <p:grpSp>
        <p:nvGrpSpPr>
          <p:cNvPr id="11" name="Group 10">
            <a:extLst>
              <a:ext uri="{FF2B5EF4-FFF2-40B4-BE49-F238E27FC236}">
                <a16:creationId xmlns:a16="http://schemas.microsoft.com/office/drawing/2014/main" id="{94749DEA-AC6C-4834-A330-03A1796B89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2" name="Straight Connector 11">
              <a:extLst>
                <a:ext uri="{FF2B5EF4-FFF2-40B4-BE49-F238E27FC236}">
                  <a16:creationId xmlns:a16="http://schemas.microsoft.com/office/drawing/2014/main" id="{20CBC5D1-BAF0-454E-9D7C-68370AA954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ABB9F45-32F7-4915-A94F-F1E34B32DED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4EA6F09-00FD-4C50-A2DF-D0B1CC4C9A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B8B975B-2618-4734-A401-FAB7451901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EF4B123-0577-4F10-986B-6BD86396AB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07112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13159" y="4487332"/>
            <a:ext cx="6400800" cy="1507067"/>
          </a:xfrm>
        </p:spPr>
        <p:txBody>
          <a:bodyPr>
            <a:normAutofit/>
          </a:bodyPr>
          <a:lstStyle/>
          <a:p>
            <a:r>
              <a:rPr lang="fr-CA" dirty="0"/>
              <a:t>Les soins palliatifs</a:t>
            </a:r>
          </a:p>
        </p:txBody>
      </p:sp>
      <p:graphicFrame>
        <p:nvGraphicFramePr>
          <p:cNvPr id="5" name="Espace réservé du contenu 2">
            <a:extLst>
              <a:ext uri="{FF2B5EF4-FFF2-40B4-BE49-F238E27FC236}">
                <a16:creationId xmlns:a16="http://schemas.microsoft.com/office/drawing/2014/main" id="{B88F85AE-E2A2-1DD0-0065-035C3EFFD9DB}"/>
              </a:ext>
            </a:extLst>
          </p:cNvPr>
          <p:cNvGraphicFramePr>
            <a:graphicFrameLocks noGrp="1"/>
          </p:cNvGraphicFramePr>
          <p:nvPr>
            <p:ph idx="1"/>
            <p:extLst>
              <p:ext uri="{D42A27DB-BD31-4B8C-83A1-F6EECF244321}">
                <p14:modId xmlns:p14="http://schemas.microsoft.com/office/powerpoint/2010/main" val="2360584432"/>
              </p:ext>
            </p:extLst>
          </p:nvPr>
        </p:nvGraphicFramePr>
        <p:xfrm>
          <a:off x="513159" y="685800"/>
          <a:ext cx="8115299" cy="361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495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13159" y="4487332"/>
            <a:ext cx="6400800" cy="1507067"/>
          </a:xfrm>
        </p:spPr>
        <p:txBody>
          <a:bodyPr>
            <a:normAutofit/>
          </a:bodyPr>
          <a:lstStyle/>
          <a:p>
            <a:r>
              <a:rPr lang="fr-CA" dirty="0"/>
              <a:t>Les soins palliatifs</a:t>
            </a:r>
          </a:p>
        </p:txBody>
      </p:sp>
      <p:graphicFrame>
        <p:nvGraphicFramePr>
          <p:cNvPr id="5" name="Espace réservé du contenu 2">
            <a:extLst>
              <a:ext uri="{FF2B5EF4-FFF2-40B4-BE49-F238E27FC236}">
                <a16:creationId xmlns:a16="http://schemas.microsoft.com/office/drawing/2014/main" id="{72F105F9-4818-2374-B8D5-CC2AF14DA5C1}"/>
              </a:ext>
            </a:extLst>
          </p:cNvPr>
          <p:cNvGraphicFramePr>
            <a:graphicFrameLocks noGrp="1"/>
          </p:cNvGraphicFramePr>
          <p:nvPr>
            <p:ph idx="1"/>
            <p:extLst>
              <p:ext uri="{D42A27DB-BD31-4B8C-83A1-F6EECF244321}">
                <p14:modId xmlns:p14="http://schemas.microsoft.com/office/powerpoint/2010/main" val="2973416514"/>
              </p:ext>
            </p:extLst>
          </p:nvPr>
        </p:nvGraphicFramePr>
        <p:xfrm>
          <a:off x="513159" y="685800"/>
          <a:ext cx="8115299" cy="361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211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13159" y="4487332"/>
            <a:ext cx="6400800" cy="1507067"/>
          </a:xfrm>
        </p:spPr>
        <p:txBody>
          <a:bodyPr>
            <a:normAutofit/>
          </a:bodyPr>
          <a:lstStyle/>
          <a:p>
            <a:r>
              <a:rPr lang="fr-CA" dirty="0"/>
              <a:t>Les soins palliatifs</a:t>
            </a:r>
          </a:p>
        </p:txBody>
      </p:sp>
      <p:graphicFrame>
        <p:nvGraphicFramePr>
          <p:cNvPr id="5" name="Espace réservé du contenu 2">
            <a:extLst>
              <a:ext uri="{FF2B5EF4-FFF2-40B4-BE49-F238E27FC236}">
                <a16:creationId xmlns:a16="http://schemas.microsoft.com/office/drawing/2014/main" id="{C56576DE-ADD2-43FF-6872-1D99FDCF8C75}"/>
              </a:ext>
            </a:extLst>
          </p:cNvPr>
          <p:cNvGraphicFramePr>
            <a:graphicFrameLocks noGrp="1"/>
          </p:cNvGraphicFramePr>
          <p:nvPr>
            <p:ph idx="1"/>
            <p:extLst>
              <p:ext uri="{D42A27DB-BD31-4B8C-83A1-F6EECF244321}">
                <p14:modId xmlns:p14="http://schemas.microsoft.com/office/powerpoint/2010/main" val="2368169879"/>
              </p:ext>
            </p:extLst>
          </p:nvPr>
        </p:nvGraphicFramePr>
        <p:xfrm>
          <a:off x="513159" y="685800"/>
          <a:ext cx="8115299" cy="361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0381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049" name="Group 1030">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032" name="Straight Connector 1031">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3" name="Straight Connector 1032">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4" name="Straight Connector 1033">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5" name="Straight Connector 1034">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6" name="Straight Connector 1035">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050" name="Rectangle 1049">
            <a:extLst>
              <a:ext uri="{FF2B5EF4-FFF2-40B4-BE49-F238E27FC236}">
                <a16:creationId xmlns:a16="http://schemas.microsoft.com/office/drawing/2014/main" id="{B9403C7F-76AE-4587-92A2-D4E41EBE6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AA9A361-C3F4-0F1D-EF72-1AF8A9F902AC}"/>
              </a:ext>
            </a:extLst>
          </p:cNvPr>
          <p:cNvSpPr>
            <a:spLocks noGrp="1"/>
          </p:cNvSpPr>
          <p:nvPr>
            <p:ph type="title"/>
          </p:nvPr>
        </p:nvSpPr>
        <p:spPr>
          <a:xfrm>
            <a:off x="2983934" y="4487332"/>
            <a:ext cx="4220368" cy="1507067"/>
          </a:xfrm>
        </p:spPr>
        <p:txBody>
          <a:bodyPr vert="horz" lIns="91440" tIns="45720" rIns="91440" bIns="45720" rtlCol="0" anchor="ctr">
            <a:normAutofit/>
          </a:bodyPr>
          <a:lstStyle/>
          <a:p>
            <a:r>
              <a:rPr lang="en-US" sz="3600"/>
              <a:t>Menu du jour</a:t>
            </a:r>
          </a:p>
        </p:txBody>
      </p:sp>
      <p:pic>
        <p:nvPicPr>
          <p:cNvPr id="1026" name="Picture 2">
            <a:extLst>
              <a:ext uri="{FF2B5EF4-FFF2-40B4-BE49-F238E27FC236}">
                <a16:creationId xmlns:a16="http://schemas.microsoft.com/office/drawing/2014/main" id="{405A88CB-E066-02CC-D26C-65C79A715035}"/>
              </a:ext>
            </a:extLst>
          </p:cNvPr>
          <p:cNvPicPr>
            <a:picLocks noGrp="1" noChangeAspect="1" noChangeArrowheads="1"/>
          </p:cNvPicPr>
          <p:nvPr>
            <p:ph type="pic" idx="13"/>
          </p:nvPr>
        </p:nvPicPr>
        <p:blipFill>
          <a:blip r:embed="rId2">
            <a:extLst>
              <a:ext uri="{28A0092B-C50C-407E-A947-70E740481C1C}">
                <a14:useLocalDpi xmlns:a14="http://schemas.microsoft.com/office/drawing/2010/main" val="0"/>
              </a:ext>
            </a:extLst>
          </a:blip>
          <a:srcRect l="37098" r="24603"/>
          <a:stretch/>
        </p:blipFill>
        <p:spPr bwMode="auto">
          <a:xfrm>
            <a:off x="623" y="10"/>
            <a:ext cx="2626519" cy="6857990"/>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sp>
        <p:nvSpPr>
          <p:cNvPr id="4" name="Espace réservé du texte 3">
            <a:extLst>
              <a:ext uri="{FF2B5EF4-FFF2-40B4-BE49-F238E27FC236}">
                <a16:creationId xmlns:a16="http://schemas.microsoft.com/office/drawing/2014/main" id="{4D709406-0CEF-C1AF-A2A4-A7E4E256174B}"/>
              </a:ext>
            </a:extLst>
          </p:cNvPr>
          <p:cNvSpPr>
            <a:spLocks noGrp="1"/>
          </p:cNvSpPr>
          <p:nvPr>
            <p:ph type="body" sz="half" idx="2"/>
          </p:nvPr>
        </p:nvSpPr>
        <p:spPr>
          <a:xfrm>
            <a:off x="2913459" y="685800"/>
            <a:ext cx="4969554" cy="3615267"/>
          </a:xfrm>
        </p:spPr>
        <p:txBody>
          <a:bodyPr vert="horz" lIns="91440" tIns="45720" rIns="91440" bIns="45720" rtlCol="0" anchor="ctr">
            <a:normAutofit/>
          </a:bodyPr>
          <a:lstStyle/>
          <a:p>
            <a:pPr marL="285750" indent="-285750">
              <a:buFont typeface="Wingdings 3" panose="05040102010807070707" pitchFamily="18" charset="2"/>
              <a:buChar char=""/>
            </a:pPr>
            <a:r>
              <a:rPr lang="en-US"/>
              <a:t>Distribution cémeq + plan de cours</a:t>
            </a:r>
          </a:p>
          <a:p>
            <a:pPr marL="285750" indent="-285750">
              <a:buFont typeface="Wingdings 3" panose="05040102010807070707" pitchFamily="18" charset="2"/>
              <a:buChar char=""/>
            </a:pPr>
            <a:r>
              <a:rPr lang="en-US"/>
              <a:t>Activité d’ouverture</a:t>
            </a:r>
          </a:p>
          <a:p>
            <a:pPr marL="285750" indent="-285750">
              <a:buFont typeface="Wingdings 3" panose="05040102010807070707" pitchFamily="18" charset="2"/>
              <a:buChar char=""/>
            </a:pPr>
            <a:r>
              <a:rPr lang="en-US"/>
              <a:t>Activité p. 1 à 8</a:t>
            </a:r>
          </a:p>
          <a:p>
            <a:pPr marL="285750" indent="-285750">
              <a:buFont typeface="Wingdings 3" panose="05040102010807070707" pitchFamily="18" charset="2"/>
              <a:buChar char=""/>
            </a:pPr>
            <a:r>
              <a:rPr lang="en-US"/>
              <a:t>Qu’est-ce que les soins palliatifs?</a:t>
            </a:r>
          </a:p>
          <a:p>
            <a:pPr marL="285750" indent="-285750">
              <a:buFont typeface="Wingdings 3" panose="05040102010807070707" pitchFamily="18" charset="2"/>
              <a:buChar char=""/>
            </a:pPr>
            <a:r>
              <a:rPr lang="en-US"/>
              <a:t>Vidéo: soins palliatifs</a:t>
            </a:r>
          </a:p>
        </p:txBody>
      </p:sp>
      <p:grpSp>
        <p:nvGrpSpPr>
          <p:cNvPr id="1051" name="Group 1039">
            <a:extLst>
              <a:ext uri="{FF2B5EF4-FFF2-40B4-BE49-F238E27FC236}">
                <a16:creationId xmlns:a16="http://schemas.microsoft.com/office/drawing/2014/main" id="{D6C71778-3DDA-4748-AEBB-2A4B75016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041" name="Straight Connector 1040">
              <a:extLst>
                <a:ext uri="{FF2B5EF4-FFF2-40B4-BE49-F238E27FC236}">
                  <a16:creationId xmlns:a16="http://schemas.microsoft.com/office/drawing/2014/main" id="{BA1F5C7D-5183-424E-BD72-BBFC59C5A2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2" name="Straight Connector 1041">
              <a:extLst>
                <a:ext uri="{FF2B5EF4-FFF2-40B4-BE49-F238E27FC236}">
                  <a16:creationId xmlns:a16="http://schemas.microsoft.com/office/drawing/2014/main" id="{B848F76E-D8DE-4826-901B-4E4090240E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3" name="Straight Connector 1042">
              <a:extLst>
                <a:ext uri="{FF2B5EF4-FFF2-40B4-BE49-F238E27FC236}">
                  <a16:creationId xmlns:a16="http://schemas.microsoft.com/office/drawing/2014/main" id="{FAE84420-E672-4A16-8384-42BDDC4A9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4" name="Straight Connector 1043">
              <a:extLst>
                <a:ext uri="{FF2B5EF4-FFF2-40B4-BE49-F238E27FC236}">
                  <a16:creationId xmlns:a16="http://schemas.microsoft.com/office/drawing/2014/main" id="{044D91EB-FA8D-4FD3-88F8-053F9962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5" name="Straight Connector 1044">
              <a:extLst>
                <a:ext uri="{FF2B5EF4-FFF2-40B4-BE49-F238E27FC236}">
                  <a16:creationId xmlns:a16="http://schemas.microsoft.com/office/drawing/2014/main" id="{756B711F-46BD-4789-926C-CF2F01F71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77789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13159" y="4487332"/>
            <a:ext cx="6400800" cy="1507067"/>
          </a:xfrm>
        </p:spPr>
        <p:txBody>
          <a:bodyPr>
            <a:normAutofit/>
          </a:bodyPr>
          <a:lstStyle/>
          <a:p>
            <a:r>
              <a:rPr lang="fr-CA" dirty="0"/>
              <a:t>Les soins palliatifs</a:t>
            </a:r>
          </a:p>
        </p:txBody>
      </p:sp>
      <p:graphicFrame>
        <p:nvGraphicFramePr>
          <p:cNvPr id="5" name="Espace réservé du contenu 2">
            <a:extLst>
              <a:ext uri="{FF2B5EF4-FFF2-40B4-BE49-F238E27FC236}">
                <a16:creationId xmlns:a16="http://schemas.microsoft.com/office/drawing/2014/main" id="{F150ACA8-F814-DCE3-9D10-35CEE4A342D8}"/>
              </a:ext>
            </a:extLst>
          </p:cNvPr>
          <p:cNvGraphicFramePr>
            <a:graphicFrameLocks noGrp="1"/>
          </p:cNvGraphicFramePr>
          <p:nvPr>
            <p:ph idx="1"/>
            <p:extLst>
              <p:ext uri="{D42A27DB-BD31-4B8C-83A1-F6EECF244321}">
                <p14:modId xmlns:p14="http://schemas.microsoft.com/office/powerpoint/2010/main" val="414758481"/>
              </p:ext>
            </p:extLst>
          </p:nvPr>
        </p:nvGraphicFramePr>
        <p:xfrm>
          <a:off x="513159" y="685800"/>
          <a:ext cx="8115299" cy="361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684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556792"/>
          </a:xfrm>
          <a:solidFill>
            <a:schemeClr val="tx2">
              <a:lumMod val="60000"/>
              <a:lumOff val="40000"/>
            </a:schemeClr>
          </a:solidFill>
          <a:effectLst>
            <a:glow rad="101600">
              <a:schemeClr val="accent1">
                <a:satMod val="175000"/>
                <a:alpha val="40000"/>
              </a:schemeClr>
            </a:glow>
          </a:effectLst>
        </p:spPr>
        <p:txBody>
          <a:bodyPr/>
          <a:lstStyle/>
          <a:p>
            <a:r>
              <a:rPr lang="fr-CA" dirty="0"/>
              <a:t>Les soins palliatifs selon l’AQSP et l’OMS</a:t>
            </a:r>
          </a:p>
        </p:txBody>
      </p:sp>
      <p:sp>
        <p:nvSpPr>
          <p:cNvPr id="3" name="Espace réservé du texte 2"/>
          <p:cNvSpPr>
            <a:spLocks noGrp="1"/>
          </p:cNvSpPr>
          <p:nvPr>
            <p:ph type="body" idx="1"/>
          </p:nvPr>
        </p:nvSpPr>
        <p:spPr>
          <a:xfrm>
            <a:off x="0" y="1535113"/>
            <a:ext cx="4572000" cy="639762"/>
          </a:xfrm>
          <a:solidFill>
            <a:schemeClr val="accent1">
              <a:lumMod val="60000"/>
              <a:lumOff val="40000"/>
            </a:schemeClr>
          </a:solidFill>
          <a:effectLst>
            <a:glow rad="101600">
              <a:schemeClr val="accent1">
                <a:satMod val="175000"/>
                <a:alpha val="40000"/>
              </a:schemeClr>
            </a:glow>
          </a:effectLst>
        </p:spPr>
        <p:txBody>
          <a:bodyPr>
            <a:normAutofit/>
          </a:bodyPr>
          <a:lstStyle/>
          <a:p>
            <a:pPr algn="ctr"/>
            <a:r>
              <a:rPr lang="fr-CA" sz="3200" dirty="0"/>
              <a:t>AQSP</a:t>
            </a:r>
          </a:p>
        </p:txBody>
      </p:sp>
      <p:sp>
        <p:nvSpPr>
          <p:cNvPr id="4" name="Espace réservé du contenu 3"/>
          <p:cNvSpPr>
            <a:spLocks noGrp="1"/>
          </p:cNvSpPr>
          <p:nvPr>
            <p:ph sz="half" idx="2"/>
          </p:nvPr>
        </p:nvSpPr>
        <p:spPr>
          <a:xfrm>
            <a:off x="0" y="2174874"/>
            <a:ext cx="4572000" cy="4683125"/>
          </a:xfrm>
          <a:solidFill>
            <a:schemeClr val="accent1">
              <a:lumMod val="60000"/>
              <a:lumOff val="40000"/>
            </a:schemeClr>
          </a:solidFill>
          <a:effectLst>
            <a:glow rad="139700">
              <a:schemeClr val="accent1">
                <a:satMod val="175000"/>
                <a:alpha val="40000"/>
              </a:schemeClr>
            </a:glow>
          </a:effectLst>
        </p:spPr>
        <p:txBody>
          <a:bodyPr>
            <a:normAutofit lnSpcReduction="10000"/>
          </a:bodyPr>
          <a:lstStyle/>
          <a:p>
            <a:r>
              <a:rPr lang="fr-CA" dirty="0"/>
              <a:t>Ensemble des soins actifs et globaux dispensés aux patients atteints d’une maladie avec pronostic réservé.</a:t>
            </a:r>
          </a:p>
          <a:p>
            <a:pPr marL="0" indent="0">
              <a:buNone/>
            </a:pPr>
            <a:r>
              <a:rPr lang="fr-CA" b="1" dirty="0"/>
              <a:t>Principes:</a:t>
            </a:r>
          </a:p>
          <a:p>
            <a:pPr>
              <a:buFontTx/>
              <a:buChar char="-"/>
            </a:pPr>
            <a:r>
              <a:rPr lang="fr-CA" dirty="0"/>
              <a:t>Atténuation de la douleur</a:t>
            </a:r>
          </a:p>
          <a:p>
            <a:pPr>
              <a:buFontTx/>
              <a:buChar char="-"/>
            </a:pPr>
            <a:r>
              <a:rPr lang="fr-CA" dirty="0"/>
              <a:t>Soulagement des problèmes psychologiques, sociaux et spirituels.</a:t>
            </a:r>
          </a:p>
          <a:p>
            <a:pPr marL="0" indent="0">
              <a:buNone/>
            </a:pPr>
            <a:r>
              <a:rPr lang="fr-CA" b="1" dirty="0"/>
              <a:t>Objectif:</a:t>
            </a:r>
          </a:p>
          <a:p>
            <a:pPr marL="0" indent="0">
              <a:buNone/>
            </a:pPr>
            <a:r>
              <a:rPr lang="fr-CA" dirty="0"/>
              <a:t>- Obtenir, pour les patients et leurs proches, la meilleure qualité de vie possible.</a:t>
            </a:r>
          </a:p>
        </p:txBody>
      </p:sp>
      <p:sp>
        <p:nvSpPr>
          <p:cNvPr id="5" name="Espace réservé du texte 4"/>
          <p:cNvSpPr>
            <a:spLocks noGrp="1"/>
          </p:cNvSpPr>
          <p:nvPr>
            <p:ph type="body" sz="quarter" idx="3"/>
          </p:nvPr>
        </p:nvSpPr>
        <p:spPr>
          <a:xfrm>
            <a:off x="4572001" y="1535113"/>
            <a:ext cx="4572000" cy="639762"/>
          </a:xfrm>
          <a:solidFill>
            <a:schemeClr val="accent1">
              <a:lumMod val="60000"/>
              <a:lumOff val="40000"/>
            </a:schemeClr>
          </a:solidFill>
          <a:effectLst>
            <a:glow rad="101600">
              <a:schemeClr val="accent1">
                <a:satMod val="175000"/>
                <a:alpha val="40000"/>
              </a:schemeClr>
            </a:glow>
          </a:effectLst>
        </p:spPr>
        <p:txBody>
          <a:bodyPr>
            <a:normAutofit/>
          </a:bodyPr>
          <a:lstStyle/>
          <a:p>
            <a:pPr algn="ctr"/>
            <a:r>
              <a:rPr lang="fr-CA" sz="3200" dirty="0"/>
              <a:t>OMS</a:t>
            </a:r>
          </a:p>
        </p:txBody>
      </p:sp>
      <p:sp>
        <p:nvSpPr>
          <p:cNvPr id="6" name="Espace réservé du contenu 5"/>
          <p:cNvSpPr>
            <a:spLocks noGrp="1"/>
          </p:cNvSpPr>
          <p:nvPr>
            <p:ph sz="quarter" idx="4"/>
          </p:nvPr>
        </p:nvSpPr>
        <p:spPr>
          <a:xfrm>
            <a:off x="4644008" y="2174875"/>
            <a:ext cx="4499992" cy="4683125"/>
          </a:xfrm>
          <a:solidFill>
            <a:schemeClr val="accent1">
              <a:lumMod val="60000"/>
              <a:lumOff val="40000"/>
            </a:schemeClr>
          </a:solidFill>
          <a:effectLst>
            <a:glow rad="139700">
              <a:schemeClr val="accent1">
                <a:satMod val="175000"/>
                <a:alpha val="40000"/>
              </a:schemeClr>
            </a:glow>
          </a:effectLst>
        </p:spPr>
        <p:txBody>
          <a:bodyPr>
            <a:normAutofit lnSpcReduction="10000"/>
          </a:bodyPr>
          <a:lstStyle/>
          <a:p>
            <a:r>
              <a:rPr lang="fr-CA" sz="2200" dirty="0"/>
              <a:t>Soins actifs complets, donnés aux malades dont l’affection ne répond pas au traitement curatif.</a:t>
            </a:r>
          </a:p>
          <a:p>
            <a:pPr marL="0" indent="0">
              <a:buNone/>
            </a:pPr>
            <a:r>
              <a:rPr lang="fr-CA" sz="2200" b="1" dirty="0"/>
              <a:t>Principes:</a:t>
            </a:r>
          </a:p>
          <a:p>
            <a:pPr>
              <a:buFontTx/>
              <a:buChar char="-"/>
            </a:pPr>
            <a:r>
              <a:rPr lang="fr-CA" sz="2200" dirty="0"/>
              <a:t>Lutte contre les douleurs et autres symptômes</a:t>
            </a:r>
          </a:p>
          <a:p>
            <a:pPr>
              <a:buFontTx/>
              <a:buChar char="-"/>
            </a:pPr>
            <a:r>
              <a:rPr lang="fr-CA" sz="2200" dirty="0"/>
              <a:t>Prise en considération des problèmes psychologiques, sociaux et culturels</a:t>
            </a:r>
          </a:p>
          <a:p>
            <a:pPr>
              <a:buFontTx/>
              <a:buChar char="-"/>
            </a:pPr>
            <a:r>
              <a:rPr lang="fr-CA" sz="2200" dirty="0"/>
              <a:t>Atténuation de la douleur et des autres symptômes pénibles.</a:t>
            </a:r>
          </a:p>
        </p:txBody>
      </p:sp>
    </p:spTree>
    <p:extLst>
      <p:ext uri="{BB962C8B-B14F-4D97-AF65-F5344CB8AC3E}">
        <p14:creationId xmlns:p14="http://schemas.microsoft.com/office/powerpoint/2010/main" val="3732483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B6B42B-2B73-06DC-8D12-0891A9307F15}"/>
              </a:ext>
            </a:extLst>
          </p:cNvPr>
          <p:cNvSpPr>
            <a:spLocks noGrp="1"/>
          </p:cNvSpPr>
          <p:nvPr>
            <p:ph type="title"/>
          </p:nvPr>
        </p:nvSpPr>
        <p:spPr/>
        <p:txBody>
          <a:bodyPr/>
          <a:lstStyle/>
          <a:p>
            <a:r>
              <a:rPr lang="fr-CA" dirty="0"/>
              <a:t>Les structures de soins palliatifs p.14</a:t>
            </a:r>
          </a:p>
        </p:txBody>
      </p:sp>
      <p:sp>
        <p:nvSpPr>
          <p:cNvPr id="3" name="Espace réservé du contenu 2">
            <a:extLst>
              <a:ext uri="{FF2B5EF4-FFF2-40B4-BE49-F238E27FC236}">
                <a16:creationId xmlns:a16="http://schemas.microsoft.com/office/drawing/2014/main" id="{FC759473-8E0F-63D6-1A58-4DCCA625F7BD}"/>
              </a:ext>
            </a:extLst>
          </p:cNvPr>
          <p:cNvSpPr>
            <a:spLocks noGrp="1"/>
          </p:cNvSpPr>
          <p:nvPr>
            <p:ph idx="1"/>
          </p:nvPr>
        </p:nvSpPr>
        <p:spPr/>
        <p:txBody>
          <a:bodyPr/>
          <a:lstStyle/>
          <a:p>
            <a:r>
              <a:rPr lang="fr-CA" dirty="0"/>
              <a:t>À domicile</a:t>
            </a:r>
          </a:p>
          <a:p>
            <a:r>
              <a:rPr lang="fr-CA" dirty="0"/>
              <a:t>L’unité de soins palliatifs en milieu de soins</a:t>
            </a:r>
          </a:p>
          <a:p>
            <a:r>
              <a:rPr lang="fr-CA" dirty="0"/>
              <a:t>CHSLD</a:t>
            </a:r>
          </a:p>
          <a:p>
            <a:r>
              <a:rPr lang="fr-CA" dirty="0"/>
              <a:t>La maison de soins palliatifs</a:t>
            </a:r>
          </a:p>
          <a:p>
            <a:endParaRPr lang="fr-CA" dirty="0"/>
          </a:p>
          <a:p>
            <a:pPr marL="0" indent="0">
              <a:buNone/>
            </a:pPr>
            <a:r>
              <a:rPr lang="fr-CA" dirty="0"/>
              <a:t>Faire mise en situation p.14 à 16</a:t>
            </a:r>
          </a:p>
          <a:p>
            <a:pPr marL="0" indent="0">
              <a:buNone/>
            </a:pPr>
            <a:endParaRPr lang="fr-CA" dirty="0"/>
          </a:p>
          <a:p>
            <a:pPr marL="0" indent="0">
              <a:buNone/>
            </a:pPr>
            <a:endParaRPr lang="fr-CA" dirty="0"/>
          </a:p>
          <a:p>
            <a:pPr>
              <a:buFont typeface="Wingdings" panose="05000000000000000000" pitchFamily="2" charset="2"/>
              <a:buChar char="§"/>
            </a:pPr>
            <a:endParaRPr lang="fr-CA" dirty="0"/>
          </a:p>
        </p:txBody>
      </p:sp>
    </p:spTree>
    <p:extLst>
      <p:ext uri="{BB962C8B-B14F-4D97-AF65-F5344CB8AC3E}">
        <p14:creationId xmlns:p14="http://schemas.microsoft.com/office/powerpoint/2010/main" val="2437656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9448D9-8F1D-4CFE-93BA-E0272F0DBD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513159" y="4487332"/>
            <a:ext cx="5657850" cy="1507067"/>
          </a:xfrm>
        </p:spPr>
        <p:txBody>
          <a:bodyPr>
            <a:normAutofit/>
          </a:bodyPr>
          <a:lstStyle/>
          <a:p>
            <a:r>
              <a:rPr lang="fr-CA" dirty="0"/>
              <a:t>Les principes éthiques fondamentaux</a:t>
            </a:r>
          </a:p>
        </p:txBody>
      </p:sp>
      <p:sp>
        <p:nvSpPr>
          <p:cNvPr id="3" name="Espace réservé du contenu 2"/>
          <p:cNvSpPr>
            <a:spLocks noGrp="1"/>
          </p:cNvSpPr>
          <p:nvPr>
            <p:ph idx="1"/>
          </p:nvPr>
        </p:nvSpPr>
        <p:spPr>
          <a:xfrm>
            <a:off x="513158" y="685800"/>
            <a:ext cx="5619853" cy="3615267"/>
          </a:xfrm>
        </p:spPr>
        <p:txBody>
          <a:bodyPr>
            <a:normAutofit/>
          </a:bodyPr>
          <a:lstStyle/>
          <a:p>
            <a:endParaRPr lang="fr-CA" dirty="0"/>
          </a:p>
          <a:p>
            <a:r>
              <a:rPr lang="fr-CA" dirty="0"/>
              <a:t>La personne mourante a des droits en vertu de la Charte des droits et libertés de la personne, qui précise que la dignité humaine est sacrée et essentielle à toute personne. La reconnaissance des droits découle de la reconnaissance de la dignité humaine. </a:t>
            </a:r>
          </a:p>
        </p:txBody>
      </p:sp>
      <p:pic>
        <p:nvPicPr>
          <p:cNvPr id="5" name="Picture 4" descr="Personnes se serrant la main">
            <a:extLst>
              <a:ext uri="{FF2B5EF4-FFF2-40B4-BE49-F238E27FC236}">
                <a16:creationId xmlns:a16="http://schemas.microsoft.com/office/drawing/2014/main" id="{F4945415-6D71-B002-A26D-2E501C494D82}"/>
              </a:ext>
            </a:extLst>
          </p:cNvPr>
          <p:cNvPicPr>
            <a:picLocks noChangeAspect="1"/>
          </p:cNvPicPr>
          <p:nvPr/>
        </p:nvPicPr>
        <p:blipFill>
          <a:blip r:embed="rId2"/>
          <a:srcRect l="30344" r="42003"/>
          <a:stretch/>
        </p:blipFill>
        <p:spPr>
          <a:xfrm>
            <a:off x="6615452" y="10"/>
            <a:ext cx="2528548" cy="6857990"/>
          </a:xfrm>
          <a:prstGeom prst="rect">
            <a:avLst/>
          </a:prstGeom>
          <a:effectLst>
            <a:innerShdw blurRad="57150" dist="38100" dir="14460000">
              <a:prstClr val="black">
                <a:alpha val="70000"/>
              </a:prstClr>
            </a:innerShdw>
          </a:effectLst>
        </p:spPr>
      </p:pic>
      <p:grpSp>
        <p:nvGrpSpPr>
          <p:cNvPr id="11" name="Group 10">
            <a:extLst>
              <a:ext uri="{FF2B5EF4-FFF2-40B4-BE49-F238E27FC236}">
                <a16:creationId xmlns:a16="http://schemas.microsoft.com/office/drawing/2014/main" id="{94749DEA-AC6C-4834-A330-03A1796B89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2" name="Straight Connector 11">
              <a:extLst>
                <a:ext uri="{FF2B5EF4-FFF2-40B4-BE49-F238E27FC236}">
                  <a16:creationId xmlns:a16="http://schemas.microsoft.com/office/drawing/2014/main" id="{20CBC5D1-BAF0-454E-9D7C-68370AA954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ABB9F45-32F7-4915-A94F-F1E34B32DED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4EA6F09-00FD-4C50-A2DF-D0B1CC4C9A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B8B975B-2618-4734-A401-FAB7451901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EF4B123-0577-4F10-986B-6BD86396AB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84990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ADF2543-1B6F-4FBC-A7AF-53A0430E0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513159" y="485244"/>
            <a:ext cx="6400800" cy="1507067"/>
          </a:xfrm>
        </p:spPr>
        <p:txBody>
          <a:bodyPr>
            <a:normAutofit/>
          </a:bodyPr>
          <a:lstStyle/>
          <a:p>
            <a:pPr>
              <a:lnSpc>
                <a:spcPct val="90000"/>
              </a:lnSpc>
            </a:pPr>
            <a:r>
              <a:rPr lang="fr-CA"/>
              <a:t>Toute personne mourante a le droit:</a:t>
            </a:r>
            <a:br>
              <a:rPr lang="fr-CA"/>
            </a:br>
            <a:r>
              <a:rPr lang="fr-CA"/>
              <a:t>selon Danielle Blondeau</a:t>
            </a:r>
          </a:p>
        </p:txBody>
      </p:sp>
      <p:grpSp>
        <p:nvGrpSpPr>
          <p:cNvPr id="10" name="Group 9">
            <a:extLst>
              <a:ext uri="{FF2B5EF4-FFF2-40B4-BE49-F238E27FC236}">
                <a16:creationId xmlns:a16="http://schemas.microsoft.com/office/drawing/2014/main" id="{A80A6E81-6B71-43DF-877B-E964A9A4CB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1" name="Straight Connector 10">
              <a:extLst>
                <a:ext uri="{FF2B5EF4-FFF2-40B4-BE49-F238E27FC236}">
                  <a16:creationId xmlns:a16="http://schemas.microsoft.com/office/drawing/2014/main" id="{4E35C3AD-357F-4004-A3F3-2D4EAF34A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37B6032-0A70-4F26-A9A3-B4D60DF118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E192CE3-3DD1-448F-93BE-42983DA0D5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6D3DA09-5C72-4562-BEDE-1937DF87E8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6ACA7CA-2A20-49D7-9053-E076463D79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grpSp>
      <p:sp>
        <p:nvSpPr>
          <p:cNvPr id="3" name="Espace réservé du contenu 2"/>
          <p:cNvSpPr>
            <a:spLocks noGrp="1"/>
          </p:cNvSpPr>
          <p:nvPr>
            <p:ph idx="1"/>
          </p:nvPr>
        </p:nvSpPr>
        <p:spPr>
          <a:xfrm>
            <a:off x="513159" y="2068511"/>
            <a:ext cx="6400800" cy="3615267"/>
          </a:xfrm>
        </p:spPr>
        <p:txBody>
          <a:bodyPr>
            <a:normAutofit/>
          </a:bodyPr>
          <a:lstStyle/>
          <a:p>
            <a:pPr>
              <a:lnSpc>
                <a:spcPct val="90000"/>
              </a:lnSpc>
            </a:pPr>
            <a:r>
              <a:rPr lang="fr-CA" sz="1100">
                <a:solidFill>
                  <a:schemeClr val="tx1"/>
                </a:solidFill>
              </a:rPr>
              <a:t>D’être pleinement respectée dans sa dignité humaine, même et surtout au seuil de sa vie;</a:t>
            </a:r>
          </a:p>
          <a:p>
            <a:pPr>
              <a:lnSpc>
                <a:spcPct val="90000"/>
              </a:lnSpc>
            </a:pPr>
            <a:r>
              <a:rPr lang="fr-CA" sz="1100">
                <a:solidFill>
                  <a:schemeClr val="tx1"/>
                </a:solidFill>
              </a:rPr>
              <a:t>De conserver l’espoir;</a:t>
            </a:r>
          </a:p>
          <a:p>
            <a:pPr>
              <a:lnSpc>
                <a:spcPct val="90000"/>
              </a:lnSpc>
            </a:pPr>
            <a:r>
              <a:rPr lang="fr-CA" sz="1100">
                <a:solidFill>
                  <a:schemeClr val="tx1"/>
                </a:solidFill>
              </a:rPr>
              <a:t>De s’attendre à ce que sa mort soit respectée comme l’étape ultime de sa vie unique et irremplaçable;</a:t>
            </a:r>
          </a:p>
          <a:p>
            <a:pPr>
              <a:lnSpc>
                <a:spcPct val="90000"/>
              </a:lnSpc>
            </a:pPr>
            <a:r>
              <a:rPr lang="fr-CA" sz="1100">
                <a:solidFill>
                  <a:schemeClr val="tx1"/>
                </a:solidFill>
              </a:rPr>
              <a:t>De vivre son mouroir pleinement, peu importe l’état de sa condition;</a:t>
            </a:r>
          </a:p>
          <a:p>
            <a:pPr>
              <a:lnSpc>
                <a:spcPct val="90000"/>
              </a:lnSpc>
            </a:pPr>
            <a:r>
              <a:rPr lang="fr-CA" sz="1100">
                <a:solidFill>
                  <a:schemeClr val="tx1"/>
                </a:solidFill>
              </a:rPr>
              <a:t>De mourir dans la quiétude et dans la paix, c’est-à-dire sans prolongation abusive de sa vie;</a:t>
            </a:r>
          </a:p>
          <a:p>
            <a:pPr>
              <a:lnSpc>
                <a:spcPct val="90000"/>
              </a:lnSpc>
            </a:pPr>
            <a:r>
              <a:rPr lang="fr-CA" sz="1100">
                <a:solidFill>
                  <a:schemeClr val="tx1"/>
                </a:solidFill>
              </a:rPr>
              <a:t>D’être respectée dans ses croyance religieuses et morales;</a:t>
            </a:r>
          </a:p>
          <a:p>
            <a:pPr>
              <a:lnSpc>
                <a:spcPct val="90000"/>
              </a:lnSpc>
            </a:pPr>
            <a:r>
              <a:rPr lang="fr-CA" sz="1100">
                <a:solidFill>
                  <a:schemeClr val="tx1"/>
                </a:solidFill>
              </a:rPr>
              <a:t>De se faire appeler par son nom jusqu’au dernier moment de sa vie;</a:t>
            </a:r>
          </a:p>
          <a:p>
            <a:pPr>
              <a:lnSpc>
                <a:spcPct val="90000"/>
              </a:lnSpc>
            </a:pPr>
            <a:r>
              <a:rPr lang="fr-CA" sz="1100">
                <a:solidFill>
                  <a:schemeClr val="tx1"/>
                </a:solidFill>
              </a:rPr>
              <a:t>D’exprimer sa volonté dans le choix des soins et des traitements liés à son mourir;</a:t>
            </a:r>
          </a:p>
          <a:p>
            <a:pPr>
              <a:lnSpc>
                <a:spcPct val="90000"/>
              </a:lnSpc>
            </a:pPr>
            <a:r>
              <a:rPr lang="fr-CA" sz="1100">
                <a:solidFill>
                  <a:schemeClr val="tx1"/>
                </a:solidFill>
              </a:rPr>
              <a:t>De prendre part aux décisions qui la concernent;</a:t>
            </a:r>
          </a:p>
          <a:p>
            <a:pPr>
              <a:lnSpc>
                <a:spcPct val="90000"/>
              </a:lnSpc>
            </a:pPr>
            <a:r>
              <a:rPr lang="fr-CA" sz="1100">
                <a:solidFill>
                  <a:schemeClr val="tx1"/>
                </a:solidFill>
              </a:rPr>
              <a:t>D’être traitée avec sollicitude, c’est-à-dire de recevoir une attention affectueuse et soutenue;</a:t>
            </a:r>
          </a:p>
          <a:p>
            <a:pPr>
              <a:lnSpc>
                <a:spcPct val="90000"/>
              </a:lnSpc>
            </a:pPr>
            <a:endParaRPr lang="fr-CA" sz="1100">
              <a:solidFill>
                <a:schemeClr val="tx1"/>
              </a:solidFill>
            </a:endParaRPr>
          </a:p>
        </p:txBody>
      </p:sp>
    </p:spTree>
    <p:extLst>
      <p:ext uri="{BB962C8B-B14F-4D97-AF65-F5344CB8AC3E}">
        <p14:creationId xmlns:p14="http://schemas.microsoft.com/office/powerpoint/2010/main" val="1496903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628800"/>
          </a:xfrm>
          <a:solidFill>
            <a:schemeClr val="tx2">
              <a:lumMod val="60000"/>
              <a:lumOff val="40000"/>
            </a:schemeClr>
          </a:solidFill>
          <a:effectLst>
            <a:glow rad="101600">
              <a:schemeClr val="accent1">
                <a:satMod val="175000"/>
                <a:alpha val="40000"/>
              </a:schemeClr>
            </a:glow>
          </a:effectLst>
        </p:spPr>
        <p:txBody>
          <a:bodyPr/>
          <a:lstStyle/>
          <a:p>
            <a:r>
              <a:rPr lang="fr-CA" dirty="0"/>
              <a:t>Toute personne mourante a le droit:</a:t>
            </a:r>
            <a:br>
              <a:rPr lang="fr-CA" dirty="0"/>
            </a:br>
            <a:r>
              <a:rPr lang="fr-CA" sz="1800" dirty="0"/>
              <a:t>selon Danielle Blondeau</a:t>
            </a:r>
            <a:endParaRPr lang="fr-CA" dirty="0"/>
          </a:p>
        </p:txBody>
      </p:sp>
      <p:sp>
        <p:nvSpPr>
          <p:cNvPr id="3" name="Espace réservé du contenu 2"/>
          <p:cNvSpPr>
            <a:spLocks noGrp="1"/>
          </p:cNvSpPr>
          <p:nvPr>
            <p:ph idx="1"/>
          </p:nvPr>
        </p:nvSpPr>
        <p:spPr>
          <a:xfrm>
            <a:off x="0" y="1600200"/>
            <a:ext cx="9144000" cy="5257800"/>
          </a:xfrm>
          <a:solidFill>
            <a:schemeClr val="accent1">
              <a:lumMod val="60000"/>
              <a:lumOff val="40000"/>
            </a:schemeClr>
          </a:solidFill>
          <a:effectLst>
            <a:glow rad="101600">
              <a:schemeClr val="accent1">
                <a:satMod val="175000"/>
                <a:alpha val="40000"/>
              </a:schemeClr>
            </a:glow>
          </a:effectLst>
        </p:spPr>
        <p:txBody>
          <a:bodyPr/>
          <a:lstStyle/>
          <a:p>
            <a:r>
              <a:rPr lang="fr-CA" dirty="0"/>
              <a:t>De recevoir des soins de qualité jusqu’au dernier moment de sa vie;</a:t>
            </a:r>
          </a:p>
          <a:p>
            <a:r>
              <a:rPr lang="fr-CA" dirty="0"/>
              <a:t>D’être soulagée de sa souffrance et de sa douleur;</a:t>
            </a:r>
          </a:p>
          <a:p>
            <a:r>
              <a:rPr lang="fr-CA" dirty="0"/>
              <a:t>De vivre son mourir en présence des personnes qui lui sont chères;</a:t>
            </a:r>
          </a:p>
          <a:p>
            <a:r>
              <a:rPr lang="fr-CA" dirty="0"/>
              <a:t>D’exprimer ses sentiments et ses émotions face à l’expérience finale de sa vie;</a:t>
            </a:r>
          </a:p>
          <a:p>
            <a:r>
              <a:rPr lang="fr-CA" dirty="0"/>
              <a:t>De connaître la vérité sur son état;</a:t>
            </a:r>
          </a:p>
          <a:p>
            <a:r>
              <a:rPr lang="fr-CA" dirty="0"/>
              <a:t>D’être respectée dans son corps et son intimité.</a:t>
            </a:r>
          </a:p>
          <a:p>
            <a:pPr marL="0" indent="0">
              <a:buNone/>
            </a:pPr>
            <a:endParaRPr lang="fr-CA" dirty="0"/>
          </a:p>
        </p:txBody>
      </p:sp>
    </p:spTree>
    <p:extLst>
      <p:ext uri="{BB962C8B-B14F-4D97-AF65-F5344CB8AC3E}">
        <p14:creationId xmlns:p14="http://schemas.microsoft.com/office/powerpoint/2010/main" val="3476205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ADF2543-1B6F-4FBC-A7AF-53A0430E0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513159" y="485244"/>
            <a:ext cx="6400800" cy="1507067"/>
          </a:xfrm>
        </p:spPr>
        <p:txBody>
          <a:bodyPr>
            <a:normAutofit/>
          </a:bodyPr>
          <a:lstStyle/>
          <a:p>
            <a:r>
              <a:rPr lang="fr-CA" dirty="0"/>
              <a:t>Toute personne mourante a le droit:</a:t>
            </a:r>
          </a:p>
        </p:txBody>
      </p:sp>
      <p:grpSp>
        <p:nvGrpSpPr>
          <p:cNvPr id="10" name="Group 9">
            <a:extLst>
              <a:ext uri="{FF2B5EF4-FFF2-40B4-BE49-F238E27FC236}">
                <a16:creationId xmlns:a16="http://schemas.microsoft.com/office/drawing/2014/main" id="{A80A6E81-6B71-43DF-877B-E964A9A4CB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1" name="Straight Connector 10">
              <a:extLst>
                <a:ext uri="{FF2B5EF4-FFF2-40B4-BE49-F238E27FC236}">
                  <a16:creationId xmlns:a16="http://schemas.microsoft.com/office/drawing/2014/main" id="{4E35C3AD-357F-4004-A3F3-2D4EAF34A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37B6032-0A70-4F26-A9A3-B4D60DF118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E192CE3-3DD1-448F-93BE-42983DA0D5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6D3DA09-5C72-4562-BEDE-1937DF87E8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6ACA7CA-2A20-49D7-9053-E076463D79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grpSp>
      <p:sp>
        <p:nvSpPr>
          <p:cNvPr id="3" name="Espace réservé du contenu 2"/>
          <p:cNvSpPr>
            <a:spLocks noGrp="1"/>
          </p:cNvSpPr>
          <p:nvPr>
            <p:ph idx="1"/>
          </p:nvPr>
        </p:nvSpPr>
        <p:spPr>
          <a:xfrm>
            <a:off x="513159" y="2068511"/>
            <a:ext cx="6400800" cy="3615267"/>
          </a:xfrm>
        </p:spPr>
        <p:txBody>
          <a:bodyPr>
            <a:normAutofit/>
          </a:bodyPr>
          <a:lstStyle/>
          <a:p>
            <a:r>
              <a:rPr lang="fr-CA">
                <a:solidFill>
                  <a:schemeClr val="tx1"/>
                </a:solidFill>
              </a:rPr>
              <a:t>La Charte accorde aussi le droit à la liberté et à l’autonomie, ce qui implique que la personne doit avoir accès à la vérité. Elle ne doit pas être induite en erreur ni être obligée de deviner ou amenée à douter. Sans une information juste et complète, la personne n’a pas la possibilité de faire un choix. Cette notion de choix suppose le droit au consentement éclairé.</a:t>
            </a:r>
          </a:p>
        </p:txBody>
      </p:sp>
    </p:spTree>
    <p:extLst>
      <p:ext uri="{BB962C8B-B14F-4D97-AF65-F5344CB8AC3E}">
        <p14:creationId xmlns:p14="http://schemas.microsoft.com/office/powerpoint/2010/main" val="2518493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78992"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12" name="Group 11">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38" y="4435646"/>
            <a:ext cx="1064657" cy="1660354"/>
            <a:chOff x="10292292" y="2963333"/>
            <a:chExt cx="1896535" cy="2218267"/>
          </a:xfrm>
        </p:grpSpPr>
        <p:cxnSp>
          <p:nvCxnSpPr>
            <p:cNvPr id="13" name="Straight Connector 12">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19" name="Rectangle 18">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659" y="0"/>
            <a:ext cx="3493008"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1376189" y="685800"/>
            <a:ext cx="2778952" cy="5308599"/>
          </a:xfrm>
        </p:spPr>
        <p:txBody>
          <a:bodyPr>
            <a:normAutofit/>
          </a:bodyPr>
          <a:lstStyle/>
          <a:p>
            <a:r>
              <a:rPr lang="fr-CA" sz="2800">
                <a:solidFill>
                  <a:srgbClr val="FFFFFF"/>
                </a:solidFill>
              </a:rPr>
              <a:t>Toute personne mourante a le droit:</a:t>
            </a:r>
          </a:p>
        </p:txBody>
      </p:sp>
      <p:sp>
        <p:nvSpPr>
          <p:cNvPr id="3" name="Espace réservé du contenu 2"/>
          <p:cNvSpPr>
            <a:spLocks noGrp="1"/>
          </p:cNvSpPr>
          <p:nvPr>
            <p:ph idx="1"/>
          </p:nvPr>
        </p:nvSpPr>
        <p:spPr>
          <a:xfrm>
            <a:off x="4887414" y="685800"/>
            <a:ext cx="3565923" cy="5410200"/>
          </a:xfrm>
        </p:spPr>
        <p:txBody>
          <a:bodyPr>
            <a:normAutofit/>
          </a:bodyPr>
          <a:lstStyle/>
          <a:p>
            <a:r>
              <a:rPr lang="fr-CA" sz="1600">
                <a:solidFill>
                  <a:srgbClr val="FFFFFF"/>
                </a:solidFill>
              </a:rPr>
              <a:t>De plus, la Charte accorde le droit à la bienveillance, qui permet le retrait de ce qui pourrait porter préjudice, empêche une intervention inutile (une chirurgie, par exemple) et suppose le soulagement de la douleur total, des soins de confort adéquats et le maintien de l’état de conscience.</a:t>
            </a:r>
          </a:p>
          <a:p>
            <a:endParaRPr lang="fr-CA" sz="1600">
              <a:solidFill>
                <a:srgbClr val="FFFFFF"/>
              </a:solidFill>
            </a:endParaRPr>
          </a:p>
          <a:p>
            <a:pPr marL="0" indent="0">
              <a:buNone/>
            </a:pPr>
            <a:endParaRPr lang="fr-CA" sz="1600">
              <a:solidFill>
                <a:srgbClr val="FFFFFF"/>
              </a:solidFill>
            </a:endParaRPr>
          </a:p>
          <a:p>
            <a:pPr marL="0" indent="0">
              <a:buNone/>
            </a:pPr>
            <a:r>
              <a:rPr lang="fr-CA" sz="1600">
                <a:solidFill>
                  <a:srgbClr val="FFFFFF"/>
                </a:solidFill>
              </a:rPr>
              <a:t>                                                        </a:t>
            </a:r>
          </a:p>
          <a:p>
            <a:pPr marL="0" indent="0">
              <a:buNone/>
            </a:pPr>
            <a:r>
              <a:rPr lang="fr-CA" sz="1600">
                <a:solidFill>
                  <a:srgbClr val="FFFFFF"/>
                </a:solidFill>
              </a:rPr>
              <a:t>                                                          </a:t>
            </a:r>
          </a:p>
        </p:txBody>
      </p:sp>
    </p:spTree>
    <p:extLst>
      <p:ext uri="{BB962C8B-B14F-4D97-AF65-F5344CB8AC3E}">
        <p14:creationId xmlns:p14="http://schemas.microsoft.com/office/powerpoint/2010/main" val="2476947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513159" y="685799"/>
            <a:ext cx="2810333" cy="4892040"/>
          </a:xfrm>
        </p:spPr>
        <p:txBody>
          <a:bodyPr>
            <a:normAutofit/>
          </a:bodyPr>
          <a:lstStyle/>
          <a:p>
            <a:pPr algn="r"/>
            <a:r>
              <a:rPr lang="fr-CA"/>
              <a:t>Petite pause définition …</a:t>
            </a:r>
          </a:p>
        </p:txBody>
      </p:sp>
      <p:cxnSp>
        <p:nvCxnSpPr>
          <p:cNvPr id="22" name="Straight Connector 9">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8087"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p:cNvSpPr>
            <a:spLocks noGrp="1"/>
          </p:cNvSpPr>
          <p:nvPr>
            <p:ph idx="1"/>
          </p:nvPr>
        </p:nvSpPr>
        <p:spPr>
          <a:xfrm>
            <a:off x="3734971" y="685799"/>
            <a:ext cx="4716195" cy="4892040"/>
          </a:xfrm>
        </p:spPr>
        <p:txBody>
          <a:bodyPr>
            <a:normAutofit/>
          </a:bodyPr>
          <a:lstStyle/>
          <a:p>
            <a:pPr>
              <a:lnSpc>
                <a:spcPct val="90000"/>
              </a:lnSpc>
            </a:pPr>
            <a:r>
              <a:rPr lang="fr-CA" b="1" i="1">
                <a:solidFill>
                  <a:schemeClr val="tx1"/>
                </a:solidFill>
              </a:rPr>
              <a:t>Compassion</a:t>
            </a:r>
            <a:r>
              <a:rPr lang="fr-CA">
                <a:solidFill>
                  <a:schemeClr val="tx1"/>
                </a:solidFill>
              </a:rPr>
              <a:t> : Sentiment de pitié qui nous rend sensible aux malheurs d’autrui.</a:t>
            </a:r>
          </a:p>
          <a:p>
            <a:pPr>
              <a:lnSpc>
                <a:spcPct val="90000"/>
              </a:lnSpc>
            </a:pPr>
            <a:r>
              <a:rPr lang="fr-CA" i="1">
                <a:solidFill>
                  <a:schemeClr val="tx1"/>
                </a:solidFill>
              </a:rPr>
              <a:t>Selon Larousse.fr</a:t>
            </a:r>
          </a:p>
          <a:p>
            <a:pPr>
              <a:lnSpc>
                <a:spcPct val="90000"/>
              </a:lnSpc>
            </a:pPr>
            <a:endParaRPr lang="fr-CA" i="1">
              <a:solidFill>
                <a:schemeClr val="tx1"/>
              </a:solidFill>
            </a:endParaRPr>
          </a:p>
          <a:p>
            <a:pPr>
              <a:lnSpc>
                <a:spcPct val="90000"/>
              </a:lnSpc>
            </a:pPr>
            <a:r>
              <a:rPr lang="fr-CA" b="1" i="1">
                <a:solidFill>
                  <a:schemeClr val="tx1"/>
                </a:solidFill>
              </a:rPr>
              <a:t>Empathie</a:t>
            </a:r>
            <a:r>
              <a:rPr lang="fr-CA">
                <a:solidFill>
                  <a:schemeClr val="tx1"/>
                </a:solidFill>
              </a:rPr>
              <a:t> : Faculté intuitive de se mettre à la place d’autrui, de percevoir ce qu’il ressent.</a:t>
            </a:r>
          </a:p>
          <a:p>
            <a:pPr>
              <a:lnSpc>
                <a:spcPct val="90000"/>
              </a:lnSpc>
            </a:pPr>
            <a:r>
              <a:rPr lang="fr-CA" i="1">
                <a:solidFill>
                  <a:schemeClr val="tx1"/>
                </a:solidFill>
              </a:rPr>
              <a:t>Selon Larousse.fr</a:t>
            </a:r>
          </a:p>
          <a:p>
            <a:pPr>
              <a:lnSpc>
                <a:spcPct val="90000"/>
              </a:lnSpc>
            </a:pPr>
            <a:endParaRPr lang="fr-CA">
              <a:solidFill>
                <a:schemeClr val="tx1"/>
              </a:solidFill>
            </a:endParaRPr>
          </a:p>
          <a:p>
            <a:pPr marL="0" indent="0">
              <a:lnSpc>
                <a:spcPct val="90000"/>
              </a:lnSpc>
              <a:buNone/>
            </a:pPr>
            <a:endParaRPr lang="fr-CA">
              <a:solidFill>
                <a:schemeClr val="tx1"/>
              </a:solidFill>
            </a:endParaRPr>
          </a:p>
          <a:p>
            <a:pPr marL="0" indent="0">
              <a:lnSpc>
                <a:spcPct val="90000"/>
              </a:lnSpc>
              <a:buNone/>
            </a:pPr>
            <a:r>
              <a:rPr lang="fr-CA">
                <a:solidFill>
                  <a:schemeClr val="tx1"/>
                </a:solidFill>
              </a:rPr>
              <a:t>                                                        </a:t>
            </a:r>
          </a:p>
          <a:p>
            <a:pPr marL="0" indent="0">
              <a:lnSpc>
                <a:spcPct val="90000"/>
              </a:lnSpc>
              <a:buNone/>
            </a:pPr>
            <a:r>
              <a:rPr lang="fr-CA">
                <a:solidFill>
                  <a:schemeClr val="tx1"/>
                </a:solidFill>
              </a:rPr>
              <a:t>                                                          </a:t>
            </a:r>
          </a:p>
        </p:txBody>
      </p:sp>
    </p:spTree>
    <p:extLst>
      <p:ext uri="{BB962C8B-B14F-4D97-AF65-F5344CB8AC3E}">
        <p14:creationId xmlns:p14="http://schemas.microsoft.com/office/powerpoint/2010/main" val="1007352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513159" y="685799"/>
            <a:ext cx="2810333" cy="4892040"/>
          </a:xfrm>
        </p:spPr>
        <p:txBody>
          <a:bodyPr>
            <a:normAutofit/>
          </a:bodyPr>
          <a:lstStyle/>
          <a:p>
            <a:pPr algn="r"/>
            <a:r>
              <a:rPr lang="fr-CA" sz="2700"/>
              <a:t>L’importance de l’équipe</a:t>
            </a:r>
          </a:p>
        </p:txBody>
      </p:sp>
      <p:cxnSp>
        <p:nvCxnSpPr>
          <p:cNvPr id="10" name="Straight Connector 9">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8087"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p:cNvSpPr>
            <a:spLocks noGrp="1"/>
          </p:cNvSpPr>
          <p:nvPr>
            <p:ph idx="1"/>
          </p:nvPr>
        </p:nvSpPr>
        <p:spPr>
          <a:xfrm>
            <a:off x="3734971" y="685799"/>
            <a:ext cx="4716195" cy="4892040"/>
          </a:xfrm>
        </p:spPr>
        <p:txBody>
          <a:bodyPr>
            <a:normAutofit/>
          </a:bodyPr>
          <a:lstStyle/>
          <a:p>
            <a:r>
              <a:rPr lang="fr-CA">
                <a:solidFill>
                  <a:schemeClr val="tx1"/>
                </a:solidFill>
              </a:rPr>
              <a:t>Il est impossible qu’un intervenant puisse combler à lui seul les besoins d’une personne en fin de vie. Le besoins de cette personne changeront à mesure que sa maladie progressera. C’est pour répondre aux différents besoins des personnes en fin de vie que des équipes interdisciplinaires ont été mises sur pied.</a:t>
            </a:r>
          </a:p>
        </p:txBody>
      </p:sp>
    </p:spTree>
    <p:extLst>
      <p:ext uri="{BB962C8B-B14F-4D97-AF65-F5344CB8AC3E}">
        <p14:creationId xmlns:p14="http://schemas.microsoft.com/office/powerpoint/2010/main" val="3624663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13159" y="4487332"/>
            <a:ext cx="6400800" cy="1507067"/>
          </a:xfrm>
        </p:spPr>
        <p:txBody>
          <a:bodyPr>
            <a:normAutofit/>
          </a:bodyPr>
          <a:lstStyle/>
          <a:p>
            <a:r>
              <a:rPr lang="fr-CA"/>
              <a:t>Introduction aux soins palliatifs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l="19281" r="7372" b="-1"/>
          <a:stretch/>
        </p:blipFill>
        <p:spPr bwMode="auto">
          <a:xfrm>
            <a:off x="1281335" y="733647"/>
            <a:ext cx="2602757" cy="3575884"/>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contenu 2"/>
          <p:cNvSpPr>
            <a:spLocks noGrp="1"/>
          </p:cNvSpPr>
          <p:nvPr>
            <p:ph idx="1"/>
          </p:nvPr>
        </p:nvSpPr>
        <p:spPr>
          <a:xfrm>
            <a:off x="4600342" y="260649"/>
            <a:ext cx="3860089" cy="4449874"/>
          </a:xfrm>
        </p:spPr>
        <p:txBody>
          <a:bodyPr>
            <a:normAutofit fontScale="92500" lnSpcReduction="20000"/>
          </a:bodyPr>
          <a:lstStyle/>
          <a:p>
            <a:pPr marL="0" indent="0">
              <a:lnSpc>
                <a:spcPct val="90000"/>
              </a:lnSpc>
              <a:buNone/>
            </a:pPr>
            <a:endParaRPr lang="fr-CA" sz="1100" dirty="0"/>
          </a:p>
          <a:p>
            <a:pPr marL="0" indent="0">
              <a:lnSpc>
                <a:spcPct val="90000"/>
              </a:lnSpc>
              <a:buNone/>
            </a:pPr>
            <a:endParaRPr lang="fr-CA" sz="1100" dirty="0"/>
          </a:p>
          <a:p>
            <a:pPr marL="0" indent="0">
              <a:lnSpc>
                <a:spcPct val="90000"/>
              </a:lnSpc>
              <a:buNone/>
            </a:pPr>
            <a:endParaRPr lang="fr-CA" sz="1100" b="1" dirty="0"/>
          </a:p>
          <a:p>
            <a:pPr marL="0" indent="0">
              <a:lnSpc>
                <a:spcPct val="90000"/>
              </a:lnSpc>
              <a:buNone/>
            </a:pPr>
            <a:r>
              <a:rPr lang="fr-CA" sz="1700" b="1" dirty="0"/>
              <a:t>La vie et la mort sont intimement liées. Aucun être humain ne peut se soustraire à ce moment final où tout ce qu’il connaît lui échappe</a:t>
            </a:r>
          </a:p>
          <a:p>
            <a:pPr marL="0" indent="0">
              <a:lnSpc>
                <a:spcPct val="90000"/>
              </a:lnSpc>
              <a:buNone/>
            </a:pPr>
            <a:endParaRPr lang="fr-CA" sz="1700" b="1" dirty="0"/>
          </a:p>
          <a:p>
            <a:pPr marL="0" indent="0">
              <a:lnSpc>
                <a:spcPct val="90000"/>
              </a:lnSpc>
              <a:buNone/>
            </a:pPr>
            <a:endParaRPr lang="fr-CA" sz="1700" b="1" dirty="0"/>
          </a:p>
          <a:p>
            <a:pPr marL="0" indent="0">
              <a:lnSpc>
                <a:spcPct val="90000"/>
              </a:lnSpc>
              <a:buNone/>
            </a:pPr>
            <a:endParaRPr lang="fr-CA" sz="1700" b="1" dirty="0"/>
          </a:p>
          <a:p>
            <a:pPr marL="0" indent="0">
              <a:lnSpc>
                <a:spcPct val="90000"/>
              </a:lnSpc>
              <a:buNone/>
            </a:pPr>
            <a:r>
              <a:rPr lang="fr-CA" sz="1700" b="1" dirty="0"/>
              <a:t>La relation aidante, le travail d’équipe </a:t>
            </a:r>
          </a:p>
          <a:p>
            <a:pPr marL="0" indent="0">
              <a:lnSpc>
                <a:spcPct val="90000"/>
              </a:lnSpc>
              <a:buNone/>
            </a:pPr>
            <a:r>
              <a:rPr lang="fr-CA" sz="1700" b="1" dirty="0"/>
              <a:t>sont importante.</a:t>
            </a:r>
          </a:p>
          <a:p>
            <a:pPr marL="0" indent="0">
              <a:lnSpc>
                <a:spcPct val="90000"/>
              </a:lnSpc>
              <a:buNone/>
            </a:pPr>
            <a:endParaRPr lang="fr-CA" sz="1700" b="1" dirty="0"/>
          </a:p>
          <a:p>
            <a:pPr marL="0" indent="0">
              <a:lnSpc>
                <a:spcPct val="90000"/>
              </a:lnSpc>
              <a:buNone/>
            </a:pPr>
            <a:r>
              <a:rPr lang="fr-CA" sz="1700" b="1" dirty="0"/>
              <a:t>Vous allez accompagner des personnes en fin de vie dans leur cheminement vers la mort.</a:t>
            </a:r>
          </a:p>
          <a:p>
            <a:pPr marL="0" indent="0">
              <a:lnSpc>
                <a:spcPct val="90000"/>
              </a:lnSpc>
              <a:buNone/>
            </a:pPr>
            <a:endParaRPr lang="fr-CA" sz="1700" dirty="0"/>
          </a:p>
          <a:p>
            <a:pPr marL="0" indent="0">
              <a:lnSpc>
                <a:spcPct val="90000"/>
              </a:lnSpc>
              <a:buNone/>
            </a:pPr>
            <a:endParaRPr lang="fr-CA" sz="1100" dirty="0"/>
          </a:p>
          <a:p>
            <a:pPr marL="0" indent="0">
              <a:lnSpc>
                <a:spcPct val="90000"/>
              </a:lnSpc>
              <a:buNone/>
            </a:pPr>
            <a:endParaRPr lang="fr-CA" sz="1100" dirty="0"/>
          </a:p>
          <a:p>
            <a:pPr marL="0" indent="0">
              <a:lnSpc>
                <a:spcPct val="90000"/>
              </a:lnSpc>
              <a:buNone/>
            </a:pPr>
            <a:endParaRPr lang="fr-CA" sz="1100" dirty="0"/>
          </a:p>
          <a:p>
            <a:pPr marL="0" indent="0">
              <a:lnSpc>
                <a:spcPct val="90000"/>
              </a:lnSpc>
              <a:buNone/>
            </a:pPr>
            <a:endParaRPr lang="fr-CA" sz="1100" dirty="0"/>
          </a:p>
          <a:p>
            <a:pPr marL="0" indent="0">
              <a:lnSpc>
                <a:spcPct val="90000"/>
              </a:lnSpc>
              <a:buNone/>
            </a:pPr>
            <a:endParaRPr lang="fr-CA" sz="1100" dirty="0"/>
          </a:p>
          <a:p>
            <a:pPr marL="0" indent="0">
              <a:lnSpc>
                <a:spcPct val="90000"/>
              </a:lnSpc>
              <a:buNone/>
            </a:pPr>
            <a:endParaRPr lang="fr-CA" sz="1100" dirty="0"/>
          </a:p>
          <a:p>
            <a:pPr marL="0" indent="0">
              <a:lnSpc>
                <a:spcPct val="90000"/>
              </a:lnSpc>
              <a:buNone/>
            </a:pPr>
            <a:endParaRPr lang="fr-CA" sz="1100" dirty="0"/>
          </a:p>
        </p:txBody>
      </p:sp>
    </p:spTree>
    <p:extLst>
      <p:ext uri="{BB962C8B-B14F-4D97-AF65-F5344CB8AC3E}">
        <p14:creationId xmlns:p14="http://schemas.microsoft.com/office/powerpoint/2010/main" val="1803641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513159" y="685799"/>
            <a:ext cx="2810333" cy="4892040"/>
          </a:xfrm>
        </p:spPr>
        <p:txBody>
          <a:bodyPr>
            <a:normAutofit/>
          </a:bodyPr>
          <a:lstStyle/>
          <a:p>
            <a:pPr algn="r"/>
            <a:r>
              <a:rPr lang="fr-CA" dirty="0"/>
              <a:t>Le travail d’équipe selon la politique en soins palliatifs</a:t>
            </a:r>
            <a:endParaRPr lang="fr-CA"/>
          </a:p>
        </p:txBody>
      </p:sp>
      <p:cxnSp>
        <p:nvCxnSpPr>
          <p:cNvPr id="10" name="Straight Connector 9">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8087"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p:cNvSpPr>
            <a:spLocks noGrp="1"/>
          </p:cNvSpPr>
          <p:nvPr>
            <p:ph idx="1"/>
          </p:nvPr>
        </p:nvSpPr>
        <p:spPr>
          <a:xfrm>
            <a:off x="3734971" y="685799"/>
            <a:ext cx="4716195" cy="4892040"/>
          </a:xfrm>
        </p:spPr>
        <p:txBody>
          <a:bodyPr>
            <a:normAutofit/>
          </a:bodyPr>
          <a:lstStyle/>
          <a:p>
            <a:r>
              <a:rPr lang="fr-CA">
                <a:solidFill>
                  <a:schemeClr val="tx1"/>
                </a:solidFill>
              </a:rPr>
              <a:t>Le travail en équipe permet à chaque membre de se soutenir mutuellement au cours des échanges sur les difficultés éprouvées et de se sentir appuyé dans la prise de décisions cruciales. Il permet de plus de partager avec ses pairs les émotions ressenties dans ce contexte bien particulier. Il permet en somme aux intervenants d’alléger le fardeau associé à certaines dimensions de la pratique clinique telles que les décisions d’ordre éthique.</a:t>
            </a:r>
          </a:p>
        </p:txBody>
      </p:sp>
    </p:spTree>
    <p:extLst>
      <p:ext uri="{BB962C8B-B14F-4D97-AF65-F5344CB8AC3E}">
        <p14:creationId xmlns:p14="http://schemas.microsoft.com/office/powerpoint/2010/main" val="4206989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513159" y="685799"/>
            <a:ext cx="2810333" cy="4892040"/>
          </a:xfrm>
        </p:spPr>
        <p:txBody>
          <a:bodyPr>
            <a:normAutofit/>
          </a:bodyPr>
          <a:lstStyle/>
          <a:p>
            <a:pPr algn="r"/>
            <a:r>
              <a:rPr lang="fr-CA" sz="2700"/>
              <a:t>L’importance de l’équipe</a:t>
            </a:r>
          </a:p>
        </p:txBody>
      </p:sp>
      <p:cxnSp>
        <p:nvCxnSpPr>
          <p:cNvPr id="10" name="Straight Connector 9">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8087"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p:cNvSpPr>
            <a:spLocks noGrp="1"/>
          </p:cNvSpPr>
          <p:nvPr>
            <p:ph idx="1"/>
          </p:nvPr>
        </p:nvSpPr>
        <p:spPr>
          <a:xfrm>
            <a:off x="3734971" y="685799"/>
            <a:ext cx="4716195" cy="4892040"/>
          </a:xfrm>
        </p:spPr>
        <p:txBody>
          <a:bodyPr>
            <a:normAutofit/>
          </a:bodyPr>
          <a:lstStyle/>
          <a:p>
            <a:pPr>
              <a:lnSpc>
                <a:spcPct val="90000"/>
              </a:lnSpc>
            </a:pPr>
            <a:r>
              <a:rPr lang="fr-CA" sz="1700">
                <a:solidFill>
                  <a:schemeClr val="tx1"/>
                </a:solidFill>
              </a:rPr>
              <a:t>Toutefois, comme le souligne le ministère de la Santé et des Services sociaux, dans sa politique en soins palliatifs de fin de vie: Les équipes interdisciplinaires dédiées aux services de soins palliatifs sont peu nombreuse au Québec. Mais elles sont présente en CH, CHSLD et dans les CLSC.</a:t>
            </a:r>
          </a:p>
          <a:p>
            <a:pPr>
              <a:lnSpc>
                <a:spcPct val="90000"/>
              </a:lnSpc>
            </a:pPr>
            <a:r>
              <a:rPr lang="fr-CA" sz="1700">
                <a:solidFill>
                  <a:schemeClr val="tx1"/>
                </a:solidFill>
              </a:rPr>
              <a:t>Il est important de communiquer vos observations, et les renseignements pertinents aux membres concernés de l’équipe, qu’elle soit soignante ou interdisciplinaire, pour qu’il puissent mettre à profit leur expertise et travailler efficacement.</a:t>
            </a:r>
          </a:p>
          <a:p>
            <a:pPr>
              <a:lnSpc>
                <a:spcPct val="90000"/>
              </a:lnSpc>
            </a:pPr>
            <a:r>
              <a:rPr lang="fr-CA" sz="1700">
                <a:solidFill>
                  <a:schemeClr val="tx1"/>
                </a:solidFill>
              </a:rPr>
              <a:t>  </a:t>
            </a:r>
            <a:r>
              <a:rPr lang="fr-CA" sz="1700">
                <a:solidFill>
                  <a:schemeClr val="tx1"/>
                </a:solidFill>
                <a:hlinkClick r:id="rId2"/>
              </a:rPr>
              <a:t>http://www.youtube.com/watch?v=waEOupRJjeo</a:t>
            </a:r>
            <a:endParaRPr lang="fr-CA" sz="1700">
              <a:solidFill>
                <a:schemeClr val="tx1"/>
              </a:solidFill>
            </a:endParaRPr>
          </a:p>
          <a:p>
            <a:pPr>
              <a:lnSpc>
                <a:spcPct val="90000"/>
              </a:lnSpc>
            </a:pPr>
            <a:endParaRPr lang="fr-CA" sz="1700">
              <a:solidFill>
                <a:schemeClr val="tx1"/>
              </a:solidFill>
            </a:endParaRPr>
          </a:p>
        </p:txBody>
      </p:sp>
    </p:spTree>
    <p:extLst>
      <p:ext uri="{BB962C8B-B14F-4D97-AF65-F5344CB8AC3E}">
        <p14:creationId xmlns:p14="http://schemas.microsoft.com/office/powerpoint/2010/main" val="294530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ADF2543-1B6F-4FBC-A7AF-53A0430E0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513159" y="485244"/>
            <a:ext cx="6400800" cy="1507067"/>
          </a:xfrm>
        </p:spPr>
        <p:txBody>
          <a:bodyPr>
            <a:normAutofit/>
          </a:bodyPr>
          <a:lstStyle/>
          <a:p>
            <a:r>
              <a:rPr lang="fr-CA" dirty="0"/>
              <a:t>Les soins palliatifs au Québec</a:t>
            </a:r>
          </a:p>
        </p:txBody>
      </p:sp>
      <p:grpSp>
        <p:nvGrpSpPr>
          <p:cNvPr id="10" name="Group 9">
            <a:extLst>
              <a:ext uri="{FF2B5EF4-FFF2-40B4-BE49-F238E27FC236}">
                <a16:creationId xmlns:a16="http://schemas.microsoft.com/office/drawing/2014/main" id="{A80A6E81-6B71-43DF-877B-E964A9A4CB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1" name="Straight Connector 10">
              <a:extLst>
                <a:ext uri="{FF2B5EF4-FFF2-40B4-BE49-F238E27FC236}">
                  <a16:creationId xmlns:a16="http://schemas.microsoft.com/office/drawing/2014/main" id="{4E35C3AD-357F-4004-A3F3-2D4EAF34A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37B6032-0A70-4F26-A9A3-B4D60DF118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E192CE3-3DD1-448F-93BE-42983DA0D5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6D3DA09-5C72-4562-BEDE-1937DF87E8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6ACA7CA-2A20-49D7-9053-E076463D79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grpSp>
      <p:sp>
        <p:nvSpPr>
          <p:cNvPr id="3" name="Espace réservé du contenu 2"/>
          <p:cNvSpPr>
            <a:spLocks noGrp="1"/>
          </p:cNvSpPr>
          <p:nvPr>
            <p:ph idx="1"/>
          </p:nvPr>
        </p:nvSpPr>
        <p:spPr>
          <a:xfrm>
            <a:off x="513159" y="2068511"/>
            <a:ext cx="6400800" cy="3615267"/>
          </a:xfrm>
        </p:spPr>
        <p:txBody>
          <a:bodyPr>
            <a:normAutofit/>
          </a:bodyPr>
          <a:lstStyle/>
          <a:p>
            <a:pPr>
              <a:lnSpc>
                <a:spcPct val="90000"/>
              </a:lnSpc>
              <a:buFontTx/>
              <a:buChar char="-"/>
            </a:pPr>
            <a:r>
              <a:rPr lang="fr-CA" sz="1600">
                <a:solidFill>
                  <a:schemeClr val="tx1"/>
                </a:solidFill>
              </a:rPr>
              <a:t>On note que l’organisation des soins palliatifs est différente d’une région à l’autre et parfois d’un centre à l’autre</a:t>
            </a:r>
          </a:p>
          <a:p>
            <a:pPr>
              <a:lnSpc>
                <a:spcPct val="90000"/>
              </a:lnSpc>
              <a:buFontTx/>
              <a:buChar char="-"/>
            </a:pPr>
            <a:r>
              <a:rPr lang="fr-CA" sz="1600">
                <a:solidFill>
                  <a:schemeClr val="tx1"/>
                </a:solidFill>
              </a:rPr>
              <a:t>Un nombre insuffisant d’établissement possèdent les structures adaptées pour accueillir des personnes ayant besoin de soins palliatifs, et pas assez de services existent pour les gens qui veulent mourir à domicile.</a:t>
            </a:r>
          </a:p>
          <a:p>
            <a:pPr>
              <a:lnSpc>
                <a:spcPct val="90000"/>
              </a:lnSpc>
              <a:buFontTx/>
              <a:buChar char="-"/>
            </a:pPr>
            <a:r>
              <a:rPr lang="fr-CA" sz="1600">
                <a:solidFill>
                  <a:schemeClr val="tx1"/>
                </a:solidFill>
              </a:rPr>
              <a:t>La notion de soins palliatifs est encore grandement associée à la phase terminale des personnes atteintes de cancer. Cette vision limitative prive de services précoces certaines personnes atteintes de maladies incurables ou liées au vieillissement.</a:t>
            </a:r>
          </a:p>
          <a:p>
            <a:pPr>
              <a:lnSpc>
                <a:spcPct val="90000"/>
              </a:lnSpc>
              <a:buFontTx/>
              <a:buChar char="-"/>
            </a:pPr>
            <a:r>
              <a:rPr lang="fr-CA" sz="1600">
                <a:solidFill>
                  <a:schemeClr val="tx1"/>
                </a:solidFill>
              </a:rPr>
              <a:t>Les besoins sont très variés: certaines personnes veulent mourir à domicile, tandis que d’autre souhaitent finir leurs jours à l’hôpital ou dans une maison de soins palliatifs.</a:t>
            </a:r>
          </a:p>
        </p:txBody>
      </p:sp>
    </p:spTree>
    <p:extLst>
      <p:ext uri="{BB962C8B-B14F-4D97-AF65-F5344CB8AC3E}">
        <p14:creationId xmlns:p14="http://schemas.microsoft.com/office/powerpoint/2010/main" val="2079931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403C7F-76AE-4587-92A2-D4E41EBE6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2983934" y="4487332"/>
            <a:ext cx="4220368" cy="1507067"/>
          </a:xfrm>
        </p:spPr>
        <p:txBody>
          <a:bodyPr>
            <a:normAutofit/>
          </a:bodyPr>
          <a:lstStyle/>
          <a:p>
            <a:r>
              <a:rPr lang="fr-CA" dirty="0"/>
              <a:t>Les soins palliatifs au Québec</a:t>
            </a:r>
          </a:p>
        </p:txBody>
      </p:sp>
      <p:pic>
        <p:nvPicPr>
          <p:cNvPr id="5" name="Picture 4" descr="Maisons en hiver">
            <a:extLst>
              <a:ext uri="{FF2B5EF4-FFF2-40B4-BE49-F238E27FC236}">
                <a16:creationId xmlns:a16="http://schemas.microsoft.com/office/drawing/2014/main" id="{61F932DE-D442-96F8-14B0-940934A2CB05}"/>
              </a:ext>
            </a:extLst>
          </p:cNvPr>
          <p:cNvPicPr>
            <a:picLocks noChangeAspect="1"/>
          </p:cNvPicPr>
          <p:nvPr/>
        </p:nvPicPr>
        <p:blipFill>
          <a:blip r:embed="rId2"/>
          <a:srcRect l="42269" r="32166" b="-1"/>
          <a:stretch/>
        </p:blipFill>
        <p:spPr>
          <a:xfrm>
            <a:off x="623" y="10"/>
            <a:ext cx="2626519" cy="6857990"/>
          </a:xfrm>
          <a:prstGeom prst="rect">
            <a:avLst/>
          </a:prstGeom>
          <a:effectLst>
            <a:innerShdw blurRad="57150" dist="38100" dir="14460000">
              <a:prstClr val="black">
                <a:alpha val="70000"/>
              </a:prstClr>
            </a:innerShdw>
          </a:effectLst>
        </p:spPr>
      </p:pic>
      <p:sp>
        <p:nvSpPr>
          <p:cNvPr id="3" name="Espace réservé du contenu 2"/>
          <p:cNvSpPr>
            <a:spLocks noGrp="1"/>
          </p:cNvSpPr>
          <p:nvPr>
            <p:ph idx="1"/>
          </p:nvPr>
        </p:nvSpPr>
        <p:spPr>
          <a:xfrm>
            <a:off x="2913459" y="685800"/>
            <a:ext cx="4969554" cy="3615267"/>
          </a:xfrm>
        </p:spPr>
        <p:txBody>
          <a:bodyPr>
            <a:normAutofit/>
          </a:bodyPr>
          <a:lstStyle/>
          <a:p>
            <a:r>
              <a:rPr lang="fr-CA" dirty="0"/>
              <a:t>Heureusement, un fort réseau de bénévoles, qui compte des milliers de personnes, est en place au Québec. Sa contribution est majeure dans les rôles d’accompagnement, de soutient et d’aide. À une moins grande échelle, mais avec un rôle tout aussi important, des organismes communautaires, du soutien et du suivi de deuil. </a:t>
            </a:r>
          </a:p>
          <a:p>
            <a:pPr marL="0" indent="0">
              <a:buNone/>
            </a:pPr>
            <a:endParaRPr lang="fr-CA" dirty="0"/>
          </a:p>
          <a:p>
            <a:pPr marL="0" indent="0">
              <a:buNone/>
            </a:pPr>
            <a:endParaRPr lang="fr-CA" dirty="0"/>
          </a:p>
        </p:txBody>
      </p:sp>
      <p:grpSp>
        <p:nvGrpSpPr>
          <p:cNvPr id="11" name="Group 10">
            <a:extLst>
              <a:ext uri="{FF2B5EF4-FFF2-40B4-BE49-F238E27FC236}">
                <a16:creationId xmlns:a16="http://schemas.microsoft.com/office/drawing/2014/main" id="{D6C71778-3DDA-4748-AEBB-2A4B75016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2" name="Straight Connector 11">
              <a:extLst>
                <a:ext uri="{FF2B5EF4-FFF2-40B4-BE49-F238E27FC236}">
                  <a16:creationId xmlns:a16="http://schemas.microsoft.com/office/drawing/2014/main" id="{BA1F5C7D-5183-424E-BD72-BBFC59C5A2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848F76E-D8DE-4826-901B-4E4090240E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AE84420-E672-4A16-8384-42BDDC4A9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44D91EB-FA8D-4FD3-88F8-053F9962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56B711F-46BD-4789-926C-CF2F01F71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85900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3" y="2"/>
            <a:ext cx="9143307"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0"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9141618"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re 1"/>
          <p:cNvSpPr>
            <a:spLocks noGrp="1"/>
          </p:cNvSpPr>
          <p:nvPr>
            <p:ph type="title"/>
          </p:nvPr>
        </p:nvSpPr>
        <p:spPr>
          <a:xfrm>
            <a:off x="513159" y="4487332"/>
            <a:ext cx="6400800" cy="1507067"/>
          </a:xfrm>
        </p:spPr>
        <p:txBody>
          <a:bodyPr>
            <a:normAutofit/>
          </a:bodyPr>
          <a:lstStyle/>
          <a:p>
            <a:r>
              <a:rPr lang="fr-CA" sz="3500" dirty="0">
                <a:solidFill>
                  <a:schemeClr val="tx2"/>
                </a:solidFill>
              </a:rPr>
              <a:t>Les soins palliatifs au Québec</a:t>
            </a:r>
          </a:p>
        </p:txBody>
      </p:sp>
      <p:sp>
        <p:nvSpPr>
          <p:cNvPr id="3" name="Espace réservé du contenu 2"/>
          <p:cNvSpPr>
            <a:spLocks noGrp="1"/>
          </p:cNvSpPr>
          <p:nvPr>
            <p:ph idx="1"/>
          </p:nvPr>
        </p:nvSpPr>
        <p:spPr>
          <a:xfrm>
            <a:off x="513159" y="685800"/>
            <a:ext cx="6400800" cy="3615267"/>
          </a:xfrm>
        </p:spPr>
        <p:txBody>
          <a:bodyPr>
            <a:normAutofit/>
          </a:bodyPr>
          <a:lstStyle/>
          <a:p>
            <a:pPr>
              <a:lnSpc>
                <a:spcPct val="90000"/>
              </a:lnSpc>
            </a:pPr>
            <a:r>
              <a:rPr lang="fr-CA" sz="1400" dirty="0">
                <a:solidFill>
                  <a:schemeClr val="tx1"/>
                </a:solidFill>
              </a:rPr>
              <a:t>En d'autres termes, c’est souvent l’équipe qui fait la différence et c’est le besoin de sécurité de la personne qui oriente ses choix. </a:t>
            </a:r>
          </a:p>
          <a:p>
            <a:pPr>
              <a:lnSpc>
                <a:spcPct val="90000"/>
              </a:lnSpc>
            </a:pPr>
            <a:r>
              <a:rPr lang="fr-CA" sz="1400" dirty="0">
                <a:solidFill>
                  <a:schemeClr val="tx1"/>
                </a:solidFill>
              </a:rPr>
              <a:t>Les objectifs actuels du système de santé en matière de soins palliatifs sont :</a:t>
            </a:r>
          </a:p>
          <a:p>
            <a:pPr>
              <a:lnSpc>
                <a:spcPct val="90000"/>
              </a:lnSpc>
              <a:buFontTx/>
              <a:buChar char="-"/>
            </a:pPr>
            <a:r>
              <a:rPr lang="fr-CA" sz="1400" dirty="0">
                <a:solidFill>
                  <a:schemeClr val="tx1"/>
                </a:solidFill>
              </a:rPr>
              <a:t>Assurer une équité dans l’accès aux services partout au Québec</a:t>
            </a:r>
          </a:p>
          <a:p>
            <a:pPr>
              <a:lnSpc>
                <a:spcPct val="90000"/>
              </a:lnSpc>
              <a:buFontTx/>
              <a:buChar char="-"/>
            </a:pPr>
            <a:r>
              <a:rPr lang="fr-CA" sz="1400" dirty="0">
                <a:solidFill>
                  <a:schemeClr val="tx1"/>
                </a:solidFill>
              </a:rPr>
              <a:t>Permettre une continuité de services entre les différents sites de prestation</a:t>
            </a:r>
          </a:p>
          <a:p>
            <a:pPr>
              <a:lnSpc>
                <a:spcPct val="90000"/>
              </a:lnSpc>
              <a:buFontTx/>
              <a:buChar char="-"/>
            </a:pPr>
            <a:r>
              <a:rPr lang="fr-CA" sz="1400" dirty="0">
                <a:solidFill>
                  <a:schemeClr val="tx1"/>
                </a:solidFill>
              </a:rPr>
              <a:t>Assurer une qualité des services offerts par des équipes interdisciplinaires</a:t>
            </a:r>
          </a:p>
          <a:p>
            <a:pPr>
              <a:lnSpc>
                <a:spcPct val="90000"/>
              </a:lnSpc>
              <a:buFontTx/>
              <a:buChar char="-"/>
            </a:pPr>
            <a:r>
              <a:rPr lang="fr-CA" sz="1400" dirty="0">
                <a:solidFill>
                  <a:schemeClr val="tx1"/>
                </a:solidFill>
              </a:rPr>
              <a:t>Sensibiliser les intervenants au caractère inéluctable de la mort </a:t>
            </a:r>
          </a:p>
          <a:p>
            <a:pPr marL="0" indent="0">
              <a:lnSpc>
                <a:spcPct val="90000"/>
              </a:lnSpc>
              <a:buNone/>
            </a:pPr>
            <a:r>
              <a:rPr lang="fr-CA" sz="1400" dirty="0">
                <a:solidFill>
                  <a:schemeClr val="tx1"/>
                </a:solidFill>
              </a:rPr>
              <a:t>                                                                   </a:t>
            </a:r>
          </a:p>
          <a:p>
            <a:pPr marL="0" indent="0">
              <a:lnSpc>
                <a:spcPct val="90000"/>
              </a:lnSpc>
              <a:buNone/>
            </a:pPr>
            <a:endParaRPr lang="fr-CA" sz="1400" dirty="0">
              <a:solidFill>
                <a:schemeClr val="tx1"/>
              </a:solidFill>
            </a:endParaRPr>
          </a:p>
        </p:txBody>
      </p:sp>
    </p:spTree>
    <p:extLst>
      <p:ext uri="{BB962C8B-B14F-4D97-AF65-F5344CB8AC3E}">
        <p14:creationId xmlns:p14="http://schemas.microsoft.com/office/powerpoint/2010/main" val="2670201644"/>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3" name="Rectangle à coins arrondis 2"/>
          <p:cNvSpPr/>
          <p:nvPr/>
        </p:nvSpPr>
        <p:spPr>
          <a:xfrm>
            <a:off x="329978" y="1120552"/>
            <a:ext cx="2592288" cy="504056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prstClr val="black"/>
                </a:solidFill>
              </a:rPr>
              <a:t>La mort:</a:t>
            </a:r>
          </a:p>
          <a:p>
            <a:pPr marL="285750" indent="-285750">
              <a:buFontTx/>
              <a:buChar char="-"/>
            </a:pPr>
            <a:r>
              <a:rPr lang="fr-CA" sz="2400" dirty="0">
                <a:solidFill>
                  <a:prstClr val="black"/>
                </a:solidFill>
              </a:rPr>
              <a:t>Elle est inéluctable, mais souvent tabou</a:t>
            </a:r>
          </a:p>
          <a:p>
            <a:pPr marL="285750" indent="-285750">
              <a:buFontTx/>
              <a:buChar char="-"/>
            </a:pPr>
            <a:r>
              <a:rPr lang="fr-CA" sz="2400" dirty="0">
                <a:solidFill>
                  <a:prstClr val="black"/>
                </a:solidFill>
              </a:rPr>
              <a:t>Elle est vécue différemment par chaque personne</a:t>
            </a:r>
          </a:p>
        </p:txBody>
      </p:sp>
      <p:cxnSp>
        <p:nvCxnSpPr>
          <p:cNvPr id="5" name="Connecteur en angle 4"/>
          <p:cNvCxnSpPr/>
          <p:nvPr/>
        </p:nvCxnSpPr>
        <p:spPr>
          <a:xfrm flipV="1">
            <a:off x="2922266" y="2168860"/>
            <a:ext cx="1649734" cy="78394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7" name="Connecteur en angle 6"/>
          <p:cNvCxnSpPr/>
          <p:nvPr/>
        </p:nvCxnSpPr>
        <p:spPr>
          <a:xfrm>
            <a:off x="2922266" y="4365104"/>
            <a:ext cx="1739998" cy="79208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662264" y="0"/>
            <a:ext cx="4572000" cy="68580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dirty="0">
              <a:solidFill>
                <a:prstClr val="black"/>
              </a:solidFill>
            </a:endParaRPr>
          </a:p>
          <a:p>
            <a:pPr algn="ctr"/>
            <a:endParaRPr lang="fr-CA" b="1" dirty="0">
              <a:solidFill>
                <a:prstClr val="black"/>
              </a:solidFill>
            </a:endParaRPr>
          </a:p>
        </p:txBody>
      </p:sp>
      <p:sp>
        <p:nvSpPr>
          <p:cNvPr id="14" name="Rectangle à coins arrondis 13"/>
          <p:cNvSpPr/>
          <p:nvPr/>
        </p:nvSpPr>
        <p:spPr>
          <a:xfrm>
            <a:off x="4950768" y="908720"/>
            <a:ext cx="4032448" cy="2520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dirty="0">
              <a:solidFill>
                <a:prstClr val="black"/>
              </a:solidFill>
            </a:endParaRPr>
          </a:p>
          <a:p>
            <a:endParaRPr lang="fr-CA" dirty="0">
              <a:solidFill>
                <a:prstClr val="black"/>
              </a:solidFill>
            </a:endParaRPr>
          </a:p>
          <a:p>
            <a:endParaRPr lang="fr-CA" dirty="0">
              <a:solidFill>
                <a:prstClr val="black"/>
              </a:solidFill>
            </a:endParaRPr>
          </a:p>
          <a:p>
            <a:endParaRPr lang="fr-CA" b="1" dirty="0">
              <a:solidFill>
                <a:prstClr val="black"/>
              </a:solidFill>
            </a:endParaRPr>
          </a:p>
          <a:p>
            <a:endParaRPr lang="fr-CA" b="1" dirty="0">
              <a:solidFill>
                <a:prstClr val="black"/>
              </a:solidFill>
            </a:endParaRPr>
          </a:p>
          <a:p>
            <a:r>
              <a:rPr lang="fr-CA" b="1" dirty="0">
                <a:solidFill>
                  <a:prstClr val="black"/>
                </a:solidFill>
              </a:rPr>
              <a:t>Les soins palliatifs</a:t>
            </a:r>
            <a:endParaRPr lang="fr-CA" dirty="0">
              <a:solidFill>
                <a:prstClr val="black"/>
              </a:solidFill>
            </a:endParaRPr>
          </a:p>
          <a:p>
            <a:r>
              <a:rPr lang="fr-CA" dirty="0">
                <a:solidFill>
                  <a:prstClr val="black"/>
                </a:solidFill>
              </a:rPr>
              <a:t>Ils visent à: </a:t>
            </a:r>
          </a:p>
          <a:p>
            <a:r>
              <a:rPr lang="fr-CA" dirty="0">
                <a:solidFill>
                  <a:prstClr val="black"/>
                </a:solidFill>
              </a:rPr>
              <a:t>-Soulager la souffrance</a:t>
            </a:r>
          </a:p>
          <a:p>
            <a:r>
              <a:rPr lang="fr-CA" dirty="0">
                <a:solidFill>
                  <a:prstClr val="black"/>
                </a:solidFill>
              </a:rPr>
              <a:t>-améliorer la qualité de vie</a:t>
            </a:r>
          </a:p>
          <a:p>
            <a:r>
              <a:rPr lang="fr-CA" dirty="0">
                <a:solidFill>
                  <a:prstClr val="black"/>
                </a:solidFill>
              </a:rPr>
              <a:t>-accompagner vers la mort</a:t>
            </a:r>
          </a:p>
          <a:p>
            <a:r>
              <a:rPr lang="fr-CA" dirty="0">
                <a:solidFill>
                  <a:prstClr val="black"/>
                </a:solidFill>
              </a:rPr>
              <a:t>Ils doivent respecter les droits et libertés de la personne.</a:t>
            </a:r>
          </a:p>
          <a:p>
            <a:endParaRPr lang="fr-CA" dirty="0">
              <a:solidFill>
                <a:prstClr val="black"/>
              </a:solidFill>
            </a:endParaRPr>
          </a:p>
          <a:p>
            <a:endParaRPr lang="fr-CA" dirty="0">
              <a:solidFill>
                <a:prstClr val="black"/>
              </a:solidFill>
            </a:endParaRPr>
          </a:p>
          <a:p>
            <a:endParaRPr lang="fr-CA" dirty="0">
              <a:solidFill>
                <a:prstClr val="black"/>
              </a:solidFill>
            </a:endParaRPr>
          </a:p>
          <a:p>
            <a:endParaRPr lang="fr-CA" dirty="0">
              <a:solidFill>
                <a:prstClr val="black"/>
              </a:solidFill>
            </a:endParaRPr>
          </a:p>
          <a:p>
            <a:endParaRPr lang="fr-CA" b="1" dirty="0">
              <a:solidFill>
                <a:prstClr val="black"/>
              </a:solidFill>
            </a:endParaRPr>
          </a:p>
        </p:txBody>
      </p:sp>
      <p:sp>
        <p:nvSpPr>
          <p:cNvPr id="15" name="Rectangle à coins arrondis 14"/>
          <p:cNvSpPr/>
          <p:nvPr/>
        </p:nvSpPr>
        <p:spPr>
          <a:xfrm>
            <a:off x="4774348" y="3640832"/>
            <a:ext cx="4176464" cy="2704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b="1" dirty="0">
                <a:solidFill>
                  <a:prstClr val="black"/>
                </a:solidFill>
              </a:rPr>
              <a:t>Les lieux de fin de vie</a:t>
            </a:r>
          </a:p>
          <a:p>
            <a:r>
              <a:rPr lang="fr-CA" dirty="0">
                <a:solidFill>
                  <a:prstClr val="black"/>
                </a:solidFill>
              </a:rPr>
              <a:t>Il existe différent lieu pour mourir:</a:t>
            </a:r>
          </a:p>
          <a:p>
            <a:pPr marL="285750" indent="-285750">
              <a:buFontTx/>
              <a:buChar char="-"/>
            </a:pPr>
            <a:r>
              <a:rPr lang="fr-CA" dirty="0">
                <a:solidFill>
                  <a:prstClr val="black"/>
                </a:solidFill>
              </a:rPr>
              <a:t>Centre hospitalier</a:t>
            </a:r>
          </a:p>
          <a:p>
            <a:pPr marL="285750" indent="-285750">
              <a:buFontTx/>
              <a:buChar char="-"/>
            </a:pPr>
            <a:r>
              <a:rPr lang="fr-CA" dirty="0">
                <a:solidFill>
                  <a:prstClr val="black"/>
                </a:solidFill>
              </a:rPr>
              <a:t>Maison de soins palliatifs</a:t>
            </a:r>
          </a:p>
          <a:p>
            <a:pPr marL="285750" indent="-285750">
              <a:buFontTx/>
              <a:buChar char="-"/>
            </a:pPr>
            <a:r>
              <a:rPr lang="fr-CA" dirty="0">
                <a:solidFill>
                  <a:prstClr val="black"/>
                </a:solidFill>
              </a:rPr>
              <a:t>Domicile</a:t>
            </a:r>
          </a:p>
          <a:p>
            <a:pPr marL="285750" indent="-285750">
              <a:buFontTx/>
              <a:buChar char="-"/>
            </a:pPr>
            <a:r>
              <a:rPr lang="fr-CA" dirty="0">
                <a:solidFill>
                  <a:prstClr val="black"/>
                </a:solidFill>
              </a:rPr>
              <a:t>CHSLD</a:t>
            </a:r>
          </a:p>
          <a:p>
            <a:pPr marL="285750" indent="-285750">
              <a:buFontTx/>
              <a:buChar char="-"/>
            </a:pPr>
            <a:r>
              <a:rPr lang="fr-CA" dirty="0">
                <a:solidFill>
                  <a:prstClr val="black"/>
                </a:solidFill>
              </a:rPr>
              <a:t>Autres</a:t>
            </a:r>
          </a:p>
        </p:txBody>
      </p:sp>
      <p:sp>
        <p:nvSpPr>
          <p:cNvPr id="4" name="Ellipse 3"/>
          <p:cNvSpPr/>
          <p:nvPr/>
        </p:nvSpPr>
        <p:spPr>
          <a:xfrm rot="20468606">
            <a:off x="329978" y="211832"/>
            <a:ext cx="3233910" cy="908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4400" dirty="0">
                <a:solidFill>
                  <a:prstClr val="white"/>
                </a:solidFill>
              </a:rPr>
              <a:t>En bref</a:t>
            </a:r>
          </a:p>
        </p:txBody>
      </p:sp>
    </p:spTree>
    <p:extLst>
      <p:ext uri="{BB962C8B-B14F-4D97-AF65-F5344CB8AC3E}">
        <p14:creationId xmlns:p14="http://schemas.microsoft.com/office/powerpoint/2010/main" val="40964955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3" y="2"/>
            <a:ext cx="9143307"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0"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9141618"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re 1"/>
          <p:cNvSpPr>
            <a:spLocks noGrp="1"/>
          </p:cNvSpPr>
          <p:nvPr>
            <p:ph type="title"/>
          </p:nvPr>
        </p:nvSpPr>
        <p:spPr>
          <a:xfrm>
            <a:off x="513159" y="4487332"/>
            <a:ext cx="6400800" cy="1507067"/>
          </a:xfrm>
        </p:spPr>
        <p:txBody>
          <a:bodyPr>
            <a:normAutofit/>
          </a:bodyPr>
          <a:lstStyle/>
          <a:p>
            <a:r>
              <a:rPr lang="fr-CA" sz="3500">
                <a:solidFill>
                  <a:schemeClr val="tx2"/>
                </a:solidFill>
              </a:rPr>
              <a:t>Toujours en bref</a:t>
            </a:r>
          </a:p>
        </p:txBody>
      </p:sp>
      <p:sp>
        <p:nvSpPr>
          <p:cNvPr id="3" name="Espace réservé du contenu 2"/>
          <p:cNvSpPr>
            <a:spLocks noGrp="1"/>
          </p:cNvSpPr>
          <p:nvPr>
            <p:ph idx="1"/>
          </p:nvPr>
        </p:nvSpPr>
        <p:spPr>
          <a:xfrm>
            <a:off x="513159" y="685800"/>
            <a:ext cx="6400800" cy="3615267"/>
          </a:xfrm>
        </p:spPr>
        <p:txBody>
          <a:bodyPr>
            <a:normAutofit/>
          </a:bodyPr>
          <a:lstStyle/>
          <a:p>
            <a:r>
              <a:rPr lang="fr-CA">
                <a:solidFill>
                  <a:schemeClr val="tx1"/>
                </a:solidFill>
              </a:rPr>
              <a:t>L’auxiliaire ou la préposée</a:t>
            </a:r>
          </a:p>
          <a:p>
            <a:pPr marL="0" indent="0">
              <a:buNone/>
            </a:pPr>
            <a:r>
              <a:rPr lang="fr-CA">
                <a:solidFill>
                  <a:schemeClr val="tx1"/>
                </a:solidFill>
              </a:rPr>
              <a:t>- Elle adhère à l’approche en soins palliatifs.</a:t>
            </a:r>
          </a:p>
          <a:p>
            <a:pPr>
              <a:buFontTx/>
              <a:buChar char="-"/>
            </a:pPr>
            <a:r>
              <a:rPr lang="fr-CA">
                <a:solidFill>
                  <a:schemeClr val="tx1"/>
                </a:solidFill>
              </a:rPr>
              <a:t>Elle apporte une contribution importante à l’équipe interdisciplinaire en partageant l’information recueillie pendant les soins et les services d’assistance.</a:t>
            </a:r>
          </a:p>
          <a:p>
            <a:pPr>
              <a:buFontTx/>
              <a:buChar char="-"/>
            </a:pPr>
            <a:r>
              <a:rPr lang="fr-CA">
                <a:solidFill>
                  <a:schemeClr val="tx1"/>
                </a:solidFill>
              </a:rPr>
              <a:t>Elle s’adapte aux besoins et aux croyances de la personne mourante ainsi qu’à l’environnement dans lequel se vit la mort de la personne.</a:t>
            </a:r>
          </a:p>
        </p:txBody>
      </p:sp>
    </p:spTree>
    <p:extLst>
      <p:ext uri="{BB962C8B-B14F-4D97-AF65-F5344CB8AC3E}">
        <p14:creationId xmlns:p14="http://schemas.microsoft.com/office/powerpoint/2010/main" val="3186915992"/>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3" y="2"/>
            <a:ext cx="9143307"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0"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9141618"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re 1"/>
          <p:cNvSpPr>
            <a:spLocks noGrp="1"/>
          </p:cNvSpPr>
          <p:nvPr>
            <p:ph type="title"/>
          </p:nvPr>
        </p:nvSpPr>
        <p:spPr>
          <a:xfrm>
            <a:off x="513159" y="4487332"/>
            <a:ext cx="6400800" cy="1507067"/>
          </a:xfrm>
        </p:spPr>
        <p:txBody>
          <a:bodyPr>
            <a:normAutofit/>
          </a:bodyPr>
          <a:lstStyle/>
          <a:p>
            <a:r>
              <a:rPr lang="fr-CA" sz="3500">
                <a:solidFill>
                  <a:schemeClr val="tx2"/>
                </a:solidFill>
              </a:rPr>
              <a:t>Toujours en bref</a:t>
            </a:r>
          </a:p>
        </p:txBody>
      </p:sp>
      <p:sp>
        <p:nvSpPr>
          <p:cNvPr id="3" name="Espace réservé du contenu 2"/>
          <p:cNvSpPr>
            <a:spLocks noGrp="1"/>
          </p:cNvSpPr>
          <p:nvPr>
            <p:ph idx="1"/>
          </p:nvPr>
        </p:nvSpPr>
        <p:spPr>
          <a:xfrm>
            <a:off x="513159" y="685800"/>
            <a:ext cx="6400800" cy="3615267"/>
          </a:xfrm>
        </p:spPr>
        <p:txBody>
          <a:bodyPr>
            <a:normAutofit/>
          </a:bodyPr>
          <a:lstStyle/>
          <a:p>
            <a:pPr>
              <a:buFontTx/>
              <a:buChar char="-"/>
            </a:pPr>
            <a:r>
              <a:rPr lang="fr-CA">
                <a:solidFill>
                  <a:schemeClr val="tx1"/>
                </a:solidFill>
              </a:rPr>
              <a:t>Elle peut avoir à assister une personne en fin de vie dans un des quatre lieux de fin de vie.</a:t>
            </a:r>
          </a:p>
          <a:p>
            <a:pPr>
              <a:buFontTx/>
              <a:buChar char="-"/>
            </a:pPr>
            <a:endParaRPr lang="fr-CA">
              <a:solidFill>
                <a:schemeClr val="tx1"/>
              </a:solidFill>
            </a:endParaRPr>
          </a:p>
          <a:p>
            <a:pPr marL="0" indent="0">
              <a:buNone/>
            </a:pPr>
            <a:endParaRPr lang="fr-CA">
              <a:solidFill>
                <a:schemeClr val="tx1"/>
              </a:solidFill>
            </a:endParaRPr>
          </a:p>
          <a:p>
            <a:pPr>
              <a:buFontTx/>
              <a:buChar char="-"/>
            </a:pPr>
            <a:r>
              <a:rPr lang="fr-CA">
                <a:solidFill>
                  <a:schemeClr val="tx1"/>
                </a:solidFill>
              </a:rPr>
              <a:t>Elle initie une réflexion sur son propre rapport avec la mort pour mieux accompagner la personne en fin de vie et pour mieux respecter le cheminement de la personne.</a:t>
            </a:r>
          </a:p>
        </p:txBody>
      </p:sp>
    </p:spTree>
    <p:extLst>
      <p:ext uri="{BB962C8B-B14F-4D97-AF65-F5344CB8AC3E}">
        <p14:creationId xmlns:p14="http://schemas.microsoft.com/office/powerpoint/2010/main" val="746934002"/>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8DEB99B-9427-427F-F8AD-F216133527D9}"/>
              </a:ext>
            </a:extLst>
          </p:cNvPr>
          <p:cNvSpPr>
            <a:spLocks noGrp="1"/>
          </p:cNvSpPr>
          <p:nvPr>
            <p:ph type="body" idx="1"/>
          </p:nvPr>
        </p:nvSpPr>
        <p:spPr>
          <a:xfrm>
            <a:off x="1043608" y="2204864"/>
            <a:ext cx="6402467" cy="1532467"/>
          </a:xfrm>
        </p:spPr>
        <p:txBody>
          <a:bodyPr>
            <a:normAutofit/>
          </a:bodyPr>
          <a:lstStyle/>
          <a:p>
            <a:r>
              <a:rPr lang="fr-CA" sz="3200" b="1" dirty="0"/>
              <a:t>Faire activité d’intégration </a:t>
            </a:r>
            <a:r>
              <a:rPr lang="fr-CA" sz="3200" b="1" dirty="0" err="1"/>
              <a:t>cémeq</a:t>
            </a:r>
            <a:r>
              <a:rPr lang="fr-CA" sz="3200" b="1" dirty="0"/>
              <a:t> p. 17-18</a:t>
            </a:r>
          </a:p>
        </p:txBody>
      </p:sp>
    </p:spTree>
    <p:extLst>
      <p:ext uri="{BB962C8B-B14F-4D97-AF65-F5344CB8AC3E}">
        <p14:creationId xmlns:p14="http://schemas.microsoft.com/office/powerpoint/2010/main" val="867274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2055" name="Straight Connector 2054">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57" name="Straight Connector 2056">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59" name="Straight Connector 2058">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61" name="Straight Connector 2060">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63" name="Straight Connector 2062">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065" name="Rectangle 2064">
            <a:extLst>
              <a:ext uri="{FF2B5EF4-FFF2-40B4-BE49-F238E27FC236}">
                <a16:creationId xmlns:a16="http://schemas.microsoft.com/office/drawing/2014/main" id="{C5BDD1EA-D8C1-45AF-9F0A-14A2A137BA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562AEBC-E40D-3AB5-D9DE-B547A99B2419}"/>
              </a:ext>
            </a:extLst>
          </p:cNvPr>
          <p:cNvSpPr>
            <a:spLocks noGrp="1"/>
          </p:cNvSpPr>
          <p:nvPr>
            <p:ph type="title"/>
          </p:nvPr>
        </p:nvSpPr>
        <p:spPr>
          <a:xfrm>
            <a:off x="5649532" y="628617"/>
            <a:ext cx="2978927" cy="3028983"/>
          </a:xfrm>
        </p:spPr>
        <p:txBody>
          <a:bodyPr vert="horz" lIns="91440" tIns="45720" rIns="91440" bIns="45720" rtlCol="0" anchor="b">
            <a:normAutofit/>
          </a:bodyPr>
          <a:lstStyle/>
          <a:p>
            <a:r>
              <a:rPr lang="en-US" sz="4100"/>
              <a:t>Prochain Cours</a:t>
            </a:r>
          </a:p>
        </p:txBody>
      </p:sp>
      <p:sp>
        <p:nvSpPr>
          <p:cNvPr id="3" name="Espace réservé du contenu 2">
            <a:extLst>
              <a:ext uri="{FF2B5EF4-FFF2-40B4-BE49-F238E27FC236}">
                <a16:creationId xmlns:a16="http://schemas.microsoft.com/office/drawing/2014/main" id="{680693EF-C050-2273-6672-75E83B7E0BA3}"/>
              </a:ext>
            </a:extLst>
          </p:cNvPr>
          <p:cNvSpPr>
            <a:spLocks noGrp="1"/>
          </p:cNvSpPr>
          <p:nvPr>
            <p:ph sz="half" idx="13"/>
          </p:nvPr>
        </p:nvSpPr>
        <p:spPr>
          <a:xfrm>
            <a:off x="5649531" y="3843868"/>
            <a:ext cx="2120487" cy="1564744"/>
          </a:xfrm>
        </p:spPr>
        <p:txBody>
          <a:bodyPr vert="horz" lIns="91440" tIns="45720" rIns="91440" bIns="45720" rtlCol="0" anchor="t">
            <a:normAutofit/>
          </a:bodyPr>
          <a:lstStyle/>
          <a:p>
            <a:pPr marL="0" indent="0">
              <a:buNone/>
            </a:pPr>
            <a:r>
              <a:rPr lang="en-US" sz="2100"/>
              <a:t>Les phases du deuil</a:t>
            </a:r>
          </a:p>
        </p:txBody>
      </p:sp>
      <p:sp>
        <p:nvSpPr>
          <p:cNvPr id="2067" name="Snip Diagonal Corner Rectangle 6">
            <a:extLst>
              <a:ext uri="{FF2B5EF4-FFF2-40B4-BE49-F238E27FC236}">
                <a16:creationId xmlns:a16="http://schemas.microsoft.com/office/drawing/2014/main" id="{14354E08-0068-48D7-A8AD-84C7B1CF5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500" y="620722"/>
            <a:ext cx="4931622"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BF5453FD-7E93-38A2-CF4E-015389B39641}"/>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l="1871" r="3619" b="1"/>
          <a:stretch/>
        </p:blipFill>
        <p:spPr bwMode="auto">
          <a:xfrm>
            <a:off x="599304" y="786117"/>
            <a:ext cx="4684014"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a:noFill/>
          <a:extLst>
            <a:ext uri="{909E8E84-426E-40DD-AFC4-6F175D3DCCD1}">
              <a14:hiddenFill xmlns:a14="http://schemas.microsoft.com/office/drawing/2010/main">
                <a:solidFill>
                  <a:srgbClr val="FFFFFF"/>
                </a:solidFill>
              </a14:hiddenFill>
            </a:ext>
          </a:extLst>
        </p:spPr>
      </p:pic>
      <p:grpSp>
        <p:nvGrpSpPr>
          <p:cNvPr id="2069" name="Group 2068">
            <a:extLst>
              <a:ext uri="{FF2B5EF4-FFF2-40B4-BE49-F238E27FC236}">
                <a16:creationId xmlns:a16="http://schemas.microsoft.com/office/drawing/2014/main" id="{A779F34F-2960-4B81-BA08-445B6F6A0C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2070" name="Straight Connector 2069">
              <a:extLst>
                <a:ext uri="{FF2B5EF4-FFF2-40B4-BE49-F238E27FC236}">
                  <a16:creationId xmlns:a16="http://schemas.microsoft.com/office/drawing/2014/main" id="{10A57ACC-416F-4A5D-B7F7-DDA9886A3A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71" name="Straight Connector 2070">
              <a:extLst>
                <a:ext uri="{FF2B5EF4-FFF2-40B4-BE49-F238E27FC236}">
                  <a16:creationId xmlns:a16="http://schemas.microsoft.com/office/drawing/2014/main" id="{26522B4F-50C4-4FCE-8AE2-3789D63ED3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72" name="Straight Connector 2071">
              <a:extLst>
                <a:ext uri="{FF2B5EF4-FFF2-40B4-BE49-F238E27FC236}">
                  <a16:creationId xmlns:a16="http://schemas.microsoft.com/office/drawing/2014/main" id="{2C3978FC-B5D1-42BE-B086-BC2A733D58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73" name="Straight Connector 2072">
              <a:extLst>
                <a:ext uri="{FF2B5EF4-FFF2-40B4-BE49-F238E27FC236}">
                  <a16:creationId xmlns:a16="http://schemas.microsoft.com/office/drawing/2014/main" id="{ACED99F1-340D-4970-8E66-3B28E92711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74" name="Straight Connector 2073">
              <a:extLst>
                <a:ext uri="{FF2B5EF4-FFF2-40B4-BE49-F238E27FC236}">
                  <a16:creationId xmlns:a16="http://schemas.microsoft.com/office/drawing/2014/main" id="{50A54E39-63C0-4847-A766-C6B74FEB48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0621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4" name="Ellipse 3"/>
          <p:cNvSpPr/>
          <p:nvPr/>
        </p:nvSpPr>
        <p:spPr>
          <a:xfrm>
            <a:off x="-108012" y="0"/>
            <a:ext cx="9144000" cy="68580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5" name="Rectangle à coins arrondis 4"/>
          <p:cNvSpPr/>
          <p:nvPr/>
        </p:nvSpPr>
        <p:spPr>
          <a:xfrm>
            <a:off x="971600" y="764704"/>
            <a:ext cx="2448272" cy="150744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solidFill>
                  <a:prstClr val="black"/>
                </a:solidFill>
              </a:rPr>
              <a:t>La personne en fin de vie</a:t>
            </a:r>
          </a:p>
          <a:p>
            <a:r>
              <a:rPr lang="fr-CA" dirty="0">
                <a:solidFill>
                  <a:prstClr val="black"/>
                </a:solidFill>
              </a:rPr>
              <a:t>Ses connaissances</a:t>
            </a:r>
          </a:p>
          <a:p>
            <a:r>
              <a:rPr lang="fr-CA" dirty="0">
                <a:solidFill>
                  <a:prstClr val="black"/>
                </a:solidFill>
              </a:rPr>
              <a:t> Ses expériences</a:t>
            </a:r>
          </a:p>
          <a:p>
            <a:r>
              <a:rPr lang="fr-CA" dirty="0">
                <a:solidFill>
                  <a:prstClr val="black"/>
                </a:solidFill>
              </a:rPr>
              <a:t>Ses croyances</a:t>
            </a:r>
          </a:p>
        </p:txBody>
      </p:sp>
      <p:sp>
        <p:nvSpPr>
          <p:cNvPr id="6" name="Rectangle à coins arrondis 5"/>
          <p:cNvSpPr/>
          <p:nvPr/>
        </p:nvSpPr>
        <p:spPr>
          <a:xfrm>
            <a:off x="5292080" y="1056005"/>
            <a:ext cx="2664296" cy="12241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b="1" dirty="0">
                <a:solidFill>
                  <a:prstClr val="black"/>
                </a:solidFill>
              </a:rPr>
              <a:t>Vous</a:t>
            </a:r>
          </a:p>
          <a:p>
            <a:r>
              <a:rPr lang="fr-CA" sz="2000" dirty="0">
                <a:solidFill>
                  <a:prstClr val="black"/>
                </a:solidFill>
              </a:rPr>
              <a:t>Vos connaissances</a:t>
            </a:r>
          </a:p>
          <a:p>
            <a:r>
              <a:rPr lang="fr-CA" sz="2000" b="1" dirty="0">
                <a:solidFill>
                  <a:prstClr val="black"/>
                </a:solidFill>
              </a:rPr>
              <a:t> </a:t>
            </a:r>
            <a:r>
              <a:rPr lang="fr-CA" sz="2000" dirty="0">
                <a:solidFill>
                  <a:prstClr val="black"/>
                </a:solidFill>
              </a:rPr>
              <a:t>vos expériences</a:t>
            </a:r>
          </a:p>
          <a:p>
            <a:r>
              <a:rPr lang="fr-CA" sz="2000" dirty="0">
                <a:solidFill>
                  <a:prstClr val="black"/>
                </a:solidFill>
              </a:rPr>
              <a:t> vos croyances</a:t>
            </a:r>
          </a:p>
        </p:txBody>
      </p:sp>
      <p:sp>
        <p:nvSpPr>
          <p:cNvPr id="7" name="Rectangle à coins arrondis 6"/>
          <p:cNvSpPr/>
          <p:nvPr/>
        </p:nvSpPr>
        <p:spPr>
          <a:xfrm>
            <a:off x="539552" y="2492896"/>
            <a:ext cx="2880320" cy="28083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v"/>
            </a:pPr>
            <a:r>
              <a:rPr lang="fr-CA" dirty="0">
                <a:solidFill>
                  <a:prstClr val="black"/>
                </a:solidFill>
              </a:rPr>
              <a:t>Des besoins qui touchent la globalité de sa personne</a:t>
            </a:r>
          </a:p>
          <a:p>
            <a:pPr marL="285750" indent="-285750">
              <a:buFont typeface="Wingdings" pitchFamily="2" charset="2"/>
              <a:buChar char="v"/>
            </a:pPr>
            <a:r>
              <a:rPr lang="fr-CA" dirty="0">
                <a:solidFill>
                  <a:prstClr val="black"/>
                </a:solidFill>
              </a:rPr>
              <a:t>Des proches qui ont aussi besoin d’accompagnement</a:t>
            </a:r>
          </a:p>
          <a:p>
            <a:pPr marL="285750" indent="-285750">
              <a:buFont typeface="Wingdings" pitchFamily="2" charset="2"/>
              <a:buChar char="v"/>
            </a:pPr>
            <a:r>
              <a:rPr lang="fr-CA" dirty="0">
                <a:solidFill>
                  <a:prstClr val="black"/>
                </a:solidFill>
              </a:rPr>
              <a:t>Des deuils à faire</a:t>
            </a:r>
          </a:p>
        </p:txBody>
      </p:sp>
      <p:sp>
        <p:nvSpPr>
          <p:cNvPr id="8" name="Rectangle à coins arrondis 7"/>
          <p:cNvSpPr/>
          <p:nvPr/>
        </p:nvSpPr>
        <p:spPr>
          <a:xfrm>
            <a:off x="5379074" y="2384884"/>
            <a:ext cx="3312368" cy="30243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v"/>
            </a:pPr>
            <a:r>
              <a:rPr lang="fr-CA" dirty="0">
                <a:solidFill>
                  <a:prstClr val="black"/>
                </a:solidFill>
              </a:rPr>
              <a:t>Des soins d’assistance adaptés à la situation, pour soulager les douleurs physiques et morales</a:t>
            </a:r>
          </a:p>
          <a:p>
            <a:pPr marL="285750" indent="-285750">
              <a:buFont typeface="Wingdings" pitchFamily="2" charset="2"/>
              <a:buChar char="v"/>
            </a:pPr>
            <a:r>
              <a:rPr lang="fr-CA" dirty="0">
                <a:solidFill>
                  <a:prstClr val="black"/>
                </a:solidFill>
              </a:rPr>
              <a:t>Des habiletés relationnelles</a:t>
            </a:r>
          </a:p>
          <a:p>
            <a:pPr marL="285750" indent="-285750">
              <a:buFont typeface="Wingdings" pitchFamily="2" charset="2"/>
              <a:buChar char="v"/>
            </a:pPr>
            <a:r>
              <a:rPr lang="fr-CA" dirty="0">
                <a:solidFill>
                  <a:prstClr val="black"/>
                </a:solidFill>
              </a:rPr>
              <a:t> Des comportements professionnels</a:t>
            </a:r>
          </a:p>
          <a:p>
            <a:pPr marL="285750" indent="-285750">
              <a:buFont typeface="Wingdings" pitchFamily="2" charset="2"/>
              <a:buChar char="v"/>
            </a:pPr>
            <a:r>
              <a:rPr lang="fr-CA" dirty="0">
                <a:solidFill>
                  <a:prstClr val="black"/>
                </a:solidFill>
              </a:rPr>
              <a:t>Du travail en équipe</a:t>
            </a:r>
          </a:p>
          <a:p>
            <a:pPr marL="285750" indent="-285750">
              <a:buFont typeface="Wingdings" pitchFamily="2" charset="2"/>
              <a:buChar char="v"/>
            </a:pPr>
            <a:r>
              <a:rPr lang="fr-CA" dirty="0">
                <a:solidFill>
                  <a:prstClr val="black"/>
                </a:solidFill>
              </a:rPr>
              <a:t>Du ressourcement</a:t>
            </a:r>
            <a:endParaRPr lang="fr-CA" dirty="0">
              <a:solidFill>
                <a:prstClr val="white"/>
              </a:solidFill>
            </a:endParaRPr>
          </a:p>
        </p:txBody>
      </p:sp>
      <p:sp>
        <p:nvSpPr>
          <p:cNvPr id="10" name="Ellipse 9"/>
          <p:cNvSpPr/>
          <p:nvPr/>
        </p:nvSpPr>
        <p:spPr>
          <a:xfrm>
            <a:off x="2195736" y="5708313"/>
            <a:ext cx="4536504" cy="103305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solidFill>
                  <a:prstClr val="black"/>
                </a:solidFill>
              </a:rPr>
              <a:t>Milieux de vie, unité de soins, à domicile</a:t>
            </a:r>
          </a:p>
        </p:txBody>
      </p:sp>
      <p:sp>
        <p:nvSpPr>
          <p:cNvPr id="11" name="Ellipse 10"/>
          <p:cNvSpPr/>
          <p:nvPr/>
        </p:nvSpPr>
        <p:spPr>
          <a:xfrm>
            <a:off x="2863668" y="0"/>
            <a:ext cx="3672408" cy="98072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solidFill>
                  <a:prstClr val="black"/>
                </a:solidFill>
              </a:rPr>
              <a:t>Les soins palliatifs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1436" y="1605476"/>
            <a:ext cx="1813965"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1840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633864"/>
            <a:ext cx="9144000" cy="1224136"/>
          </a:xfrm>
          <a:solidFill>
            <a:schemeClr val="accent1">
              <a:lumMod val="60000"/>
              <a:lumOff val="40000"/>
            </a:schemeClr>
          </a:solidFill>
          <a:effectLst>
            <a:glow rad="101600">
              <a:schemeClr val="accent1">
                <a:satMod val="175000"/>
                <a:alpha val="40000"/>
              </a:schemeClr>
            </a:glow>
          </a:effectLst>
        </p:spPr>
        <p:txBody>
          <a:bodyPr>
            <a:normAutofit fontScale="90000"/>
          </a:bodyPr>
          <a:lstStyle/>
          <a:p>
            <a:pPr algn="r"/>
            <a:br>
              <a:rPr lang="fr-CA" dirty="0"/>
            </a:br>
            <a:br>
              <a:rPr lang="fr-CA" dirty="0"/>
            </a:br>
            <a:br>
              <a:rPr lang="fr-CA" dirty="0"/>
            </a:br>
            <a:endParaRPr lang="fr-CA" dirty="0"/>
          </a:p>
        </p:txBody>
      </p:sp>
      <p:sp>
        <p:nvSpPr>
          <p:cNvPr id="3" name="Espace réservé du texte 2"/>
          <p:cNvSpPr>
            <a:spLocks noGrp="1"/>
          </p:cNvSpPr>
          <p:nvPr>
            <p:ph type="body" idx="1"/>
          </p:nvPr>
        </p:nvSpPr>
        <p:spPr>
          <a:xfrm>
            <a:off x="0" y="0"/>
            <a:ext cx="9144000" cy="5661247"/>
          </a:xfrm>
          <a:solidFill>
            <a:schemeClr val="tx2">
              <a:lumMod val="60000"/>
              <a:lumOff val="40000"/>
            </a:schemeClr>
          </a:solidFill>
          <a:effectLst>
            <a:glow rad="63500">
              <a:schemeClr val="accent1">
                <a:satMod val="175000"/>
                <a:alpha val="40000"/>
              </a:schemeClr>
            </a:glow>
          </a:effectLst>
        </p:spPr>
        <p:txBody>
          <a:bodyPr>
            <a:noAutofit/>
          </a:bodyPr>
          <a:lstStyle/>
          <a:p>
            <a:pPr algn="just"/>
            <a:r>
              <a:rPr lang="fr-CA" sz="2800" dirty="0">
                <a:solidFill>
                  <a:schemeClr val="tx1"/>
                </a:solidFill>
              </a:rPr>
              <a:t>La personne en phase terminale et ses proches vivent des moments d’une grande intensité à travers les pertes et les deuils qu’implique l’épreuve de la mort. </a:t>
            </a:r>
          </a:p>
          <a:p>
            <a:pPr algn="just"/>
            <a:endParaRPr lang="fr-CA" sz="2800" dirty="0">
              <a:solidFill>
                <a:schemeClr val="tx1"/>
              </a:solidFill>
            </a:endParaRPr>
          </a:p>
          <a:p>
            <a:pPr algn="just"/>
            <a:r>
              <a:rPr lang="fr-CA" sz="2800" dirty="0">
                <a:solidFill>
                  <a:schemeClr val="tx1"/>
                </a:solidFill>
              </a:rPr>
              <a:t>L’épreuve de la mort fait surgir des émotions et peut faire vivre de grands stress aux intervenants qui soutiennent la personne mourante et sa famille. Il importe d’y réfléchir, de s’y préparer en déterminant des moyens concrets pour se protéger et de ne pas se laisser envahir par la détresse et la peine.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74290">
            <a:off x="426392" y="231421"/>
            <a:ext cx="1984293" cy="841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1026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78992"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12" name="Group 11">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38" y="4435646"/>
            <a:ext cx="1064657" cy="1660354"/>
            <a:chOff x="10292292" y="2963333"/>
            <a:chExt cx="1896535" cy="2218267"/>
          </a:xfrm>
        </p:grpSpPr>
        <p:cxnSp>
          <p:nvCxnSpPr>
            <p:cNvPr id="13" name="Straight Connector 12">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19" name="Rectangle 18">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659" y="0"/>
            <a:ext cx="3493008"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1376189" y="685800"/>
            <a:ext cx="2778952" cy="5308599"/>
          </a:xfrm>
        </p:spPr>
        <p:txBody>
          <a:bodyPr>
            <a:normAutofit/>
          </a:bodyPr>
          <a:lstStyle/>
          <a:p>
            <a:r>
              <a:rPr lang="fr-CA" sz="2800">
                <a:solidFill>
                  <a:srgbClr val="FFFFFF"/>
                </a:solidFill>
              </a:rPr>
              <a:t>L’approches en soins palliatifs</a:t>
            </a:r>
          </a:p>
        </p:txBody>
      </p:sp>
      <p:sp>
        <p:nvSpPr>
          <p:cNvPr id="3" name="Espace réservé du contenu 2"/>
          <p:cNvSpPr>
            <a:spLocks noGrp="1"/>
          </p:cNvSpPr>
          <p:nvPr>
            <p:ph idx="1"/>
          </p:nvPr>
        </p:nvSpPr>
        <p:spPr>
          <a:xfrm>
            <a:off x="4887414" y="685800"/>
            <a:ext cx="3565923" cy="5410200"/>
          </a:xfrm>
        </p:spPr>
        <p:txBody>
          <a:bodyPr>
            <a:normAutofit/>
          </a:bodyPr>
          <a:lstStyle/>
          <a:p>
            <a:r>
              <a:rPr lang="fr-CA" sz="1600">
                <a:solidFill>
                  <a:srgbClr val="FFFFFF"/>
                </a:solidFill>
              </a:rPr>
              <a:t>Vous vous approchez de la personne que vous devez assister. Il s’agit d’un homme en phase terminale. D’ici quelques jours, il mourra. Sachant que cette personne est un fin de vie, lui apporterez-vous les soins de la même façon que vous le feriez pour les autres personnes bénéficiant de services du réseau de la santé?</a:t>
            </a:r>
          </a:p>
          <a:p>
            <a:r>
              <a:rPr lang="fr-CA" sz="1600">
                <a:solidFill>
                  <a:srgbClr val="FFFFFF"/>
                </a:solidFill>
              </a:rPr>
              <a:t>Que ressentez-vous à l’idée de travailler avec des personnes en soins pall? Qu’est-ce que la mort évoque pour vous? Quel est votre rapport avec elle?</a:t>
            </a:r>
          </a:p>
          <a:p>
            <a:pPr marL="0" indent="0">
              <a:buNone/>
            </a:pPr>
            <a:r>
              <a:rPr lang="fr-CA" sz="1600">
                <a:solidFill>
                  <a:srgbClr val="FFFFFF"/>
                </a:solidFill>
              </a:rPr>
              <a:t>                                                             Exercice 2.1 p.2.1</a:t>
            </a:r>
          </a:p>
        </p:txBody>
      </p:sp>
    </p:spTree>
    <p:extLst>
      <p:ext uri="{BB962C8B-B14F-4D97-AF65-F5344CB8AC3E}">
        <p14:creationId xmlns:p14="http://schemas.microsoft.com/office/powerpoint/2010/main" val="2372322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9ACA6826-032C-4799-B079-15DB2A6C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513159" y="4487332"/>
            <a:ext cx="6400800" cy="1507067"/>
          </a:xfrm>
        </p:spPr>
        <p:txBody>
          <a:bodyPr>
            <a:normAutofit/>
          </a:bodyPr>
          <a:lstStyle/>
          <a:p>
            <a:r>
              <a:rPr lang="fr-CA" dirty="0"/>
              <a:t>La mort</a:t>
            </a:r>
          </a:p>
        </p:txBody>
      </p:sp>
      <p:sp>
        <p:nvSpPr>
          <p:cNvPr id="3" name="Espace réservé du contenu 2"/>
          <p:cNvSpPr>
            <a:spLocks noGrp="1"/>
          </p:cNvSpPr>
          <p:nvPr>
            <p:ph idx="1"/>
          </p:nvPr>
        </p:nvSpPr>
        <p:spPr>
          <a:xfrm>
            <a:off x="513159" y="685800"/>
            <a:ext cx="5400944" cy="3615267"/>
          </a:xfrm>
        </p:spPr>
        <p:txBody>
          <a:bodyPr>
            <a:normAutofit/>
          </a:bodyPr>
          <a:lstStyle/>
          <a:p>
            <a:pPr>
              <a:lnSpc>
                <a:spcPct val="90000"/>
              </a:lnSpc>
            </a:pPr>
            <a:r>
              <a:rPr lang="fr-CA" sz="1600"/>
              <a:t>En général, dans la société québécoise, la mort est un sujet tabou. Peu de gens osent discuter sérieusement de la mort avec leurs amis ou leur famille. On pourrait même dire que la majorité des gens éprouvent de la difficulté à faire face à cette réalité à laquelle pourtant nul ne peut échapper, qu’il s’agisse de leur propre mort ou de celle d’un proche.</a:t>
            </a:r>
          </a:p>
          <a:p>
            <a:pPr marL="0" indent="0">
              <a:lnSpc>
                <a:spcPct val="90000"/>
              </a:lnSpc>
              <a:buNone/>
            </a:pPr>
            <a:r>
              <a:rPr lang="fr-CA" sz="1600"/>
              <a:t>Peut-être est-ce parce que l’espérance de vie de l’être humain a augmenté et que les nombreuses percées effectuées en médecine permettent de croire qu’on peut repousser la mort presque indéfiniment. En conséquence, bien des gens sont mal préparés lorsqu’ils doivent y faire face.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39628" y="1254902"/>
            <a:ext cx="2388831" cy="2783507"/>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129" name="Group 5128">
            <a:extLst>
              <a:ext uri="{FF2B5EF4-FFF2-40B4-BE49-F238E27FC236}">
                <a16:creationId xmlns:a16="http://schemas.microsoft.com/office/drawing/2014/main" id="{DD58A807-BD0E-4B1D-A523-2F20E7FE26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33837"/>
            <a:ext cx="2236395" cy="3208867"/>
            <a:chOff x="9206969" y="2963333"/>
            <a:chExt cx="2981858" cy="3208867"/>
          </a:xfrm>
        </p:grpSpPr>
        <p:cxnSp>
          <p:nvCxnSpPr>
            <p:cNvPr id="5130" name="Straight Connector 5129">
              <a:extLst>
                <a:ext uri="{FF2B5EF4-FFF2-40B4-BE49-F238E27FC236}">
                  <a16:creationId xmlns:a16="http://schemas.microsoft.com/office/drawing/2014/main" id="{AC82FD88-0436-4D5C-B5A2-7B90191949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31" name="Straight Connector 5130">
              <a:extLst>
                <a:ext uri="{FF2B5EF4-FFF2-40B4-BE49-F238E27FC236}">
                  <a16:creationId xmlns:a16="http://schemas.microsoft.com/office/drawing/2014/main" id="{E2706DBD-9DBD-49D6-80EB-C896096D2F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32" name="Straight Connector 5131">
              <a:extLst>
                <a:ext uri="{FF2B5EF4-FFF2-40B4-BE49-F238E27FC236}">
                  <a16:creationId xmlns:a16="http://schemas.microsoft.com/office/drawing/2014/main" id="{251C7442-3F0F-49E3-9389-D6B4BAE14A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33" name="Straight Connector 5132">
              <a:extLst>
                <a:ext uri="{FF2B5EF4-FFF2-40B4-BE49-F238E27FC236}">
                  <a16:creationId xmlns:a16="http://schemas.microsoft.com/office/drawing/2014/main" id="{BA614368-43A5-4794-BA71-09F8585F9F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34" name="Straight Connector 5133">
              <a:extLst>
                <a:ext uri="{FF2B5EF4-FFF2-40B4-BE49-F238E27FC236}">
                  <a16:creationId xmlns:a16="http://schemas.microsoft.com/office/drawing/2014/main" id="{3F42B96B-0C70-40CB-A027-175F2A1657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36607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0"/>
            <a:ext cx="9144000" cy="1628800"/>
          </a:xfrm>
          <a:solidFill>
            <a:schemeClr val="tx2">
              <a:lumMod val="60000"/>
              <a:lumOff val="40000"/>
            </a:schemeClr>
          </a:solidFill>
          <a:effectLst>
            <a:glow rad="101600">
              <a:schemeClr val="accent1">
                <a:satMod val="175000"/>
                <a:alpha val="40000"/>
              </a:schemeClr>
            </a:glow>
          </a:effectLst>
        </p:spPr>
        <p:txBody>
          <a:bodyPr/>
          <a:lstStyle/>
          <a:p>
            <a:r>
              <a:rPr lang="fr-CA" dirty="0"/>
              <a:t>Il n’y a pas de modèle pour mourir</a:t>
            </a:r>
          </a:p>
        </p:txBody>
      </p:sp>
      <p:sp>
        <p:nvSpPr>
          <p:cNvPr id="5" name="Espace réservé du contenu 4"/>
          <p:cNvSpPr>
            <a:spLocks noGrp="1"/>
          </p:cNvSpPr>
          <p:nvPr>
            <p:ph idx="1"/>
          </p:nvPr>
        </p:nvSpPr>
        <p:spPr>
          <a:xfrm>
            <a:off x="0" y="1600200"/>
            <a:ext cx="9144000" cy="5257800"/>
          </a:xfrm>
          <a:solidFill>
            <a:schemeClr val="accent1">
              <a:lumMod val="60000"/>
              <a:lumOff val="40000"/>
            </a:schemeClr>
          </a:solidFill>
          <a:effectLst>
            <a:glow rad="139700">
              <a:schemeClr val="accent1">
                <a:satMod val="175000"/>
                <a:alpha val="40000"/>
              </a:schemeClr>
            </a:glow>
          </a:effectLst>
        </p:spPr>
        <p:txBody>
          <a:bodyPr>
            <a:normAutofit/>
          </a:bodyPr>
          <a:lstStyle/>
          <a:p>
            <a:r>
              <a:rPr lang="fr-CA" dirty="0"/>
              <a:t>Chaque être est unique et réagit à sa façon selon ses valeurs, ses forces et ses faiblesses quand il est confronté à la mort. La réaction de chacun est en lien avec les grandes questions philosophiques auxquelles il a, ou non, trouvé des réponses. De plus, le cheminement personnel vers la mort est influencé par certains facteurs, dont: l’âge de la personne, le type de maladie, la durée de la maladie, l’âge des personnes qui restent, la structure familiale, le soutient familiale et le cheminement personnel et familial en ce qui concerne la vie et la mort.</a:t>
            </a:r>
          </a:p>
        </p:txBody>
      </p:sp>
    </p:spTree>
    <p:extLst>
      <p:ext uri="{BB962C8B-B14F-4D97-AF65-F5344CB8AC3E}">
        <p14:creationId xmlns:p14="http://schemas.microsoft.com/office/powerpoint/2010/main" val="2400449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nvPr>
        </p:nvSpPr>
        <p:spPr>
          <a:xfrm>
            <a:off x="513159" y="685800"/>
            <a:ext cx="3565922" cy="5410200"/>
          </a:xfrm>
        </p:spPr>
        <p:txBody>
          <a:bodyPr>
            <a:normAutofit/>
          </a:bodyPr>
          <a:lstStyle/>
          <a:p>
            <a:endParaRPr lang="fr-CA" sz="1600">
              <a:solidFill>
                <a:schemeClr val="tx1"/>
              </a:solidFill>
            </a:endParaRPr>
          </a:p>
          <a:p>
            <a:r>
              <a:rPr lang="fr-CA" sz="1600">
                <a:solidFill>
                  <a:schemeClr val="tx1"/>
                </a:solidFill>
              </a:rPr>
              <a:t>Les proches aidants qui accompagnent une personne mourante réagissent aussi à leur façon selon leurs valeurs, leurs forces, leurs faiblesses et les liens qui les unissent à la personne qui va mourir. Cette épreuve les soumet à un grand bouleversement qui exige une capacité d’adaptation importante.</a:t>
            </a:r>
          </a:p>
        </p:txBody>
      </p:sp>
      <p:sp>
        <p:nvSpPr>
          <p:cNvPr id="10" name="Rectangle 9">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3493009" cy="6858000"/>
          </a:xfrm>
          <a:prstGeom prst="rect">
            <a:avLst/>
          </a:prstGeom>
          <a:solidFill>
            <a:schemeClr val="bg2">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4996542" y="685800"/>
            <a:ext cx="2694215" cy="5308599"/>
          </a:xfrm>
        </p:spPr>
        <p:txBody>
          <a:bodyPr>
            <a:normAutofit/>
          </a:bodyPr>
          <a:lstStyle/>
          <a:p>
            <a:r>
              <a:rPr lang="fr-CA" sz="2800"/>
              <a:t>Il n’y a pas de modèle pour mourir</a:t>
            </a:r>
          </a:p>
        </p:txBody>
      </p:sp>
      <p:sp>
        <p:nvSpPr>
          <p:cNvPr id="12" name="Rectangle 11">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5008" y="0"/>
            <a:ext cx="1078992" cy="6858000"/>
          </a:xfrm>
          <a:prstGeom prst="rect">
            <a:avLst/>
          </a:prstGeom>
          <a:solidFill>
            <a:schemeClr val="bg2">
              <a:lumMod val="50000"/>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14" name="Group 13">
            <a:extLst>
              <a:ext uri="{FF2B5EF4-FFF2-40B4-BE49-F238E27FC236}">
                <a16:creationId xmlns:a16="http://schemas.microsoft.com/office/drawing/2014/main" id="{543190CD-45FC-4DE0-B596-17D4DE53E9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6966" y="3770390"/>
            <a:ext cx="1064655" cy="1660354"/>
            <a:chOff x="10292292" y="2963333"/>
            <a:chExt cx="1896535" cy="2218267"/>
          </a:xfrm>
        </p:grpSpPr>
        <p:cxnSp>
          <p:nvCxnSpPr>
            <p:cNvPr id="15" name="Straight Connector 14">
              <a:extLst>
                <a:ext uri="{FF2B5EF4-FFF2-40B4-BE49-F238E27FC236}">
                  <a16:creationId xmlns:a16="http://schemas.microsoft.com/office/drawing/2014/main" id="{3BD4334C-2554-4361-8CFF-394E624CF4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9FC3CBA7-AF68-4075-BAC7-623C34B4F4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A6C7307-1C78-4C8A-BF3D-FA420F177A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44CD1F94-6C7C-4E8F-9336-E312E9F5C7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A5B11C2A-D791-46E1-B954-1184FB0802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54057078"/>
      </p:ext>
    </p:extLst>
  </p:cSld>
  <p:clrMapOvr>
    <a:masterClrMapping/>
  </p:clrMapOvr>
</p:sld>
</file>

<file path=ppt/theme/theme1.xml><?xml version="1.0" encoding="utf-8"?>
<a:theme xmlns:a="http://schemas.openxmlformats.org/drawingml/2006/main" name="Secteur">
  <a:themeElements>
    <a:clrScheme name="Secteu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eu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118</TotalTime>
  <Words>2641</Words>
  <Application>Microsoft Office PowerPoint</Application>
  <PresentationFormat>Affichage à l'écran (4:3)</PresentationFormat>
  <Paragraphs>223</Paragraphs>
  <Slides>39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39</vt:i4>
      </vt:variant>
    </vt:vector>
  </HeadingPairs>
  <TitlesOfParts>
    <vt:vector size="44" baseType="lpstr">
      <vt:lpstr>Arial</vt:lpstr>
      <vt:lpstr>Century Gothic</vt:lpstr>
      <vt:lpstr>Wingdings</vt:lpstr>
      <vt:lpstr>Wingdings 3</vt:lpstr>
      <vt:lpstr>Secteur</vt:lpstr>
      <vt:lpstr>Soins palliatifs</vt:lpstr>
      <vt:lpstr>Menu du jour</vt:lpstr>
      <vt:lpstr>Introduction aux soins palliatifs</vt:lpstr>
      <vt:lpstr>Présentation PowerPoint</vt:lpstr>
      <vt:lpstr>   </vt:lpstr>
      <vt:lpstr>L’approches en soins palliatifs</vt:lpstr>
      <vt:lpstr>La mort</vt:lpstr>
      <vt:lpstr>Il n’y a pas de modèle pour mourir</vt:lpstr>
      <vt:lpstr>Il n’y a pas de modèle pour mourir</vt:lpstr>
      <vt:lpstr>S’adapter…. C’est apprendre à écouter</vt:lpstr>
      <vt:lpstr>S’adapter…. C’est apprendre à écouter</vt:lpstr>
      <vt:lpstr>Le parcours de la personne mourante</vt:lpstr>
      <vt:lpstr>Le parcours de la personne mourante</vt:lpstr>
      <vt:lpstr>Le parcours de la personne mourante</vt:lpstr>
      <vt:lpstr>Les soins palliatifs</vt:lpstr>
      <vt:lpstr>Un peu d’histoire…..</vt:lpstr>
      <vt:lpstr>Les soins palliatifs</vt:lpstr>
      <vt:lpstr>Les soins palliatifs</vt:lpstr>
      <vt:lpstr>Les soins palliatifs</vt:lpstr>
      <vt:lpstr>Les soins palliatifs</vt:lpstr>
      <vt:lpstr>Les soins palliatifs selon l’AQSP et l’OMS</vt:lpstr>
      <vt:lpstr>Les structures de soins palliatifs p.14</vt:lpstr>
      <vt:lpstr>Les principes éthiques fondamentaux</vt:lpstr>
      <vt:lpstr>Toute personne mourante a le droit: selon Danielle Blondeau</vt:lpstr>
      <vt:lpstr>Toute personne mourante a le droit: selon Danielle Blondeau</vt:lpstr>
      <vt:lpstr>Toute personne mourante a le droit:</vt:lpstr>
      <vt:lpstr>Toute personne mourante a le droit:</vt:lpstr>
      <vt:lpstr>Petite pause définition …</vt:lpstr>
      <vt:lpstr>L’importance de l’équipe</vt:lpstr>
      <vt:lpstr>Le travail d’équipe selon la politique en soins palliatifs</vt:lpstr>
      <vt:lpstr>L’importance de l’équipe</vt:lpstr>
      <vt:lpstr>Les soins palliatifs au Québec</vt:lpstr>
      <vt:lpstr>Les soins palliatifs au Québec</vt:lpstr>
      <vt:lpstr>Les soins palliatifs au Québec</vt:lpstr>
      <vt:lpstr>Présentation PowerPoint</vt:lpstr>
      <vt:lpstr>Toujours en bref</vt:lpstr>
      <vt:lpstr>Toujours en bref</vt:lpstr>
      <vt:lpstr>Présentation PowerPoint</vt:lpstr>
      <vt:lpstr>Prochain Cours</vt:lpstr>
    </vt:vector>
  </TitlesOfParts>
  <Company>CSRDN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soins palliatifs</dc:title>
  <dc:creator>Aubry, Nathalie</dc:creator>
  <cp:lastModifiedBy>Forget, Virginie</cp:lastModifiedBy>
  <cp:revision>12</cp:revision>
  <dcterms:created xsi:type="dcterms:W3CDTF">2020-05-18T17:26:17Z</dcterms:created>
  <dcterms:modified xsi:type="dcterms:W3CDTF">2025-02-07T17:07:12Z</dcterms:modified>
</cp:coreProperties>
</file>