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1" r:id="rId2"/>
    <p:sldId id="262" r:id="rId3"/>
    <p:sldId id="259" r:id="rId4"/>
    <p:sldId id="258" r:id="rId5"/>
    <p:sldId id="260" r:id="rId6"/>
    <p:sldId id="256" r:id="rId7"/>
    <p:sldId id="264" r:id="rId8"/>
    <p:sldId id="265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83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5459" y="959313"/>
            <a:ext cx="5760741" cy="257189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5459" y="3531205"/>
            <a:ext cx="5760741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5A59-F3B9-4690-B5D6-7D6E51AA0DF2}" type="datetimeFigureOut">
              <a:rPr lang="fr-CA" smtClean="0"/>
              <a:t>2025-02-20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5459" y="329308"/>
            <a:ext cx="3392144" cy="309201"/>
          </a:xfrm>
        </p:spPr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6200" y="131730"/>
            <a:ext cx="802005" cy="503578"/>
          </a:xfrm>
        </p:spPr>
        <p:txBody>
          <a:bodyPr/>
          <a:lstStyle/>
          <a:p>
            <a:fld id="{3ED1FA25-65EE-468C-8714-050D830403AA}" type="slidenum">
              <a:rPr lang="fr-CA" smtClean="0"/>
              <a:t>‹N°›</a:t>
            </a:fld>
            <a:endParaRPr lang="fr-CA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5903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5A59-F3B9-4690-B5D6-7D6E51AA0DF2}" type="datetimeFigureOut">
              <a:rPr lang="fr-CA" smtClean="0"/>
              <a:t>2025-02-20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1FA25-65EE-468C-8714-050D830403AA}" type="slidenum">
              <a:rPr lang="fr-CA" smtClean="0"/>
              <a:t>‹N°›</a:t>
            </a:fld>
            <a:endParaRPr lang="fr-CA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6621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6447" y="796298"/>
            <a:ext cx="1103027" cy="466256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1910" y="796298"/>
            <a:ext cx="5301095" cy="466256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5A59-F3B9-4690-B5D6-7D6E51AA0DF2}" type="datetimeFigureOut">
              <a:rPr lang="fr-CA" smtClean="0"/>
              <a:t>2025-02-20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1FA25-65EE-468C-8714-050D830403AA}" type="slidenum">
              <a:rPr lang="fr-CA" smtClean="0"/>
              <a:t>‹N°›</a:t>
            </a:fld>
            <a:endParaRPr lang="fr-CA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59215" b="36435"/>
          <a:stretch/>
        </p:blipFill>
        <p:spPr>
          <a:xfrm rot="5400000">
            <a:off x="5605390" y="3050294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0086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5A59-F3B9-4690-B5D6-7D6E51AA0DF2}" type="datetimeFigureOut">
              <a:rPr lang="fr-CA" smtClean="0"/>
              <a:t>2025-02-20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1FA25-65EE-468C-8714-050D830403AA}" type="slidenum">
              <a:rPr lang="fr-CA" smtClean="0"/>
              <a:t>‹N°›</a:t>
            </a:fld>
            <a:endParaRPr lang="fr-CA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6107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459" y="1756130"/>
            <a:ext cx="5764142" cy="2050066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5460" y="3806196"/>
            <a:ext cx="576414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5A59-F3B9-4690-B5D6-7D6E51AA0DF2}" type="datetimeFigureOut">
              <a:rPr lang="fr-CA" smtClean="0"/>
              <a:t>2025-02-20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1FA25-65EE-468C-8714-050D830403AA}" type="slidenum">
              <a:rPr lang="fr-CA" smtClean="0"/>
              <a:t>‹N°›</a:t>
            </a:fld>
            <a:endParaRPr lang="fr-CA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6931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459" y="959314"/>
            <a:ext cx="6564015" cy="104411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5459" y="2172548"/>
            <a:ext cx="3125871" cy="327894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3822" y="2172548"/>
            <a:ext cx="3125652" cy="327894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5A59-F3B9-4690-B5D6-7D6E51AA0DF2}" type="datetimeFigureOut">
              <a:rPr lang="fr-CA" smtClean="0"/>
              <a:t>2025-02-20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1FA25-65EE-468C-8714-050D830403AA}" type="slidenum">
              <a:rPr lang="fr-CA" smtClean="0"/>
              <a:t>‹N°›</a:t>
            </a:fld>
            <a:endParaRPr lang="fr-CA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1067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652" y="959903"/>
            <a:ext cx="6571344" cy="10446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8131" y="2169094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none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8131" y="2973815"/>
            <a:ext cx="3125766" cy="249166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3822" y="2172548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none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63822" y="2971035"/>
            <a:ext cx="3125652" cy="248498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5A59-F3B9-4690-B5D6-7D6E51AA0DF2}" type="datetimeFigureOut">
              <a:rPr lang="fr-CA" smtClean="0"/>
              <a:t>2025-02-20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1FA25-65EE-468C-8714-050D830403AA}" type="slidenum">
              <a:rPr lang="fr-CA" smtClean="0"/>
              <a:t>‹N°›</a:t>
            </a:fld>
            <a:endParaRPr lang="fr-CA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4560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5A59-F3B9-4690-B5D6-7D6E51AA0DF2}" type="datetimeFigureOut">
              <a:rPr lang="fr-CA" smtClean="0"/>
              <a:t>2025-02-20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1FA25-65EE-468C-8714-050D830403AA}" type="slidenum">
              <a:rPr lang="fr-CA" smtClean="0"/>
              <a:t>‹N°›</a:t>
            </a:fld>
            <a:endParaRPr lang="fr-CA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8981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5A59-F3B9-4690-B5D6-7D6E51AA0DF2}" type="datetimeFigureOut">
              <a:rPr lang="fr-CA" smtClean="0"/>
              <a:t>2025-02-20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1FA25-65EE-468C-8714-050D830403A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03076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041" y="959313"/>
            <a:ext cx="2425950" cy="224205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9877" y="960890"/>
            <a:ext cx="3828178" cy="4496910"/>
          </a:xfrm>
        </p:spPr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041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5A59-F3B9-4690-B5D6-7D6E51AA0DF2}" type="datetimeFigureOut">
              <a:rPr lang="fr-CA" smtClean="0"/>
              <a:t>2025-02-20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1FA25-65EE-468C-8714-050D830403AA}" type="slidenum">
              <a:rPr lang="fr-CA" smtClean="0"/>
              <a:t>‹N°›</a:t>
            </a:fld>
            <a:endParaRPr lang="fr-CA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5420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996501" y="482171"/>
            <a:ext cx="3511387" cy="5149101"/>
            <a:chOff x="4996501" y="482171"/>
            <a:chExt cx="3511387" cy="5149101"/>
          </a:xfrm>
        </p:grpSpPr>
        <p:sp>
          <p:nvSpPr>
            <p:cNvPr id="14" name="Rectangle 13"/>
            <p:cNvSpPr/>
            <p:nvPr/>
          </p:nvSpPr>
          <p:spPr>
            <a:xfrm>
              <a:off x="4996501" y="482171"/>
              <a:ext cx="3511387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5312152" y="812506"/>
              <a:ext cx="2883013" cy="4479361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2077" y="1129512"/>
            <a:ext cx="3386166" cy="1918487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1420" y="3057166"/>
            <a:ext cx="3390817" cy="2092568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4592" y="5469857"/>
            <a:ext cx="3393977" cy="320123"/>
          </a:xfrm>
        </p:spPr>
        <p:txBody>
          <a:bodyPr/>
          <a:lstStyle>
            <a:lvl1pPr algn="l">
              <a:defRPr/>
            </a:lvl1pPr>
          </a:lstStyle>
          <a:p>
            <a:fld id="{EAAE5A59-F3B9-4690-B5D6-7D6E51AA0DF2}" type="datetimeFigureOut">
              <a:rPr lang="fr-CA" smtClean="0"/>
              <a:t>2025-02-20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459" y="318641"/>
            <a:ext cx="2601032" cy="320931"/>
          </a:xfrm>
        </p:spPr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26491" y="131730"/>
            <a:ext cx="795746" cy="503578"/>
          </a:xfrm>
        </p:spPr>
        <p:txBody>
          <a:bodyPr/>
          <a:lstStyle/>
          <a:p>
            <a:fld id="{3ED1FA25-65EE-468C-8714-050D830403AA}" type="slidenum">
              <a:rPr lang="fr-CA" smtClean="0"/>
              <a:t>‹N°›</a:t>
            </a:fld>
            <a:endParaRPr lang="fr-CA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70363" b="36435"/>
          <a:stretch/>
        </p:blipFill>
        <p:spPr>
          <a:xfrm>
            <a:off x="1125460" y="643464"/>
            <a:ext cx="339242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958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854"/>
            <a:ext cx="9144000" cy="7429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468769"/>
            <a:ext cx="9144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/>
          <p:cNvCxnSpPr/>
          <p:nvPr/>
        </p:nvCxnSpPr>
        <p:spPr>
          <a:xfrm>
            <a:off x="0" y="6121005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28684" y="956172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8684" y="2167385"/>
            <a:ext cx="6571343" cy="3288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21309" y="330371"/>
            <a:ext cx="2368292" cy="3049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E5A59-F3B9-4690-B5D6-7D6E51AA0DF2}" type="datetimeFigureOut">
              <a:rPr lang="fr-CA" smtClean="0"/>
              <a:t>2025-02-20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8684" y="329308"/>
            <a:ext cx="3388498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3728" y="131730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3ED1FA25-65EE-468C-8714-050D830403A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39348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28373B5-F4E4-4102-9D27-E17631B4C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9144000" cy="74295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23306E6-5D0B-439F-BB88-7F1CEA89BD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769"/>
            <a:ext cx="9144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3D9016E-713D-40ED-A242-4F407E905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1269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06E4F4B6-B981-4284-BB88-5B702BA3D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844095" y="643464"/>
            <a:ext cx="7207758" cy="155448"/>
          </a:xfrm>
          <a:prstGeom prst="rect">
            <a:avLst/>
          </a:prstGeom>
          <a:noFill/>
          <a:ln>
            <a:noFill/>
          </a:ln>
        </p:spPr>
      </p:pic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C69834E-5EEE-4D61-833E-049288964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8E5D9BA-46E7-4BFA-9C74-75495BF6F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B033D76-5800-44B6-AFE9-EE2106935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385" y="638508"/>
            <a:ext cx="8179004" cy="484343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85000"/>
                  <a:lumOff val="15000"/>
                </a:sysClr>
              </a:gs>
              <a:gs pos="100000">
                <a:sysClr val="windowText" lastClr="000000">
                  <a:lumMod val="95000"/>
                  <a:lumOff val="5000"/>
                </a:sysClr>
              </a:gs>
            </a:gsLst>
            <a:lin ang="5400000" scaled="0"/>
          </a:gradFill>
          <a:ln w="76200" cap="flat" cmpd="sng" algn="ctr">
            <a:noFill/>
            <a:prstDash val="solid"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tlCol="0" anchor="ctr"/>
          <a:lstStyle/>
          <a:p>
            <a:pPr algn="ctr" defTabSz="914400"/>
            <a:endParaRPr lang="en-US" kern="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22D6F85-FFBA-4F81-AEE5-AAA17CB7A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2653" y="865667"/>
            <a:ext cx="7838694" cy="4389120"/>
          </a:xfrm>
          <a:prstGeom prst="rect">
            <a:avLst/>
          </a:prstGeom>
          <a:gradFill rotWithShape="1">
            <a:gsLst>
              <a:gs pos="0">
                <a:srgbClr val="DADADA"/>
              </a:gs>
              <a:gs pos="100000">
                <a:srgbClr val="FFFFFE"/>
              </a:gs>
            </a:gsLst>
            <a:lin ang="16200000" scaled="0"/>
          </a:gradFill>
          <a:ln w="50800" cap="flat" cmpd="sng" algn="ctr">
            <a:solidFill>
              <a:srgbClr val="191919"/>
            </a:solidFill>
            <a:prstDash val="solid"/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rtlCol="0" anchor="ctr"/>
          <a:lstStyle/>
          <a:p>
            <a:pPr algn="ctr" defTabSz="914400"/>
            <a:endParaRPr lang="en-US" kern="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3B31514-E6DF-4357-9EEA-EFB798308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5983" y="1030259"/>
            <a:ext cx="7591806" cy="4059936"/>
          </a:xfrm>
          <a:prstGeom prst="rect">
            <a:avLst/>
          </a:prstGeom>
          <a:solidFill>
            <a:srgbClr val="FFFFFE"/>
          </a:solidFill>
          <a:ln w="6350" cap="flat" cmpd="sng" algn="ctr">
            <a:solidFill>
              <a:srgbClr val="DCDCE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endParaRPr lang="en-US" kern="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3BD96DA-7088-E2DE-4EA8-CF367627A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666" y="1584552"/>
            <a:ext cx="6824441" cy="2537251"/>
          </a:xfrm>
        </p:spPr>
        <p:txBody>
          <a:bodyPr vert="horz" lIns="91440" tIns="45720" rIns="91440" bIns="0" rtlCol="0" anchor="ctr">
            <a:normAutofit/>
          </a:bodyPr>
          <a:lstStyle/>
          <a:p>
            <a:pPr algn="ctr" defTabSz="914400"/>
            <a:r>
              <a:rPr lang="en-US" sz="6000">
                <a:solidFill>
                  <a:srgbClr val="454545"/>
                </a:solidFill>
              </a:rPr>
              <a:t>Cours#7</a:t>
            </a:r>
            <a:br>
              <a:rPr lang="en-US" sz="6000">
                <a:solidFill>
                  <a:srgbClr val="454545"/>
                </a:solidFill>
              </a:rPr>
            </a:br>
            <a:r>
              <a:rPr lang="en-US" sz="6000">
                <a:solidFill>
                  <a:srgbClr val="454545"/>
                </a:solidFill>
              </a:rPr>
              <a:t>La clientèle multiculturelle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6E7025C-9941-0102-61F9-75F550CD0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1529" y="4133234"/>
            <a:ext cx="6840715" cy="744373"/>
          </a:xfrm>
        </p:spPr>
        <p:txBody>
          <a:bodyPr vert="horz" lIns="91440" tIns="91440" rIns="91440" bIns="91440" rtlCol="0">
            <a:normAutofit/>
          </a:bodyPr>
          <a:lstStyle/>
          <a:p>
            <a:pPr algn="ctr" defTabSz="914400"/>
            <a:r>
              <a:rPr lang="en-US" sz="1800">
                <a:solidFill>
                  <a:schemeClr val="accent1"/>
                </a:solidFill>
              </a:rPr>
              <a:t>Par FORV 2025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12BDC66-00FA-4A3F-9BC7-BE05FF770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1EDE8358-DCAB-4435-B043-58877C674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91440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2877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3DFA24-0FE6-1F3D-0656-E574F0B7E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Menu du jour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FE02B1-5B21-CE85-8841-48E028179D7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CA" dirty="0"/>
              <a:t>Retour cours#6</a:t>
            </a:r>
          </a:p>
          <a:p>
            <a:r>
              <a:rPr lang="fr-CA" dirty="0"/>
              <a:t>Activité d’ouverture p.80-81</a:t>
            </a:r>
          </a:p>
          <a:p>
            <a:r>
              <a:rPr lang="fr-CA" dirty="0"/>
              <a:t>Film: Immigrant de souche</a:t>
            </a:r>
          </a:p>
          <a:p>
            <a:r>
              <a:rPr lang="fr-CA" dirty="0"/>
              <a:t>Activité p. 82-83</a:t>
            </a:r>
          </a:p>
          <a:p>
            <a:endParaRPr lang="fr-CA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05857DD-A2F9-7F63-ED84-602D480D6AA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63" y="2249488"/>
            <a:ext cx="3125787" cy="312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079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uméros de jouet en plastique">
            <a:extLst>
              <a:ext uri="{FF2B5EF4-FFF2-40B4-BE49-F238E27FC236}">
                <a16:creationId xmlns:a16="http://schemas.microsoft.com/office/drawing/2014/main" id="{860BBE51-208E-A3CA-EBC2-BA0DA34B52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159" r="19093" b="2933"/>
          <a:stretch/>
        </p:blipFill>
        <p:spPr>
          <a:xfrm>
            <a:off x="1" y="10"/>
            <a:ext cx="9143771" cy="68579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43FB3696-1E22-49CF-9BBB-F0D898CED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83" y="636753"/>
            <a:ext cx="6224575" cy="5572810"/>
          </a:xfrm>
          <a:prstGeom prst="rect">
            <a:avLst/>
          </a:prstGeom>
          <a:solidFill>
            <a:srgbClr val="000001">
              <a:alpha val="7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925AF9C-55D9-4068-B7ED-0EAE4BDC5C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40449" b="36435"/>
          <a:stretch/>
        </p:blipFill>
        <p:spPr>
          <a:xfrm>
            <a:off x="968007" y="798973"/>
            <a:ext cx="5102352" cy="15544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78012" y="2344271"/>
            <a:ext cx="5111799" cy="3692729"/>
          </a:xfrm>
        </p:spPr>
        <p:txBody>
          <a:bodyPr>
            <a:normAutofit/>
          </a:bodyPr>
          <a:lstStyle/>
          <a:p>
            <a:r>
              <a:rPr lang="fr-CA">
                <a:solidFill>
                  <a:srgbClr val="FFFFFE"/>
                </a:solidFill>
              </a:rPr>
              <a:t>Activité d’ouverture p.80-81 individuellement </a:t>
            </a:r>
          </a:p>
        </p:txBody>
      </p:sp>
    </p:spTree>
    <p:extLst>
      <p:ext uri="{BB962C8B-B14F-4D97-AF65-F5344CB8AC3E}">
        <p14:creationId xmlns:p14="http://schemas.microsoft.com/office/powerpoint/2010/main" val="2328655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683CECF1-343D-4CCE-81D8-FC14A12A7A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4D8C8DD9-12AA-4935-A6DE-05EACDADDD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769"/>
            <a:ext cx="9144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9" name="Picture 2058">
            <a:extLst>
              <a:ext uri="{FF2B5EF4-FFF2-40B4-BE49-F238E27FC236}">
                <a16:creationId xmlns:a16="http://schemas.microsoft.com/office/drawing/2014/main" id="{E4C54BC8-CF23-429D-A14B-9E1601583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66353" b="36564"/>
          <a:stretch/>
        </p:blipFill>
        <p:spPr>
          <a:xfrm>
            <a:off x="844095" y="643464"/>
            <a:ext cx="2887218" cy="15544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40772" y="2167151"/>
            <a:ext cx="2886359" cy="3299194"/>
          </a:xfrm>
        </p:spPr>
        <p:txBody>
          <a:bodyPr>
            <a:normAutofit/>
          </a:bodyPr>
          <a:lstStyle/>
          <a:p>
            <a:pPr lvl="0">
              <a:lnSpc>
                <a:spcPct val="110000"/>
              </a:lnSpc>
            </a:pPr>
            <a:r>
              <a:rPr lang="fr-CA" sz="3600" dirty="0"/>
              <a:t>Immigrant de souche</a:t>
            </a:r>
          </a:p>
          <a:p>
            <a:pPr lvl="0">
              <a:lnSpc>
                <a:spcPct val="110000"/>
              </a:lnSpc>
            </a:pPr>
            <a:endParaRPr lang="fr-CA" sz="1100" dirty="0"/>
          </a:p>
          <a:p>
            <a:pPr lvl="0">
              <a:lnSpc>
                <a:spcPct val="110000"/>
              </a:lnSpc>
            </a:pPr>
            <a:endParaRPr lang="fr-CA" sz="1100" dirty="0"/>
          </a:p>
          <a:p>
            <a:pPr lvl="0">
              <a:lnSpc>
                <a:spcPct val="110000"/>
              </a:lnSpc>
            </a:pPr>
            <a:endParaRPr lang="fr-CA" sz="1100" dirty="0"/>
          </a:p>
          <a:p>
            <a:pPr lvl="0">
              <a:lnSpc>
                <a:spcPct val="110000"/>
              </a:lnSpc>
            </a:pPr>
            <a:endParaRPr lang="fr-CA" sz="1100" dirty="0"/>
          </a:p>
          <a:p>
            <a:pPr lvl="0">
              <a:lnSpc>
                <a:spcPct val="110000"/>
              </a:lnSpc>
            </a:pPr>
            <a:endParaRPr lang="fr-CA" sz="1100" dirty="0"/>
          </a:p>
          <a:p>
            <a:pPr lvl="0">
              <a:lnSpc>
                <a:spcPct val="110000"/>
              </a:lnSpc>
            </a:pPr>
            <a:endParaRPr lang="fr-CA" sz="1100" dirty="0"/>
          </a:p>
          <a:p>
            <a:pPr marL="0" lvl="0" indent="0">
              <a:lnSpc>
                <a:spcPct val="110000"/>
              </a:lnSpc>
              <a:buNone/>
            </a:pPr>
            <a:endParaRPr lang="fr-CA" sz="1100" dirty="0"/>
          </a:p>
        </p:txBody>
      </p:sp>
      <p:grpSp>
        <p:nvGrpSpPr>
          <p:cNvPr id="2061" name="Group 2060">
            <a:extLst>
              <a:ext uri="{FF2B5EF4-FFF2-40B4-BE49-F238E27FC236}">
                <a16:creationId xmlns:a16="http://schemas.microsoft.com/office/drawing/2014/main" id="{C50EE599-83F0-4F92-85EF-F5B760FC1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5098" y="482171"/>
            <a:ext cx="4568843" cy="5149101"/>
            <a:chOff x="5460131" y="482171"/>
            <a:chExt cx="6091791" cy="5149101"/>
          </a:xfrm>
        </p:grpSpPr>
        <p:sp>
          <p:nvSpPr>
            <p:cNvPr id="2062" name="Rectangle 2061">
              <a:extLst>
                <a:ext uri="{FF2B5EF4-FFF2-40B4-BE49-F238E27FC236}">
                  <a16:creationId xmlns:a16="http://schemas.microsoft.com/office/drawing/2014/main" id="{4D65F24F-937E-455B-A52F-99B2EBE69E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60131" y="482171"/>
              <a:ext cx="6091791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3" name="Rectangle 2062">
              <a:extLst>
                <a:ext uri="{FF2B5EF4-FFF2-40B4-BE49-F238E27FC236}">
                  <a16:creationId xmlns:a16="http://schemas.microsoft.com/office/drawing/2014/main" id="{8CEABBA2-C294-4754-8D03-90027C80A6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78956" y="812507"/>
              <a:ext cx="5461780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6" r="25860"/>
          <a:stretch/>
        </p:blipFill>
        <p:spPr bwMode="auto">
          <a:xfrm>
            <a:off x="4570444" y="1116345"/>
            <a:ext cx="3616163" cy="386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5" name="Picture 2064">
            <a:extLst>
              <a:ext uri="{FF2B5EF4-FFF2-40B4-BE49-F238E27FC236}">
                <a16:creationId xmlns:a16="http://schemas.microsoft.com/office/drawing/2014/main" id="{5EADD913-1FB7-4B46-9CA9-86858689E0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9144000" cy="742950"/>
          </a:xfrm>
          <a:prstGeom prst="rect">
            <a:avLst/>
          </a:prstGeom>
        </p:spPr>
      </p:pic>
      <p:cxnSp>
        <p:nvCxnSpPr>
          <p:cNvPr id="2067" name="Straight Connector 2066">
            <a:extLst>
              <a:ext uri="{FF2B5EF4-FFF2-40B4-BE49-F238E27FC236}">
                <a16:creationId xmlns:a16="http://schemas.microsoft.com/office/drawing/2014/main" id="{36995421-4CA7-48D9-B029-EFD7120348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1269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253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/>
              <a:t>Différence entre réfugié et immigrant p.82-83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Faire en équipe de 2-3 personnes</a:t>
            </a:r>
          </a:p>
          <a:p>
            <a:endParaRPr lang="fr-CA" dirty="0"/>
          </a:p>
          <a:p>
            <a:r>
              <a:rPr lang="fr-CA" dirty="0"/>
              <a:t>15 min et partage de réponse par la suite</a:t>
            </a:r>
          </a:p>
        </p:txBody>
      </p:sp>
    </p:spTree>
    <p:extLst>
      <p:ext uri="{BB962C8B-B14F-4D97-AF65-F5344CB8AC3E}">
        <p14:creationId xmlns:p14="http://schemas.microsoft.com/office/powerpoint/2010/main" val="886895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CB1DE69F-569C-4A49-8E50-4093C135A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9144000" cy="74295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50B488F5-9CE4-4346-B22F-600286ED4D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769"/>
            <a:ext cx="9144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F76596F-57DF-4A0C-96D9-046DC3B3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1269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>
            <a:extLst>
              <a:ext uri="{FF2B5EF4-FFF2-40B4-BE49-F238E27FC236}">
                <a16:creationId xmlns:a16="http://schemas.microsoft.com/office/drawing/2014/main" id="{38DB3A91-B9E8-4451-ACED-026398635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844095" y="643464"/>
            <a:ext cx="7207758" cy="1554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47702" y="953324"/>
            <a:ext cx="7202456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 sz="3200"/>
              <a:t>La clientèle multiculturelle</a:t>
            </a:r>
          </a:p>
        </p:txBody>
      </p:sp>
      <p:pic>
        <p:nvPicPr>
          <p:cNvPr id="24" name="Graphic 23" descr="Groupe">
            <a:extLst>
              <a:ext uri="{FF2B5EF4-FFF2-40B4-BE49-F238E27FC236}">
                <a16:creationId xmlns:a16="http://schemas.microsoft.com/office/drawing/2014/main" id="{23DA9BD7-DFD2-34BB-0F1A-D6BF8644E2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0046" y="2158175"/>
            <a:ext cx="3308172" cy="3308172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800770" y="2158175"/>
            <a:ext cx="3249224" cy="3308172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457200" indent="-228600" defTabSz="9144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800" dirty="0" err="1"/>
              <a:t>Qu’est</a:t>
            </a:r>
            <a:r>
              <a:rPr lang="en-US" sz="1800" dirty="0"/>
              <a:t> </a:t>
            </a:r>
            <a:r>
              <a:rPr lang="en-US" sz="1800" dirty="0" err="1"/>
              <a:t>ce</a:t>
            </a:r>
            <a:r>
              <a:rPr lang="en-US" sz="1800" dirty="0"/>
              <a:t> </a:t>
            </a:r>
            <a:r>
              <a:rPr lang="en-US" sz="1800" dirty="0" err="1"/>
              <a:t>qu’une</a:t>
            </a:r>
            <a:r>
              <a:rPr lang="en-US" sz="1800" dirty="0"/>
              <a:t> </a:t>
            </a:r>
            <a:r>
              <a:rPr lang="en-US" sz="1800" dirty="0" err="1"/>
              <a:t>personne</a:t>
            </a:r>
            <a:r>
              <a:rPr lang="en-US" sz="1800" dirty="0"/>
              <a:t> </a:t>
            </a:r>
            <a:r>
              <a:rPr lang="en-US" sz="1800" dirty="0" err="1"/>
              <a:t>réfugiée</a:t>
            </a:r>
            <a:r>
              <a:rPr lang="en-US" sz="1800" dirty="0"/>
              <a:t>: </a:t>
            </a:r>
          </a:p>
          <a:p>
            <a:pPr indent="-228600" defTabSz="9144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        </a:t>
            </a:r>
            <a:r>
              <a:rPr lang="en-US" sz="1800" dirty="0" err="1"/>
              <a:t>C’est</a:t>
            </a:r>
            <a:r>
              <a:rPr lang="en-US" sz="1800" dirty="0"/>
              <a:t> </a:t>
            </a:r>
            <a:r>
              <a:rPr lang="en-US" sz="1800" dirty="0" err="1"/>
              <a:t>une</a:t>
            </a:r>
            <a:r>
              <a:rPr lang="en-US" sz="1800" dirty="0"/>
              <a:t> </a:t>
            </a:r>
            <a:r>
              <a:rPr lang="en-US" sz="1800" dirty="0" err="1"/>
              <a:t>personne</a:t>
            </a:r>
            <a:r>
              <a:rPr lang="en-US" sz="1800" dirty="0"/>
              <a:t> qui </a:t>
            </a:r>
            <a:r>
              <a:rPr lang="en-US" sz="1800" dirty="0" err="1"/>
              <a:t>fuit</a:t>
            </a:r>
            <a:r>
              <a:rPr lang="en-US" sz="1800" dirty="0"/>
              <a:t> son pays pour des raisons de </a:t>
            </a:r>
            <a:r>
              <a:rPr lang="en-US" sz="1800" dirty="0" err="1"/>
              <a:t>sécurité</a:t>
            </a:r>
            <a:r>
              <a:rPr lang="en-US" sz="1800" dirty="0"/>
              <a:t>.</a:t>
            </a:r>
          </a:p>
          <a:p>
            <a:pPr indent="-228600" defTabSz="9144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457200" indent="-228600" defTabSz="9144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800" dirty="0" err="1"/>
              <a:t>Qu’est</a:t>
            </a:r>
            <a:r>
              <a:rPr lang="en-US" sz="1800" dirty="0"/>
              <a:t> </a:t>
            </a:r>
            <a:r>
              <a:rPr lang="en-US" sz="1800" dirty="0" err="1"/>
              <a:t>ce</a:t>
            </a:r>
            <a:r>
              <a:rPr lang="en-US" sz="1800" dirty="0"/>
              <a:t> </a:t>
            </a:r>
            <a:r>
              <a:rPr lang="en-US" sz="1800" dirty="0" err="1"/>
              <a:t>qu’une</a:t>
            </a:r>
            <a:r>
              <a:rPr lang="en-US" sz="1800" dirty="0"/>
              <a:t> </a:t>
            </a:r>
            <a:r>
              <a:rPr lang="en-US" sz="1800" dirty="0" err="1"/>
              <a:t>personne</a:t>
            </a:r>
            <a:r>
              <a:rPr lang="en-US" sz="1800" dirty="0"/>
              <a:t> </a:t>
            </a:r>
            <a:r>
              <a:rPr lang="en-US" sz="1800" dirty="0" err="1"/>
              <a:t>immigrante</a:t>
            </a:r>
            <a:r>
              <a:rPr lang="en-US" sz="1800" dirty="0"/>
              <a:t>: </a:t>
            </a:r>
          </a:p>
          <a:p>
            <a:pPr indent="-228600" defTabSz="9144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         </a:t>
            </a:r>
            <a:r>
              <a:rPr lang="en-US" sz="1800" dirty="0" err="1"/>
              <a:t>C’est</a:t>
            </a:r>
            <a:r>
              <a:rPr lang="en-US" sz="1800" dirty="0"/>
              <a:t> </a:t>
            </a:r>
            <a:r>
              <a:rPr lang="en-US" sz="1800" dirty="0" err="1"/>
              <a:t>une</a:t>
            </a:r>
            <a:r>
              <a:rPr lang="en-US" sz="1800" dirty="0"/>
              <a:t> </a:t>
            </a:r>
            <a:r>
              <a:rPr lang="en-US" sz="1800" dirty="0" err="1"/>
              <a:t>personne</a:t>
            </a:r>
            <a:r>
              <a:rPr lang="en-US" sz="1800" dirty="0"/>
              <a:t> qui </a:t>
            </a:r>
            <a:r>
              <a:rPr lang="en-US" sz="1800" dirty="0" err="1"/>
              <a:t>choisit</a:t>
            </a:r>
            <a:r>
              <a:rPr lang="en-US" sz="1800" dirty="0"/>
              <a:t> de changer de pays pour des raison </a:t>
            </a:r>
          </a:p>
          <a:p>
            <a:pPr indent="-228600" defTabSz="9144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          </a:t>
            </a:r>
            <a:r>
              <a:rPr lang="en-US" sz="1800" dirty="0" err="1"/>
              <a:t>personnelle</a:t>
            </a:r>
            <a:r>
              <a:rPr lang="en-US" sz="1800" dirty="0"/>
              <a:t>. </a:t>
            </a:r>
          </a:p>
          <a:p>
            <a:pPr indent="-228600" defTabSz="9144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2839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4B89F4-5742-2A09-E2FF-DFC4D185B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4400" dirty="0"/>
              <a:t>Que dit la loi?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E51D12E3-FCEB-0EC4-2F5C-7D803D04A8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1772817"/>
            <a:ext cx="7704856" cy="4608512"/>
          </a:xfrm>
        </p:spPr>
      </p:pic>
    </p:spTree>
    <p:extLst>
      <p:ext uri="{BB962C8B-B14F-4D97-AF65-F5344CB8AC3E}">
        <p14:creationId xmlns:p14="http://schemas.microsoft.com/office/powerpoint/2010/main" val="329494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68A970-B35A-0A24-72FF-DA894DD81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Suite….. P.84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3E06788-2753-BDC3-1E29-EE4939780E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57621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4" name="Picture 2054">
            <a:extLst>
              <a:ext uri="{FF2B5EF4-FFF2-40B4-BE49-F238E27FC236}">
                <a16:creationId xmlns:a16="http://schemas.microsoft.com/office/drawing/2014/main" id="{CB1DE69F-569C-4A49-8E50-4093C135A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9144000" cy="742950"/>
          </a:xfrm>
          <a:prstGeom prst="rect">
            <a:avLst/>
          </a:prstGeom>
        </p:spPr>
      </p:pic>
      <p:sp>
        <p:nvSpPr>
          <p:cNvPr id="2076" name="Rectangle 2075">
            <a:extLst>
              <a:ext uri="{FF2B5EF4-FFF2-40B4-BE49-F238E27FC236}">
                <a16:creationId xmlns:a16="http://schemas.microsoft.com/office/drawing/2014/main" id="{50B488F5-9CE4-4346-B22F-600286ED4D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769"/>
            <a:ext cx="9144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cxnSp>
        <p:nvCxnSpPr>
          <p:cNvPr id="2078" name="Straight Connector 2058">
            <a:extLst>
              <a:ext uri="{FF2B5EF4-FFF2-40B4-BE49-F238E27FC236}">
                <a16:creationId xmlns:a16="http://schemas.microsoft.com/office/drawing/2014/main" id="{5F76596F-57DF-4A0C-96D9-046DC3B3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1269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79" name="Picture 2060">
            <a:extLst>
              <a:ext uri="{FF2B5EF4-FFF2-40B4-BE49-F238E27FC236}">
                <a16:creationId xmlns:a16="http://schemas.microsoft.com/office/drawing/2014/main" id="{16176A8D-754E-4699-9AAC-A833466A2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844095" y="643464"/>
            <a:ext cx="7207758" cy="155448"/>
          </a:xfrm>
          <a:prstGeom prst="rect">
            <a:avLst/>
          </a:prstGeom>
          <a:noFill/>
          <a:ln>
            <a:noFill/>
          </a:ln>
        </p:spPr>
      </p:pic>
      <p:sp useBgFill="1">
        <p:nvSpPr>
          <p:cNvPr id="2080" name="Rectangle 2079">
            <a:extLst>
              <a:ext uri="{FF2B5EF4-FFF2-40B4-BE49-F238E27FC236}">
                <a16:creationId xmlns:a16="http://schemas.microsoft.com/office/drawing/2014/main" id="{00859BFC-CBBF-4A4F-A2F9-14B4EEA1C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1" name="Rectangle 2080">
            <a:extLst>
              <a:ext uri="{FF2B5EF4-FFF2-40B4-BE49-F238E27FC236}">
                <a16:creationId xmlns:a16="http://schemas.microsoft.com/office/drawing/2014/main" id="{06B78DA6-B234-48EB-950B-A48090906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769"/>
            <a:ext cx="9144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657CA19-EB12-C2A0-0F9F-CC1D849E9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5107" y="988098"/>
            <a:ext cx="2144126" cy="2404800"/>
          </a:xfrm>
        </p:spPr>
        <p:txBody>
          <a:bodyPr vert="horz" lIns="91440" tIns="45720" rIns="91440" bIns="0" rtlCol="0" anchor="b">
            <a:normAutofit/>
          </a:bodyPr>
          <a:lstStyle/>
          <a:p>
            <a:pPr defTabSz="914400"/>
            <a:r>
              <a:rPr lang="en-US" sz="3100" dirty="0"/>
              <a:t>Prochain </a:t>
            </a:r>
            <a:r>
              <a:rPr lang="en-US" sz="3100" dirty="0" err="1"/>
              <a:t>cours</a:t>
            </a:r>
            <a:endParaRPr lang="en-US" sz="31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F892F82-0F4C-858C-F6D9-6F1B59B50B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02023" y="3395822"/>
            <a:ext cx="2148270" cy="1718545"/>
          </a:xfrm>
        </p:spPr>
        <p:txBody>
          <a:bodyPr vert="horz" lIns="91440" tIns="91440" rIns="91440" bIns="91440" rtlCol="0">
            <a:normAutofit/>
          </a:bodyPr>
          <a:lstStyle/>
          <a:p>
            <a:pPr marL="0" indent="0" defTabSz="914400">
              <a:buNone/>
            </a:pPr>
            <a:r>
              <a:rPr lang="en-US" dirty="0" err="1"/>
              <a:t>Visite</a:t>
            </a:r>
            <a:r>
              <a:rPr lang="en-US" dirty="0"/>
              <a:t> de la </a:t>
            </a:r>
            <a:r>
              <a:rPr lang="en-US" dirty="0" err="1"/>
              <a:t>Citad’Elle</a:t>
            </a:r>
            <a:endParaRPr lang="en-US" dirty="0"/>
          </a:p>
        </p:txBody>
      </p:sp>
      <p:grpSp>
        <p:nvGrpSpPr>
          <p:cNvPr id="2082" name="Group 2066">
            <a:extLst>
              <a:ext uri="{FF2B5EF4-FFF2-40B4-BE49-F238E27FC236}">
                <a16:creationId xmlns:a16="http://schemas.microsoft.com/office/drawing/2014/main" id="{A4CF3562-A1AF-4446-AE50-D15E4C72BE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4177" y="482171"/>
            <a:ext cx="5670087" cy="5149101"/>
            <a:chOff x="632237" y="482171"/>
            <a:chExt cx="7560115" cy="5149101"/>
          </a:xfrm>
        </p:grpSpPr>
        <p:sp>
          <p:nvSpPr>
            <p:cNvPr id="2068" name="Rectangle 2067">
              <a:extLst>
                <a:ext uri="{FF2B5EF4-FFF2-40B4-BE49-F238E27FC236}">
                  <a16:creationId xmlns:a16="http://schemas.microsoft.com/office/drawing/2014/main" id="{944EEB06-F5BF-4E66-941C-9CDD4B93B3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237" y="482171"/>
              <a:ext cx="7560115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3" name="Rectangle 2082">
              <a:extLst>
                <a:ext uri="{FF2B5EF4-FFF2-40B4-BE49-F238E27FC236}">
                  <a16:creationId xmlns:a16="http://schemas.microsoft.com/office/drawing/2014/main" id="{0AF96BFF-C7EE-4448-9E17-BC1C00F432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5296" y="812507"/>
              <a:ext cx="692827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84" name="Picture 2070">
            <a:extLst>
              <a:ext uri="{FF2B5EF4-FFF2-40B4-BE49-F238E27FC236}">
                <a16:creationId xmlns:a16="http://schemas.microsoft.com/office/drawing/2014/main" id="{CF4844E2-B281-476F-B694-257B7889C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75094" b="36564"/>
          <a:stretch/>
        </p:blipFill>
        <p:spPr>
          <a:xfrm>
            <a:off x="6502022" y="643464"/>
            <a:ext cx="2139696" cy="155448"/>
          </a:xfrm>
          <a:prstGeom prst="rect">
            <a:avLst/>
          </a:prstGeom>
          <a:noFill/>
          <a:ln>
            <a:noFill/>
          </a:ln>
        </p:spPr>
      </p:pic>
      <p:sp>
        <p:nvSpPr>
          <p:cNvPr id="2073" name="Rectangle 2072">
            <a:extLst>
              <a:ext uri="{FF2B5EF4-FFF2-40B4-BE49-F238E27FC236}">
                <a16:creationId xmlns:a16="http://schemas.microsoft.com/office/drawing/2014/main" id="{4CDE3AE1-0882-4EB5-A145-A16C7057FF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1540" y="977099"/>
            <a:ext cx="4949787" cy="4136205"/>
          </a:xfrm>
          <a:prstGeom prst="rect">
            <a:avLst/>
          </a:prstGeom>
          <a:solidFill>
            <a:srgbClr val="FFFFFE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5E390B8-8A03-8EA6-3C1F-E982F73E26E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3416" y="1326908"/>
            <a:ext cx="4712189" cy="3445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5" name="Picture 2074">
            <a:extLst>
              <a:ext uri="{FF2B5EF4-FFF2-40B4-BE49-F238E27FC236}">
                <a16:creationId xmlns:a16="http://schemas.microsoft.com/office/drawing/2014/main" id="{627DDDD2-A00E-491F-BFD3-56E7261A7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9144000" cy="742950"/>
          </a:xfrm>
          <a:prstGeom prst="rect">
            <a:avLst/>
          </a:prstGeom>
        </p:spPr>
      </p:pic>
      <p:cxnSp>
        <p:nvCxnSpPr>
          <p:cNvPr id="2077" name="Straight Connector 2076">
            <a:extLst>
              <a:ext uri="{FF2B5EF4-FFF2-40B4-BE49-F238E27FC236}">
                <a16:creationId xmlns:a16="http://schemas.microsoft.com/office/drawing/2014/main" id="{BE0CFF93-B6EB-4924-81B1-735AA31F2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1269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5817895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erie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04B663"/>
      </a:accent4>
      <a:accent5>
        <a:srgbClr val="DF8822"/>
      </a:accent5>
      <a:accent6>
        <a:srgbClr val="BC410A"/>
      </a:accent6>
      <a:hlink>
        <a:srgbClr val="5977C4"/>
      </a:hlink>
      <a:folHlink>
        <a:srgbClr val="01A9BF"/>
      </a:folHlink>
    </a:clrScheme>
    <a:fontScheme name="Galerie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461</TotalTime>
  <Words>124</Words>
  <Application>Microsoft Office PowerPoint</Application>
  <PresentationFormat>Affichage à l'écran (4:3)</PresentationFormat>
  <Paragraphs>29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2" baseType="lpstr">
      <vt:lpstr>Arial</vt:lpstr>
      <vt:lpstr>Century Gothic</vt:lpstr>
      <vt:lpstr>Galerie</vt:lpstr>
      <vt:lpstr>Cours#7 La clientèle multiculturelle</vt:lpstr>
      <vt:lpstr>Menu du jour</vt:lpstr>
      <vt:lpstr>Présentation PowerPoint</vt:lpstr>
      <vt:lpstr>Présentation PowerPoint</vt:lpstr>
      <vt:lpstr>Différence entre réfugié et immigrant p.82-83 </vt:lpstr>
      <vt:lpstr>La clientèle multiculturelle</vt:lpstr>
      <vt:lpstr>Que dit la loi?</vt:lpstr>
      <vt:lpstr>Suite….. P.84</vt:lpstr>
      <vt:lpstr>Prochain cours</vt:lpstr>
    </vt:vector>
  </TitlesOfParts>
  <Company>CSRDN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clientèle multiculturelle</dc:title>
  <dc:creator>Aubry, Nathalie</dc:creator>
  <cp:lastModifiedBy>Forget, Virginie</cp:lastModifiedBy>
  <cp:revision>16</cp:revision>
  <dcterms:created xsi:type="dcterms:W3CDTF">2019-10-22T12:29:12Z</dcterms:created>
  <dcterms:modified xsi:type="dcterms:W3CDTF">2025-02-20T17:08:27Z</dcterms:modified>
</cp:coreProperties>
</file>