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73" r:id="rId4"/>
    <p:sldId id="257" r:id="rId5"/>
    <p:sldId id="275" r:id="rId6"/>
    <p:sldId id="276" r:id="rId7"/>
    <p:sldId id="258" r:id="rId8"/>
    <p:sldId id="266" r:id="rId9"/>
    <p:sldId id="263" r:id="rId10"/>
    <p:sldId id="259" r:id="rId11"/>
    <p:sldId id="260" r:id="rId12"/>
    <p:sldId id="261" r:id="rId13"/>
    <p:sldId id="262" r:id="rId14"/>
    <p:sldId id="277" r:id="rId15"/>
    <p:sldId id="278" r:id="rId16"/>
    <p:sldId id="279" r:id="rId17"/>
    <p:sldId id="280" r:id="rId18"/>
    <p:sldId id="281" r:id="rId19"/>
    <p:sldId id="282" r:id="rId20"/>
    <p:sldId id="283" r:id="rId21"/>
    <p:sldId id="284" r:id="rId22"/>
    <p:sldId id="285" r:id="rId23"/>
    <p:sldId id="286" r:id="rId24"/>
    <p:sldId id="287" r:id="rId25"/>
    <p:sldId id="264" r:id="rId26"/>
    <p:sldId id="265"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271"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6F06FDC-1333-4161-8862-BFB10C6D2374}" type="datetimeFigureOut">
              <a:rPr lang="fr-CA" smtClean="0"/>
              <a:t>2025-02-27</a:t>
            </a:fld>
            <a:endParaRPr lang="fr-C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0108BA1-799C-4988-A1B6-A58537074125}" type="slidenum">
              <a:rPr lang="fr-CA" smtClean="0"/>
              <a:t>‹N°›</a:t>
            </a:fld>
            <a:endParaRPr lang="fr-C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6F06FDC-1333-4161-8862-BFB10C6D2374}" type="datetimeFigureOut">
              <a:rPr lang="fr-CA" smtClean="0"/>
              <a:t>2025-02-27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0108BA1-799C-4988-A1B6-A58537074125}" type="slidenum">
              <a:rPr lang="fr-CA" smtClean="0"/>
              <a:t>‹N°›</a:t>
            </a:fld>
            <a:endParaRPr lang="fr-C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6F06FDC-1333-4161-8862-BFB10C6D2374}" type="datetimeFigureOut">
              <a:rPr lang="fr-CA" smtClean="0"/>
              <a:t>2025-02-27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0108BA1-799C-4988-A1B6-A58537074125}" type="slidenum">
              <a:rPr lang="fr-CA" smtClean="0"/>
              <a:t>‹N°›</a:t>
            </a:fld>
            <a:endParaRPr lang="fr-C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6F06FDC-1333-4161-8862-BFB10C6D2374}" type="datetimeFigureOut">
              <a:rPr lang="fr-CA" smtClean="0"/>
              <a:t>2025-02-27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0108BA1-799C-4988-A1B6-A58537074125}" type="slidenum">
              <a:rPr lang="fr-CA" smtClean="0"/>
              <a:t>‹N°›</a:t>
            </a:fld>
            <a:endParaRPr lang="fr-CA"/>
          </a:p>
        </p:txBody>
      </p:sp>
      <p:sp>
        <p:nvSpPr>
          <p:cNvPr id="11" name="Title 10"/>
          <p:cNvSpPr>
            <a:spLocks noGrp="1"/>
          </p:cNvSpPr>
          <p:nvPr>
            <p:ph type="title"/>
          </p:nvPr>
        </p:nvSpPr>
        <p:spPr/>
        <p:txBody>
          <a:bodyPr/>
          <a:lstStyle/>
          <a:p>
            <a:r>
              <a:rPr lang="fr-FR"/>
              <a:t>Modifiez le style du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6F06FDC-1333-4161-8862-BFB10C6D2374}" type="datetimeFigureOut">
              <a:rPr lang="fr-CA" smtClean="0"/>
              <a:t>2025-02-27</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0108BA1-799C-4988-A1B6-A58537074125}" type="slidenum">
              <a:rPr lang="fr-CA" smtClean="0"/>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F06FDC-1333-4161-8862-BFB10C6D2374}" type="datetimeFigureOut">
              <a:rPr lang="fr-CA" smtClean="0"/>
              <a:t>2025-02-27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0108BA1-799C-4988-A1B6-A58537074125}" type="slidenum">
              <a:rPr lang="fr-CA" smtClean="0"/>
              <a:t>‹N°›</a:t>
            </a:fld>
            <a:endParaRPr lang="fr-CA"/>
          </a:p>
        </p:txBody>
      </p:sp>
      <p:sp>
        <p:nvSpPr>
          <p:cNvPr id="12" name="Title 1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6F06FDC-1333-4161-8862-BFB10C6D2374}" type="datetimeFigureOut">
              <a:rPr lang="fr-CA" smtClean="0"/>
              <a:t>2025-02-27</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0108BA1-799C-4988-A1B6-A58537074125}" type="slidenum">
              <a:rPr lang="fr-CA" smtClean="0"/>
              <a:t>‹N°›</a:t>
            </a:fld>
            <a:endParaRPr lang="fr-C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6F06FDC-1333-4161-8862-BFB10C6D2374}" type="datetimeFigureOut">
              <a:rPr lang="fr-CA" smtClean="0"/>
              <a:t>2025-02-27</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0108BA1-799C-4988-A1B6-A58537074125}" type="slidenum">
              <a:rPr lang="fr-CA" smtClean="0"/>
              <a:t>‹N°›</a:t>
            </a:fld>
            <a:endParaRPr lang="fr-C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06FDC-1333-4161-8862-BFB10C6D2374}" type="datetimeFigureOut">
              <a:rPr lang="fr-CA" smtClean="0"/>
              <a:t>2025-02-27</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0108BA1-799C-4988-A1B6-A58537074125}" type="slidenum">
              <a:rPr lang="fr-CA" smtClean="0"/>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a:t>Modifiez le style du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6F06FDC-1333-4161-8862-BFB10C6D2374}" type="datetimeFigureOut">
              <a:rPr lang="fr-CA" smtClean="0"/>
              <a:t>2025-02-27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0108BA1-799C-4988-A1B6-A58537074125}" type="slidenum">
              <a:rPr lang="fr-CA" smtClean="0"/>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D6F06FDC-1333-4161-8862-BFB10C6D2374}" type="datetimeFigureOut">
              <a:rPr lang="fr-CA" smtClean="0"/>
              <a:t>2025-02-27</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0108BA1-799C-4988-A1B6-A58537074125}" type="slidenum">
              <a:rPr lang="fr-CA" smtClean="0"/>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D6F06FDC-1333-4161-8862-BFB10C6D2374}" type="datetimeFigureOut">
              <a:rPr lang="fr-CA" smtClean="0"/>
              <a:t>2025-02-27</a:t>
            </a:fld>
            <a:endParaRPr lang="fr-C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C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30108BA1-799C-4988-A1B6-A58537074125}" type="slidenum">
              <a:rPr lang="fr-CA" smtClean="0"/>
              <a:t>‹N°›</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U3rK8lDDuQ" TargetMode="External"/><Relationship Id="rId2" Type="http://schemas.openxmlformats.org/officeDocument/2006/relationships/hyperlink" Target="https://www.youtube.com/watch?v=gRHwCCXwCSk"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Les manifestations de dépendance</a:t>
            </a:r>
          </a:p>
        </p:txBody>
      </p:sp>
      <p:sp>
        <p:nvSpPr>
          <p:cNvPr id="3" name="Sous-titre 2"/>
          <p:cNvSpPr>
            <a:spLocks noGrp="1"/>
          </p:cNvSpPr>
          <p:nvPr>
            <p:ph type="subTitle" idx="1"/>
          </p:nvPr>
        </p:nvSpPr>
        <p:spPr>
          <a:xfrm>
            <a:off x="1371600" y="3767862"/>
            <a:ext cx="6400800" cy="2541458"/>
          </a:xfrm>
        </p:spPr>
        <p:txBody>
          <a:bodyPr/>
          <a:lstStyle/>
          <a:p>
            <a:endParaRPr lang="fr-CA" dirty="0"/>
          </a:p>
        </p:txBody>
      </p:sp>
      <p:pic>
        <p:nvPicPr>
          <p:cNvPr id="1026" name="Picture 2" descr="C:\Users\aubryn\AppData\Local\Microsoft\Windows\INetCache\IE\3RVRK1OS\classement-dependance-drogu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45024"/>
            <a:ext cx="8280920"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76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6016" y="332657"/>
            <a:ext cx="4320480" cy="1296144"/>
          </a:xfrm>
        </p:spPr>
        <p:txBody>
          <a:bodyPr/>
          <a:lstStyle/>
          <a:p>
            <a:r>
              <a:rPr lang="fr-CA" b="1" dirty="0">
                <a:solidFill>
                  <a:schemeClr val="accent2"/>
                </a:solidFill>
              </a:rPr>
              <a:t>Quelques signes de la</a:t>
            </a:r>
            <a:br>
              <a:rPr lang="fr-CA" b="1" dirty="0">
                <a:solidFill>
                  <a:schemeClr val="accent2"/>
                </a:solidFill>
              </a:rPr>
            </a:br>
            <a:r>
              <a:rPr lang="fr-CA" b="1" dirty="0">
                <a:solidFill>
                  <a:schemeClr val="accent2"/>
                </a:solidFill>
              </a:rPr>
              <a:t>Toxicomanie</a:t>
            </a:r>
            <a:endParaRPr lang="fr-CA" dirty="0"/>
          </a:p>
        </p:txBody>
      </p:sp>
      <p:sp>
        <p:nvSpPr>
          <p:cNvPr id="3" name="Espace réservé du contenu 2"/>
          <p:cNvSpPr>
            <a:spLocks noGrp="1"/>
          </p:cNvSpPr>
          <p:nvPr>
            <p:ph idx="1"/>
          </p:nvPr>
        </p:nvSpPr>
        <p:spPr/>
        <p:txBody>
          <a:bodyPr/>
          <a:lstStyle/>
          <a:p>
            <a:endParaRPr lang="fr-CA" dirty="0"/>
          </a:p>
        </p:txBody>
      </p:sp>
      <p:sp>
        <p:nvSpPr>
          <p:cNvPr id="4" name="Espace réservé du texte 3"/>
          <p:cNvSpPr>
            <a:spLocks noGrp="1"/>
          </p:cNvSpPr>
          <p:nvPr>
            <p:ph type="body" sz="half" idx="2"/>
          </p:nvPr>
        </p:nvSpPr>
        <p:spPr>
          <a:xfrm>
            <a:off x="4644009" y="1700808"/>
            <a:ext cx="4392488" cy="4896544"/>
          </a:xfrm>
          <a:ln>
            <a:solidFill>
              <a:schemeClr val="tx2"/>
            </a:solidFill>
          </a:ln>
        </p:spPr>
        <p:txBody>
          <a:bodyPr>
            <a:normAutofit/>
          </a:bodyPr>
          <a:lstStyle/>
          <a:p>
            <a:pPr marL="285750" indent="-285750">
              <a:buFont typeface="Arial" panose="020B0604020202020204" pitchFamily="34" charset="0"/>
              <a:buChar char="•"/>
            </a:pPr>
            <a:r>
              <a:rPr lang="fr-CA" sz="3200" dirty="0"/>
              <a:t>La personne éprouve le désir ou le besoin irrésistible de consommer</a:t>
            </a:r>
          </a:p>
          <a:p>
            <a:endParaRPr lang="fr-CA" sz="2800" dirty="0"/>
          </a:p>
          <a:p>
            <a:pPr marL="285750" indent="-285750">
              <a:buFont typeface="Arial" panose="020B0604020202020204" pitchFamily="34" charset="0"/>
              <a:buChar char="•"/>
            </a:pPr>
            <a:r>
              <a:rPr lang="fr-CA" sz="3200" dirty="0">
                <a:solidFill>
                  <a:schemeClr val="tx1"/>
                </a:solidFill>
              </a:rPr>
              <a:t>La personne développe une dépendance à la substance.</a:t>
            </a:r>
          </a:p>
          <a:p>
            <a:pPr marL="285750" indent="-285750">
              <a:buFont typeface="Arial" panose="020B0604020202020204" pitchFamily="34" charset="0"/>
              <a:buChar char="•"/>
            </a:pPr>
            <a:endParaRPr lang="fr-CA" dirty="0"/>
          </a:p>
        </p:txBody>
      </p:sp>
      <p:pic>
        <p:nvPicPr>
          <p:cNvPr id="5" name="Espace réservé pour une image  7"/>
          <p:cNvPicPr>
            <a:picLocks noChangeAspect="1"/>
          </p:cNvPicPr>
          <p:nvPr/>
        </p:nvPicPr>
        <p:blipFill>
          <a:blip r:embed="rId2">
            <a:extLst>
              <a:ext uri="{28A0092B-C50C-407E-A947-70E740481C1C}">
                <a14:useLocalDpi xmlns:a14="http://schemas.microsoft.com/office/drawing/2010/main" val="0"/>
              </a:ext>
            </a:extLst>
          </a:blip>
          <a:srcRect l="29577" r="29577"/>
          <a:stretch>
            <a:fillRect/>
          </a:stretch>
        </p:blipFill>
        <p:spPr>
          <a:xfrm>
            <a:off x="179512" y="260648"/>
            <a:ext cx="4320480" cy="648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217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116633"/>
            <a:ext cx="4032448" cy="1368152"/>
          </a:xfrm>
        </p:spPr>
        <p:txBody>
          <a:bodyPr/>
          <a:lstStyle/>
          <a:p>
            <a:r>
              <a:rPr lang="fr-CA" b="1" dirty="0">
                <a:solidFill>
                  <a:schemeClr val="accent2"/>
                </a:solidFill>
              </a:rPr>
              <a:t>Quelques signes de la</a:t>
            </a:r>
            <a:br>
              <a:rPr lang="fr-CA" b="1" dirty="0">
                <a:solidFill>
                  <a:schemeClr val="accent2"/>
                </a:solidFill>
              </a:rPr>
            </a:br>
            <a:r>
              <a:rPr lang="fr-CA" b="1" dirty="0">
                <a:solidFill>
                  <a:schemeClr val="accent2"/>
                </a:solidFill>
              </a:rPr>
              <a:t>Toxicomanie</a:t>
            </a:r>
            <a:endParaRPr lang="fr-CA" dirty="0"/>
          </a:p>
        </p:txBody>
      </p:sp>
      <p:sp>
        <p:nvSpPr>
          <p:cNvPr id="3" name="Espace réservé du contenu 2"/>
          <p:cNvSpPr>
            <a:spLocks noGrp="1"/>
          </p:cNvSpPr>
          <p:nvPr>
            <p:ph idx="1"/>
          </p:nvPr>
        </p:nvSpPr>
        <p:spPr/>
        <p:txBody>
          <a:bodyPr/>
          <a:lstStyle/>
          <a:p>
            <a:endParaRPr lang="fr-CA" dirty="0"/>
          </a:p>
        </p:txBody>
      </p:sp>
      <p:sp>
        <p:nvSpPr>
          <p:cNvPr id="4" name="Espace réservé du texte 3"/>
          <p:cNvSpPr>
            <a:spLocks noGrp="1"/>
          </p:cNvSpPr>
          <p:nvPr>
            <p:ph type="body" sz="half" idx="2"/>
          </p:nvPr>
        </p:nvSpPr>
        <p:spPr>
          <a:xfrm>
            <a:off x="4788024" y="1484784"/>
            <a:ext cx="4176463" cy="4636317"/>
          </a:xfrm>
        </p:spPr>
        <p:txBody>
          <a:bodyPr>
            <a:normAutofit/>
          </a:bodyPr>
          <a:lstStyle/>
          <a:p>
            <a:pPr marL="285750" indent="-285750">
              <a:buFont typeface="Arial" panose="020B0604020202020204" pitchFamily="34" charset="0"/>
              <a:buChar char="•"/>
            </a:pPr>
            <a:r>
              <a:rPr lang="fr-CA" sz="2800" dirty="0"/>
              <a:t>La personne a tendance à augmenter la dose ou les quantités</a:t>
            </a:r>
          </a:p>
          <a:p>
            <a:endParaRPr lang="fr-CA" sz="2800" dirty="0"/>
          </a:p>
          <a:p>
            <a:pPr marL="285750" indent="-285750">
              <a:buFont typeface="Arial" panose="020B0604020202020204" pitchFamily="34" charset="0"/>
              <a:buChar char="•"/>
            </a:pPr>
            <a:r>
              <a:rPr lang="fr-CA" sz="2800" dirty="0">
                <a:solidFill>
                  <a:schemeClr val="tx1"/>
                </a:solidFill>
              </a:rPr>
              <a:t>La personne développe une plus grande tolérance à la substance consommée. Elle peut supporter des doses de plus en plus fortes.</a:t>
            </a:r>
          </a:p>
          <a:p>
            <a:endParaRPr lang="fr-CA" sz="2800" dirty="0"/>
          </a:p>
        </p:txBody>
      </p:sp>
      <p:pic>
        <p:nvPicPr>
          <p:cNvPr id="5" name="Espace réservé pour une image  9"/>
          <p:cNvPicPr>
            <a:picLocks noChangeAspect="1"/>
          </p:cNvPicPr>
          <p:nvPr/>
        </p:nvPicPr>
        <p:blipFill>
          <a:blip r:embed="rId2">
            <a:extLst>
              <a:ext uri="{28A0092B-C50C-407E-A947-70E740481C1C}">
                <a14:useLocalDpi xmlns:a14="http://schemas.microsoft.com/office/drawing/2010/main" val="0"/>
              </a:ext>
            </a:extLst>
          </a:blip>
          <a:srcRect l="32725" r="32725"/>
          <a:stretch>
            <a:fillRect/>
          </a:stretch>
        </p:blipFill>
        <p:spPr>
          <a:xfrm>
            <a:off x="107504" y="116632"/>
            <a:ext cx="4536504" cy="65527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4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8025" y="764705"/>
            <a:ext cx="4320480" cy="864095"/>
          </a:xfrm>
        </p:spPr>
        <p:txBody>
          <a:bodyPr/>
          <a:lstStyle/>
          <a:p>
            <a:r>
              <a:rPr lang="fr-CA" dirty="0"/>
              <a:t>Quelques signes de la</a:t>
            </a:r>
            <a:br>
              <a:rPr lang="fr-CA" dirty="0"/>
            </a:br>
            <a:r>
              <a:rPr lang="fr-CA" dirty="0"/>
              <a:t>Toxicomanie </a:t>
            </a:r>
          </a:p>
        </p:txBody>
      </p:sp>
      <p:sp>
        <p:nvSpPr>
          <p:cNvPr id="3" name="Espace réservé du contenu 2"/>
          <p:cNvSpPr>
            <a:spLocks noGrp="1"/>
          </p:cNvSpPr>
          <p:nvPr>
            <p:ph idx="1"/>
          </p:nvPr>
        </p:nvSpPr>
        <p:spPr/>
        <p:txBody>
          <a:bodyPr/>
          <a:lstStyle/>
          <a:p>
            <a:endParaRPr lang="fr-CA" dirty="0"/>
          </a:p>
        </p:txBody>
      </p:sp>
      <p:sp>
        <p:nvSpPr>
          <p:cNvPr id="4" name="Espace réservé du texte 3"/>
          <p:cNvSpPr>
            <a:spLocks noGrp="1"/>
          </p:cNvSpPr>
          <p:nvPr>
            <p:ph type="body" sz="half" idx="2"/>
          </p:nvPr>
        </p:nvSpPr>
        <p:spPr>
          <a:xfrm>
            <a:off x="4716016" y="1700808"/>
            <a:ext cx="4248471" cy="4824536"/>
          </a:xfrm>
        </p:spPr>
        <p:txBody>
          <a:bodyPr>
            <a:normAutofit/>
          </a:bodyPr>
          <a:lstStyle/>
          <a:p>
            <a:pPr marL="285750" indent="-285750">
              <a:buFont typeface="Arial" panose="020B0604020202020204" pitchFamily="34" charset="0"/>
              <a:buChar char="•"/>
            </a:pPr>
            <a:r>
              <a:rPr lang="fr-CA" sz="2800" dirty="0"/>
              <a:t>La personne tremble. Elle présente des malaises, des signes d’impatience ou de nervosité lorsqu’elle est en manque.</a:t>
            </a:r>
          </a:p>
          <a:p>
            <a:pPr marL="285750" indent="-285750">
              <a:buFont typeface="Arial" panose="020B0604020202020204" pitchFamily="34" charset="0"/>
              <a:buChar char="•"/>
            </a:pPr>
            <a:r>
              <a:rPr lang="fr-CA" sz="2800" dirty="0">
                <a:solidFill>
                  <a:schemeClr val="tx1"/>
                </a:solidFill>
              </a:rPr>
              <a:t>La personne présente des symptômes de sevrage physique ou psychologique.</a:t>
            </a:r>
          </a:p>
          <a:p>
            <a:pPr marL="285750" indent="-285750">
              <a:buFont typeface="Arial" panose="020B0604020202020204" pitchFamily="34" charset="0"/>
              <a:buChar char="•"/>
            </a:pPr>
            <a:endParaRPr lang="fr-CA" sz="2800" dirty="0"/>
          </a:p>
        </p:txBody>
      </p:sp>
      <p:pic>
        <p:nvPicPr>
          <p:cNvPr id="5" name="Espace réservé pour une image  9"/>
          <p:cNvPicPr>
            <a:picLocks noChangeAspect="1"/>
          </p:cNvPicPr>
          <p:nvPr/>
        </p:nvPicPr>
        <p:blipFill>
          <a:blip r:embed="rId2">
            <a:extLst>
              <a:ext uri="{28A0092B-C50C-407E-A947-70E740481C1C}">
                <a14:useLocalDpi xmlns:a14="http://schemas.microsoft.com/office/drawing/2010/main" val="0"/>
              </a:ext>
            </a:extLst>
          </a:blip>
          <a:srcRect l="34118" r="34118"/>
          <a:stretch>
            <a:fillRect/>
          </a:stretch>
        </p:blipFill>
        <p:spPr>
          <a:xfrm>
            <a:off x="179512" y="260648"/>
            <a:ext cx="4536504" cy="6408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5561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4008" y="260649"/>
            <a:ext cx="4320480" cy="936104"/>
          </a:xfrm>
        </p:spPr>
        <p:txBody>
          <a:bodyPr/>
          <a:lstStyle/>
          <a:p>
            <a:r>
              <a:rPr lang="fr-CA" dirty="0"/>
              <a:t>Quelques signes de la</a:t>
            </a:r>
            <a:br>
              <a:rPr lang="fr-CA" dirty="0"/>
            </a:br>
            <a:r>
              <a:rPr lang="fr-CA" dirty="0"/>
              <a:t>Toxicomanie </a:t>
            </a:r>
          </a:p>
        </p:txBody>
      </p:sp>
      <p:sp>
        <p:nvSpPr>
          <p:cNvPr id="3" name="Espace réservé du contenu 2"/>
          <p:cNvSpPr>
            <a:spLocks noGrp="1"/>
          </p:cNvSpPr>
          <p:nvPr>
            <p:ph idx="1"/>
          </p:nvPr>
        </p:nvSpPr>
        <p:spPr/>
        <p:txBody>
          <a:bodyPr/>
          <a:lstStyle/>
          <a:p>
            <a:endParaRPr lang="fr-CA" dirty="0"/>
          </a:p>
        </p:txBody>
      </p:sp>
      <p:sp>
        <p:nvSpPr>
          <p:cNvPr id="4" name="Espace réservé du texte 3"/>
          <p:cNvSpPr>
            <a:spLocks noGrp="1"/>
          </p:cNvSpPr>
          <p:nvPr>
            <p:ph type="body" sz="half" idx="2"/>
          </p:nvPr>
        </p:nvSpPr>
        <p:spPr>
          <a:xfrm>
            <a:off x="4788025" y="1340768"/>
            <a:ext cx="4248472" cy="4780333"/>
          </a:xfrm>
        </p:spPr>
        <p:txBody>
          <a:bodyPr>
            <a:normAutofit/>
          </a:bodyPr>
          <a:lstStyle/>
          <a:p>
            <a:pPr marL="285750" indent="-285750">
              <a:buFont typeface="Arial" panose="020B0604020202020204" pitchFamily="34" charset="0"/>
              <a:buChar char="•"/>
            </a:pPr>
            <a:r>
              <a:rPr lang="fr-CA" sz="2400" dirty="0"/>
              <a:t>Le fonctionnement social, familial et professionnel de la personne est altéré. Elle présente des troubles de la santé physique.</a:t>
            </a:r>
          </a:p>
          <a:p>
            <a:endParaRPr lang="fr-CA" sz="2400" dirty="0"/>
          </a:p>
          <a:p>
            <a:pPr marL="285750" indent="-285750">
              <a:buFont typeface="Arial" panose="020B0604020202020204" pitchFamily="34" charset="0"/>
              <a:buChar char="•"/>
            </a:pPr>
            <a:r>
              <a:rPr lang="fr-CA" sz="2400" dirty="0">
                <a:solidFill>
                  <a:schemeClr val="tx1"/>
                </a:solidFill>
              </a:rPr>
              <a:t> La personne éprouve des problèmes sociaux, familiaux et professionnels ou des troubles de la santé liés à sa consommation.</a:t>
            </a:r>
          </a:p>
          <a:p>
            <a:pPr marL="285750" indent="-285750">
              <a:buFont typeface="Arial" panose="020B0604020202020204" pitchFamily="34" charset="0"/>
              <a:buChar char="•"/>
            </a:pPr>
            <a:endParaRPr lang="fr-CA" sz="2400" dirty="0"/>
          </a:p>
        </p:txBody>
      </p:sp>
      <p:pic>
        <p:nvPicPr>
          <p:cNvPr id="5" name="Espace réservé pour une image  9"/>
          <p:cNvPicPr>
            <a:picLocks noChangeAspect="1"/>
          </p:cNvPicPr>
          <p:nvPr/>
        </p:nvPicPr>
        <p:blipFill>
          <a:blip r:embed="rId2">
            <a:extLst>
              <a:ext uri="{28A0092B-C50C-407E-A947-70E740481C1C}">
                <a14:useLocalDpi xmlns:a14="http://schemas.microsoft.com/office/drawing/2010/main" val="0"/>
              </a:ext>
            </a:extLst>
          </a:blip>
          <a:srcRect l="8403" r="8403"/>
          <a:stretch>
            <a:fillRect/>
          </a:stretch>
        </p:blipFill>
        <p:spPr>
          <a:xfrm>
            <a:off x="179512" y="116632"/>
            <a:ext cx="4464496" cy="6643081"/>
          </a:xfrm>
          <a:prstGeom prst="rect">
            <a:avLst/>
          </a:prstGeom>
          <a:ln>
            <a:noFill/>
          </a:ln>
          <a:effectLst>
            <a:softEdge rad="112500"/>
          </a:effectLst>
        </p:spPr>
      </p:pic>
    </p:spTree>
    <p:extLst>
      <p:ext uri="{BB962C8B-B14F-4D97-AF65-F5344CB8AC3E}">
        <p14:creationId xmlns:p14="http://schemas.microsoft.com/office/powerpoint/2010/main" val="352543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39BEDA6-0E33-9C36-1CAC-BD9E2FB257E5}"/>
              </a:ext>
            </a:extLst>
          </p:cNvPr>
          <p:cNvSpPr>
            <a:spLocks noGrp="1"/>
          </p:cNvSpPr>
          <p:nvPr>
            <p:ph idx="1"/>
          </p:nvPr>
        </p:nvSpPr>
        <p:spPr/>
        <p:txBody>
          <a:bodyPr>
            <a:normAutofit fontScale="92500" lnSpcReduction="10000"/>
          </a:bodyPr>
          <a:lstStyle/>
          <a:p>
            <a:r>
              <a:rPr lang="fr-CA" dirty="0"/>
              <a:t>Yeux rouges ou vitreux</a:t>
            </a:r>
          </a:p>
          <a:p>
            <a:r>
              <a:rPr lang="fr-CA" dirty="0"/>
              <a:t>Dilatation des pupilles, regard fuyant</a:t>
            </a:r>
          </a:p>
          <a:p>
            <a:r>
              <a:rPr lang="fr-CA" dirty="0"/>
              <a:t>Difficulté à parler</a:t>
            </a:r>
          </a:p>
          <a:p>
            <a:r>
              <a:rPr lang="fr-CA" dirty="0"/>
              <a:t>Élocution rapide</a:t>
            </a:r>
          </a:p>
          <a:p>
            <a:r>
              <a:rPr lang="fr-CA" dirty="0"/>
              <a:t>Ralentissement des gestes</a:t>
            </a:r>
          </a:p>
          <a:p>
            <a:r>
              <a:rPr lang="fr-CA" dirty="0" err="1"/>
              <a:t>Confucion</a:t>
            </a:r>
            <a:r>
              <a:rPr lang="fr-CA" dirty="0"/>
              <a:t>, somnolence ou insomnie</a:t>
            </a:r>
          </a:p>
          <a:p>
            <a:r>
              <a:rPr lang="fr-CA" dirty="0"/>
              <a:t>Fatigue</a:t>
            </a:r>
          </a:p>
          <a:p>
            <a:r>
              <a:rPr lang="fr-CA" dirty="0"/>
              <a:t>Bouche sèche et pâteuse</a:t>
            </a:r>
          </a:p>
          <a:p>
            <a:r>
              <a:rPr lang="fr-CA" dirty="0"/>
              <a:t>Perte ou augmentation de l’appétit</a:t>
            </a:r>
          </a:p>
          <a:p>
            <a:r>
              <a:rPr lang="fr-CA" dirty="0"/>
              <a:t>Reniflement</a:t>
            </a:r>
          </a:p>
        </p:txBody>
      </p:sp>
      <p:sp>
        <p:nvSpPr>
          <p:cNvPr id="3" name="Titre 2">
            <a:extLst>
              <a:ext uri="{FF2B5EF4-FFF2-40B4-BE49-F238E27FC236}">
                <a16:creationId xmlns:a16="http://schemas.microsoft.com/office/drawing/2014/main" id="{D0238594-3455-5500-1DFF-739928D9E7FE}"/>
              </a:ext>
            </a:extLst>
          </p:cNvPr>
          <p:cNvSpPr>
            <a:spLocks noGrp="1"/>
          </p:cNvSpPr>
          <p:nvPr>
            <p:ph type="title"/>
          </p:nvPr>
        </p:nvSpPr>
        <p:spPr/>
        <p:txBody>
          <a:bodyPr/>
          <a:lstStyle/>
          <a:p>
            <a:r>
              <a:rPr lang="fr-CA" dirty="0"/>
              <a:t>Les indices de toxicomanie physique</a:t>
            </a:r>
          </a:p>
        </p:txBody>
      </p:sp>
    </p:spTree>
    <p:extLst>
      <p:ext uri="{BB962C8B-B14F-4D97-AF65-F5344CB8AC3E}">
        <p14:creationId xmlns:p14="http://schemas.microsoft.com/office/powerpoint/2010/main" val="2691661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5CB022-4EEF-FD33-3773-01CD37F7F0CE}"/>
              </a:ext>
            </a:extLst>
          </p:cNvPr>
          <p:cNvSpPr>
            <a:spLocks noGrp="1"/>
          </p:cNvSpPr>
          <p:nvPr>
            <p:ph idx="1"/>
          </p:nvPr>
        </p:nvSpPr>
        <p:spPr/>
        <p:txBody>
          <a:bodyPr/>
          <a:lstStyle/>
          <a:p>
            <a:r>
              <a:rPr lang="fr-CA" dirty="0"/>
              <a:t>Baisse d’intérêt pour des activités importante</a:t>
            </a:r>
          </a:p>
          <a:p>
            <a:r>
              <a:rPr lang="fr-CA" dirty="0"/>
              <a:t>Baisse ou augmentation de l’estime de soi</a:t>
            </a:r>
          </a:p>
          <a:p>
            <a:r>
              <a:rPr lang="fr-CA" dirty="0"/>
              <a:t>Irritabilité, agressivité, peut etc.</a:t>
            </a:r>
          </a:p>
          <a:p>
            <a:r>
              <a:rPr lang="fr-CA" dirty="0"/>
              <a:t>Négligence de son apparence</a:t>
            </a:r>
          </a:p>
          <a:p>
            <a:r>
              <a:rPr lang="fr-CA" dirty="0"/>
              <a:t>Impulsivité</a:t>
            </a:r>
          </a:p>
          <a:p>
            <a:r>
              <a:rPr lang="fr-CA" dirty="0"/>
              <a:t>isolement</a:t>
            </a:r>
          </a:p>
          <a:p>
            <a:pPr marL="0" indent="0">
              <a:buNone/>
            </a:pPr>
            <a:endParaRPr lang="fr-CA" dirty="0"/>
          </a:p>
        </p:txBody>
      </p:sp>
      <p:sp>
        <p:nvSpPr>
          <p:cNvPr id="3" name="Titre 2">
            <a:extLst>
              <a:ext uri="{FF2B5EF4-FFF2-40B4-BE49-F238E27FC236}">
                <a16:creationId xmlns:a16="http://schemas.microsoft.com/office/drawing/2014/main" id="{A8360461-E291-4A22-38DA-7FABEF150AE5}"/>
              </a:ext>
            </a:extLst>
          </p:cNvPr>
          <p:cNvSpPr>
            <a:spLocks noGrp="1"/>
          </p:cNvSpPr>
          <p:nvPr>
            <p:ph type="title"/>
          </p:nvPr>
        </p:nvSpPr>
        <p:spPr/>
        <p:txBody>
          <a:bodyPr/>
          <a:lstStyle/>
          <a:p>
            <a:r>
              <a:rPr lang="fr-CA" sz="4800" dirty="0"/>
              <a:t>Les indices de toxicomanie: modification de la personne</a:t>
            </a:r>
          </a:p>
        </p:txBody>
      </p:sp>
    </p:spTree>
    <p:extLst>
      <p:ext uri="{BB962C8B-B14F-4D97-AF65-F5344CB8AC3E}">
        <p14:creationId xmlns:p14="http://schemas.microsoft.com/office/powerpoint/2010/main" val="83756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9684CAB-6131-3123-B06D-A6338563F556}"/>
              </a:ext>
            </a:extLst>
          </p:cNvPr>
          <p:cNvSpPr>
            <a:spLocks noGrp="1"/>
          </p:cNvSpPr>
          <p:nvPr>
            <p:ph idx="1"/>
          </p:nvPr>
        </p:nvSpPr>
        <p:spPr/>
        <p:txBody>
          <a:bodyPr/>
          <a:lstStyle/>
          <a:p>
            <a:r>
              <a:rPr lang="fr-CA" dirty="0"/>
              <a:t>Diminution ou augmentation des résultats scolaires</a:t>
            </a:r>
          </a:p>
          <a:p>
            <a:r>
              <a:rPr lang="fr-CA" dirty="0"/>
              <a:t>Fréquentations d’endroits douteux</a:t>
            </a:r>
          </a:p>
          <a:p>
            <a:r>
              <a:rPr lang="fr-CA" dirty="0"/>
              <a:t>Changement d’amis</a:t>
            </a:r>
          </a:p>
          <a:p>
            <a:r>
              <a:rPr lang="fr-CA" dirty="0"/>
              <a:t>Retour à la maison plus tardif</a:t>
            </a:r>
          </a:p>
          <a:p>
            <a:r>
              <a:rPr lang="fr-CA" dirty="0"/>
              <a:t>Absence plus fréquente de la maison</a:t>
            </a:r>
          </a:p>
          <a:p>
            <a:r>
              <a:rPr lang="fr-CA" dirty="0"/>
              <a:t>Présence d’objets inhabituels dans sa chambre ou dans ses affaires</a:t>
            </a:r>
          </a:p>
          <a:p>
            <a:r>
              <a:rPr lang="fr-CA" dirty="0"/>
              <a:t>Disparition de certains effets personnels</a:t>
            </a:r>
          </a:p>
        </p:txBody>
      </p:sp>
      <p:sp>
        <p:nvSpPr>
          <p:cNvPr id="3" name="Titre 2">
            <a:extLst>
              <a:ext uri="{FF2B5EF4-FFF2-40B4-BE49-F238E27FC236}">
                <a16:creationId xmlns:a16="http://schemas.microsoft.com/office/drawing/2014/main" id="{9FC0FD11-3FE2-2C25-9DF8-9D7070367D57}"/>
              </a:ext>
            </a:extLst>
          </p:cNvPr>
          <p:cNvSpPr>
            <a:spLocks noGrp="1"/>
          </p:cNvSpPr>
          <p:nvPr>
            <p:ph type="title"/>
          </p:nvPr>
        </p:nvSpPr>
        <p:spPr/>
        <p:txBody>
          <a:bodyPr/>
          <a:lstStyle/>
          <a:p>
            <a:r>
              <a:rPr lang="fr-CA" sz="4400" dirty="0"/>
              <a:t>Les indices de toxicomanie: changement des habitudes</a:t>
            </a:r>
          </a:p>
        </p:txBody>
      </p:sp>
    </p:spTree>
    <p:extLst>
      <p:ext uri="{BB962C8B-B14F-4D97-AF65-F5344CB8AC3E}">
        <p14:creationId xmlns:p14="http://schemas.microsoft.com/office/powerpoint/2010/main" val="4283089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22916AA-FD09-9EA9-A855-2E4B867F74F4}"/>
              </a:ext>
            </a:extLst>
          </p:cNvPr>
          <p:cNvSpPr>
            <a:spLocks noGrp="1"/>
          </p:cNvSpPr>
          <p:nvPr>
            <p:ph idx="1"/>
          </p:nvPr>
        </p:nvSpPr>
        <p:spPr/>
        <p:txBody>
          <a:bodyPr/>
          <a:lstStyle/>
          <a:p>
            <a:r>
              <a:rPr lang="fr-CA" dirty="0"/>
              <a:t>Décrochage scolaire</a:t>
            </a:r>
          </a:p>
          <a:p>
            <a:r>
              <a:rPr lang="fr-CA" dirty="0"/>
              <a:t>Initiation </a:t>
            </a:r>
            <a:r>
              <a:rPr lang="fr-CA" dirty="0" err="1"/>
              <a:t>précose</a:t>
            </a:r>
            <a:r>
              <a:rPr lang="fr-CA" dirty="0"/>
              <a:t> à cause de l’entourage</a:t>
            </a:r>
          </a:p>
          <a:p>
            <a:r>
              <a:rPr lang="fr-CA" dirty="0"/>
              <a:t>Faible estime de soi</a:t>
            </a:r>
          </a:p>
          <a:p>
            <a:r>
              <a:rPr lang="fr-CA" dirty="0"/>
              <a:t>Troubles de comportements</a:t>
            </a:r>
          </a:p>
          <a:p>
            <a:r>
              <a:rPr lang="fr-CA" dirty="0"/>
              <a:t>Membre de la famille qui consomme</a:t>
            </a:r>
          </a:p>
          <a:p>
            <a:r>
              <a:rPr lang="fr-CA" dirty="0"/>
              <a:t>Stress, anxiété, isolement et solitude</a:t>
            </a:r>
          </a:p>
          <a:p>
            <a:r>
              <a:rPr lang="fr-CA" dirty="0"/>
              <a:t>Problème de santé mentale</a:t>
            </a:r>
          </a:p>
          <a:p>
            <a:r>
              <a:rPr lang="fr-CA" dirty="0"/>
              <a:t>Famille dysfonctionnelle</a:t>
            </a:r>
          </a:p>
        </p:txBody>
      </p:sp>
      <p:sp>
        <p:nvSpPr>
          <p:cNvPr id="3" name="Titre 2">
            <a:extLst>
              <a:ext uri="{FF2B5EF4-FFF2-40B4-BE49-F238E27FC236}">
                <a16:creationId xmlns:a16="http://schemas.microsoft.com/office/drawing/2014/main" id="{0D51E5C9-5194-85A5-26E0-2D44D8F997D3}"/>
              </a:ext>
            </a:extLst>
          </p:cNvPr>
          <p:cNvSpPr>
            <a:spLocks noGrp="1"/>
          </p:cNvSpPr>
          <p:nvPr>
            <p:ph type="title"/>
          </p:nvPr>
        </p:nvSpPr>
        <p:spPr/>
        <p:txBody>
          <a:bodyPr/>
          <a:lstStyle/>
          <a:p>
            <a:r>
              <a:rPr lang="fr-CA" sz="4000" dirty="0"/>
              <a:t>Facteurs risque de la consommation de drogue p.156</a:t>
            </a:r>
          </a:p>
        </p:txBody>
      </p:sp>
    </p:spTree>
    <p:extLst>
      <p:ext uri="{BB962C8B-B14F-4D97-AF65-F5344CB8AC3E}">
        <p14:creationId xmlns:p14="http://schemas.microsoft.com/office/powerpoint/2010/main" val="192431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194CA16-29D0-9F98-0B8D-7CB135C38203}"/>
              </a:ext>
            </a:extLst>
          </p:cNvPr>
          <p:cNvSpPr>
            <a:spLocks noGrp="1"/>
          </p:cNvSpPr>
          <p:nvPr>
            <p:ph idx="1"/>
          </p:nvPr>
        </p:nvSpPr>
        <p:spPr/>
        <p:txBody>
          <a:bodyPr/>
          <a:lstStyle/>
          <a:p>
            <a:r>
              <a:rPr lang="fr-CA" dirty="0"/>
              <a:t>Isolement</a:t>
            </a:r>
          </a:p>
          <a:p>
            <a:r>
              <a:rPr lang="fr-CA" dirty="0"/>
              <a:t>Problème de santé</a:t>
            </a:r>
          </a:p>
          <a:p>
            <a:r>
              <a:rPr lang="fr-CA" dirty="0"/>
              <a:t>Difficulté familiale, professionnelle</a:t>
            </a:r>
          </a:p>
          <a:p>
            <a:r>
              <a:rPr lang="fr-CA" dirty="0"/>
              <a:t>Problème financier et judicaires</a:t>
            </a:r>
          </a:p>
          <a:p>
            <a:r>
              <a:rPr lang="fr-CA" dirty="0"/>
              <a:t>Perte d’estime de soi</a:t>
            </a:r>
          </a:p>
          <a:p>
            <a:r>
              <a:rPr lang="fr-CA" dirty="0"/>
              <a:t>Risque de surdose</a:t>
            </a:r>
          </a:p>
          <a:p>
            <a:r>
              <a:rPr lang="fr-CA" dirty="0"/>
              <a:t>Risque de contracter le </a:t>
            </a:r>
            <a:r>
              <a:rPr lang="fr-CA" dirty="0" err="1"/>
              <a:t>virusVIH</a:t>
            </a:r>
            <a:r>
              <a:rPr lang="fr-CA" dirty="0"/>
              <a:t>, VHB (partage de seringues)</a:t>
            </a:r>
          </a:p>
        </p:txBody>
      </p:sp>
      <p:sp>
        <p:nvSpPr>
          <p:cNvPr id="3" name="Titre 2">
            <a:extLst>
              <a:ext uri="{FF2B5EF4-FFF2-40B4-BE49-F238E27FC236}">
                <a16:creationId xmlns:a16="http://schemas.microsoft.com/office/drawing/2014/main" id="{0E361BC3-265F-3AED-0457-66ACE9175C1B}"/>
              </a:ext>
            </a:extLst>
          </p:cNvPr>
          <p:cNvSpPr>
            <a:spLocks noGrp="1"/>
          </p:cNvSpPr>
          <p:nvPr>
            <p:ph type="title"/>
          </p:nvPr>
        </p:nvSpPr>
        <p:spPr/>
        <p:txBody>
          <a:bodyPr/>
          <a:lstStyle/>
          <a:p>
            <a:r>
              <a:rPr lang="fr-CA" dirty="0"/>
              <a:t>Conséquence pour la personne</a:t>
            </a:r>
          </a:p>
        </p:txBody>
      </p:sp>
    </p:spTree>
    <p:extLst>
      <p:ext uri="{BB962C8B-B14F-4D97-AF65-F5344CB8AC3E}">
        <p14:creationId xmlns:p14="http://schemas.microsoft.com/office/powerpoint/2010/main" val="3585890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5836C68-BE7F-4693-2F0B-7A0932EEE98F}"/>
              </a:ext>
            </a:extLst>
          </p:cNvPr>
          <p:cNvSpPr>
            <a:spLocks noGrp="1"/>
          </p:cNvSpPr>
          <p:nvPr>
            <p:ph idx="1"/>
          </p:nvPr>
        </p:nvSpPr>
        <p:spPr/>
        <p:txBody>
          <a:bodyPr/>
          <a:lstStyle/>
          <a:p>
            <a:r>
              <a:rPr lang="fr-CA" dirty="0"/>
              <a:t>Sentiment de culpabilité et d’impuissance</a:t>
            </a:r>
          </a:p>
          <a:p>
            <a:r>
              <a:rPr lang="fr-CA" dirty="0"/>
              <a:t>Sentiment d’insécurité</a:t>
            </a:r>
          </a:p>
          <a:p>
            <a:r>
              <a:rPr lang="fr-CA" dirty="0"/>
              <a:t>Tendance à surprotéger la personne en niant ou justifiant sa dépendance</a:t>
            </a:r>
          </a:p>
          <a:p>
            <a:r>
              <a:rPr lang="fr-CA" dirty="0"/>
              <a:t>Problème familiale</a:t>
            </a:r>
          </a:p>
          <a:p>
            <a:pPr marL="0" indent="0">
              <a:buNone/>
            </a:pPr>
            <a:endParaRPr lang="fr-CA" dirty="0"/>
          </a:p>
          <a:p>
            <a:endParaRPr lang="fr-CA" dirty="0"/>
          </a:p>
        </p:txBody>
      </p:sp>
      <p:sp>
        <p:nvSpPr>
          <p:cNvPr id="3" name="Titre 2">
            <a:extLst>
              <a:ext uri="{FF2B5EF4-FFF2-40B4-BE49-F238E27FC236}">
                <a16:creationId xmlns:a16="http://schemas.microsoft.com/office/drawing/2014/main" id="{2FD66B0E-C351-064C-76CE-9858C44F0F20}"/>
              </a:ext>
            </a:extLst>
          </p:cNvPr>
          <p:cNvSpPr>
            <a:spLocks noGrp="1"/>
          </p:cNvSpPr>
          <p:nvPr>
            <p:ph type="title"/>
          </p:nvPr>
        </p:nvSpPr>
        <p:spPr/>
        <p:txBody>
          <a:bodyPr/>
          <a:lstStyle/>
          <a:p>
            <a:r>
              <a:rPr lang="fr-CA" dirty="0"/>
              <a:t>Conséquence pour l’entourage</a:t>
            </a:r>
          </a:p>
        </p:txBody>
      </p:sp>
    </p:spTree>
    <p:extLst>
      <p:ext uri="{BB962C8B-B14F-4D97-AF65-F5344CB8AC3E}">
        <p14:creationId xmlns:p14="http://schemas.microsoft.com/office/powerpoint/2010/main" val="135816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89404-3900-6839-C459-3A5017738793}"/>
              </a:ext>
            </a:extLst>
          </p:cNvPr>
          <p:cNvSpPr>
            <a:spLocks noGrp="1"/>
          </p:cNvSpPr>
          <p:nvPr>
            <p:ph type="ctrTitle"/>
          </p:nvPr>
        </p:nvSpPr>
        <p:spPr/>
        <p:txBody>
          <a:bodyPr/>
          <a:lstStyle/>
          <a:p>
            <a:r>
              <a:rPr lang="fr-CA" dirty="0"/>
              <a:t>Menu du jour</a:t>
            </a:r>
          </a:p>
        </p:txBody>
      </p:sp>
      <p:sp>
        <p:nvSpPr>
          <p:cNvPr id="3" name="Sous-titre 2">
            <a:extLst>
              <a:ext uri="{FF2B5EF4-FFF2-40B4-BE49-F238E27FC236}">
                <a16:creationId xmlns:a16="http://schemas.microsoft.com/office/drawing/2014/main" id="{32D837EA-30CB-32F2-6454-0016835CEF58}"/>
              </a:ext>
            </a:extLst>
          </p:cNvPr>
          <p:cNvSpPr>
            <a:spLocks noGrp="1"/>
          </p:cNvSpPr>
          <p:nvPr>
            <p:ph type="subTitle" idx="1"/>
          </p:nvPr>
        </p:nvSpPr>
        <p:spPr/>
        <p:txBody>
          <a:bodyPr>
            <a:normAutofit lnSpcReduction="10000"/>
          </a:bodyPr>
          <a:lstStyle/>
          <a:p>
            <a:pPr marL="342900" indent="-342900" algn="l">
              <a:buFont typeface="Wingdings" panose="05000000000000000000" pitchFamily="2" charset="2"/>
              <a:buChar char="Ø"/>
            </a:pPr>
            <a:r>
              <a:rPr lang="fr-CA" dirty="0"/>
              <a:t>AA#2 + correction</a:t>
            </a:r>
          </a:p>
          <a:p>
            <a:pPr marL="342900" indent="-342900" algn="l">
              <a:buFont typeface="Wingdings" panose="05000000000000000000" pitchFamily="2" charset="2"/>
              <a:buChar char="Ø"/>
            </a:pPr>
            <a:r>
              <a:rPr lang="fr-CA" dirty="0"/>
              <a:t>Chapitre 7: La dépendance</a:t>
            </a:r>
          </a:p>
          <a:p>
            <a:pPr marL="342900" indent="-342900" algn="l">
              <a:buFont typeface="Wingdings" panose="05000000000000000000" pitchFamily="2" charset="2"/>
              <a:buChar char="Ø"/>
            </a:pPr>
            <a:r>
              <a:rPr lang="fr-CA" dirty="0"/>
              <a:t>Vidéo: Toxicomanie</a:t>
            </a:r>
          </a:p>
          <a:p>
            <a:pPr marL="342900" indent="-342900" algn="l">
              <a:buFont typeface="Wingdings" panose="05000000000000000000" pitchFamily="2" charset="2"/>
              <a:buChar char="Ø"/>
            </a:pPr>
            <a:r>
              <a:rPr lang="fr-CA" dirty="0"/>
              <a:t>Exercice </a:t>
            </a:r>
            <a:r>
              <a:rPr lang="fr-CA" dirty="0" err="1"/>
              <a:t>cémeq</a:t>
            </a:r>
            <a:endParaRPr lang="fr-CA" dirty="0"/>
          </a:p>
          <a:p>
            <a:pPr marL="342900" indent="-342900" algn="l">
              <a:buFont typeface="Wingdings" panose="05000000000000000000" pitchFamily="2" charset="2"/>
              <a:buChar char="Ø"/>
            </a:pPr>
            <a:endParaRPr lang="fr-CA" dirty="0"/>
          </a:p>
          <a:p>
            <a:pPr marL="342900" indent="-342900" algn="l">
              <a:buFont typeface="Wingdings" panose="05000000000000000000" pitchFamily="2" charset="2"/>
              <a:buChar char="Ø"/>
            </a:pPr>
            <a:endParaRPr lang="fr-CA" dirty="0"/>
          </a:p>
        </p:txBody>
      </p:sp>
    </p:spTree>
    <p:extLst>
      <p:ext uri="{BB962C8B-B14F-4D97-AF65-F5344CB8AC3E}">
        <p14:creationId xmlns:p14="http://schemas.microsoft.com/office/powerpoint/2010/main" val="253337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6D779-4E73-B24D-614B-6D359C331C01}"/>
              </a:ext>
            </a:extLst>
          </p:cNvPr>
          <p:cNvSpPr>
            <a:spLocks noGrp="1"/>
          </p:cNvSpPr>
          <p:nvPr>
            <p:ph type="title"/>
          </p:nvPr>
        </p:nvSpPr>
        <p:spPr>
          <a:xfrm>
            <a:off x="690040" y="1204857"/>
            <a:ext cx="7754713" cy="1910716"/>
          </a:xfrm>
        </p:spPr>
        <p:txBody>
          <a:bodyPr anchor="b">
            <a:normAutofit/>
          </a:bodyPr>
          <a:lstStyle/>
          <a:p>
            <a:r>
              <a:rPr lang="fr-CA" dirty="0"/>
              <a:t>Faire situation de Victor p.157</a:t>
            </a:r>
          </a:p>
        </p:txBody>
      </p:sp>
    </p:spTree>
    <p:extLst>
      <p:ext uri="{BB962C8B-B14F-4D97-AF65-F5344CB8AC3E}">
        <p14:creationId xmlns:p14="http://schemas.microsoft.com/office/powerpoint/2010/main" val="73083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84C8A37-79A2-5589-6BBF-326DFD1928CF}"/>
              </a:ext>
            </a:extLst>
          </p:cNvPr>
          <p:cNvSpPr>
            <a:spLocks noGrp="1"/>
          </p:cNvSpPr>
          <p:nvPr>
            <p:ph idx="1"/>
          </p:nvPr>
        </p:nvSpPr>
        <p:spPr/>
        <p:txBody>
          <a:bodyPr/>
          <a:lstStyle/>
          <a:p>
            <a:r>
              <a:rPr lang="fr-CA" dirty="0"/>
              <a:t>Malaise physique avec sueurs</a:t>
            </a:r>
          </a:p>
          <a:p>
            <a:r>
              <a:rPr lang="fr-CA" dirty="0"/>
              <a:t>Courbatures dans les membres inférieures et supérieures</a:t>
            </a:r>
          </a:p>
          <a:p>
            <a:r>
              <a:rPr lang="fr-CA" dirty="0"/>
              <a:t>Douleur abdominale</a:t>
            </a:r>
          </a:p>
          <a:p>
            <a:r>
              <a:rPr lang="fr-CA" dirty="0"/>
              <a:t>Nausée, insomnie</a:t>
            </a:r>
          </a:p>
          <a:p>
            <a:r>
              <a:rPr lang="fr-CA" dirty="0"/>
              <a:t>Agitation, anxiété ++++</a:t>
            </a:r>
          </a:p>
          <a:p>
            <a:r>
              <a:rPr lang="fr-CA" dirty="0"/>
              <a:t>Tremblements irritabilité</a:t>
            </a:r>
          </a:p>
          <a:p>
            <a:r>
              <a:rPr lang="fr-CA" dirty="0"/>
              <a:t>Angoisse très marquée</a:t>
            </a:r>
          </a:p>
        </p:txBody>
      </p:sp>
      <p:sp>
        <p:nvSpPr>
          <p:cNvPr id="3" name="Titre 2">
            <a:extLst>
              <a:ext uri="{FF2B5EF4-FFF2-40B4-BE49-F238E27FC236}">
                <a16:creationId xmlns:a16="http://schemas.microsoft.com/office/drawing/2014/main" id="{8EE3D274-5FA9-8E4F-D127-1FCF7AE82711}"/>
              </a:ext>
            </a:extLst>
          </p:cNvPr>
          <p:cNvSpPr>
            <a:spLocks noGrp="1"/>
          </p:cNvSpPr>
          <p:nvPr>
            <p:ph type="title"/>
          </p:nvPr>
        </p:nvSpPr>
        <p:spPr/>
        <p:txBody>
          <a:bodyPr/>
          <a:lstStyle/>
          <a:p>
            <a:r>
              <a:rPr lang="fr-CA" dirty="0"/>
              <a:t>Les signes de sevrage des différentes drogues</a:t>
            </a:r>
          </a:p>
        </p:txBody>
      </p:sp>
    </p:spTree>
    <p:extLst>
      <p:ext uri="{BB962C8B-B14F-4D97-AF65-F5344CB8AC3E}">
        <p14:creationId xmlns:p14="http://schemas.microsoft.com/office/powerpoint/2010/main" val="4291344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E3212-0EE0-25AA-1EF9-9F3142A00B26}"/>
              </a:ext>
            </a:extLst>
          </p:cNvPr>
          <p:cNvSpPr>
            <a:spLocks noGrp="1"/>
          </p:cNvSpPr>
          <p:nvPr>
            <p:ph type="title"/>
          </p:nvPr>
        </p:nvSpPr>
        <p:spPr>
          <a:xfrm>
            <a:off x="690040" y="1204857"/>
            <a:ext cx="7754713" cy="1910716"/>
          </a:xfrm>
        </p:spPr>
        <p:txBody>
          <a:bodyPr anchor="b">
            <a:normAutofit/>
          </a:bodyPr>
          <a:lstStyle/>
          <a:p>
            <a:r>
              <a:rPr lang="fr-CA" dirty="0"/>
              <a:t>Ressource p.159</a:t>
            </a:r>
          </a:p>
        </p:txBody>
      </p:sp>
    </p:spTree>
    <p:extLst>
      <p:ext uri="{BB962C8B-B14F-4D97-AF65-F5344CB8AC3E}">
        <p14:creationId xmlns:p14="http://schemas.microsoft.com/office/powerpoint/2010/main" val="258621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03D17F-9C77-F006-12EE-0706071E3F47}"/>
              </a:ext>
            </a:extLst>
          </p:cNvPr>
          <p:cNvSpPr>
            <a:spLocks noGrp="1"/>
          </p:cNvSpPr>
          <p:nvPr>
            <p:ph type="title"/>
          </p:nvPr>
        </p:nvSpPr>
        <p:spPr/>
        <p:txBody>
          <a:bodyPr/>
          <a:lstStyle/>
          <a:p>
            <a:r>
              <a:rPr lang="fr-CA" dirty="0" err="1">
                <a:hlinkClick r:id="rId2"/>
              </a:rPr>
              <a:t>Video</a:t>
            </a:r>
            <a:r>
              <a:rPr lang="fr-CA" dirty="0">
                <a:hlinkClick r:id="rId2"/>
              </a:rPr>
              <a:t> Ad</a:t>
            </a:r>
            <a:endParaRPr lang="fr-CA" dirty="0"/>
          </a:p>
        </p:txBody>
      </p:sp>
      <p:sp>
        <p:nvSpPr>
          <p:cNvPr id="3" name="Espace réservé du texte 2">
            <a:extLst>
              <a:ext uri="{FF2B5EF4-FFF2-40B4-BE49-F238E27FC236}">
                <a16:creationId xmlns:a16="http://schemas.microsoft.com/office/drawing/2014/main" id="{37AB2ADB-89D0-6705-B504-48E0CA7B61EF}"/>
              </a:ext>
            </a:extLst>
          </p:cNvPr>
          <p:cNvSpPr>
            <a:spLocks noGrp="1"/>
          </p:cNvSpPr>
          <p:nvPr>
            <p:ph type="body" idx="1"/>
          </p:nvPr>
        </p:nvSpPr>
        <p:spPr/>
        <p:txBody>
          <a:bodyPr/>
          <a:lstStyle/>
          <a:p>
            <a:r>
              <a:rPr lang="en-US" dirty="0">
                <a:hlinkClick r:id="rId3"/>
              </a:rPr>
              <a:t>I Investigated the City That Traps Homeless People Forever...</a:t>
            </a:r>
            <a:endParaRPr lang="fr-CA" dirty="0"/>
          </a:p>
        </p:txBody>
      </p:sp>
    </p:spTree>
    <p:extLst>
      <p:ext uri="{BB962C8B-B14F-4D97-AF65-F5344CB8AC3E}">
        <p14:creationId xmlns:p14="http://schemas.microsoft.com/office/powerpoint/2010/main" val="323750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4E56B7D-5ED4-6041-3976-F45AEC45D056}"/>
              </a:ext>
            </a:extLst>
          </p:cNvPr>
          <p:cNvSpPr>
            <a:spLocks noGrp="1"/>
          </p:cNvSpPr>
          <p:nvPr>
            <p:ph type="title"/>
          </p:nvPr>
        </p:nvSpPr>
        <p:spPr/>
        <p:txBody>
          <a:bodyPr/>
          <a:lstStyle/>
          <a:p>
            <a:r>
              <a:rPr lang="fr-CA" dirty="0"/>
              <a:t>L’alcoolisme p.159</a:t>
            </a:r>
          </a:p>
        </p:txBody>
      </p:sp>
      <p:sp>
        <p:nvSpPr>
          <p:cNvPr id="7" name="Espace réservé du contenu 6">
            <a:extLst>
              <a:ext uri="{FF2B5EF4-FFF2-40B4-BE49-F238E27FC236}">
                <a16:creationId xmlns:a16="http://schemas.microsoft.com/office/drawing/2014/main" id="{DE370EAA-C1BD-FD9E-48A9-A37043F357DF}"/>
              </a:ext>
            </a:extLst>
          </p:cNvPr>
          <p:cNvSpPr>
            <a:spLocks noGrp="1"/>
          </p:cNvSpPr>
          <p:nvPr>
            <p:ph idx="1"/>
          </p:nvPr>
        </p:nvSpPr>
        <p:spPr/>
        <p:txBody>
          <a:bodyPr/>
          <a:lstStyle/>
          <a:p>
            <a:r>
              <a:rPr lang="fr-FR" dirty="0"/>
              <a:t>L’alcoolisme est la dépendance aux boissons  alcoolisées. C’est la toxicomanie la plus  répandue après le tabagisme. Boire un verre  fait partie des plaisirs de la vie et est  socialement accepté. Cette consommation  devient un problème lorsqu’elle est  inappropriée, lorsque la personne ne peut  s’empêcher de consommer et lorsqu’elle a  des conséquences négatives personnelles, sociale etc.</a:t>
            </a:r>
            <a:endParaRPr lang="fr-CA" dirty="0"/>
          </a:p>
        </p:txBody>
      </p:sp>
    </p:spTree>
    <p:extLst>
      <p:ext uri="{BB962C8B-B14F-4D97-AF65-F5344CB8AC3E}">
        <p14:creationId xmlns:p14="http://schemas.microsoft.com/office/powerpoint/2010/main" val="435038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7756263" cy="1054250"/>
          </a:xfrm>
        </p:spPr>
        <p:txBody>
          <a:bodyPr/>
          <a:lstStyle/>
          <a:p>
            <a:r>
              <a:rPr lang="fr-CA" dirty="0"/>
              <a:t>Portrait de la toxicomanie au Québec</a:t>
            </a:r>
          </a:p>
        </p:txBody>
      </p:sp>
      <p:sp>
        <p:nvSpPr>
          <p:cNvPr id="4" name="Espace réservé du contenu 3"/>
          <p:cNvSpPr>
            <a:spLocks noGrp="1"/>
          </p:cNvSpPr>
          <p:nvPr>
            <p:ph sz="quarter" idx="14"/>
          </p:nvPr>
        </p:nvSpPr>
        <p:spPr>
          <a:xfrm>
            <a:off x="4572000" y="2240280"/>
            <a:ext cx="4392488" cy="4429080"/>
          </a:xfrm>
        </p:spPr>
        <p:txBody>
          <a:bodyPr/>
          <a:lstStyle/>
          <a:p>
            <a:r>
              <a:rPr lang="fr-CA" dirty="0"/>
              <a:t>Près de 15% des Québécois estiment avoir une consommation d’alcool à risque.</a:t>
            </a:r>
          </a:p>
          <a:p>
            <a:pPr marL="0" indent="0">
              <a:buNone/>
            </a:pPr>
            <a:endParaRPr lang="fr-CA" dirty="0"/>
          </a:p>
          <a:p>
            <a:r>
              <a:rPr lang="fr-CA" dirty="0"/>
              <a:t>Quelque 30%rapportent au moins un problème consécutif à la consommation d’alcool d’un autre buveur.</a:t>
            </a:r>
          </a:p>
          <a:p>
            <a:endParaRPr lang="fr-CA"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60727" y="2060848"/>
            <a:ext cx="4032240"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85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04664"/>
            <a:ext cx="7756263" cy="1054250"/>
          </a:xfrm>
        </p:spPr>
        <p:txBody>
          <a:bodyPr/>
          <a:lstStyle/>
          <a:p>
            <a:r>
              <a:rPr lang="fr-CA" dirty="0"/>
              <a:t>Portrait de la toxicomanie au Québec</a:t>
            </a:r>
          </a:p>
        </p:txBody>
      </p:sp>
      <p:sp>
        <p:nvSpPr>
          <p:cNvPr id="3" name="Espace réservé du contenu 2"/>
          <p:cNvSpPr>
            <a:spLocks noGrp="1"/>
          </p:cNvSpPr>
          <p:nvPr>
            <p:ph sz="quarter" idx="13"/>
          </p:nvPr>
        </p:nvSpPr>
        <p:spPr>
          <a:xfrm>
            <a:off x="179512" y="2240280"/>
            <a:ext cx="4310192" cy="4429080"/>
          </a:xfrm>
        </p:spPr>
        <p:txBody>
          <a:bodyPr>
            <a:normAutofit/>
          </a:bodyPr>
          <a:lstStyle/>
          <a:p>
            <a:r>
              <a:rPr lang="fr-CA" dirty="0"/>
              <a:t>La vie d’un Québécois sur trois est touchée par la consommation d’alcool d’un proche ou d’une connaissance.</a:t>
            </a:r>
          </a:p>
          <a:p>
            <a:r>
              <a:rPr lang="fr-CA" dirty="0"/>
              <a:t>Près de 2% des Québécois de 15 ans et plus répondaient aux critères de dépendances à l’alcool au cours des douze mois précédant l’enquête. </a:t>
            </a:r>
          </a:p>
          <a:p>
            <a:endParaRPr lang="fr-CA"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355976" y="1916832"/>
            <a:ext cx="5112567"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9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717CD66-06F0-96B2-330F-DD913B02E115}"/>
              </a:ext>
            </a:extLst>
          </p:cNvPr>
          <p:cNvPicPr>
            <a:picLocks noGrp="1" noChangeAspect="1"/>
          </p:cNvPicPr>
          <p:nvPr>
            <p:ph idx="1"/>
          </p:nvPr>
        </p:nvPicPr>
        <p:blipFill>
          <a:blip r:embed="rId2"/>
          <a:stretch>
            <a:fillRect/>
          </a:stretch>
        </p:blipFill>
        <p:spPr>
          <a:xfrm>
            <a:off x="688490" y="332656"/>
            <a:ext cx="7555918" cy="6264695"/>
          </a:xfrm>
          <a:noFill/>
        </p:spPr>
      </p:pic>
    </p:spTree>
    <p:extLst>
      <p:ext uri="{BB962C8B-B14F-4D97-AF65-F5344CB8AC3E}">
        <p14:creationId xmlns:p14="http://schemas.microsoft.com/office/powerpoint/2010/main" val="227834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D407E7E-448D-3111-170A-9D7F98B865E4}"/>
              </a:ext>
            </a:extLst>
          </p:cNvPr>
          <p:cNvSpPr>
            <a:spLocks noGrp="1"/>
          </p:cNvSpPr>
          <p:nvPr>
            <p:ph idx="1"/>
          </p:nvPr>
        </p:nvSpPr>
        <p:spPr/>
        <p:txBody>
          <a:bodyPr>
            <a:normAutofit fontScale="92500"/>
          </a:bodyPr>
          <a:lstStyle/>
          <a:p>
            <a:r>
              <a:rPr lang="fr-FR" dirty="0"/>
              <a:t>Des difficultés d’adaptation  après un événement stressant  (mortalité, échec, séparation) </a:t>
            </a:r>
          </a:p>
          <a:p>
            <a:r>
              <a:rPr lang="fr-FR" dirty="0"/>
              <a:t>Une consommation d’alcool  précoce à cause d’un membre  alcoolique dans la famille </a:t>
            </a:r>
          </a:p>
          <a:p>
            <a:r>
              <a:rPr lang="fr-FR" dirty="0"/>
              <a:t> La présence d’un membre  alcoolique dans la famille</a:t>
            </a:r>
          </a:p>
          <a:p>
            <a:r>
              <a:rPr lang="fr-FR" dirty="0"/>
              <a:t> Une faible estime de soi </a:t>
            </a:r>
          </a:p>
          <a:p>
            <a:r>
              <a:rPr lang="fr-FR" dirty="0"/>
              <a:t>Une famille dysfonctionnelle  (enfance difficile) </a:t>
            </a:r>
          </a:p>
          <a:p>
            <a:r>
              <a:rPr lang="fr-FR" dirty="0"/>
              <a:t> Un sentiment de vide,  des problèmes de passé  non résolu </a:t>
            </a:r>
          </a:p>
          <a:p>
            <a:r>
              <a:rPr lang="fr-FR" dirty="0"/>
              <a:t> Un environnement valorisant la consommation d’alcool</a:t>
            </a:r>
            <a:endParaRPr lang="fr-CA" dirty="0"/>
          </a:p>
        </p:txBody>
      </p:sp>
      <p:sp>
        <p:nvSpPr>
          <p:cNvPr id="3" name="Titre 2">
            <a:extLst>
              <a:ext uri="{FF2B5EF4-FFF2-40B4-BE49-F238E27FC236}">
                <a16:creationId xmlns:a16="http://schemas.microsoft.com/office/drawing/2014/main" id="{D2AF46EB-7C74-E150-51DC-549CA0DD0669}"/>
              </a:ext>
            </a:extLst>
          </p:cNvPr>
          <p:cNvSpPr>
            <a:spLocks noGrp="1"/>
          </p:cNvSpPr>
          <p:nvPr>
            <p:ph type="title"/>
          </p:nvPr>
        </p:nvSpPr>
        <p:spPr/>
        <p:txBody>
          <a:bodyPr/>
          <a:lstStyle/>
          <a:p>
            <a:r>
              <a:rPr lang="fr-CA" dirty="0"/>
              <a:t>Facteur de risques</a:t>
            </a:r>
          </a:p>
        </p:txBody>
      </p:sp>
    </p:spTree>
    <p:extLst>
      <p:ext uri="{BB962C8B-B14F-4D97-AF65-F5344CB8AC3E}">
        <p14:creationId xmlns:p14="http://schemas.microsoft.com/office/powerpoint/2010/main" val="283948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A78240D-8EE9-0655-4D40-3D375FD8D2F8}"/>
              </a:ext>
            </a:extLst>
          </p:cNvPr>
          <p:cNvSpPr>
            <a:spLocks noGrp="1"/>
          </p:cNvSpPr>
          <p:nvPr>
            <p:ph idx="1"/>
          </p:nvPr>
        </p:nvSpPr>
        <p:spPr/>
        <p:txBody>
          <a:bodyPr>
            <a:normAutofit fontScale="92500" lnSpcReduction="10000"/>
          </a:bodyPr>
          <a:lstStyle/>
          <a:p>
            <a:r>
              <a:rPr lang="fr-FR" dirty="0"/>
              <a:t>Des problèmes de santé </a:t>
            </a:r>
          </a:p>
          <a:p>
            <a:r>
              <a:rPr lang="fr-FR" dirty="0"/>
              <a:t> Des saignements  gastro-intestinaux, une cirrhose</a:t>
            </a:r>
          </a:p>
          <a:p>
            <a:r>
              <a:rPr lang="fr-FR" dirty="0"/>
              <a:t> Des problèmes respiratoires </a:t>
            </a:r>
          </a:p>
          <a:p>
            <a:r>
              <a:rPr lang="fr-FR" dirty="0"/>
              <a:t>Une dépression</a:t>
            </a:r>
          </a:p>
          <a:p>
            <a:r>
              <a:rPr lang="fr-FR" dirty="0"/>
              <a:t> Un manque de jugement  amenant la personne à  se bagarrer ou à avoir des  relations sexuelles non  protégées </a:t>
            </a:r>
          </a:p>
          <a:p>
            <a:r>
              <a:rPr lang="fr-FR" dirty="0"/>
              <a:t>Une perte de mémoire</a:t>
            </a:r>
          </a:p>
          <a:p>
            <a:r>
              <a:rPr lang="fr-FR" dirty="0"/>
              <a:t> Une séparation, un divorce</a:t>
            </a:r>
          </a:p>
          <a:p>
            <a:r>
              <a:rPr lang="fr-FR" dirty="0"/>
              <a:t> Une perte d’emploi ou de  permis de conduire </a:t>
            </a:r>
          </a:p>
          <a:p>
            <a:r>
              <a:rPr lang="fr-FR" dirty="0"/>
              <a:t> Des problèmes financiers ou judiciaires</a:t>
            </a:r>
            <a:endParaRPr lang="fr-CA" dirty="0"/>
          </a:p>
        </p:txBody>
      </p:sp>
      <p:sp>
        <p:nvSpPr>
          <p:cNvPr id="3" name="Titre 2">
            <a:extLst>
              <a:ext uri="{FF2B5EF4-FFF2-40B4-BE49-F238E27FC236}">
                <a16:creationId xmlns:a16="http://schemas.microsoft.com/office/drawing/2014/main" id="{13854511-F04C-62BD-05B5-F2AA25353AFD}"/>
              </a:ext>
            </a:extLst>
          </p:cNvPr>
          <p:cNvSpPr>
            <a:spLocks noGrp="1"/>
          </p:cNvSpPr>
          <p:nvPr>
            <p:ph type="title"/>
          </p:nvPr>
        </p:nvSpPr>
        <p:spPr/>
        <p:txBody>
          <a:bodyPr/>
          <a:lstStyle/>
          <a:p>
            <a:r>
              <a:rPr lang="fr-CA" dirty="0"/>
              <a:t>Conséquence sur la personne</a:t>
            </a:r>
          </a:p>
        </p:txBody>
      </p:sp>
    </p:spTree>
    <p:extLst>
      <p:ext uri="{BB962C8B-B14F-4D97-AF65-F5344CB8AC3E}">
        <p14:creationId xmlns:p14="http://schemas.microsoft.com/office/powerpoint/2010/main" val="145373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16632"/>
            <a:ext cx="6619652" cy="661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002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F31F00A-5AEC-D155-36AA-854B042566D7}"/>
              </a:ext>
            </a:extLst>
          </p:cNvPr>
          <p:cNvSpPr>
            <a:spLocks noGrp="1"/>
          </p:cNvSpPr>
          <p:nvPr>
            <p:ph idx="1"/>
          </p:nvPr>
        </p:nvSpPr>
        <p:spPr/>
        <p:txBody>
          <a:bodyPr/>
          <a:lstStyle/>
          <a:p>
            <a:r>
              <a:rPr lang="fr-FR" dirty="0"/>
              <a:t>Des sentiments : – de trahison – de honte – de culpabilité – d’impuissance</a:t>
            </a:r>
          </a:p>
          <a:p>
            <a:r>
              <a:rPr lang="fr-FR" dirty="0"/>
              <a:t> Une augmentation du risque  d’être violenté </a:t>
            </a:r>
          </a:p>
          <a:p>
            <a:r>
              <a:rPr lang="fr-FR" dirty="0"/>
              <a:t>Un sentiment d’insécurité</a:t>
            </a:r>
            <a:endParaRPr lang="fr-CA" dirty="0"/>
          </a:p>
        </p:txBody>
      </p:sp>
      <p:sp>
        <p:nvSpPr>
          <p:cNvPr id="3" name="Titre 2">
            <a:extLst>
              <a:ext uri="{FF2B5EF4-FFF2-40B4-BE49-F238E27FC236}">
                <a16:creationId xmlns:a16="http://schemas.microsoft.com/office/drawing/2014/main" id="{A1859D24-21FB-B828-1A50-00DF2287122D}"/>
              </a:ext>
            </a:extLst>
          </p:cNvPr>
          <p:cNvSpPr>
            <a:spLocks noGrp="1"/>
          </p:cNvSpPr>
          <p:nvPr>
            <p:ph type="title"/>
          </p:nvPr>
        </p:nvSpPr>
        <p:spPr/>
        <p:txBody>
          <a:bodyPr/>
          <a:lstStyle/>
          <a:p>
            <a:r>
              <a:rPr lang="fr-CA" dirty="0"/>
              <a:t>Conséquence pour l’entourage</a:t>
            </a:r>
          </a:p>
        </p:txBody>
      </p:sp>
    </p:spTree>
    <p:extLst>
      <p:ext uri="{BB962C8B-B14F-4D97-AF65-F5344CB8AC3E}">
        <p14:creationId xmlns:p14="http://schemas.microsoft.com/office/powerpoint/2010/main" val="4065601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758B131-B4CD-CC3B-F1EA-58CD72C2E83F}"/>
              </a:ext>
            </a:extLst>
          </p:cNvPr>
          <p:cNvSpPr>
            <a:spLocks noGrp="1"/>
          </p:cNvSpPr>
          <p:nvPr>
            <p:ph idx="1"/>
          </p:nvPr>
        </p:nvSpPr>
        <p:spPr/>
        <p:txBody>
          <a:bodyPr>
            <a:normAutofit lnSpcReduction="10000"/>
          </a:bodyPr>
          <a:lstStyle/>
          <a:p>
            <a:r>
              <a:rPr lang="fr-FR" dirty="0"/>
              <a:t>Des nausées et des vomissements </a:t>
            </a:r>
          </a:p>
          <a:p>
            <a:r>
              <a:rPr lang="fr-FR" dirty="0"/>
              <a:t>De la diaphorèse </a:t>
            </a:r>
          </a:p>
          <a:p>
            <a:r>
              <a:rPr lang="fr-FR" dirty="0"/>
              <a:t>De l’anxiété  </a:t>
            </a:r>
          </a:p>
          <a:p>
            <a:r>
              <a:rPr lang="fr-FR" dirty="0"/>
              <a:t>De l’insomnie </a:t>
            </a:r>
          </a:p>
          <a:p>
            <a:r>
              <a:rPr lang="fr-FR" dirty="0"/>
              <a:t> Des tremblements intenses (mains) </a:t>
            </a:r>
          </a:p>
          <a:p>
            <a:r>
              <a:rPr lang="fr-FR" dirty="0"/>
              <a:t>De la tachycardie </a:t>
            </a:r>
          </a:p>
          <a:p>
            <a:r>
              <a:rPr lang="fr-FR" dirty="0"/>
              <a:t>De la déshydratation ,de l’agitation, de l’irritabilité et de l’agressivité </a:t>
            </a:r>
          </a:p>
          <a:p>
            <a:r>
              <a:rPr lang="fr-FR" dirty="0"/>
              <a:t>Des hallucinations visuelles et de la confusion</a:t>
            </a:r>
            <a:endParaRPr lang="fr-CA" dirty="0"/>
          </a:p>
        </p:txBody>
      </p:sp>
      <p:sp>
        <p:nvSpPr>
          <p:cNvPr id="3" name="Titre 2">
            <a:extLst>
              <a:ext uri="{FF2B5EF4-FFF2-40B4-BE49-F238E27FC236}">
                <a16:creationId xmlns:a16="http://schemas.microsoft.com/office/drawing/2014/main" id="{BE5E968B-62A6-34DD-E72F-3E7E5F53A574}"/>
              </a:ext>
            </a:extLst>
          </p:cNvPr>
          <p:cNvSpPr>
            <a:spLocks noGrp="1"/>
          </p:cNvSpPr>
          <p:nvPr>
            <p:ph type="title"/>
          </p:nvPr>
        </p:nvSpPr>
        <p:spPr/>
        <p:txBody>
          <a:bodyPr/>
          <a:lstStyle/>
          <a:p>
            <a:r>
              <a:rPr lang="fr-CA" dirty="0"/>
              <a:t>Les signes de sevrages de l’alcool</a:t>
            </a:r>
          </a:p>
        </p:txBody>
      </p:sp>
    </p:spTree>
    <p:extLst>
      <p:ext uri="{BB962C8B-B14F-4D97-AF65-F5344CB8AC3E}">
        <p14:creationId xmlns:p14="http://schemas.microsoft.com/office/powerpoint/2010/main" val="1113791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7A06FD-5E80-B792-936B-0B702F26557F}"/>
              </a:ext>
            </a:extLst>
          </p:cNvPr>
          <p:cNvSpPr>
            <a:spLocks noGrp="1"/>
          </p:cNvSpPr>
          <p:nvPr>
            <p:ph type="title"/>
          </p:nvPr>
        </p:nvSpPr>
        <p:spPr>
          <a:xfrm>
            <a:off x="690040" y="1204857"/>
            <a:ext cx="7754713" cy="1910716"/>
          </a:xfrm>
        </p:spPr>
        <p:txBody>
          <a:bodyPr anchor="b">
            <a:normAutofit/>
          </a:bodyPr>
          <a:lstStyle/>
          <a:p>
            <a:r>
              <a:rPr lang="fr-CA" dirty="0"/>
              <a:t>Mise en situation p.164-165</a:t>
            </a:r>
          </a:p>
        </p:txBody>
      </p:sp>
    </p:spTree>
    <p:extLst>
      <p:ext uri="{BB962C8B-B14F-4D97-AF65-F5344CB8AC3E}">
        <p14:creationId xmlns:p14="http://schemas.microsoft.com/office/powerpoint/2010/main" val="3994058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8B53D19-2B68-E2AD-0E29-90D7D45E6EEE}"/>
              </a:ext>
            </a:extLst>
          </p:cNvPr>
          <p:cNvSpPr>
            <a:spLocks noGrp="1"/>
          </p:cNvSpPr>
          <p:nvPr>
            <p:ph idx="1"/>
          </p:nvPr>
        </p:nvSpPr>
        <p:spPr/>
        <p:txBody>
          <a:bodyPr/>
          <a:lstStyle/>
          <a:p>
            <a:r>
              <a:rPr lang="fr-FR" dirty="0"/>
              <a:t>Les chutes fréquentes sans raison apparente </a:t>
            </a:r>
          </a:p>
          <a:p>
            <a:r>
              <a:rPr lang="fr-FR" dirty="0"/>
              <a:t> Des troubles de l’élocution, une perte de coordination </a:t>
            </a:r>
          </a:p>
          <a:p>
            <a:r>
              <a:rPr lang="fr-FR" dirty="0"/>
              <a:t> La présence de bouteilles ou de canettes vides dans son environnement </a:t>
            </a:r>
          </a:p>
          <a:p>
            <a:r>
              <a:rPr lang="fr-FR" dirty="0"/>
              <a:t> La négligence corporelle ou environnementale </a:t>
            </a:r>
          </a:p>
          <a:p>
            <a:r>
              <a:rPr lang="fr-FR" dirty="0"/>
              <a:t> La difficulté à dormir</a:t>
            </a:r>
          </a:p>
          <a:p>
            <a:r>
              <a:rPr lang="fr-FR" dirty="0"/>
              <a:t> La nervosité ,l’irritabilité, l’agressivité ,confusion</a:t>
            </a:r>
            <a:endParaRPr lang="fr-CA" dirty="0"/>
          </a:p>
        </p:txBody>
      </p:sp>
      <p:sp>
        <p:nvSpPr>
          <p:cNvPr id="3" name="Titre 2">
            <a:extLst>
              <a:ext uri="{FF2B5EF4-FFF2-40B4-BE49-F238E27FC236}">
                <a16:creationId xmlns:a16="http://schemas.microsoft.com/office/drawing/2014/main" id="{50FE99C6-AD1C-AF2B-74B9-256B45CDE7B1}"/>
              </a:ext>
            </a:extLst>
          </p:cNvPr>
          <p:cNvSpPr>
            <a:spLocks noGrp="1"/>
          </p:cNvSpPr>
          <p:nvPr>
            <p:ph type="title"/>
          </p:nvPr>
        </p:nvSpPr>
        <p:spPr/>
        <p:txBody>
          <a:bodyPr/>
          <a:lstStyle/>
          <a:p>
            <a:r>
              <a:rPr lang="fr-CA" sz="4000" dirty="0"/>
              <a:t>Les indices de la consommation d’alcool chez les personnes âgées</a:t>
            </a:r>
          </a:p>
        </p:txBody>
      </p:sp>
    </p:spTree>
    <p:extLst>
      <p:ext uri="{BB962C8B-B14F-4D97-AF65-F5344CB8AC3E}">
        <p14:creationId xmlns:p14="http://schemas.microsoft.com/office/powerpoint/2010/main" val="282810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9C33BC-A404-ADAB-E7C9-9CE62B6D492A}"/>
              </a:ext>
            </a:extLst>
          </p:cNvPr>
          <p:cNvSpPr>
            <a:spLocks noGrp="1"/>
          </p:cNvSpPr>
          <p:nvPr>
            <p:ph idx="1"/>
          </p:nvPr>
        </p:nvSpPr>
        <p:spPr/>
        <p:txBody>
          <a:bodyPr/>
          <a:lstStyle/>
          <a:p>
            <a:r>
              <a:rPr lang="fr-FR" dirty="0"/>
              <a:t>retraite forcée</a:t>
            </a:r>
          </a:p>
          <a:p>
            <a:r>
              <a:rPr lang="fr-FR" dirty="0"/>
              <a:t>perte d’un être cher</a:t>
            </a:r>
          </a:p>
          <a:p>
            <a:r>
              <a:rPr lang="fr-FR" dirty="0"/>
              <a:t> sentiment d’inutilité</a:t>
            </a:r>
          </a:p>
          <a:p>
            <a:r>
              <a:rPr lang="fr-FR" dirty="0"/>
              <a:t> contraintes financières</a:t>
            </a:r>
          </a:p>
          <a:p>
            <a:r>
              <a:rPr lang="fr-FR" dirty="0"/>
              <a:t> perte de capacités physiques</a:t>
            </a:r>
          </a:p>
          <a:p>
            <a:r>
              <a:rPr lang="fr-FR" dirty="0"/>
              <a:t>perte d’autonomie</a:t>
            </a:r>
            <a:endParaRPr lang="fr-CA" dirty="0"/>
          </a:p>
        </p:txBody>
      </p:sp>
      <p:sp>
        <p:nvSpPr>
          <p:cNvPr id="3" name="Titre 2">
            <a:extLst>
              <a:ext uri="{FF2B5EF4-FFF2-40B4-BE49-F238E27FC236}">
                <a16:creationId xmlns:a16="http://schemas.microsoft.com/office/drawing/2014/main" id="{8687A5F7-1201-4A0C-E84A-A1DB9F8336E4}"/>
              </a:ext>
            </a:extLst>
          </p:cNvPr>
          <p:cNvSpPr>
            <a:spLocks noGrp="1"/>
          </p:cNvSpPr>
          <p:nvPr>
            <p:ph type="title"/>
          </p:nvPr>
        </p:nvSpPr>
        <p:spPr/>
        <p:txBody>
          <a:bodyPr/>
          <a:lstStyle/>
          <a:p>
            <a:r>
              <a:rPr lang="fr-CA" dirty="0"/>
              <a:t>Facteur de risque chez les personnes âgées</a:t>
            </a:r>
          </a:p>
        </p:txBody>
      </p:sp>
    </p:spTree>
    <p:extLst>
      <p:ext uri="{BB962C8B-B14F-4D97-AF65-F5344CB8AC3E}">
        <p14:creationId xmlns:p14="http://schemas.microsoft.com/office/powerpoint/2010/main" val="39365219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0BD086B-59E3-6759-1303-A0874FF7F3C3}"/>
              </a:ext>
            </a:extLst>
          </p:cNvPr>
          <p:cNvSpPr>
            <a:spLocks noGrp="1"/>
          </p:cNvSpPr>
          <p:nvPr>
            <p:ph idx="1"/>
          </p:nvPr>
        </p:nvSpPr>
        <p:spPr/>
        <p:txBody>
          <a:bodyPr>
            <a:normAutofit fontScale="92500"/>
          </a:bodyPr>
          <a:lstStyle/>
          <a:p>
            <a:r>
              <a:rPr lang="fr-FR" dirty="0"/>
              <a:t> La dépendance médicamenteuse se définit comme étant une dépendance à  un ou plusieurs médicaments utilisés à une fin autre que celle initialement  prévue, par exemple, prendre du </a:t>
            </a:r>
            <a:r>
              <a:rPr lang="fr-FR" dirty="0" err="1"/>
              <a:t>Ritalin</a:t>
            </a:r>
            <a:r>
              <a:rPr lang="fr-FR" dirty="0"/>
              <a:t> pour augmenter ses performances  scolaires quand on ne souffre pas de trouble déficitaire de l’attention avec  hyperactivité (TDAH) ou prendre des analgésiques sans présence de douleur.  Autrement dit, une personne a une dépendance médicamenteuse lorsqu’elle  prend un médicament sans avoir un diagnostic ou un problème de santé  nécessitant son utilisation</a:t>
            </a:r>
            <a:endParaRPr lang="fr-CA" dirty="0"/>
          </a:p>
        </p:txBody>
      </p:sp>
      <p:sp>
        <p:nvSpPr>
          <p:cNvPr id="3" name="Titre 2">
            <a:extLst>
              <a:ext uri="{FF2B5EF4-FFF2-40B4-BE49-F238E27FC236}">
                <a16:creationId xmlns:a16="http://schemas.microsoft.com/office/drawing/2014/main" id="{26538E75-FC6C-C7FD-6481-890E94CD517C}"/>
              </a:ext>
            </a:extLst>
          </p:cNvPr>
          <p:cNvSpPr>
            <a:spLocks noGrp="1"/>
          </p:cNvSpPr>
          <p:nvPr>
            <p:ph type="title"/>
          </p:nvPr>
        </p:nvSpPr>
        <p:spPr/>
        <p:txBody>
          <a:bodyPr/>
          <a:lstStyle/>
          <a:p>
            <a:r>
              <a:rPr lang="fr-CA" dirty="0"/>
              <a:t>La dépendance médicamenteuse p.166</a:t>
            </a:r>
          </a:p>
        </p:txBody>
      </p:sp>
    </p:spTree>
    <p:extLst>
      <p:ext uri="{BB962C8B-B14F-4D97-AF65-F5344CB8AC3E}">
        <p14:creationId xmlns:p14="http://schemas.microsoft.com/office/powerpoint/2010/main" val="936201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A870264-7C9A-B5C7-67B9-011BED08731C}"/>
              </a:ext>
            </a:extLst>
          </p:cNvPr>
          <p:cNvSpPr>
            <a:spLocks noGrp="1"/>
          </p:cNvSpPr>
          <p:nvPr>
            <p:ph idx="1"/>
          </p:nvPr>
        </p:nvSpPr>
        <p:spPr/>
        <p:txBody>
          <a:bodyPr/>
          <a:lstStyle/>
          <a:p>
            <a:r>
              <a:rPr lang="fr-FR" dirty="0"/>
              <a:t>Les analgésiques </a:t>
            </a:r>
          </a:p>
          <a:p>
            <a:r>
              <a:rPr lang="fr-FR" dirty="0"/>
              <a:t> Les antidépresseurs </a:t>
            </a:r>
          </a:p>
          <a:p>
            <a:r>
              <a:rPr lang="fr-FR" dirty="0"/>
              <a:t> Les antihistaminiques </a:t>
            </a:r>
          </a:p>
          <a:p>
            <a:r>
              <a:rPr lang="fr-FR" dirty="0"/>
              <a:t> Les antimigraineux </a:t>
            </a:r>
          </a:p>
          <a:p>
            <a:r>
              <a:rPr lang="fr-FR" dirty="0"/>
              <a:t> Les anxiolytiques </a:t>
            </a:r>
          </a:p>
          <a:p>
            <a:r>
              <a:rPr lang="fr-FR" dirty="0"/>
              <a:t> Les hypnotiques </a:t>
            </a:r>
          </a:p>
          <a:p>
            <a:r>
              <a:rPr lang="fr-FR" dirty="0"/>
              <a:t> Les somnifères </a:t>
            </a:r>
          </a:p>
          <a:p>
            <a:r>
              <a:rPr lang="fr-FR" dirty="0"/>
              <a:t>Les stimulants</a:t>
            </a:r>
            <a:endParaRPr lang="fr-CA" dirty="0"/>
          </a:p>
        </p:txBody>
      </p:sp>
      <p:sp>
        <p:nvSpPr>
          <p:cNvPr id="3" name="Titre 2">
            <a:extLst>
              <a:ext uri="{FF2B5EF4-FFF2-40B4-BE49-F238E27FC236}">
                <a16:creationId xmlns:a16="http://schemas.microsoft.com/office/drawing/2014/main" id="{606DE519-DC20-F479-B371-15676566E08A}"/>
              </a:ext>
            </a:extLst>
          </p:cNvPr>
          <p:cNvSpPr>
            <a:spLocks noGrp="1"/>
          </p:cNvSpPr>
          <p:nvPr>
            <p:ph type="title"/>
          </p:nvPr>
        </p:nvSpPr>
        <p:spPr/>
        <p:txBody>
          <a:bodyPr/>
          <a:lstStyle/>
          <a:p>
            <a:r>
              <a:rPr lang="fr-CA" dirty="0"/>
              <a:t>Les médicaments les plus utilisés</a:t>
            </a:r>
          </a:p>
        </p:txBody>
      </p:sp>
    </p:spTree>
    <p:extLst>
      <p:ext uri="{BB962C8B-B14F-4D97-AF65-F5344CB8AC3E}">
        <p14:creationId xmlns:p14="http://schemas.microsoft.com/office/powerpoint/2010/main" val="3828723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6B1BA6-F05E-06B4-9225-05AC54F7F7A4}"/>
              </a:ext>
            </a:extLst>
          </p:cNvPr>
          <p:cNvSpPr>
            <a:spLocks noGrp="1"/>
          </p:cNvSpPr>
          <p:nvPr>
            <p:ph idx="1"/>
          </p:nvPr>
        </p:nvSpPr>
        <p:spPr/>
        <p:txBody>
          <a:bodyPr>
            <a:normAutofit fontScale="92500" lnSpcReduction="20000"/>
          </a:bodyPr>
          <a:lstStyle/>
          <a:p>
            <a:r>
              <a:rPr lang="fr-FR" dirty="0"/>
              <a:t>Une automédication excessive </a:t>
            </a:r>
          </a:p>
          <a:p>
            <a:r>
              <a:rPr lang="fr-FR" dirty="0"/>
              <a:t>La tendance à toujours demander une dose plus forte que celle prescrite </a:t>
            </a:r>
          </a:p>
          <a:p>
            <a:r>
              <a:rPr lang="fr-FR" dirty="0"/>
              <a:t>L’insistance constante d’avoir sa médication en cas d’hospitalisation </a:t>
            </a:r>
          </a:p>
          <a:p>
            <a:r>
              <a:rPr lang="fr-FR" dirty="0"/>
              <a:t> L’utilisation inappropriée des médicaments en vente libre </a:t>
            </a:r>
          </a:p>
          <a:p>
            <a:r>
              <a:rPr lang="fr-FR" dirty="0"/>
              <a:t>L’obtention de médicaments d’ordonnance sur le marché noir </a:t>
            </a:r>
          </a:p>
          <a:p>
            <a:r>
              <a:rPr lang="fr-FR" dirty="0"/>
              <a:t> La poursuite de la prise des médicaments malgré l’amélioration  de l’état de santé </a:t>
            </a:r>
          </a:p>
          <a:p>
            <a:r>
              <a:rPr lang="fr-FR" dirty="0"/>
              <a:t>L’attitude défensive envers la prise de médicaments </a:t>
            </a:r>
            <a:endParaRPr lang="fr-CA" dirty="0"/>
          </a:p>
        </p:txBody>
      </p:sp>
      <p:sp>
        <p:nvSpPr>
          <p:cNvPr id="3" name="Titre 2">
            <a:extLst>
              <a:ext uri="{FF2B5EF4-FFF2-40B4-BE49-F238E27FC236}">
                <a16:creationId xmlns:a16="http://schemas.microsoft.com/office/drawing/2014/main" id="{DEA1A434-B852-B444-6304-D8B98EB0E8BE}"/>
              </a:ext>
            </a:extLst>
          </p:cNvPr>
          <p:cNvSpPr>
            <a:spLocks noGrp="1"/>
          </p:cNvSpPr>
          <p:nvPr>
            <p:ph type="title"/>
          </p:nvPr>
        </p:nvSpPr>
        <p:spPr/>
        <p:txBody>
          <a:bodyPr/>
          <a:lstStyle/>
          <a:p>
            <a:r>
              <a:rPr lang="fr-CA" dirty="0"/>
              <a:t>Les indices….</a:t>
            </a:r>
          </a:p>
        </p:txBody>
      </p:sp>
    </p:spTree>
    <p:extLst>
      <p:ext uri="{BB962C8B-B14F-4D97-AF65-F5344CB8AC3E}">
        <p14:creationId xmlns:p14="http://schemas.microsoft.com/office/powerpoint/2010/main" val="3828573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1A8F49-3819-D77B-6005-BF1B947E0278}"/>
              </a:ext>
            </a:extLst>
          </p:cNvPr>
          <p:cNvSpPr>
            <a:spLocks noGrp="1"/>
          </p:cNvSpPr>
          <p:nvPr>
            <p:ph type="title"/>
          </p:nvPr>
        </p:nvSpPr>
        <p:spPr/>
        <p:txBody>
          <a:bodyPr/>
          <a:lstStyle/>
          <a:p>
            <a:r>
              <a:rPr lang="fr-CA" dirty="0"/>
              <a:t>Mise en situation de </a:t>
            </a:r>
            <a:r>
              <a:rPr lang="fr-CA" dirty="0" err="1"/>
              <a:t>M.Dupéré</a:t>
            </a:r>
            <a:r>
              <a:rPr lang="fr-CA" dirty="0"/>
              <a:t> p.167-168</a:t>
            </a:r>
          </a:p>
        </p:txBody>
      </p:sp>
    </p:spTree>
    <p:extLst>
      <p:ext uri="{BB962C8B-B14F-4D97-AF65-F5344CB8AC3E}">
        <p14:creationId xmlns:p14="http://schemas.microsoft.com/office/powerpoint/2010/main" val="1468490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A456024-2812-61BF-4DAD-FF5F75D998D3}"/>
              </a:ext>
            </a:extLst>
          </p:cNvPr>
          <p:cNvSpPr>
            <a:spLocks noGrp="1"/>
          </p:cNvSpPr>
          <p:nvPr>
            <p:ph idx="1"/>
          </p:nvPr>
        </p:nvSpPr>
        <p:spPr/>
        <p:txBody>
          <a:bodyPr>
            <a:normAutofit fontScale="70000" lnSpcReduction="20000"/>
          </a:bodyPr>
          <a:lstStyle/>
          <a:p>
            <a:r>
              <a:rPr lang="fr-FR" dirty="0"/>
              <a:t>La détresse psychologique </a:t>
            </a:r>
          </a:p>
          <a:p>
            <a:r>
              <a:rPr lang="fr-FR" dirty="0"/>
              <a:t>Un problème de santé mentale </a:t>
            </a:r>
          </a:p>
          <a:p>
            <a:r>
              <a:rPr lang="fr-FR" dirty="0"/>
              <a:t>Un deuil non résolu </a:t>
            </a:r>
          </a:p>
          <a:p>
            <a:r>
              <a:rPr lang="fr-FR" dirty="0"/>
              <a:t> Des troubles du sommeil</a:t>
            </a:r>
          </a:p>
          <a:p>
            <a:r>
              <a:rPr lang="fr-FR" dirty="0"/>
              <a:t> Une mauvaise perception de son état de santé </a:t>
            </a:r>
          </a:p>
          <a:p>
            <a:r>
              <a:rPr lang="fr-FR" dirty="0"/>
              <a:t>Une incapacité de trouver les mots pour décrire  son état de santé </a:t>
            </a:r>
          </a:p>
          <a:p>
            <a:r>
              <a:rPr lang="fr-FR" dirty="0"/>
              <a:t>Des effets connus de plusieurs médicaments </a:t>
            </a:r>
          </a:p>
          <a:p>
            <a:r>
              <a:rPr lang="fr-FR" dirty="0"/>
              <a:t>Une consommation de médicaments sur une base  régulière par les autres membres de la famille </a:t>
            </a:r>
          </a:p>
          <a:p>
            <a:r>
              <a:rPr lang="fr-FR" dirty="0"/>
              <a:t>Des antécédents familiaux de dépendance</a:t>
            </a:r>
          </a:p>
          <a:p>
            <a:r>
              <a:rPr lang="fr-FR" dirty="0"/>
              <a:t> Une dépendance à d’autres substances  (drogues, alcool) </a:t>
            </a:r>
          </a:p>
          <a:p>
            <a:r>
              <a:rPr lang="fr-FR" dirty="0"/>
              <a:t> Une profession à risque (exigeant une grande  performance intellectuelle)</a:t>
            </a:r>
          </a:p>
          <a:p>
            <a:r>
              <a:rPr lang="fr-FR" dirty="0"/>
              <a:t> Un problème de santé non diagnostiqué </a:t>
            </a:r>
          </a:p>
          <a:p>
            <a:r>
              <a:rPr lang="fr-FR" dirty="0"/>
              <a:t>Un accident de la route ou un accident de travail</a:t>
            </a:r>
            <a:endParaRPr lang="fr-CA" dirty="0"/>
          </a:p>
        </p:txBody>
      </p:sp>
      <p:sp>
        <p:nvSpPr>
          <p:cNvPr id="3" name="Titre 2">
            <a:extLst>
              <a:ext uri="{FF2B5EF4-FFF2-40B4-BE49-F238E27FC236}">
                <a16:creationId xmlns:a16="http://schemas.microsoft.com/office/drawing/2014/main" id="{7599B151-9FA2-6D5A-3367-36F22D551112}"/>
              </a:ext>
            </a:extLst>
          </p:cNvPr>
          <p:cNvSpPr>
            <a:spLocks noGrp="1"/>
          </p:cNvSpPr>
          <p:nvPr>
            <p:ph type="title"/>
          </p:nvPr>
        </p:nvSpPr>
        <p:spPr/>
        <p:txBody>
          <a:bodyPr/>
          <a:lstStyle/>
          <a:p>
            <a:r>
              <a:rPr lang="fr-CA" dirty="0"/>
              <a:t>Facteur de risques</a:t>
            </a:r>
          </a:p>
        </p:txBody>
      </p:sp>
    </p:spTree>
    <p:extLst>
      <p:ext uri="{BB962C8B-B14F-4D97-AF65-F5344CB8AC3E}">
        <p14:creationId xmlns:p14="http://schemas.microsoft.com/office/powerpoint/2010/main" val="28586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07504" y="2276872"/>
            <a:ext cx="8928992" cy="4392488"/>
          </a:xfrm>
        </p:spPr>
        <p:txBody>
          <a:bodyPr>
            <a:normAutofit/>
          </a:bodyPr>
          <a:lstStyle/>
          <a:p>
            <a:r>
              <a:rPr lang="fr-CA" sz="2800" dirty="0"/>
              <a:t>Selon vous, qu’est-ce que la toxicomanie?</a:t>
            </a:r>
          </a:p>
          <a:p>
            <a:endParaRPr lang="fr-CA" sz="2800" dirty="0"/>
          </a:p>
          <a:p>
            <a:r>
              <a:rPr lang="fr-CA" sz="2800" dirty="0"/>
              <a:t>Selon vous, quelles sont les causes de la toxicomanie?</a:t>
            </a:r>
          </a:p>
          <a:p>
            <a:endParaRPr lang="fr-CA" sz="2800" dirty="0"/>
          </a:p>
          <a:p>
            <a:r>
              <a:rPr lang="fr-CA" sz="2800" dirty="0"/>
              <a:t>Selon vous, quels produits causent la toxicomanie?</a:t>
            </a:r>
          </a:p>
          <a:p>
            <a:endParaRPr lang="fr-CA" sz="2800" dirty="0"/>
          </a:p>
          <a:p>
            <a:r>
              <a:rPr lang="fr-CA" sz="2800" dirty="0"/>
              <a:t>Y’</a:t>
            </a:r>
            <a:r>
              <a:rPr lang="fr-CA" sz="2800" dirty="0" err="1"/>
              <a:t>a-t-il</a:t>
            </a:r>
            <a:r>
              <a:rPr lang="fr-CA" sz="2800" dirty="0"/>
              <a:t> des conséquences à la toxicomanie?</a:t>
            </a:r>
          </a:p>
          <a:p>
            <a:endParaRPr lang="fr-CA" dirty="0"/>
          </a:p>
        </p:txBody>
      </p:sp>
      <p:sp>
        <p:nvSpPr>
          <p:cNvPr id="3" name="Titre 2"/>
          <p:cNvSpPr>
            <a:spLocks noGrp="1"/>
          </p:cNvSpPr>
          <p:nvPr>
            <p:ph type="title"/>
          </p:nvPr>
        </p:nvSpPr>
        <p:spPr/>
        <p:txBody>
          <a:bodyPr/>
          <a:lstStyle/>
          <a:p>
            <a:r>
              <a:rPr lang="fr-CA" dirty="0"/>
              <a:t>Voyons voir….</a:t>
            </a:r>
          </a:p>
        </p:txBody>
      </p:sp>
    </p:spTree>
    <p:extLst>
      <p:ext uri="{BB962C8B-B14F-4D97-AF65-F5344CB8AC3E}">
        <p14:creationId xmlns:p14="http://schemas.microsoft.com/office/powerpoint/2010/main" val="13360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circle(in)">
                                      <p:cBhvr>
                                        <p:cTn id="18" dur="20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E40A63B-27A7-1742-E5B6-A80F3D7394C7}"/>
              </a:ext>
            </a:extLst>
          </p:cNvPr>
          <p:cNvSpPr>
            <a:spLocks noGrp="1"/>
          </p:cNvSpPr>
          <p:nvPr>
            <p:ph idx="1"/>
          </p:nvPr>
        </p:nvSpPr>
        <p:spPr/>
        <p:txBody>
          <a:bodyPr/>
          <a:lstStyle/>
          <a:p>
            <a:r>
              <a:rPr lang="fr-FR" dirty="0"/>
              <a:t>Le coût important des médicaments prescrits ou en vente libre </a:t>
            </a:r>
          </a:p>
          <a:p>
            <a:r>
              <a:rPr lang="fr-FR" dirty="0"/>
              <a:t>Une augmentation des risques d’interaction médicamenteuse en cas d’utilisation conjointe de  plusieurs médicaments </a:t>
            </a:r>
          </a:p>
          <a:p>
            <a:r>
              <a:rPr lang="fr-FR" dirty="0"/>
              <a:t> La présence de signes de sevrage lors des tentatives d’arrêter de consommer les médicaments </a:t>
            </a:r>
          </a:p>
          <a:p>
            <a:r>
              <a:rPr lang="fr-FR" dirty="0"/>
              <a:t>Une dépression </a:t>
            </a:r>
          </a:p>
          <a:p>
            <a:r>
              <a:rPr lang="fr-FR" dirty="0"/>
              <a:t> Une perte de mémoire</a:t>
            </a:r>
            <a:endParaRPr lang="fr-CA" dirty="0"/>
          </a:p>
        </p:txBody>
      </p:sp>
      <p:sp>
        <p:nvSpPr>
          <p:cNvPr id="3" name="Titre 2">
            <a:extLst>
              <a:ext uri="{FF2B5EF4-FFF2-40B4-BE49-F238E27FC236}">
                <a16:creationId xmlns:a16="http://schemas.microsoft.com/office/drawing/2014/main" id="{CBF33E3B-CECE-7A1C-711D-88AF2E020E9D}"/>
              </a:ext>
            </a:extLst>
          </p:cNvPr>
          <p:cNvSpPr>
            <a:spLocks noGrp="1"/>
          </p:cNvSpPr>
          <p:nvPr>
            <p:ph type="title"/>
          </p:nvPr>
        </p:nvSpPr>
        <p:spPr/>
        <p:txBody>
          <a:bodyPr/>
          <a:lstStyle/>
          <a:p>
            <a:r>
              <a:rPr lang="fr-CA" dirty="0"/>
              <a:t>Conséquence pour la personne</a:t>
            </a:r>
          </a:p>
        </p:txBody>
      </p:sp>
    </p:spTree>
    <p:extLst>
      <p:ext uri="{BB962C8B-B14F-4D97-AF65-F5344CB8AC3E}">
        <p14:creationId xmlns:p14="http://schemas.microsoft.com/office/powerpoint/2010/main" val="20643587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822CA5B-05F1-873A-7EA8-D7C576352F07}"/>
              </a:ext>
            </a:extLst>
          </p:cNvPr>
          <p:cNvSpPr>
            <a:spLocks noGrp="1"/>
          </p:cNvSpPr>
          <p:nvPr>
            <p:ph idx="1"/>
          </p:nvPr>
        </p:nvSpPr>
        <p:spPr/>
        <p:txBody>
          <a:bodyPr/>
          <a:lstStyle/>
          <a:p>
            <a:r>
              <a:rPr lang="fr-FR" dirty="0"/>
              <a:t>Une augmentation du risque d’intoxication médicamenteuse pour les autres membres de la famille  (enfants, adolescents) </a:t>
            </a:r>
          </a:p>
          <a:p>
            <a:r>
              <a:rPr lang="fr-FR" dirty="0"/>
              <a:t>Un sentiment d’impuissance </a:t>
            </a:r>
          </a:p>
          <a:p>
            <a:r>
              <a:rPr lang="fr-FR" dirty="0"/>
              <a:t> La difficulté, pour les professionnels de la santé, de prescrire un traitement approprié à la personne  dépendante</a:t>
            </a:r>
            <a:endParaRPr lang="fr-CA" dirty="0"/>
          </a:p>
        </p:txBody>
      </p:sp>
      <p:sp>
        <p:nvSpPr>
          <p:cNvPr id="3" name="Titre 2">
            <a:extLst>
              <a:ext uri="{FF2B5EF4-FFF2-40B4-BE49-F238E27FC236}">
                <a16:creationId xmlns:a16="http://schemas.microsoft.com/office/drawing/2014/main" id="{1B76392C-C5F5-DA1A-E1FD-6106B30FC8B1}"/>
              </a:ext>
            </a:extLst>
          </p:cNvPr>
          <p:cNvSpPr>
            <a:spLocks noGrp="1"/>
          </p:cNvSpPr>
          <p:nvPr>
            <p:ph type="title"/>
          </p:nvPr>
        </p:nvSpPr>
        <p:spPr/>
        <p:txBody>
          <a:bodyPr/>
          <a:lstStyle/>
          <a:p>
            <a:r>
              <a:rPr lang="fr-CA" dirty="0"/>
              <a:t>Conséquence pour l’entourage</a:t>
            </a:r>
          </a:p>
        </p:txBody>
      </p:sp>
    </p:spTree>
    <p:extLst>
      <p:ext uri="{BB962C8B-B14F-4D97-AF65-F5344CB8AC3E}">
        <p14:creationId xmlns:p14="http://schemas.microsoft.com/office/powerpoint/2010/main" val="351275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9D5BFC6-B1B7-6D00-2FA2-946FD6C7DB39}"/>
              </a:ext>
            </a:extLst>
          </p:cNvPr>
          <p:cNvSpPr>
            <a:spLocks noGrp="1"/>
          </p:cNvSpPr>
          <p:nvPr>
            <p:ph idx="1"/>
          </p:nvPr>
        </p:nvSpPr>
        <p:spPr/>
        <p:txBody>
          <a:bodyPr>
            <a:normAutofit lnSpcReduction="10000"/>
          </a:bodyPr>
          <a:lstStyle/>
          <a:p>
            <a:r>
              <a:rPr lang="fr-FR" dirty="0"/>
              <a:t>Une personne âgée a plus de risques d’avoir plusieurs problèmes de santé à  traiter en même temps. Cette situation entraîne parfois une </a:t>
            </a:r>
            <a:r>
              <a:rPr lang="fr-FR" dirty="0" err="1"/>
              <a:t>surmédication</a:t>
            </a:r>
            <a:r>
              <a:rPr lang="fr-FR" dirty="0"/>
              <a:t>.  Ainsi, une personne âgée souffrant de la maladie de Parkinson, d’anxiété,  d’insomnie et de dépression reçoit plusieurs médicaments. Plus elle en prend,  plus les risques d’interaction médicamenteuse augmentent. Au moment de  l’arrêt d’un de ses traitements, elle peut montrer des signes de sevrage. Vous  devez donc rester vigilante en tout temps.</a:t>
            </a:r>
            <a:endParaRPr lang="fr-CA" dirty="0"/>
          </a:p>
        </p:txBody>
      </p:sp>
      <p:sp>
        <p:nvSpPr>
          <p:cNvPr id="3" name="Titre 2">
            <a:extLst>
              <a:ext uri="{FF2B5EF4-FFF2-40B4-BE49-F238E27FC236}">
                <a16:creationId xmlns:a16="http://schemas.microsoft.com/office/drawing/2014/main" id="{94BD4032-C8B8-7920-8CAB-5371DC287633}"/>
              </a:ext>
            </a:extLst>
          </p:cNvPr>
          <p:cNvSpPr>
            <a:spLocks noGrp="1"/>
          </p:cNvSpPr>
          <p:nvPr>
            <p:ph type="title"/>
          </p:nvPr>
        </p:nvSpPr>
        <p:spPr/>
        <p:txBody>
          <a:bodyPr/>
          <a:lstStyle/>
          <a:p>
            <a:r>
              <a:rPr lang="fr-CA" dirty="0"/>
              <a:t>Dépendance chez la personne âgée</a:t>
            </a:r>
          </a:p>
        </p:txBody>
      </p:sp>
    </p:spTree>
    <p:extLst>
      <p:ext uri="{BB962C8B-B14F-4D97-AF65-F5344CB8AC3E}">
        <p14:creationId xmlns:p14="http://schemas.microsoft.com/office/powerpoint/2010/main" val="882054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B0B11A9-BCF8-1564-1DDC-68B7D90C8553}"/>
              </a:ext>
            </a:extLst>
          </p:cNvPr>
          <p:cNvSpPr>
            <a:spLocks noGrp="1"/>
          </p:cNvSpPr>
          <p:nvPr>
            <p:ph idx="1"/>
          </p:nvPr>
        </p:nvSpPr>
        <p:spPr/>
        <p:txBody>
          <a:bodyPr/>
          <a:lstStyle/>
          <a:p>
            <a:r>
              <a:rPr lang="fr-CA" dirty="0"/>
              <a:t>C’est quoi?</a:t>
            </a:r>
          </a:p>
          <a:p>
            <a:endParaRPr lang="fr-CA" dirty="0"/>
          </a:p>
          <a:p>
            <a:r>
              <a:rPr lang="fr-CA" dirty="0"/>
              <a:t>Quelle clientèle sont touchée?</a:t>
            </a:r>
          </a:p>
        </p:txBody>
      </p:sp>
      <p:sp>
        <p:nvSpPr>
          <p:cNvPr id="3" name="Titre 2">
            <a:extLst>
              <a:ext uri="{FF2B5EF4-FFF2-40B4-BE49-F238E27FC236}">
                <a16:creationId xmlns:a16="http://schemas.microsoft.com/office/drawing/2014/main" id="{B2102858-D6BE-2FC7-9FF8-1DDBBA7DB869}"/>
              </a:ext>
            </a:extLst>
          </p:cNvPr>
          <p:cNvSpPr>
            <a:spLocks noGrp="1"/>
          </p:cNvSpPr>
          <p:nvPr>
            <p:ph type="title"/>
          </p:nvPr>
        </p:nvSpPr>
        <p:spPr/>
        <p:txBody>
          <a:bodyPr/>
          <a:lstStyle/>
          <a:p>
            <a:r>
              <a:rPr lang="fr-CA" dirty="0"/>
              <a:t>La cyberdépendance p.171</a:t>
            </a:r>
          </a:p>
        </p:txBody>
      </p:sp>
    </p:spTree>
    <p:extLst>
      <p:ext uri="{BB962C8B-B14F-4D97-AF65-F5344CB8AC3E}">
        <p14:creationId xmlns:p14="http://schemas.microsoft.com/office/powerpoint/2010/main" val="3671295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795E2430-31F5-3685-3F90-411F8D001025}"/>
              </a:ext>
            </a:extLst>
          </p:cNvPr>
          <p:cNvSpPr>
            <a:spLocks noGrp="1"/>
          </p:cNvSpPr>
          <p:nvPr>
            <p:ph idx="1"/>
          </p:nvPr>
        </p:nvSpPr>
        <p:spPr/>
        <p:txBody>
          <a:bodyPr/>
          <a:lstStyle/>
          <a:p>
            <a:r>
              <a:rPr lang="fr-FR" dirty="0"/>
              <a:t>La diminution des heures de sommeil </a:t>
            </a:r>
          </a:p>
          <a:p>
            <a:r>
              <a:rPr lang="fr-FR" dirty="0"/>
              <a:t>L’abandon ou le désintérêt des activités scolaires </a:t>
            </a:r>
          </a:p>
          <a:p>
            <a:r>
              <a:rPr lang="fr-FR" dirty="0"/>
              <a:t> L’isolement </a:t>
            </a:r>
          </a:p>
          <a:p>
            <a:r>
              <a:rPr lang="fr-FR" dirty="0"/>
              <a:t>L’augmentation du nombre d’heures passées devant un écran </a:t>
            </a:r>
          </a:p>
          <a:p>
            <a:r>
              <a:rPr lang="fr-FR" dirty="0"/>
              <a:t>La diminution des performances scolaires </a:t>
            </a:r>
          </a:p>
          <a:p>
            <a:r>
              <a:rPr lang="fr-FR" dirty="0"/>
              <a:t> Des périodes d’agressivité et de colère soudaine non expliquée</a:t>
            </a:r>
            <a:endParaRPr lang="fr-CA" dirty="0"/>
          </a:p>
        </p:txBody>
      </p:sp>
      <p:sp>
        <p:nvSpPr>
          <p:cNvPr id="3" name="Titre 2">
            <a:extLst>
              <a:ext uri="{FF2B5EF4-FFF2-40B4-BE49-F238E27FC236}">
                <a16:creationId xmlns:a16="http://schemas.microsoft.com/office/drawing/2014/main" id="{74A6EE72-5BBF-BBB8-00BE-C0DA45710F81}"/>
              </a:ext>
            </a:extLst>
          </p:cNvPr>
          <p:cNvSpPr>
            <a:spLocks noGrp="1"/>
          </p:cNvSpPr>
          <p:nvPr>
            <p:ph type="title"/>
          </p:nvPr>
        </p:nvSpPr>
        <p:spPr/>
        <p:txBody>
          <a:bodyPr/>
          <a:lstStyle/>
          <a:p>
            <a:r>
              <a:rPr lang="fr-CA" dirty="0"/>
              <a:t>Les indices de la cyberdépendance</a:t>
            </a:r>
          </a:p>
        </p:txBody>
      </p:sp>
    </p:spTree>
    <p:extLst>
      <p:ext uri="{BB962C8B-B14F-4D97-AF65-F5344CB8AC3E}">
        <p14:creationId xmlns:p14="http://schemas.microsoft.com/office/powerpoint/2010/main" val="2956737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9FB63E8-EBAA-0B61-33A3-AEDD3767291E}"/>
              </a:ext>
            </a:extLst>
          </p:cNvPr>
          <p:cNvSpPr>
            <a:spLocks noGrp="1"/>
          </p:cNvSpPr>
          <p:nvPr>
            <p:ph idx="1"/>
          </p:nvPr>
        </p:nvSpPr>
        <p:spPr/>
        <p:txBody>
          <a:bodyPr/>
          <a:lstStyle/>
          <a:p>
            <a:r>
              <a:rPr lang="fr-FR" dirty="0"/>
              <a:t>La cyberintimidation </a:t>
            </a:r>
          </a:p>
          <a:p>
            <a:r>
              <a:rPr lang="fr-FR" dirty="0"/>
              <a:t>Le cyberharcèlement </a:t>
            </a:r>
          </a:p>
          <a:p>
            <a:r>
              <a:rPr lang="fr-FR" dirty="0"/>
              <a:t>La </a:t>
            </a:r>
            <a:r>
              <a:rPr lang="fr-FR" dirty="0" err="1"/>
              <a:t>cyberagression</a:t>
            </a:r>
            <a:r>
              <a:rPr lang="fr-FR" dirty="0"/>
              <a:t> </a:t>
            </a:r>
          </a:p>
          <a:p>
            <a:r>
              <a:rPr lang="fr-FR" dirty="0"/>
              <a:t>L’exposition à des sites au contenu violent </a:t>
            </a:r>
          </a:p>
          <a:p>
            <a:r>
              <a:rPr lang="fr-FR" dirty="0"/>
              <a:t>L’exposition à des sites au contenu haineux</a:t>
            </a:r>
          </a:p>
          <a:p>
            <a:r>
              <a:rPr lang="fr-FR" dirty="0"/>
              <a:t>La désinformation  </a:t>
            </a:r>
          </a:p>
          <a:p>
            <a:r>
              <a:rPr lang="fr-FR" dirty="0"/>
              <a:t>L’exposition à des sites au contenu pornographique</a:t>
            </a:r>
          </a:p>
          <a:p>
            <a:r>
              <a:rPr lang="fr-FR" dirty="0"/>
              <a:t> La sédentarité</a:t>
            </a:r>
            <a:endParaRPr lang="fr-CA" dirty="0"/>
          </a:p>
        </p:txBody>
      </p:sp>
      <p:sp>
        <p:nvSpPr>
          <p:cNvPr id="3" name="Titre 2">
            <a:extLst>
              <a:ext uri="{FF2B5EF4-FFF2-40B4-BE49-F238E27FC236}">
                <a16:creationId xmlns:a16="http://schemas.microsoft.com/office/drawing/2014/main" id="{1A43AD0F-12CD-AF22-2621-50D88BBC3ED1}"/>
              </a:ext>
            </a:extLst>
          </p:cNvPr>
          <p:cNvSpPr>
            <a:spLocks noGrp="1"/>
          </p:cNvSpPr>
          <p:nvPr>
            <p:ph type="title"/>
          </p:nvPr>
        </p:nvSpPr>
        <p:spPr/>
        <p:txBody>
          <a:bodyPr/>
          <a:lstStyle/>
          <a:p>
            <a:r>
              <a:rPr lang="fr-CA" dirty="0"/>
              <a:t>Les conséquences possibles</a:t>
            </a:r>
          </a:p>
        </p:txBody>
      </p:sp>
    </p:spTree>
    <p:extLst>
      <p:ext uri="{BB962C8B-B14F-4D97-AF65-F5344CB8AC3E}">
        <p14:creationId xmlns:p14="http://schemas.microsoft.com/office/powerpoint/2010/main" val="2015665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7766C86-95CA-E450-294E-1AC5212A6ABC}"/>
              </a:ext>
            </a:extLst>
          </p:cNvPr>
          <p:cNvSpPr>
            <a:spLocks noGrp="1"/>
          </p:cNvSpPr>
          <p:nvPr>
            <p:ph idx="1"/>
          </p:nvPr>
        </p:nvSpPr>
        <p:spPr/>
        <p:txBody>
          <a:bodyPr/>
          <a:lstStyle/>
          <a:p>
            <a:r>
              <a:rPr lang="fr-FR" dirty="0"/>
              <a:t>Les personnes cyberdépendantes peuvent souffrir de troubles alimentaires,  ressentir de la colère, de la frustration, de la tristesse, de l’inquiétude, de  l’humiliation, de la honte et de l’anxiété. Elles peuvent même développer des  pensées suicidaires. Vous ne devez pas prendre ce problème à la légère.</a:t>
            </a:r>
          </a:p>
          <a:p>
            <a:endParaRPr lang="fr-FR" dirty="0"/>
          </a:p>
          <a:p>
            <a:r>
              <a:rPr lang="fr-FR" dirty="0"/>
              <a:t>Vidéo: BYE</a:t>
            </a:r>
            <a:endParaRPr lang="fr-CA" dirty="0"/>
          </a:p>
        </p:txBody>
      </p:sp>
      <p:sp>
        <p:nvSpPr>
          <p:cNvPr id="3" name="Titre 2">
            <a:extLst>
              <a:ext uri="{FF2B5EF4-FFF2-40B4-BE49-F238E27FC236}">
                <a16:creationId xmlns:a16="http://schemas.microsoft.com/office/drawing/2014/main" id="{71C197C9-1B9D-432D-F99D-F3EC2B9AAABB}"/>
              </a:ext>
            </a:extLst>
          </p:cNvPr>
          <p:cNvSpPr>
            <a:spLocks noGrp="1"/>
          </p:cNvSpPr>
          <p:nvPr>
            <p:ph type="title"/>
          </p:nvPr>
        </p:nvSpPr>
        <p:spPr/>
        <p:txBody>
          <a:bodyPr/>
          <a:lstStyle/>
          <a:p>
            <a:r>
              <a:rPr lang="fr-CA" dirty="0"/>
              <a:t>Suite….</a:t>
            </a:r>
          </a:p>
        </p:txBody>
      </p:sp>
    </p:spTree>
    <p:extLst>
      <p:ext uri="{BB962C8B-B14F-4D97-AF65-F5344CB8AC3E}">
        <p14:creationId xmlns:p14="http://schemas.microsoft.com/office/powerpoint/2010/main" val="3264513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C9E4223-626F-9505-F7DF-7BA0E3595F2F}"/>
              </a:ext>
            </a:extLst>
          </p:cNvPr>
          <p:cNvSpPr>
            <a:spLocks noGrp="1"/>
          </p:cNvSpPr>
          <p:nvPr>
            <p:ph idx="1"/>
          </p:nvPr>
        </p:nvSpPr>
        <p:spPr/>
        <p:txBody>
          <a:bodyPr/>
          <a:lstStyle/>
          <a:p>
            <a:pPr marL="0" indent="0">
              <a:buNone/>
            </a:pPr>
            <a:r>
              <a:rPr lang="fr-CA" dirty="0"/>
              <a:t>Voici les maladies qui peuvent engendrée par le tabac</a:t>
            </a:r>
          </a:p>
          <a:p>
            <a:pPr marL="0" indent="0">
              <a:buNone/>
            </a:pPr>
            <a:endParaRPr lang="fr-CA" dirty="0"/>
          </a:p>
          <a:p>
            <a:pPr>
              <a:buFont typeface="Wingdings" panose="05000000000000000000" pitchFamily="2" charset="2"/>
              <a:buChar char="Ø"/>
            </a:pPr>
            <a:r>
              <a:rPr lang="fr-FR" dirty="0"/>
              <a:t>Les différents cancers </a:t>
            </a:r>
          </a:p>
          <a:p>
            <a:pPr>
              <a:buFont typeface="Wingdings" panose="05000000000000000000" pitchFamily="2" charset="2"/>
              <a:buChar char="Ø"/>
            </a:pPr>
            <a:r>
              <a:rPr lang="fr-FR" dirty="0"/>
              <a:t> Les maladies cardiorespiratoires </a:t>
            </a:r>
          </a:p>
          <a:p>
            <a:pPr>
              <a:buFont typeface="Wingdings" panose="05000000000000000000" pitchFamily="2" charset="2"/>
              <a:buChar char="Ø"/>
            </a:pPr>
            <a:r>
              <a:rPr lang="fr-FR" dirty="0"/>
              <a:t> L’accident vasculaire cérébral (AVC) </a:t>
            </a:r>
          </a:p>
          <a:p>
            <a:pPr>
              <a:buFont typeface="Wingdings" panose="05000000000000000000" pitchFamily="2" charset="2"/>
              <a:buChar char="Ø"/>
            </a:pPr>
            <a:r>
              <a:rPr lang="fr-FR" dirty="0"/>
              <a:t> Le diabète de type 2</a:t>
            </a:r>
            <a:endParaRPr lang="fr-CA" dirty="0"/>
          </a:p>
        </p:txBody>
      </p:sp>
      <p:sp>
        <p:nvSpPr>
          <p:cNvPr id="3" name="Titre 2">
            <a:extLst>
              <a:ext uri="{FF2B5EF4-FFF2-40B4-BE49-F238E27FC236}">
                <a16:creationId xmlns:a16="http://schemas.microsoft.com/office/drawing/2014/main" id="{D741F7A2-4900-D5EA-27C4-9E62390D3953}"/>
              </a:ext>
            </a:extLst>
          </p:cNvPr>
          <p:cNvSpPr>
            <a:spLocks noGrp="1"/>
          </p:cNvSpPr>
          <p:nvPr>
            <p:ph type="title"/>
          </p:nvPr>
        </p:nvSpPr>
        <p:spPr/>
        <p:txBody>
          <a:bodyPr/>
          <a:lstStyle/>
          <a:p>
            <a:r>
              <a:rPr lang="fr-CA" dirty="0"/>
              <a:t>Le tabagisme p.172</a:t>
            </a:r>
          </a:p>
        </p:txBody>
      </p:sp>
    </p:spTree>
    <p:extLst>
      <p:ext uri="{BB962C8B-B14F-4D97-AF65-F5344CB8AC3E}">
        <p14:creationId xmlns:p14="http://schemas.microsoft.com/office/powerpoint/2010/main" val="3644644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F50302E-9E59-8EB7-F1F6-7E410CBE8944}"/>
              </a:ext>
            </a:extLst>
          </p:cNvPr>
          <p:cNvSpPr>
            <a:spLocks noGrp="1"/>
          </p:cNvSpPr>
          <p:nvPr>
            <p:ph idx="1"/>
          </p:nvPr>
        </p:nvSpPr>
        <p:spPr/>
        <p:txBody>
          <a:bodyPr>
            <a:normAutofit fontScale="92500" lnSpcReduction="10000"/>
          </a:bodyPr>
          <a:lstStyle/>
          <a:p>
            <a:r>
              <a:rPr lang="fr-FR" dirty="0"/>
              <a:t>Les difficultés respiratoires </a:t>
            </a:r>
          </a:p>
          <a:p>
            <a:r>
              <a:rPr lang="fr-FR" dirty="0"/>
              <a:t>Une inflammation des gencives </a:t>
            </a:r>
          </a:p>
          <a:p>
            <a:r>
              <a:rPr lang="fr-FR" dirty="0"/>
              <a:t>La mauvaise haleine </a:t>
            </a:r>
          </a:p>
          <a:p>
            <a:r>
              <a:rPr lang="fr-FR" dirty="0"/>
              <a:t> Des taches sur les doigts </a:t>
            </a:r>
          </a:p>
          <a:p>
            <a:r>
              <a:rPr lang="fr-FR" dirty="0"/>
              <a:t>Une accélération du vieillissement de la peau </a:t>
            </a:r>
          </a:p>
          <a:p>
            <a:r>
              <a:rPr lang="fr-FR" dirty="0"/>
              <a:t>Des troubles alimentaires </a:t>
            </a:r>
          </a:p>
          <a:p>
            <a:r>
              <a:rPr lang="fr-FR" dirty="0"/>
              <a:t>Des troubles de l’érection </a:t>
            </a:r>
          </a:p>
          <a:p>
            <a:r>
              <a:rPr lang="fr-FR" dirty="0"/>
              <a:t>Des modifications hormonales chez la femme (ménopause précoce)</a:t>
            </a:r>
          </a:p>
          <a:p>
            <a:r>
              <a:rPr lang="fr-FR" dirty="0"/>
              <a:t> Des brûlures d’estomac, des reflux gastriques</a:t>
            </a:r>
            <a:endParaRPr lang="fr-CA" dirty="0"/>
          </a:p>
        </p:txBody>
      </p:sp>
      <p:sp>
        <p:nvSpPr>
          <p:cNvPr id="3" name="Titre 2">
            <a:extLst>
              <a:ext uri="{FF2B5EF4-FFF2-40B4-BE49-F238E27FC236}">
                <a16:creationId xmlns:a16="http://schemas.microsoft.com/office/drawing/2014/main" id="{6D1BA2A5-62C9-E747-8937-2ACD4FFCDDCE}"/>
              </a:ext>
            </a:extLst>
          </p:cNvPr>
          <p:cNvSpPr>
            <a:spLocks noGrp="1"/>
          </p:cNvSpPr>
          <p:nvPr>
            <p:ph type="title"/>
          </p:nvPr>
        </p:nvSpPr>
        <p:spPr/>
        <p:txBody>
          <a:bodyPr/>
          <a:lstStyle/>
          <a:p>
            <a:r>
              <a:rPr lang="fr-CA" dirty="0"/>
              <a:t>Les conséquences</a:t>
            </a:r>
          </a:p>
        </p:txBody>
      </p:sp>
    </p:spTree>
    <p:extLst>
      <p:ext uri="{BB962C8B-B14F-4D97-AF65-F5344CB8AC3E}">
        <p14:creationId xmlns:p14="http://schemas.microsoft.com/office/powerpoint/2010/main" val="2721098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3000948-3F70-C542-5CEF-F808742AC0D9}"/>
              </a:ext>
            </a:extLst>
          </p:cNvPr>
          <p:cNvSpPr>
            <a:spLocks noGrp="1"/>
          </p:cNvSpPr>
          <p:nvPr>
            <p:ph idx="1"/>
          </p:nvPr>
        </p:nvSpPr>
        <p:spPr/>
        <p:txBody>
          <a:bodyPr/>
          <a:lstStyle/>
          <a:p>
            <a:r>
              <a:rPr lang="fr-FR" dirty="0"/>
              <a:t>L’envie obsessionnelle de fumer </a:t>
            </a:r>
          </a:p>
          <a:p>
            <a:r>
              <a:rPr lang="fr-FR" dirty="0"/>
              <a:t> L’irritabilité, le changement d’humeur </a:t>
            </a:r>
          </a:p>
          <a:p>
            <a:r>
              <a:rPr lang="fr-FR" dirty="0"/>
              <a:t>La toux ,le mal de gorge </a:t>
            </a:r>
          </a:p>
          <a:p>
            <a:r>
              <a:rPr lang="fr-FR" dirty="0"/>
              <a:t>Les étourdissements </a:t>
            </a:r>
          </a:p>
          <a:p>
            <a:r>
              <a:rPr lang="fr-FR" dirty="0"/>
              <a:t>L’agitation ou l’anxiété ,la fatigue ,l’insomnie</a:t>
            </a:r>
          </a:p>
          <a:p>
            <a:r>
              <a:rPr lang="fr-FR" dirty="0"/>
              <a:t> L’augmentation de l’appétit  </a:t>
            </a:r>
          </a:p>
          <a:p>
            <a:r>
              <a:rPr lang="fr-FR" dirty="0"/>
              <a:t> Le gain de poids </a:t>
            </a:r>
            <a:endParaRPr lang="fr-CA" dirty="0"/>
          </a:p>
        </p:txBody>
      </p:sp>
      <p:sp>
        <p:nvSpPr>
          <p:cNvPr id="3" name="Titre 2">
            <a:extLst>
              <a:ext uri="{FF2B5EF4-FFF2-40B4-BE49-F238E27FC236}">
                <a16:creationId xmlns:a16="http://schemas.microsoft.com/office/drawing/2014/main" id="{16083860-B868-7EAC-D967-04DED7E60AD2}"/>
              </a:ext>
            </a:extLst>
          </p:cNvPr>
          <p:cNvSpPr>
            <a:spLocks noGrp="1"/>
          </p:cNvSpPr>
          <p:nvPr>
            <p:ph type="title"/>
          </p:nvPr>
        </p:nvSpPr>
        <p:spPr/>
        <p:txBody>
          <a:bodyPr/>
          <a:lstStyle/>
          <a:p>
            <a:r>
              <a:rPr lang="fr-CA" dirty="0"/>
              <a:t>Les signes de sevrage</a:t>
            </a:r>
          </a:p>
        </p:txBody>
      </p:sp>
    </p:spTree>
    <p:extLst>
      <p:ext uri="{BB962C8B-B14F-4D97-AF65-F5344CB8AC3E}">
        <p14:creationId xmlns:p14="http://schemas.microsoft.com/office/powerpoint/2010/main" val="155266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0419E1-3950-CE44-4197-76BA286F2898}"/>
              </a:ext>
            </a:extLst>
          </p:cNvPr>
          <p:cNvSpPr>
            <a:spLocks noGrp="1"/>
          </p:cNvSpPr>
          <p:nvPr>
            <p:ph type="title"/>
          </p:nvPr>
        </p:nvSpPr>
        <p:spPr/>
        <p:txBody>
          <a:bodyPr/>
          <a:lstStyle/>
          <a:p>
            <a:r>
              <a:rPr lang="fr-CA" dirty="0"/>
              <a:t>Activité d’ouverture p.152-153</a:t>
            </a:r>
          </a:p>
        </p:txBody>
      </p:sp>
    </p:spTree>
    <p:extLst>
      <p:ext uri="{BB962C8B-B14F-4D97-AF65-F5344CB8AC3E}">
        <p14:creationId xmlns:p14="http://schemas.microsoft.com/office/powerpoint/2010/main" val="2887512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02D3C-E964-124A-68FC-818BE3D6A841}"/>
              </a:ext>
            </a:extLst>
          </p:cNvPr>
          <p:cNvSpPr>
            <a:spLocks noGrp="1"/>
          </p:cNvSpPr>
          <p:nvPr>
            <p:ph type="title"/>
          </p:nvPr>
        </p:nvSpPr>
        <p:spPr/>
        <p:txBody>
          <a:bodyPr/>
          <a:lstStyle/>
          <a:p>
            <a:r>
              <a:rPr lang="fr-CA" dirty="0"/>
              <a:t>Activité d’intégration p.174 à 176</a:t>
            </a:r>
          </a:p>
        </p:txBody>
      </p:sp>
    </p:spTree>
    <p:extLst>
      <p:ext uri="{BB962C8B-B14F-4D97-AF65-F5344CB8AC3E}">
        <p14:creationId xmlns:p14="http://schemas.microsoft.com/office/powerpoint/2010/main" val="284364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CA" sz="3200" b="1" u="sng" dirty="0"/>
              <a:t>Sur les soins et services à domicile:</a:t>
            </a:r>
          </a:p>
          <a:p>
            <a:pPr marL="0" indent="0">
              <a:buNone/>
            </a:pPr>
            <a:endParaRPr lang="fr-CA" sz="3200" b="1" u="sng" dirty="0"/>
          </a:p>
          <a:p>
            <a:r>
              <a:rPr lang="fr-CA" sz="3200" dirty="0"/>
              <a:t>Difficulté à établir un soins de confiances</a:t>
            </a:r>
          </a:p>
          <a:p>
            <a:r>
              <a:rPr lang="fr-CA" sz="3200" dirty="0"/>
              <a:t>Difficulté à obtenir la collaboration du client ou des proches</a:t>
            </a:r>
          </a:p>
          <a:p>
            <a:r>
              <a:rPr lang="fr-CA" sz="3200" dirty="0"/>
              <a:t>Difficulté à offrir les soins et services en toute sécurité pour la personne et l’auxiliaire.</a:t>
            </a:r>
          </a:p>
          <a:p>
            <a:pPr marL="0" indent="0">
              <a:buNone/>
            </a:pPr>
            <a:endParaRPr lang="fr-CA" dirty="0"/>
          </a:p>
          <a:p>
            <a:pPr marL="0" indent="0">
              <a:buNone/>
            </a:pPr>
            <a:endParaRPr lang="fr-CA" dirty="0"/>
          </a:p>
        </p:txBody>
      </p:sp>
      <p:sp>
        <p:nvSpPr>
          <p:cNvPr id="3" name="Titre 2"/>
          <p:cNvSpPr>
            <a:spLocks noGrp="1"/>
          </p:cNvSpPr>
          <p:nvPr>
            <p:ph type="title"/>
          </p:nvPr>
        </p:nvSpPr>
        <p:spPr>
          <a:xfrm>
            <a:off x="179512" y="404664"/>
            <a:ext cx="8856984" cy="1054250"/>
          </a:xfrm>
        </p:spPr>
        <p:txBody>
          <a:bodyPr/>
          <a:lstStyle/>
          <a:p>
            <a:r>
              <a:rPr lang="fr-CA" dirty="0"/>
              <a:t>Les conséquences possibles de la toxicomanie</a:t>
            </a:r>
          </a:p>
        </p:txBody>
      </p:sp>
    </p:spTree>
    <p:extLst>
      <p:ext uri="{BB962C8B-B14F-4D97-AF65-F5344CB8AC3E}">
        <p14:creationId xmlns:p14="http://schemas.microsoft.com/office/powerpoint/2010/main" val="319752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ircle(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F7A63F3-41FE-71A4-03A3-21377324C814}"/>
              </a:ext>
            </a:extLst>
          </p:cNvPr>
          <p:cNvPicPr>
            <a:picLocks noGrp="1" noChangeAspect="1"/>
          </p:cNvPicPr>
          <p:nvPr>
            <p:ph idx="1"/>
          </p:nvPr>
        </p:nvPicPr>
        <p:blipFill>
          <a:blip r:embed="rId2"/>
          <a:stretch>
            <a:fillRect/>
          </a:stretch>
        </p:blipFill>
        <p:spPr>
          <a:xfrm>
            <a:off x="699247" y="2060848"/>
            <a:ext cx="7745505" cy="4392487"/>
          </a:xfrm>
          <a:noFill/>
        </p:spPr>
      </p:pic>
      <p:sp>
        <p:nvSpPr>
          <p:cNvPr id="3" name="Titre 2">
            <a:extLst>
              <a:ext uri="{FF2B5EF4-FFF2-40B4-BE49-F238E27FC236}">
                <a16:creationId xmlns:a16="http://schemas.microsoft.com/office/drawing/2014/main" id="{FE79D759-8E1C-F174-E016-E0D71410991C}"/>
              </a:ext>
            </a:extLst>
          </p:cNvPr>
          <p:cNvSpPr>
            <a:spLocks noGrp="1"/>
          </p:cNvSpPr>
          <p:nvPr>
            <p:ph type="title"/>
          </p:nvPr>
        </p:nvSpPr>
        <p:spPr>
          <a:xfrm>
            <a:off x="688490" y="570156"/>
            <a:ext cx="7756263" cy="1054250"/>
          </a:xfrm>
        </p:spPr>
        <p:txBody>
          <a:bodyPr anchor="ctr">
            <a:normAutofit/>
          </a:bodyPr>
          <a:lstStyle/>
          <a:p>
            <a:pPr>
              <a:lnSpc>
                <a:spcPct val="90000"/>
              </a:lnSpc>
            </a:pPr>
            <a:r>
              <a:rPr lang="fr-CA" sz="4600"/>
              <a:t>La classification des drogues</a:t>
            </a:r>
          </a:p>
        </p:txBody>
      </p:sp>
    </p:spTree>
    <p:extLst>
      <p:ext uri="{BB962C8B-B14F-4D97-AF65-F5344CB8AC3E}">
        <p14:creationId xmlns:p14="http://schemas.microsoft.com/office/powerpoint/2010/main" val="546268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2248347"/>
            <a:ext cx="8640959" cy="4276997"/>
          </a:xfrm>
        </p:spPr>
        <p:txBody>
          <a:bodyPr/>
          <a:lstStyle/>
          <a:p>
            <a:r>
              <a:rPr lang="fr-CA" dirty="0"/>
              <a:t>La toxicomanie est donc un trouble lié à l’abus d’une ou de plusieurs substances. Pour être toxicomane, il faut utiliser régulièrement une substance au point d'en être dépendant, c’est-à-dire avoir besoin d’en consommer pour se sentir bien.</a:t>
            </a:r>
          </a:p>
          <a:p>
            <a:pPr marL="68580" indent="0">
              <a:buNone/>
            </a:pPr>
            <a:endParaRPr lang="fr-CA" dirty="0"/>
          </a:p>
          <a:p>
            <a:r>
              <a:rPr lang="fr-CA" b="1" dirty="0"/>
              <a:t>Les formes de toxicomanie les plus rependues?</a:t>
            </a:r>
          </a:p>
          <a:p>
            <a:pPr marL="68580" indent="0" algn="ctr">
              <a:buNone/>
            </a:pPr>
            <a:r>
              <a:rPr lang="fr-CA" u="sng" dirty="0"/>
              <a:t>1. Le tabagisme</a:t>
            </a:r>
          </a:p>
          <a:p>
            <a:pPr marL="68580" indent="0" algn="ctr">
              <a:buNone/>
            </a:pPr>
            <a:r>
              <a:rPr lang="fr-CA" u="sng" dirty="0"/>
              <a:t>2. L’alcoolisme</a:t>
            </a:r>
          </a:p>
          <a:p>
            <a:pPr marL="68580" indent="0" algn="ctr">
              <a:buNone/>
            </a:pPr>
            <a:r>
              <a:rPr lang="fr-CA" sz="1600" b="1" dirty="0"/>
              <a:t>(Ces substances sont des psychotropes, c’est-à-dire qu’ils modifient l’état de conscience et l’humeur)</a:t>
            </a:r>
          </a:p>
          <a:p>
            <a:endParaRPr lang="fr-CA" dirty="0"/>
          </a:p>
        </p:txBody>
      </p:sp>
      <p:sp>
        <p:nvSpPr>
          <p:cNvPr id="3" name="Titre 2"/>
          <p:cNvSpPr>
            <a:spLocks noGrp="1"/>
          </p:cNvSpPr>
          <p:nvPr>
            <p:ph type="title"/>
          </p:nvPr>
        </p:nvSpPr>
        <p:spPr/>
        <p:txBody>
          <a:bodyPr/>
          <a:lstStyle/>
          <a:p>
            <a:r>
              <a:rPr lang="fr-CA" dirty="0"/>
              <a:t>Définition de la toxicomanie..</a:t>
            </a:r>
          </a:p>
        </p:txBody>
      </p:sp>
    </p:spTree>
    <p:extLst>
      <p:ext uri="{BB962C8B-B14F-4D97-AF65-F5344CB8AC3E}">
        <p14:creationId xmlns:p14="http://schemas.microsoft.com/office/powerpoint/2010/main" val="11119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down)">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CA" sz="3600" dirty="0">
                <a:solidFill>
                  <a:schemeClr val="tx1"/>
                </a:solidFill>
              </a:rPr>
              <a:t>Neurologique ou non, les causes de la toxicomanie soulèvent de nombreux débats. De nombreux chercheurs s’entendent toutefois sur la présence de certains facteurs de risque favorisant le développement de la toxicomanie</a:t>
            </a:r>
            <a:r>
              <a:rPr lang="fr-CA" sz="3600" dirty="0"/>
              <a:t>.</a:t>
            </a:r>
          </a:p>
          <a:p>
            <a:pPr marL="0" indent="0">
              <a:buNone/>
            </a:pPr>
            <a:endParaRPr lang="fr-CA" dirty="0"/>
          </a:p>
        </p:txBody>
      </p:sp>
      <p:sp>
        <p:nvSpPr>
          <p:cNvPr id="3" name="Titre 2"/>
          <p:cNvSpPr>
            <a:spLocks noGrp="1"/>
          </p:cNvSpPr>
          <p:nvPr>
            <p:ph type="title"/>
          </p:nvPr>
        </p:nvSpPr>
        <p:spPr>
          <a:xfrm>
            <a:off x="683568" y="332656"/>
            <a:ext cx="7756263" cy="1054250"/>
          </a:xfrm>
        </p:spPr>
        <p:txBody>
          <a:bodyPr/>
          <a:lstStyle/>
          <a:p>
            <a:r>
              <a:rPr lang="fr-CA" dirty="0"/>
              <a:t>Les facteurs de risque de la toxicomanie</a:t>
            </a:r>
          </a:p>
        </p:txBody>
      </p:sp>
    </p:spTree>
    <p:extLst>
      <p:ext uri="{BB962C8B-B14F-4D97-AF65-F5344CB8AC3E}">
        <p14:creationId xmlns:p14="http://schemas.microsoft.com/office/powerpoint/2010/main" val="213486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1520" y="2248347"/>
            <a:ext cx="8712967" cy="4421013"/>
          </a:xfrm>
        </p:spPr>
        <p:txBody>
          <a:bodyPr>
            <a:normAutofit lnSpcReduction="10000"/>
          </a:bodyPr>
          <a:lstStyle/>
          <a:p>
            <a:r>
              <a:rPr lang="fr-CA" dirty="0"/>
              <a:t>La personne présente des pertes de mémoire.</a:t>
            </a:r>
          </a:p>
          <a:p>
            <a:r>
              <a:rPr lang="fr-CA" dirty="0"/>
              <a:t>La personne a de la difficulté ou est incapable de remplir son rôle sur le plan social, professionnel ou familial.</a:t>
            </a:r>
          </a:p>
          <a:p>
            <a:r>
              <a:rPr lang="fr-CA" dirty="0"/>
              <a:t>La personne développe une plus grande tolérance, elle présente des symptômes de sevrage, elle consomme de manière impulsive et l’abus de substances provoque chez elle un sentiment de honte.</a:t>
            </a:r>
          </a:p>
          <a:p>
            <a:r>
              <a:rPr lang="fr-CA" dirty="0"/>
              <a:t>La personne peut présenter les symptômes suivants: euphorie, agressivité, instabilité de l’humeur, altération cognitive, perturbation du jugement, altération du fonctionnement interpersonnel et des troubles psychomoteurs.</a:t>
            </a:r>
          </a:p>
          <a:p>
            <a:endParaRPr lang="fr-CA" dirty="0"/>
          </a:p>
        </p:txBody>
      </p:sp>
      <p:sp>
        <p:nvSpPr>
          <p:cNvPr id="3" name="Titre 2"/>
          <p:cNvSpPr>
            <a:spLocks noGrp="1"/>
          </p:cNvSpPr>
          <p:nvPr>
            <p:ph type="title"/>
          </p:nvPr>
        </p:nvSpPr>
        <p:spPr>
          <a:xfrm>
            <a:off x="179512" y="188640"/>
            <a:ext cx="8712968" cy="1296144"/>
          </a:xfrm>
        </p:spPr>
        <p:txBody>
          <a:bodyPr/>
          <a:lstStyle/>
          <a:p>
            <a:r>
              <a:rPr lang="fr-CA" dirty="0"/>
              <a:t>Comment s'en rendre compte?</a:t>
            </a:r>
          </a:p>
        </p:txBody>
      </p:sp>
    </p:spTree>
    <p:extLst>
      <p:ext uri="{BB962C8B-B14F-4D97-AF65-F5344CB8AC3E}">
        <p14:creationId xmlns:p14="http://schemas.microsoft.com/office/powerpoint/2010/main" val="3938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vre relié">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695</TotalTime>
  <Words>1976</Words>
  <Application>Microsoft Office PowerPoint</Application>
  <PresentationFormat>Affichage à l'écran (4:3)</PresentationFormat>
  <Paragraphs>262</Paragraphs>
  <Slides>51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51</vt:i4>
      </vt:variant>
    </vt:vector>
  </HeadingPairs>
  <TitlesOfParts>
    <vt:vector size="55" baseType="lpstr">
      <vt:lpstr>Arial</vt:lpstr>
      <vt:lpstr>Book Antiqua</vt:lpstr>
      <vt:lpstr>Wingdings</vt:lpstr>
      <vt:lpstr>Livre relié</vt:lpstr>
      <vt:lpstr>Les manifestations de dépendance</vt:lpstr>
      <vt:lpstr>Menu du jour</vt:lpstr>
      <vt:lpstr>Présentation PowerPoint</vt:lpstr>
      <vt:lpstr>Voyons voir….</vt:lpstr>
      <vt:lpstr>Activité d’ouverture p.152-153</vt:lpstr>
      <vt:lpstr>La classification des drogues</vt:lpstr>
      <vt:lpstr>Définition de la toxicomanie..</vt:lpstr>
      <vt:lpstr>Les facteurs de risque de la toxicomanie</vt:lpstr>
      <vt:lpstr>Comment s'en rendre compte?</vt:lpstr>
      <vt:lpstr>Quelques signes de la Toxicomanie</vt:lpstr>
      <vt:lpstr>Quelques signes de la Toxicomanie</vt:lpstr>
      <vt:lpstr>Quelques signes de la Toxicomanie </vt:lpstr>
      <vt:lpstr>Quelques signes de la Toxicomanie </vt:lpstr>
      <vt:lpstr>Les indices de toxicomanie physique</vt:lpstr>
      <vt:lpstr>Les indices de toxicomanie: modification de la personne</vt:lpstr>
      <vt:lpstr>Les indices de toxicomanie: changement des habitudes</vt:lpstr>
      <vt:lpstr>Facteurs risque de la consommation de drogue p.156</vt:lpstr>
      <vt:lpstr>Conséquence pour la personne</vt:lpstr>
      <vt:lpstr>Conséquence pour l’entourage</vt:lpstr>
      <vt:lpstr>Faire situation de Victor p.157</vt:lpstr>
      <vt:lpstr>Les signes de sevrage des différentes drogues</vt:lpstr>
      <vt:lpstr>Ressource p.159</vt:lpstr>
      <vt:lpstr>Video Ad</vt:lpstr>
      <vt:lpstr>L’alcoolisme p.159</vt:lpstr>
      <vt:lpstr>Portrait de la toxicomanie au Québec</vt:lpstr>
      <vt:lpstr>Portrait de la toxicomanie au Québec</vt:lpstr>
      <vt:lpstr>Présentation PowerPoint</vt:lpstr>
      <vt:lpstr>Facteur de risques</vt:lpstr>
      <vt:lpstr>Conséquence sur la personne</vt:lpstr>
      <vt:lpstr>Conséquence pour l’entourage</vt:lpstr>
      <vt:lpstr>Les signes de sevrages de l’alcool</vt:lpstr>
      <vt:lpstr>Mise en situation p.164-165</vt:lpstr>
      <vt:lpstr>Les indices de la consommation d’alcool chez les personnes âgées</vt:lpstr>
      <vt:lpstr>Facteur de risque chez les personnes âgées</vt:lpstr>
      <vt:lpstr>La dépendance médicamenteuse p.166</vt:lpstr>
      <vt:lpstr>Les médicaments les plus utilisés</vt:lpstr>
      <vt:lpstr>Les indices….</vt:lpstr>
      <vt:lpstr>Mise en situation de M.Dupéré p.167-168</vt:lpstr>
      <vt:lpstr>Facteur de risques</vt:lpstr>
      <vt:lpstr>Conséquence pour la personne</vt:lpstr>
      <vt:lpstr>Conséquence pour l’entourage</vt:lpstr>
      <vt:lpstr>Dépendance chez la personne âgée</vt:lpstr>
      <vt:lpstr>La cyberdépendance p.171</vt:lpstr>
      <vt:lpstr>Les indices de la cyberdépendance</vt:lpstr>
      <vt:lpstr>Les conséquences possibles</vt:lpstr>
      <vt:lpstr>Suite….</vt:lpstr>
      <vt:lpstr>Le tabagisme p.172</vt:lpstr>
      <vt:lpstr>Les conséquences</vt:lpstr>
      <vt:lpstr>Les signes de sevrage</vt:lpstr>
      <vt:lpstr>Activité d’intégration p.174 à 176</vt:lpstr>
      <vt:lpstr>Les conséquences possibles de la toxicomanie</vt:lpstr>
    </vt:vector>
  </TitlesOfParts>
  <Company>CSRDN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manifestations de dépendance</dc:title>
  <dc:creator>Aubry, Nathalie</dc:creator>
  <cp:lastModifiedBy>Forget, Virginie</cp:lastModifiedBy>
  <cp:revision>63</cp:revision>
  <dcterms:created xsi:type="dcterms:W3CDTF">2019-10-29T18:27:33Z</dcterms:created>
  <dcterms:modified xsi:type="dcterms:W3CDTF">2025-02-28T01:03:31Z</dcterms:modified>
</cp:coreProperties>
</file>