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54"/>
  </p:notesMasterIdLst>
  <p:sldIdLst>
    <p:sldId id="257" r:id="rId4"/>
    <p:sldId id="258" r:id="rId5"/>
    <p:sldId id="261" r:id="rId6"/>
    <p:sldId id="259" r:id="rId7"/>
    <p:sldId id="307" r:id="rId8"/>
    <p:sldId id="281" r:id="rId9"/>
    <p:sldId id="260" r:id="rId10"/>
    <p:sldId id="262" r:id="rId11"/>
    <p:sldId id="263" r:id="rId12"/>
    <p:sldId id="308" r:id="rId13"/>
    <p:sldId id="266" r:id="rId14"/>
    <p:sldId id="267" r:id="rId15"/>
    <p:sldId id="268" r:id="rId16"/>
    <p:sldId id="282" r:id="rId17"/>
    <p:sldId id="265" r:id="rId18"/>
    <p:sldId id="283" r:id="rId19"/>
    <p:sldId id="269" r:id="rId20"/>
    <p:sldId id="271" r:id="rId21"/>
    <p:sldId id="264" r:id="rId22"/>
    <p:sldId id="284" r:id="rId23"/>
    <p:sldId id="286" r:id="rId24"/>
    <p:sldId id="287" r:id="rId25"/>
    <p:sldId id="288" r:id="rId26"/>
    <p:sldId id="304" r:id="rId27"/>
    <p:sldId id="272" r:id="rId28"/>
    <p:sldId id="273" r:id="rId29"/>
    <p:sldId id="289" r:id="rId30"/>
    <p:sldId id="274" r:id="rId31"/>
    <p:sldId id="275" r:id="rId32"/>
    <p:sldId id="276" r:id="rId33"/>
    <p:sldId id="290" r:id="rId34"/>
    <p:sldId id="291" r:id="rId35"/>
    <p:sldId id="292" r:id="rId36"/>
    <p:sldId id="293" r:id="rId37"/>
    <p:sldId id="277" r:id="rId38"/>
    <p:sldId id="278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279" r:id="rId50"/>
    <p:sldId id="280" r:id="rId51"/>
    <p:sldId id="305" r:id="rId52"/>
    <p:sldId id="306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1C392-D6F8-4CF5-B0C1-F97D24AF45DC}" type="datetimeFigureOut">
              <a:rPr lang="fr-CA" smtClean="0"/>
              <a:t>2025-03-03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DB6AD-ACCB-4CC8-A850-48FAAAD1C3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326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État de choc: Pâleur, peau froide et moite, regard terne, pouls faible et rapide, TA diminuée, respiration faible, possibilité de changement de l’état de conscience</a:t>
            </a:r>
          </a:p>
          <a:p>
            <a:r>
              <a:rPr lang="fr-CA" dirty="0"/>
              <a:t>Embolie Graisseuse: Dyspnée, tachycardie, apparition de température, agitation avec changement de l’état de conscience</a:t>
            </a:r>
          </a:p>
          <a:p>
            <a:r>
              <a:rPr lang="fr-CA" dirty="0"/>
              <a:t>Syndrome du compartiment: Douleur forte et tenace, Apparition possible de nécrose des tissus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F46FE-6C36-4C43-AD26-9A5015099318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9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3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8204-9066-42FE-8E01-925F2F1DF7EF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C719-D46D-4301-A80E-E8522348C4E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197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78A6-0EE5-44A3-90E5-4C76FDE47638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B1B-D4C5-4256-8EEE-9B737BF55FE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951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6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274643"/>
            <a:ext cx="25400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0A26-F45F-4B5A-8335-04898B504446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0019" y="6376991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83E9-B820-4554-B6FD-E44CFA1419B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579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pPr/>
              <a:t>03/03/2025</a:t>
            </a:fld>
            <a:endParaRPr kumimoji="0" lang="fr-F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867" b="1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4153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686800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3733">
                <a:solidFill>
                  <a:srgbClr val="FFFFFF"/>
                </a:solidFill>
              </a:defRPr>
            </a:lvl1pPr>
            <a:lvl2pPr marL="609585" indent="0" algn="ctr" eaLnBrk="1" latinLnBrk="0" hangingPunct="1">
              <a:buNone/>
            </a:lvl2pPr>
            <a:lvl3pPr marL="1219170" indent="0" algn="ctr" eaLnBrk="1" latinLnBrk="0" hangingPunct="1">
              <a:buNone/>
            </a:lvl3pPr>
            <a:lvl4pPr marL="1828754" indent="0" algn="ctr" eaLnBrk="1" latinLnBrk="0" hangingPunct="1">
              <a:buNone/>
            </a:lvl4pPr>
            <a:lvl5pPr marL="2438339" indent="0" algn="ctr" eaLnBrk="1" latinLnBrk="0" hangingPunct="1">
              <a:buNone/>
            </a:lvl5pPr>
            <a:lvl6pPr marL="3047924" indent="0" algn="ctr" eaLnBrk="1" latinLnBrk="0" hangingPunct="1">
              <a:buNone/>
            </a:lvl6pPr>
            <a:lvl7pPr marL="3657509" indent="0" algn="ctr" eaLnBrk="1" latinLnBrk="0" hangingPunct="1">
              <a:buNone/>
            </a:lvl7pPr>
            <a:lvl8pPr marL="4267093" indent="0" algn="ctr" eaLnBrk="1" latinLnBrk="0" hangingPunct="1">
              <a:buNone/>
            </a:lvl8pPr>
            <a:lvl9pPr marL="4876678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fr-FR"/>
              <a:t>Modifiez le style des sous-titres du masque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 eaLnBrk="1" latinLnBrk="0" hangingPunct="1">
              <a:defRPr kumimoji="0" lang="fr-FR" sz="2667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fr-FR">
                <a:solidFill>
                  <a:srgbClr val="FFFFFF"/>
                </a:solidFill>
              </a:rPr>
              <a:pPr algn="ctr"/>
              <a:t>03/03/2025</a:t>
            </a:fld>
            <a:endParaRPr kumimoji="0" lang="fr-FR" sz="2667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1"/>
            <a:ext cx="7823200" cy="365125"/>
          </a:xfrm>
        </p:spPr>
        <p:txBody>
          <a:bodyPr/>
          <a:lstStyle>
            <a:lvl1pPr algn="r"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fr-FR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fr-FR">
                <a:solidFill>
                  <a:schemeClr val="tx2"/>
                </a:solidFill>
              </a:rPr>
              <a:pPr/>
              <a:t>‹N°›</a:t>
            </a:fld>
            <a:endParaRPr kumimoji="0" lang="fr-FR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3149600" y="3124200"/>
            <a:ext cx="8636000" cy="2717800"/>
          </a:xfrm>
        </p:spPr>
        <p:txBody>
          <a:bodyPr rtlCol="0" anchor="b"/>
          <a:lstStyle>
            <a:lvl1pPr eaLnBrk="1" latinLnBrk="0" hangingPunct="1">
              <a:defRPr kumimoji="0" lang="fr-FR" cap="all" baseline="0"/>
            </a:lvl1pPr>
            <a:extLst/>
          </a:lstStyle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3476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pPr/>
              <a:t>03/03/2025</a:t>
            </a:fld>
            <a:endParaRPr kumimoji="0" lang="fr-F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867" b="1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56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3"/>
            <a:ext cx="9497484" cy="1673225"/>
          </a:xfrm>
        </p:spPr>
        <p:txBody>
          <a:bodyPr anchor="t"/>
          <a:lstStyle>
            <a:lvl1pPr eaLnBrk="1" latinLnBrk="0" hangingPunct="1">
              <a:buNone/>
              <a:defRPr kumimoji="0" lang="fr-FR" sz="3733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24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2133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867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 eaLnBrk="1" latinLnBrk="0" hangingPunct="1">
              <a:buNone/>
              <a:defRPr kumimoji="0" lang="fr-FR" sz="5867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fr-FR"/>
              <a:t>Cliquez pour modifier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pPr/>
              <a:t>03/03/2025</a:t>
            </a:fld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6"/>
          </a:xfrm>
        </p:spPr>
        <p:txBody>
          <a:bodyPr>
            <a:noAutofit/>
          </a:bodyPr>
          <a:lstStyle>
            <a:lvl1pPr eaLnBrk="1" latinLnBrk="0" hangingPunct="1">
              <a:defRPr kumimoji="0" lang="fr-FR" sz="32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32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32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45586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4"/>
            <a:ext cx="5181600" cy="4358165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401"/>
            <a:ext cx="5181600" cy="4358167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03/03/2025</a:t>
            </a:fld>
            <a:endParaRPr kumimoji="0"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fr-FR" sz="1867" b="1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68845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57480"/>
            <a:ext cx="10871200" cy="1341120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559757"/>
            <a:ext cx="5181600" cy="3505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559757"/>
            <a:ext cx="5181600" cy="3505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03/03/2025</a:t>
            </a:fld>
            <a:endParaRPr kumimoji="0"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fr-FR" sz="1867" b="1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812800" y="1816383"/>
            <a:ext cx="51816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667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400800" y="1816383"/>
            <a:ext cx="5181600" cy="707136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667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064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pPr/>
              <a:t>03/03/2025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53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pPr/>
              <a:t>03/03/2025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chemeClr val="tx2"/>
                </a:solidFill>
              </a:rPr>
              <a:pPr/>
              <a:t>‹N°›</a:t>
            </a:fld>
            <a:endParaRPr kumimoji="0"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3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418F-027B-4E05-8EE8-34090A1E01DF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AE3F-D1B8-4350-A197-8F7942DD1E9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5490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</p:spPr>
        <p:txBody>
          <a:bodyPr anchor="b"/>
          <a:lstStyle>
            <a:lvl1pPr algn="l" eaLnBrk="1" latinLnBrk="0" hangingPunct="1">
              <a:buNone/>
              <a:defRPr kumimoji="0" lang="fr-FR" sz="5600" b="0"/>
            </a:lvl1pPr>
            <a:extLst/>
          </a:lstStyle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pPr/>
              <a:t>03/03/2025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905000"/>
            <a:ext cx="21336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333"/>
              </a:spcAft>
              <a:buNone/>
              <a:defRPr kumimoji="0" lang="fr-FR" sz="2400"/>
            </a:lvl1pPr>
            <a:lvl2pPr eaLnBrk="1" latinLnBrk="0" hangingPunct="1">
              <a:buNone/>
              <a:defRPr kumimoji="0" lang="fr-FR" sz="1600"/>
            </a:lvl2pPr>
            <a:lvl3pPr eaLnBrk="1" latinLnBrk="0" hangingPunct="1">
              <a:buNone/>
              <a:defRPr kumimoji="0" lang="fr-FR" sz="1333"/>
            </a:lvl3pPr>
            <a:lvl4pPr eaLnBrk="1" latinLnBrk="0" hangingPunct="1">
              <a:buNone/>
              <a:defRPr kumimoji="0" lang="fr-FR" sz="1200"/>
            </a:lvl4pPr>
            <a:lvl5pPr eaLnBrk="1" latinLnBrk="0" hangingPunct="1">
              <a:buNone/>
              <a:defRPr kumimoji="0" lang="fr-FR" sz="12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49600" y="1905000"/>
            <a:ext cx="8534400" cy="4267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8427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6892" y="0"/>
            <a:ext cx="10115109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4267"/>
            </a:lvl1pPr>
            <a:extLst/>
          </a:lstStyle>
          <a:p>
            <a:r>
              <a:rPr kumimoji="0"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2267"/>
            </a:lvl1pPr>
            <a:lvl2pPr eaLnBrk="1" latinLnBrk="0" hangingPunct="1">
              <a:buFontTx/>
              <a:buNone/>
              <a:defRPr kumimoji="0" lang="fr-FR" sz="1600"/>
            </a:lvl2pPr>
            <a:lvl3pPr eaLnBrk="1" latinLnBrk="0" hangingPunct="1">
              <a:buFontTx/>
              <a:buNone/>
              <a:defRPr kumimoji="0" lang="fr-FR" sz="1333"/>
            </a:lvl3pPr>
            <a:lvl4pPr eaLnBrk="1" latinLnBrk="0" hangingPunct="1">
              <a:buFontTx/>
              <a:buNone/>
              <a:defRPr kumimoji="0" lang="fr-FR" sz="1200"/>
            </a:lvl4pPr>
            <a:lvl5pPr eaLnBrk="1" latinLnBrk="0" hangingPunct="1">
              <a:buFontTx/>
              <a:buNone/>
              <a:defRPr kumimoji="0" lang="fr-FR" sz="12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1936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24400"/>
            <a:ext cx="97536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3733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2"/>
            <a:ext cx="3556000" cy="365125"/>
          </a:xfrm>
        </p:spPr>
        <p:txBody>
          <a:bodyPr rtlCol="0"/>
          <a:lstStyle/>
          <a:p>
            <a:fld id="{E4606EA6-EFEA-4C30-9264-4F9291A5780D}" type="datetime1">
              <a:pPr/>
              <a:t>03/03/2025</a:t>
            </a:fld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9"/>
          </a:xfrm>
        </p:spPr>
        <p:txBody>
          <a:bodyPr rtlCol="0"/>
          <a:lstStyle>
            <a:lvl1pPr eaLnBrk="1" latinLnBrk="0" hangingPunct="1">
              <a:defRPr kumimoji="0" lang="fr-FR" sz="3733"/>
            </a:lvl1pPr>
            <a:extLst/>
          </a:lstStyle>
          <a:p>
            <a:pPr algn="ctr"/>
            <a:fld id="{8F82E0A0-C266-4798-8C8F-B9F91E9DA37E}" type="slidenum">
              <a:rPr kumimoji="0" lang="fr-FR" sz="3733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3733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9"/>
            <a:ext cx="6096000" cy="365125"/>
          </a:xfrm>
        </p:spPr>
        <p:txBody>
          <a:bodyPr rtlCol="0"/>
          <a:lstStyle/>
          <a:p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98673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8204-9066-42FE-8E01-925F2F1DF7EF}" type="datetimeFigureOut">
              <a:rPr lang="fr-FR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C719-D46D-4301-A80E-E8522348C4E5}" type="slidenum">
              <a:rPr lang="fr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2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418F-027B-4E05-8EE8-34090A1E01DF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AE3F-D1B8-4350-A197-8F7942DD1E9F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76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803F-927A-46DE-A1F0-5E82CF573C04}" type="datetimeFigureOut">
              <a:rPr lang="fr-FR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C812-CB1B-4FE0-8D6E-2C3E51BFB7A2}" type="slidenum">
              <a:rPr lang="fr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1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20DC-53A7-4229-9F15-E3813AC22349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D306-4E44-4372-8AD5-4C2ACBEE9D27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6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EB1F-B69D-4A4F-B646-E0E895B37C60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2B9A-2AE0-45AB-9CE8-C01F2F1F0593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49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E956-6FAA-48D5-9E64-683D1B2F9D28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FC55-923E-41AE-AF5C-5F26ED83285E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40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020A-4B59-4D95-A2F6-8ADE6841E8C9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D8B2-1E45-4BF3-8AFF-79EAB960FD2E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99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ACDB-61EF-4950-B713-ACCBB702EA04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FF3C-53B5-4F8A-A804-46F3461D0BA1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7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3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6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803F-927A-46DE-A1F0-5E82CF573C04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C812-CB1B-4FE0-8D6E-2C3E51BFB7A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716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DA26-BCED-435D-BA90-12454D72B0E6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3AF2-87F1-4CEE-AF2A-D974F00B8823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3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78A6-0EE5-44A3-90E5-4C76FDE47638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B1B-D4C5-4256-8EEE-9B737BF55FE6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0A26-F45F-4B5A-8335-04898B504446}" type="datetimeFigureOut">
              <a:rPr lang="fr-FR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83E9-B820-4554-B6FD-E44CFA1419BB}" type="slidenum">
              <a:rPr lang="fr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4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20DC-53A7-4229-9F15-E3813AC22349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D306-4E44-4372-8AD5-4C2ACBEE9D2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092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98990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698990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EB1F-B69D-4A4F-B646-E0E895B37C60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2B9A-2AE0-45AB-9CE8-C01F2F1F059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38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E956-6FAA-48D5-9E64-683D1B2F9D28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FC55-923E-41AE-AF5C-5F26ED83285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729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020A-4B59-4D95-A2F6-8ADE6841E8C9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D8B2-1E45-4BF3-8AFF-79EAB960FD2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745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6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3807886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5838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ACDB-61EF-4950-B713-ACCBB702EA04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FF3C-53B5-4F8A-A804-46F3461D0BA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74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6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3807886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7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71742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DA26-BCED-435D-BA90-12454D72B0E6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47068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3AF2-87F1-4CEE-AF2A-D974F00B882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976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0" y="3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96D0B2F-997B-417F-A4AD-CD47FBEB1DAE}" type="datetimeFigureOut">
              <a:rPr lang="fr-FR"/>
              <a:pPr>
                <a:defRPr/>
              </a:pPr>
              <a:t>03/03/2025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20020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38935" y="6477000"/>
            <a:ext cx="977900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25D6E67-7D3A-47C2-915C-82FA1B383CC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1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803400"/>
            <a:ext cx="10871200" cy="4323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2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fr-FR" sz="1867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03/03/2025</a:t>
            </a:fld>
            <a:endParaRPr kumimoji="0" lang="fr-FR" sz="1867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3" y="6248209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fr-FR" sz="1867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fr-FR" sz="1867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9" name="Rectangle 8"/>
          <p:cNvSpPr/>
          <p:nvPr/>
        </p:nvSpPr>
        <p:spPr>
          <a:xfrm>
            <a:off x="787400" y="1505947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fr-FR" sz="1867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1867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1867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fr-FR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60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latinLnBrk="0" hangingPunct="1">
        <a:spcBef>
          <a:spcPct val="0"/>
        </a:spcBef>
        <a:buNone/>
        <a:defRPr kumimoji="0" lang="fr-FR" sz="56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26709" indent="-426709" algn="l" rtl="0" eaLnBrk="1" latinLnBrk="0" hangingPunct="1">
        <a:spcBef>
          <a:spcPts val="933"/>
        </a:spcBef>
        <a:buClr>
          <a:schemeClr val="accent2"/>
        </a:buClr>
        <a:buSzPct val="60000"/>
        <a:buFont typeface="Wingdings"/>
        <a:buChar char=""/>
        <a:defRPr kumimoji="0" lang="fr-FR" sz="3867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indent="-365751" algn="l" rtl="0" eaLnBrk="1" latinLnBrk="0" hangingPunct="1">
        <a:spcBef>
          <a:spcPts val="733"/>
        </a:spcBef>
        <a:buClr>
          <a:schemeClr val="accent1"/>
        </a:buClr>
        <a:buSzPct val="70000"/>
        <a:buFont typeface="Wingdings 2"/>
        <a:buChar char=""/>
        <a:defRPr kumimoji="0" lang="fr-FR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rtl="0" eaLnBrk="1" latinLnBrk="0" hangingPunct="1">
        <a:spcBef>
          <a:spcPts val="667"/>
        </a:spcBef>
        <a:buClr>
          <a:schemeClr val="accent2"/>
        </a:buClr>
        <a:buSzPct val="75000"/>
        <a:buFont typeface="Wingdings"/>
        <a:buChar char=""/>
        <a:defRPr kumimoji="0" lang="fr-FR"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-304792" algn="l" rtl="0" eaLnBrk="1" latinLnBrk="0" hangingPunct="1">
        <a:spcBef>
          <a:spcPts val="533"/>
        </a:spcBef>
        <a:buClr>
          <a:schemeClr val="accent3"/>
        </a:buClr>
        <a:buSzPct val="75000"/>
        <a:buFont typeface="Wingdings"/>
        <a:buChar char=""/>
        <a:defRPr kumimoji="0" lang="fr-FR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-304792" algn="l" rtl="0" eaLnBrk="1" latinLnBrk="0" hangingPunct="1">
        <a:spcBef>
          <a:spcPts val="533"/>
        </a:spcBef>
        <a:buClr>
          <a:schemeClr val="accent4"/>
        </a:buClr>
        <a:buSzPct val="65000"/>
        <a:buFont typeface="Wingdings"/>
        <a:buChar char=""/>
        <a:defRPr kumimoji="0" lang="fr-FR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804090" indent="-304792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69841" indent="-30479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35592" indent="-30479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01342" indent="-30479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2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D0B2F-997B-417F-A4AD-CD47FBEB1DAE}" type="datetimeFigureOut">
              <a:rPr lang="fr-FR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03/03/2025</a:t>
            </a:fld>
            <a:endParaRPr lang="fr-CA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D6E67-7D3A-47C2-915C-82FA1B383CC0}" type="slidenum">
              <a:rPr lang="fr-CA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A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8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youtu.be/KFk2PJFdDuc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  <a:latin typeface="Arial Narrow" pitchFamily="34" charset="0"/>
              </a:rPr>
              <a:t>Les fractures</a:t>
            </a:r>
          </a:p>
        </p:txBody>
      </p:sp>
      <p:pic>
        <p:nvPicPr>
          <p:cNvPr id="52227" name="Image 1" descr="Fractur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6" y="2852939"/>
            <a:ext cx="3024336" cy="3254075"/>
          </a:xfrm>
        </p:spPr>
      </p:pic>
    </p:spTree>
    <p:extLst>
      <p:ext uri="{BB962C8B-B14F-4D97-AF65-F5344CB8AC3E}">
        <p14:creationId xmlns:p14="http://schemas.microsoft.com/office/powerpoint/2010/main" val="301567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65850-3255-4286-8A6F-E2F82F3F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803" y="611909"/>
            <a:ext cx="3200400" cy="624016"/>
          </a:xfrm>
        </p:spPr>
        <p:txBody>
          <a:bodyPr>
            <a:normAutofit/>
          </a:bodyPr>
          <a:lstStyle/>
          <a:p>
            <a:r>
              <a:rPr lang="fr-CA" sz="3600" dirty="0"/>
              <a:t>Fractures P.91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BF2712-C9F6-461C-9AA7-33D1802F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36" y="1743134"/>
            <a:ext cx="7158182" cy="4558885"/>
          </a:xfrm>
        </p:spPr>
        <p:txBody>
          <a:bodyPr>
            <a:normAutofit lnSpcReduction="10000"/>
          </a:bodyPr>
          <a:lstStyle/>
          <a:p>
            <a:r>
              <a:rPr lang="fr-CA" sz="2800" dirty="0"/>
              <a:t>État de choc</a:t>
            </a:r>
          </a:p>
          <a:p>
            <a:pPr lvl="1"/>
            <a:r>
              <a:rPr lang="fr-CA" sz="2400" dirty="0"/>
              <a:t>Saignement abondant avec diminution du volume sanguin</a:t>
            </a:r>
          </a:p>
          <a:p>
            <a:r>
              <a:rPr lang="fr-CA" sz="2800" dirty="0"/>
              <a:t>Embolie graisseuse</a:t>
            </a:r>
          </a:p>
          <a:p>
            <a:pPr lvl="1"/>
            <a:r>
              <a:rPr lang="fr-CA" sz="2400" dirty="0"/>
              <a:t>Gouttelettes graisseuses qui s’infiltre dans la circulation sanguine et bloque des vaisseaux sanguins</a:t>
            </a:r>
          </a:p>
          <a:p>
            <a:r>
              <a:rPr lang="fr-CA" sz="2800" dirty="0"/>
              <a:t>Syndrome du compartiment</a:t>
            </a:r>
          </a:p>
          <a:p>
            <a:pPr lvl="1"/>
            <a:r>
              <a:rPr lang="fr-CA" sz="2400" dirty="0"/>
              <a:t>La circulation du muscle d’un membre est empêchée par l’œdème à la suite d’un compression par le plâtre ou bandage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D64C8E-C550-4911-8B35-13C821E5E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569308"/>
            <a:ext cx="3200400" cy="1663419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Complications possibles immédiates:</a:t>
            </a:r>
          </a:p>
          <a:p>
            <a:r>
              <a:rPr lang="fr-CA" sz="2400" dirty="0">
                <a:solidFill>
                  <a:srgbClr val="FF0000"/>
                </a:solidFill>
              </a:rPr>
              <a:t>Dans les premières heures</a:t>
            </a:r>
          </a:p>
        </p:txBody>
      </p:sp>
    </p:spTree>
    <p:extLst>
      <p:ext uri="{BB962C8B-B14F-4D97-AF65-F5344CB8AC3E}">
        <p14:creationId xmlns:p14="http://schemas.microsoft.com/office/powerpoint/2010/main" val="12759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Attèles </a:t>
            </a:r>
          </a:p>
        </p:txBody>
      </p:sp>
      <p:pic>
        <p:nvPicPr>
          <p:cNvPr id="4098" name="Picture 2" descr="http://www.orthoconcept.com/sites/default/files/styles/products_med/public/products/imag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34" y="1628800"/>
            <a:ext cx="357332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harmaciedebellignat.com/bdd/fichiers/pages/image/Orthopedie/attelle%20de%20gen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772819"/>
            <a:ext cx="2376264" cy="32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aramedic-canada.com/media/catalog/product/cache/1/image/9df78eab33525d08d6e5fb8d27136e95/1/3/135-4343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63" y="1623814"/>
            <a:ext cx="264795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91544" y="42117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dirty="0">
                <a:solidFill>
                  <a:prstClr val="black"/>
                </a:solidFill>
                <a:latin typeface="Arial" charset="0"/>
                <a:cs typeface="Arial" charset="0"/>
              </a:rPr>
              <a:t>Stevenson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70159" y="6165305"/>
            <a:ext cx="283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dirty="0">
                <a:solidFill>
                  <a:prstClr val="black"/>
                </a:solidFill>
                <a:latin typeface="Arial" charset="0"/>
                <a:cs typeface="Arial" charset="0"/>
              </a:rPr>
              <a:t>Botte de marche 3D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60296" y="54452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dirty="0">
                <a:solidFill>
                  <a:prstClr val="black"/>
                </a:solidFill>
                <a:latin typeface="Arial" charset="0"/>
                <a:cs typeface="Arial" charset="0"/>
              </a:rPr>
              <a:t>Zimmer</a:t>
            </a:r>
          </a:p>
        </p:txBody>
      </p:sp>
    </p:spTree>
    <p:extLst>
      <p:ext uri="{BB962C8B-B14F-4D97-AF65-F5344CB8AC3E}">
        <p14:creationId xmlns:p14="http://schemas.microsoft.com/office/powerpoint/2010/main" val="233979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  <a:latin typeface="Arial Narrow" pitchFamily="34" charset="0"/>
              </a:rPr>
              <a:t>Types de plâtres </a:t>
            </a:r>
          </a:p>
        </p:txBody>
      </p:sp>
      <p:pic>
        <p:nvPicPr>
          <p:cNvPr id="87043" name="Picture 2" descr="C:\Users\Linda\Desktop\ECOLE\APEScompétence7\Chapitre4 musculo\Images scan\Types de plât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7"/>
          <a:stretch>
            <a:fillRect/>
          </a:stretch>
        </p:blipFill>
        <p:spPr>
          <a:xfrm>
            <a:off x="1952628" y="1500188"/>
            <a:ext cx="8226425" cy="4286250"/>
          </a:xfrm>
        </p:spPr>
      </p:pic>
    </p:spTree>
    <p:extLst>
      <p:ext uri="{BB962C8B-B14F-4D97-AF65-F5344CB8AC3E}">
        <p14:creationId xmlns:p14="http://schemas.microsoft.com/office/powerpoint/2010/main" val="103536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  <a:latin typeface="Arial Narrow" pitchFamily="34" charset="0"/>
              </a:rPr>
              <a:t>Exemples de fixation et de traction </a:t>
            </a:r>
          </a:p>
        </p:txBody>
      </p:sp>
      <p:pic>
        <p:nvPicPr>
          <p:cNvPr id="88067" name="Picture 2" descr="C:\Users\Linda\Desktop\ECOLE\APEScompétence7\Chapitre4 musculo\Images scan\Fixations et trac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5140" y="2697163"/>
            <a:ext cx="6181725" cy="2781300"/>
          </a:xfrm>
        </p:spPr>
      </p:pic>
    </p:spTree>
    <p:extLst>
      <p:ext uri="{BB962C8B-B14F-4D97-AF65-F5344CB8AC3E}">
        <p14:creationId xmlns:p14="http://schemas.microsoft.com/office/powerpoint/2010/main" val="263725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Fixation interne/externe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3" y="1681920"/>
            <a:ext cx="6833739" cy="32346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52" y="1681922"/>
            <a:ext cx="4974816" cy="37382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86610" y="5724939"/>
            <a:ext cx="336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Clos, vis, </a:t>
            </a:r>
            <a:r>
              <a:rPr lang="fr-CA" dirty="0" err="1"/>
              <a:t>plaques,fils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203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Réduction de fracture P93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réduction consiste à remettre l’os fracturé en position anatomique et à maintenir l’os jusqu’à ce qu’il soit consolidé (guérit).</a:t>
            </a:r>
          </a:p>
          <a:p>
            <a:r>
              <a:rPr lang="fr-CA" dirty="0"/>
              <a:t>Un plâtre, une attèle, fixateur interne ou une traction permettent de maintenir une partie du corps immobile dans une position qui favorise la guérison.</a:t>
            </a:r>
          </a:p>
          <a:p>
            <a:r>
              <a:rPr lang="fr-CA" dirty="0"/>
              <a:t>Une chirurgie peut-être nécessaire pour retirer les débris osseux et fixer les os ensembles.</a:t>
            </a:r>
          </a:p>
        </p:txBody>
      </p:sp>
    </p:spTree>
    <p:extLst>
      <p:ext uri="{BB962C8B-B14F-4D97-AF65-F5344CB8AC3E}">
        <p14:creationId xmlns:p14="http://schemas.microsoft.com/office/powerpoint/2010/main" val="261832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Soins d’assistance P93</a:t>
            </a:r>
            <a:br>
              <a:rPr lang="fr-CA" dirty="0"/>
            </a:br>
            <a:r>
              <a:rPr lang="fr-CA" dirty="0"/>
              <a:t> (post réduction)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557181"/>
              </p:ext>
            </p:extLst>
          </p:nvPr>
        </p:nvGraphicFramePr>
        <p:xfrm>
          <a:off x="967410" y="1556794"/>
          <a:ext cx="10402958" cy="49082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0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435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Soins d’assistance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00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Garder le membre dans la position prescrite (coussin abducteur,</a:t>
                      </a:r>
                      <a:r>
                        <a:rPr lang="fr-CA" sz="2000" baseline="0" dirty="0"/>
                        <a:t> oreillers, sacs de sable)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dirty="0"/>
                        <a:t>Assurer le confort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dirty="0"/>
                        <a:t>Maintenir la réduction en position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Élever le membre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Favoriser le retour veineux et lymphatique et prévenir l’</a:t>
                      </a:r>
                      <a:r>
                        <a:rPr lang="fr-CA" sz="2000" dirty="0" err="1"/>
                        <a:t>oedème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38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Administrer des analgésiques narcotiques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Diminuer la dlr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Vérifier les signes neurovasculaires (CCMSPRO)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-Prévenir les complications (embolie graisseuse, syndrome du compartiment, infection, phlébite.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Vérifier les points d’insertion des fixations externes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Changer de positions q 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CA" sz="2000" dirty="0"/>
                        <a:t>Améliorer le confort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CA" sz="2000" dirty="0"/>
                        <a:t>Prévenir plaie de pression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CA" sz="2000" dirty="0"/>
                        <a:t>Meilleure circulation sanguine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7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Soins d’assistance</a:t>
            </a:r>
            <a:br>
              <a:rPr lang="fr-CA" dirty="0"/>
            </a:br>
            <a:r>
              <a:rPr lang="fr-CA" dirty="0"/>
              <a:t> (plâtre) P.93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315614"/>
              </p:ext>
            </p:extLst>
          </p:nvPr>
        </p:nvGraphicFramePr>
        <p:xfrm>
          <a:off x="834887" y="1556794"/>
          <a:ext cx="9833114" cy="48712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16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435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Soins d’assistance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4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Ne pas recouvrir le plâtre x24-48h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-Favoriser le séchage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Ne pas manipuler</a:t>
                      </a:r>
                      <a:r>
                        <a:rPr lang="fr-CA" sz="2000" baseline="0" dirty="0"/>
                        <a:t> le plâtre s’il est humide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-éviter les</a:t>
                      </a:r>
                      <a:r>
                        <a:rPr lang="fr-CA" sz="2000" baseline="0" dirty="0"/>
                        <a:t> déformations 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Vérifier s’il y a des déformations ou fissures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Protéger le plâtre des selles/urine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b="1" dirty="0"/>
                        <a:t>Soutenir le membres durant les déplacements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b="1" dirty="0"/>
                        <a:t>Vérifier les bords (éviter les irritations cutanées)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Vérifier si le plâtre semble trop grand ou trop petit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Présence d’odeur dans le plâtre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r>
                        <a:rPr lang="fr-CA" sz="2000" dirty="0"/>
                        <a:t>- Guérison ou œdème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97035"/>
                  </a:ext>
                </a:extLst>
              </a:tr>
            </a:tbl>
          </a:graphicData>
        </a:graphic>
      </p:graphicFrame>
      <p:pic>
        <p:nvPicPr>
          <p:cNvPr id="5122" name="Picture 2" descr="http://images.recitus.qc.ca/main.php?g2_view=core.DownloadItem&amp;g2_itemId=2181&amp;g2_serialNumb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36" y="116635"/>
            <a:ext cx="2376264" cy="13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Soins d’assistance</a:t>
            </a:r>
            <a:br>
              <a:rPr lang="fr-CA" dirty="0"/>
            </a:br>
            <a:r>
              <a:rPr lang="fr-CA" dirty="0"/>
              <a:t> (traction)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729708"/>
              </p:ext>
            </p:extLst>
          </p:nvPr>
        </p:nvGraphicFramePr>
        <p:xfrm>
          <a:off x="384314" y="1485711"/>
          <a:ext cx="10283686" cy="53343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4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435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Soins d’assistance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5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b="1" dirty="0"/>
                        <a:t>Ne jamais enlever les poids à la</a:t>
                      </a:r>
                      <a:r>
                        <a:rPr lang="fr-CA" sz="2000" b="1" baseline="0" dirty="0"/>
                        <a:t> tension</a:t>
                      </a:r>
                      <a:endParaRPr lang="fr-CA" sz="2000" b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fr-CA" sz="2000" dirty="0"/>
                        <a:t>-Assurer une tension continue</a:t>
                      </a:r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r>
                        <a:rPr lang="fr-CA" sz="2000" dirty="0"/>
                        <a:t>-Pour</a:t>
                      </a:r>
                      <a:r>
                        <a:rPr lang="fr-CA" sz="2000" baseline="0" dirty="0"/>
                        <a:t> éviter les plaies de pression.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S’assurer que la corde et la poulie de l’appareil se trouvent dans l’axe de la partie du corps</a:t>
                      </a:r>
                      <a:r>
                        <a:rPr lang="fr-CA" sz="2000" baseline="0" dirty="0"/>
                        <a:t> à étirer et que le poids pend librement.</a:t>
                      </a:r>
                      <a:endParaRPr lang="fr-CA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38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S’assurer que les poids respectent l’ordonnance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Le membre sous traction ne doit pas être en contact avec le matelas (modifie la tension)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64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Éviter que le talon soit en contact avec</a:t>
                      </a:r>
                      <a:r>
                        <a:rPr lang="fr-CA" sz="2000" baseline="0" dirty="0"/>
                        <a:t> le lit, s’il s’agit d’une traction à la jambe.</a:t>
                      </a:r>
                      <a:endParaRPr lang="fr-CA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64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Exercice des autres membres 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MEC selon le MD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Activité progressive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73181"/>
                  </a:ext>
                </a:extLst>
              </a:tr>
            </a:tbl>
          </a:graphicData>
        </a:graphic>
      </p:graphicFrame>
      <p:pic>
        <p:nvPicPr>
          <p:cNvPr id="5122" name="Picture 2" descr="http://images.recitus.qc.ca/main.php?g2_view=core.DownloadItem&amp;g2_itemId=2181&amp;g2_serialNumb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36" y="116635"/>
            <a:ext cx="2376264" cy="13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Les signes neurovasculaires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49876"/>
            <a:ext cx="10972800" cy="4625975"/>
          </a:xfrm>
        </p:spPr>
        <p:txBody>
          <a:bodyPr/>
          <a:lstStyle/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C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Couleur</a:t>
            </a:r>
            <a:r>
              <a:rPr lang="fr-CA" dirty="0"/>
              <a:t> : Rosé- bleuté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C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Chaleur</a:t>
            </a:r>
            <a:r>
              <a:rPr lang="fr-CA" dirty="0"/>
              <a:t> : Froid- chaud- tiède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M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Mobilité</a:t>
            </a:r>
            <a:r>
              <a:rPr lang="fr-CA" dirty="0"/>
              <a:t>: Capacité de bouger le membre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S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Sensibilité</a:t>
            </a:r>
            <a:r>
              <a:rPr lang="fr-CA" dirty="0"/>
              <a:t>: Ressent la sensation au toucher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P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Pouls</a:t>
            </a:r>
            <a:r>
              <a:rPr lang="fr-CA" dirty="0"/>
              <a:t> : Pédieux, brachiale, radiale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R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Retour capillaire</a:t>
            </a:r>
            <a:r>
              <a:rPr lang="fr-CA" dirty="0"/>
              <a:t>: Ongle du doigt ou de l’orteil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O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Œdème</a:t>
            </a:r>
            <a:r>
              <a:rPr lang="fr-CA" dirty="0"/>
              <a:t> : présence d’œdème ou non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42713" y="597146"/>
            <a:ext cx="82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VIP</a:t>
            </a:r>
          </a:p>
        </p:txBody>
      </p:sp>
    </p:spTree>
    <p:extLst>
      <p:ext uri="{BB962C8B-B14F-4D97-AF65-F5344CB8AC3E}">
        <p14:creationId xmlns:p14="http://schemas.microsoft.com/office/powerpoint/2010/main" val="115373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Définition 89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19536" y="1556793"/>
            <a:ext cx="8229600" cy="4625975"/>
          </a:xfrm>
        </p:spPr>
        <p:txBody>
          <a:bodyPr/>
          <a:lstStyle/>
          <a:p>
            <a:pPr marL="119062" indent="0">
              <a:buNone/>
            </a:pPr>
            <a:r>
              <a:rPr lang="fr-CA" sz="2800" dirty="0"/>
              <a:t>Les fractures sont des </a:t>
            </a:r>
            <a:r>
              <a:rPr lang="fr-CA" sz="2800" b="1" dirty="0">
                <a:solidFill>
                  <a:srgbClr val="00B0F0"/>
                </a:solidFill>
              </a:rPr>
              <a:t>lésions osseuses </a:t>
            </a:r>
            <a:r>
              <a:rPr lang="fr-CA" sz="2800" dirty="0"/>
              <a:t>qui consistent en une </a:t>
            </a:r>
            <a:r>
              <a:rPr lang="fr-CA" sz="2800" b="1" dirty="0">
                <a:solidFill>
                  <a:srgbClr val="00B0F0"/>
                </a:solidFill>
              </a:rPr>
              <a:t>rupture complète </a:t>
            </a:r>
            <a:r>
              <a:rPr lang="fr-CA" sz="2800" dirty="0"/>
              <a:t>ou </a:t>
            </a:r>
            <a:r>
              <a:rPr lang="fr-CA" sz="2800" b="1" dirty="0">
                <a:solidFill>
                  <a:srgbClr val="00B0F0"/>
                </a:solidFill>
              </a:rPr>
              <a:t>incomplète</a:t>
            </a:r>
            <a:r>
              <a:rPr lang="fr-CA" sz="2800" dirty="0"/>
              <a:t> d’un os.</a:t>
            </a:r>
          </a:p>
        </p:txBody>
      </p:sp>
      <p:pic>
        <p:nvPicPr>
          <p:cNvPr id="1026" name="Picture 2" descr="http://www.amisw.com/fr/uploads/images/Nouveau%20Look/image-page/definition_vei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6633"/>
            <a:ext cx="1368152" cy="12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7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Thrombophlébite profonde (TPP) p.93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CA" sz="2933" dirty="0"/>
              <a:t>Formation d’un thrombus dans le réseau veineux profond des membres inférieurs.</a:t>
            </a:r>
          </a:p>
          <a:p>
            <a:pPr marL="0" indent="0">
              <a:buNone/>
            </a:pPr>
            <a:r>
              <a:rPr lang="fr-CA" sz="2933" u="sng" dirty="0"/>
              <a:t>Signes et symptômes</a:t>
            </a:r>
            <a:r>
              <a:rPr lang="fr-CA" sz="2933" dirty="0"/>
              <a:t>:</a:t>
            </a:r>
          </a:p>
          <a:p>
            <a:pPr>
              <a:buFontTx/>
              <a:buChar char="-"/>
            </a:pPr>
            <a:r>
              <a:rPr lang="fr-CA" sz="2933" dirty="0"/>
              <a:t>Rougeur </a:t>
            </a:r>
          </a:p>
          <a:p>
            <a:pPr>
              <a:buFontTx/>
              <a:buChar char="-"/>
            </a:pPr>
            <a:r>
              <a:rPr lang="fr-CA" sz="2933" dirty="0"/>
              <a:t>Chaleur </a:t>
            </a:r>
          </a:p>
          <a:p>
            <a:pPr>
              <a:buFontTx/>
              <a:buChar char="-"/>
            </a:pPr>
            <a:r>
              <a:rPr lang="fr-CA" sz="2933" dirty="0"/>
              <a:t>Œdème </a:t>
            </a:r>
          </a:p>
          <a:p>
            <a:pPr>
              <a:buFontTx/>
              <a:buChar char="-"/>
            </a:pPr>
            <a:r>
              <a:rPr lang="fr-CA" sz="2933" dirty="0"/>
              <a:t>Induration </a:t>
            </a:r>
          </a:p>
          <a:p>
            <a:pPr>
              <a:buFontTx/>
              <a:buChar char="-"/>
            </a:pPr>
            <a:r>
              <a:rPr lang="fr-CA" sz="2933" dirty="0"/>
              <a:t>Dorsiflexion difficile (signe de Homans positif) </a:t>
            </a:r>
          </a:p>
          <a:p>
            <a:endParaRPr lang="fr-CA" sz="3200" dirty="0"/>
          </a:p>
        </p:txBody>
      </p:sp>
      <p:sp>
        <p:nvSpPr>
          <p:cNvPr id="4" name="Rectangle 3"/>
          <p:cNvSpPr/>
          <p:nvPr/>
        </p:nvSpPr>
        <p:spPr>
          <a:xfrm>
            <a:off x="5903979" y="2952814"/>
            <a:ext cx="6096000" cy="14463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fr-CA" sz="2933" u="sng" dirty="0">
                <a:solidFill>
                  <a:prstClr val="black"/>
                </a:solidFill>
                <a:latin typeface="Tw Cen MT"/>
              </a:rPr>
              <a:t>Causes:</a:t>
            </a:r>
          </a:p>
          <a:p>
            <a:pPr defTabSz="1219170">
              <a:buFont typeface="Wingdings" panose="05000000000000000000" pitchFamily="2" charset="2"/>
              <a:buChar char="§"/>
            </a:pPr>
            <a:r>
              <a:rPr lang="fr-CA" sz="2933" dirty="0">
                <a:solidFill>
                  <a:prstClr val="black"/>
                </a:solidFill>
                <a:latin typeface="Tw Cen MT"/>
              </a:rPr>
              <a:t>Immobilisation prolongée </a:t>
            </a:r>
          </a:p>
          <a:p>
            <a:pPr defTabSz="1219170">
              <a:buFont typeface="Wingdings" panose="05000000000000000000" pitchFamily="2" charset="2"/>
              <a:buChar char="§"/>
            </a:pPr>
            <a:r>
              <a:rPr lang="fr-CA" sz="2933" dirty="0">
                <a:solidFill>
                  <a:prstClr val="black"/>
                </a:solidFill>
                <a:latin typeface="Tw Cen MT"/>
              </a:rPr>
              <a:t>Stase veineuse </a:t>
            </a:r>
          </a:p>
        </p:txBody>
      </p:sp>
      <p:sp>
        <p:nvSpPr>
          <p:cNvPr id="5" name="AutoShape 2" descr="Résultats de recherche d'images pour « dorsiflexion du pied »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CA" sz="24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AutoShape 4" descr="data:image/jpeg;base64,/9j/4AAQSkZJRgABAQAAAQABAAD/2wCEAAkGBxMTEhUTExMVFhUXGBcbFxgYGBgXHRoXGBgZGBgaFxcaHSghGBolGxoXITEhJSkrLi4uGB8zODUtNygtLisBCgoKDg0OFw8QGi0dHR0rLSstLS0tLS0rLS0tNi0tKy0tLS0tNy0tLS0tLS0rLS0tLS0tLS0tLS0rLSstLSsrK//AABEIANQA7gMBIgACEQEDEQH/xAAcAAABBQEBAQAAAAAAAAAAAAAAAgMEBQYBBwj/xABGEAABAgQDBgIHBAgFAgcAAAABAhEAAyExBBJBBQYiUWFxgZEHEzJCobHRFFLB8CMkMzRicoLhF0PC0vEVFjVTc3SSorP/xAAYAQEBAQEBAAAAAAAAAAAAAAAAAQIDBP/EAB4RAQEAAgMBAQEBAAAAAAAAAAABAhESITEDQVET/9oADAMBAAIRAxEAPwDw2CCJeysCqfNRJSQFLLAl2fq1YCJBGwV6PcQA6pshNqFRd+TBMKT6OsQSB6yTUODmU3hSJyjXGsbBG0mejjEj/MlHsV35HhpCT6OsTcLlEanioeoKX+EOUONY2CNer0f4nNlzSzW4KiO7tDq/Rvih78o9iv8A2xOUONYuCNkn0c4t2zSujKJcc2AoI6PRzinbPJdtCo/6YvKHGsZBG0T6N8UXZcqmjrfyywf4b4ln9bJ81/7YcocaxcEbRXo1xY96V0Yq7fdhQ9GmKLNMk/8AyVS4rw84cocaxMEbNXo6xAvOkDupQ8apjo9HGJJYTZPmsf6btVococaxcEbQejbFH35WtyoO2gdN4Sj0c4mgMySknQqU/YsmHKHGsbBG3HozxNR62RTqv/bCFejfFM6ZkhVQOFStf6eVYcocaxcEbE+jzEj/ADJNwKFRvY+zb5Q4PRriiCQuSWD0KvgcrGHKHGsVBGxX6PZ4SFGbJAIcOV6aezeIKNz5x9+X5n6Q5Q4ZfxnII0n/AGdO+/L8z9IBudO+/L81fSHKL/nl/GbgjQq3RnD3pfmr6QjFbrTUS1TCpBCQ5Yl2HhDlDhl/FDBBBFYEXO5377If7/bQxTRd7lE/bsO189PIxL4s9ezFBZkgqP8AGXroxbT8tDKcO4IUSW/iLA/de5Dfe5wpDBRKhrYEFxYULVcWEPiYHcgByKqoRZuxPxjzvQblycqislyNBYDRw92cPWFKnJ9pyVt7DgU5JFq2r1js5QS5zEK1JYlQFmtXk0cEsWKsxA4AXpSrcxXwigmTyw9WEJUzgK4edKVALFmexvBJSSCVk81CtD/AwBKGP/EOplprmCe4Pm9Kf8w0hWajFQZwVBLM9NQojwgFzFS6hj3AL3pxCx8tYJTtYqYUIoerlRfxOmsdWFKoRlVzDlxQNZntC1nhVUUF3ajWepBoxJ/CAQZeZjNIIdmFqsQ4Otrx2VPFADa1iMvNJBqIEymJXwqDXezVbzq4EdypAcrBfWxsLZa1tANiUuqlMsk00tYdBV6a8oR6kE8ClJL8iSPF3Z9YcMsJYqYjkAWfkzavrC3A1USL5RbmDQCjwDa5bVLKFyaktyFan4do4EJoXPMOTUau/wAukPLWB7S2BoKNXQde9I5kBdRVmT0AqXAYhvk0A1MUhxwpUAwBDKYmxBu1O9oemSwU5VKGVXbxYgfG7wpIynhSwZxWlzcWfw1gCASGqpg9SR3oGBgGZOIp6oKKyAHcG5q6lAasaxwMdGNQxIJYHQ686mHVpaqSeoCa9qtCUzUkeyahileVyOrEuPHWAJiRXVPvONG957aUhImsks55JCgRT7r2oBQx1chQFACwIArUfzMa666RG2hiyjMCkZWHNJL0vrAVe1JyVcKbEuXDF7V0fwiAktEg1BJrEPFTGtB1k0TPmizfkQhE1VW/JhhQdVrRJkN4xrRsplFhbnDO8BbCzR/AYl5wKt+ecQN5FvImt9wv2hGcvK80gggjs8Yi53OD42Q9s/UaHlFNFzud++yP5x8jyiXxZ69pkpUkAOhugs9jeOzAauSX+6NLWNhq48oaxC1FNQHcMM/iD+NjrHULUEqJDt7o1e6g5CfNz2jzvQaVjAlQTkWba5srB3Up3LvbmGiU5IBRVncKb2eXCKG3lrBJ6KSXAamnmzfSFKVmLi+tCetjQFga2gOT5igGygluFh8FBrWqaP4Qzjp6hlFAsu5AsKe93p4Q8HJ4mDijVPi9uRFoqJk8qnkK0yj4P+MWunyx5ZJmGPEU5lAmxBqNTXkRExaCS6SpLMFZAS4GmYpJPl4xVzJgTNCjZ9bVpWLMHQKUR72ZJsTpQcvCJKv1msisiDlUApDc3FBd3bzji5vEGopgxPE171qdGh6cctS2alv7CtHMJSVnhAQixrV/5QCOtf7xXJySSNUrJ1o7DTsC+sccs79yXA7l6Ho1axJkYdauEJc6ZQ4IrRqlPxicjdfETGORKf5zSnMAk/SLq1NyKaZMBcLLAuw0UOZP4dfCOEhBc5izglRGUOwYsbmlWPnGqRufNasyXz9km4r+PwhmbuZODZFpNGZyH80mHGpyn9ZvKopcKSOntNXuxjn2cKS6TnSe5y1c8Lij6aNYxaY3Yk+WSVylEffSXo5YcIJp1DViElZdjfmGDg8wQ7g6RF2bzFIzFDg6u5pzDX7dYQnETCXaleFmJHMAEvp5+b3qin3s5owOVNtSWqW+AhqbMSOEuSahJBrRyErqH6A+EFNzsQctFJZL1DOlg1eRtpFFipxWXJ7fU9Yk7UxpmFvdF/4j16CIpQKCDpjP0lIceEQJ3tP+ekS58xqDSI6UPxGLFtclS3rCpYrD6YZmKAghwr6RW7c/dp38hiR614rtvT/0EwfwmLPUyvVefwQQR2eMRc7nD9dkVbjv4GKaLrcz99kfz/gYl8WevZkJCGBzK0zEV6kqNtR4RydLLgF1PZLBuQanLrHRhi76JeilafT8vBKkEOQQxqbnoGJLCPO9B5KltVKQKuRwtyo1flEdUtlD3lOwICRQVDqBdq/mkCgcxVUl7OyQbtateXKOYLDlIDFZZ3Kgm70SMrDKLUi7Cpk8LYTDkVnHCFEnhsVEUANOY6xRY2ej7SQgk0Tmd/aDg3ryvGjzgkFbC9VAswZxZvyeRjIplBSysGuY+NYeuvy6yXGLkFaO8XGCOdIJSrRyANHcNyB+cQ5AdEMS1KQSMykuXdNx4Gh7GMeN59rZ0uAybNmUWIA71PhGh2NuwqaM09wg1CXqR5DKLde0Nbp7ElziJqwJiUM2bidYs4NKXbmY3kdsMd9vJnlrqI+CwMuUkIloCUjQfXWFz8ShAdakp7lv+Yod5tuqlvLktn1JYsOQctmjFTZiqmZnNRdRJJuAFAu3f5Rq5ydM44W916D/ANzYRyn1wzJuGU40rSJWG2vImURNQTydjysY8xzrWXYoFqhz8DTz5dodUi+rG7CtdHLc6NrGeda/zj1aKna2wJU4E5QlV3Auf4hr84zu7O2VoWmUtWaWSANchJ4WNynobRuI3LMo52XGvKMfs1UpeT2VoLg5it0nUhZ4gbO/MRX4tZJKQvMLksB4Bg8ehb8bOMyUFpBKkkAsHJSqjebGMV/0ee1JMxhV8pA8zHLKauno+dlm6p58qlIglLPFlFfND1jMdUaYGqKwgqJ0blDzNaI+InxpHJkwDn3iJNmPHJ2IAEQJ2KcxqRm0/MnRW7VmvKX2hvEYwClz+dYq8ZMKklzp4RqRjLLpUQQQRt5hFzud++yP5+nI86RTRc7nH9dkcIVx2NAaG9D8ol8WevZmdjQpZwCAbV4tG6i0Cgs2UMp9lgeIHmXuBr4846mcoVWUWDCqenC5LvqG+cCJbrzZUgszguz6GgLWr0jzvQUlabqUEswFSzG1FCj9vGOLnUZKrdsxpoH8O9rQrISSkpSzUsA2ooK066R2atQFkuWIJDsLDNbzekBD2rPR9mnLSrMQhRDe6ctGNoymxsTwiLjeTDIRhpqhm4joaBSiHKkpo/eMZsnE5eHxjcm8XT55ayeh4TEUgm3ilwuMsYnpxDiOdj1ZSex6Dutt/D4fDhC1HNmUSAkm5pW1midN35w4siafBI+ZjzyRNDQ+wi/6WTTyX5Y2205itoqXMUs5mKipgzsTZ3Z21aJEmYm6K0qD7Xjqbc9IgZYXlcVEZ21cIlzSoOysrig61ZlfHzFLQ/gpqM2ZaXygZgt6gCtdDX4iKyVmSGSoAANYW6coTOmpLBRBb583u8Xkzwen7Iw+EmoCpUuWRTQEg3qa+cXUeTbG2kqQsLl05jQjkY9K2RtVGIRmQa+8k3B+nWO2Gcrz/T53FPjG77baocOg/wDqHp936xcbz7bGGl0P6RVED5qPQfSPK8TiCskk1Jc9TzMT6ZfjXyw33TWJW9BDKgBWErVEeeuOcehFxU06UEVmIxH/ABEjEz9IpMbiQnqY3EtdxE5g5LdIrpuKJoKD83htaiouYl4DZcyb7CSQLq0DdefSNuVu0ICLKXsVSsPOmqOUJQSkMXU3LQCNhsTdSTLYzP0syvCQQkM9+ZfmfCJ29SQMHiASA8twlzmeg5s0Z596hZ08Vgggjq84i63NP67I/n/AxSxd7llsdhyz8f4GJfFnr2ZUhVAHJ5qXmbXnbo0OBLgOU0f2U0+IoOkR504izO4crVw0tSt+937QmfKLvlKTfgJbLytQtTSPO9CRPGVNUuaMdCewLnnBKBIJUWo50Qz1YVOnPWG5civtOCKZmIbyBoNI6JSipJKQrI7OzgGmpZqQFVvdhyrDTVCzJLAAApChq3ENR4x5gVEGlGj1TeOUr7POCW/ZuoHU3oX5DlprHlqhHX5+JU/B7UIvT5H6Rd4TacZAph3DYrKWNvlC4t4/Wzp6JhcaDrFrJmR59JxRFjF1gdpnWOeWLe5WrrHFrekVkjGmJaZjiMWLKd4vzeGzIAD6wmXiSTaJiesT9U3IBtFhgcRMkrExCiCPIjkRqIYlLAMdmTYvjOtjbWOXPmGYs1NABYDQCKda4XisWNIrRNcxfV1o/MmRWYzEQ5i57RmsftEqojxV9PrG5Ns26OY/HNQVPy7/AEiFgsDNnLZCVLJuwfzOkXO7+6y53GslKWBamZQPR6DrG5wezky0pCUhGUe0KuGrQNWnh1vGrlI5+stsndpKFAzRm+QsHKTdnjXysCBXKMwDBhQNYirB7eMLM4JLBK2AoMqTW1OVK16wuSgEAua8qAdKfmmsYtt9Cpayog1pzHk9enxio3tmtgcQg8P6MsHBcP8AL6RZz5ktRGYUSQ5IJvyUAwHV4qt8j+q4ix/RqavM8Tf8aCE9S+PEoIII9DziLrc399kVbjuOxili63NB+2yGvn/AxL4s9ezS0ISCAlspq5YV5aEV06wSkkCrlJoCLN4B7MLtQQ4iUVAGgNq686cm7QiSog2FPdFu6SbFmp0jzvQVNpRJSVWdSVMHsae12er6R0hf3wRqwP8AVRyWbTrCnSo5QK0Nqh9K38IVJOYOSwFudL1Bpa0AyqXpmooNlUAxBoWsXbT4R5XtvZpw85Usg0LpJ1SbHy+Uer+rSs2AL2Kj8WsfHUM0V22N3peIR+kUUqT7K7kdNHT3rGsMuKXt5O3SEKTGrx+5c9NZakTQbMWP/wBqeRioxOxMQksqUsF2oM1Tb2XjruVnSNgJzHKavaL7D4fUGM0tBBqCCOdCCOfKNTs1WZAMZydMFxg0UicFaRAw66RLQdY5uuiZ1C8LTiiBzhUwhor5k4CsZ0ssSpmNIrEXFbZiBiJ7xFRhysxrSbSPtJUWEPzcTkS5pCJmWUhzSKH9LipmVAJF25D7yjFk2zbonF4tc5QQgEuWAAqo9vwjS7v7phJzT2zCoRmBA1dfPk1u+l7sPd+XhpYIAXMIqssDUWSKgJv3i1QTTMm9jy/EfG8Ll+RzISguLUdqAMeRqC3UR2cgEjMGND9auwry0ji5oJKR+0FcuXtVyQLFoAgMWUbm5arMQWq/hGdDvrCBlU50e2tMwb+0dmSzV6hqK6m4IAGmkJEkoSAD2sX7kgUbo8dkZgQGPNqeJ+fnAKlBRplSE1qoX5snl3btFbvfMfAYj2SPVlqdRXvFtOnEkgpBrw10ZwelYoN7lD7HiHCn9XRi6dNB7NiKxZ6l8eKwQQR6HnEXW5gfG4f+cc+R5RSxdbmj9dkfz/gYl8WevaJqaVVV6AWBexAb5xxUwULgpFD0+LN8o4kAO+UE3Fu4LmvaHcxHEoB00DMzd2e7eQjzvQ4aBxatHLH40+UIXLBqCtKqFSXKj/SMzDw8YRnWoAtkAqQpixFsrEN3HlDglm+Qm9QAalnJ5igijuR3SUhXJ3T0ykuSbip0hBkhHHMOUA3zE/OweOrSCxLgGgAAJbr0heYBnzkiiaeDUcRAhKEukkzNGuzmxy2BhxcsmgSkhiCSquUu5tanOteVUz3q4H9XHetbU+UIwuHQwqpJOhUcw0YKJtbhqICg312MlUpU1IeYgA5hmOZIDEE6s1D0jMbuYihSdD8/yY9ImBReWFKJIIenKpYhjQ6R5HKUqTNKTTKSlQ6gsfjG53NLjdXbbIRyhwPEXZ2KBEW8pjGN6evW5uGpeGJiNO2Uom8W6TCpy6RduOtM3MwNWh6atElLnSHcbiEoBJMUeCwMzHLJKvVyEGqjVyNANT8oSM5XRvCYObj5rDhlA1UbDo2qzyjcbN2eMOky5SAEvxFXtEj3iWryYhg8OYaUiSgSghpYFGBUO5OpZ4eUUgM7UBGha1rNXpeFu3M8Uhy4LMDZxW4bQUenSETVk0YKoCwregPcdY5On5Ba38L5hyFPGlKRxS0LPCyVc01oaFK6VBszfERNB5BApqX0FTTre0cXND2chqZgKO1KXfnCujVGrMAAWGtfCz9YSlKiMpyitFIo7ke7ofFvlFDanDqzEAuGJtyzDlQi8KCVABiA1SKggD+EAAt38I7LKjwFBp7zub3qBT5WgKVsAEpHO5FLZRppAdXiAwYEhTVS4vqz0FdDd4qN9EpGDnqLZlSyHYuenz+MWKFhDgZsx1UAz2rM6UDO8VO9k39TxIfiMt1CmtOEO7CvjFnqXx4pBBBHd5xFxuil8ZIDkcdwW0OsU8XW5oP22QxbjHyPOJfFnr2VKQkFIUDRuKr83HJ2hMstxKokBsqlOQRzb66wqTOAcZWcsC7uOpNq6GsOrAPEEqUD4HvRnjzvQaQSzql0NiC7F7M1B1eH0AqS+jMAlXm50hCFVuw/psPyNBDRIzZkkliQbgE68unOKOy1AkAFYQipcA1b3bmkSEy8rlRfNZya6hmYOwhoqUXdBF3qGLey7UKY461HLmYGoYezr2YfSAfSdeEJ1FjpU1Zw8Miaggh3fR8yQ1iDoH0fSFy0j+HwVp1Ddo4FEUWtKhT3WPMZg7wBOdnSCSGIpR/l8TePO9+sGROE3KUiaHYtRQoXIOoY+cejkEH2QRUuFNbmIqNq7LTNkqQUEFVUkKfKoPlASTTk3ImLjdVK872XjsrJJ7fSNPgse+sYvGYJUpZQtOVQuOR7i8OYfaCk3r8/7xrLDbr8/rx6r0BGOHOIm0dqgB3YCMkrbBsB8Ysdj7CnYppkxxJBuH4uYSP9VfGrZ469ay+s/EjZuCmY5Tk5MOlQzqJYnoOvwDjtG9k4cSglCaoFEgAgAcmsT1Nbx3C4aXLlgISEIAYAh79zQ8zDyp4DBg3elKX5iJe3HZtKACSkHKSHcfGtSxrej9YcEwgewSa0JAYc7lwYb9eoj7tai/h1LMQ3OOJnqLJQjMKu7hmtdmF6V00gCUoPqKkcVaAkBm9keFdYcxEtTOEZjyUflTt1jhnpVwmhVoW8e/Z4SJk0ZaJr7Qrq9qVGsB1K1oY3Cqiopo1WzBtb+Udl6MlIFlBLdRWnP4PrCk0pVjqCCdaV+UNuLKACrOKXtTwsxFBBDS3uoKpYAOB/TqfzSFy8QsEEsxtdwKWT8+Ud9YpgpRSk87hJAYsTYdGhcjGh2z5r0CRUMNRRqjzgpAn5v2ZOYVLpoxBo9G/tFTvYkjA4gJb2FZ+1LePz6xdByCUS8rmoUPOgHcxUb4lIweIGVlerNKhrNanOLPUvjw+CCCO7ziLnc4gY2QTUZ/wMU0XG6Kmxkg09vXsYl8WevZgsBzmSCTUULd9T4coWC4cLINLpDeCT42iOmYlLnOEkVYF6NdiA50YPHZ08E51MF6AKfsTSj152jg7pEx2ZNNMxFSa+zRuY+UdzlgG56sC9+o/vDGHxKGYgpULsQ16F+cBxJrxS1JBoXS4/B9fGCpAkpOlRYCr8y/O9T1jqk1cA6uokUPRJoedvGI0uekf5wANBQE2o5L2HhCkzkM6VgKtWxeldHub+VYI6kOcpAFHCgmmXUc3fwreHZd2D5iBQABk83L5n7mGs5zUKXd7gjoSXcUjomJJYzUpXyJA0fhrTUamkDbpWxJIJH8IfmQSNex+MdM8lJJKE68mbViAW6EC8E7FAkDKFMbggO1KV6g/loUjEBQqU5iCGCmHiCzF/nAVO8GxpeISM5CZgbJMAANdCHYhz8ecZKduRiM3CqUoWzOpI+KY9B+0pBCSQRatmJo46F6wesl5iKFqpyqAFeZceVYsysOmU2ZuhIlEKxKs51QHyjk+XiUnrSNTLlsHSClADBAcIyjoA4p84VMnIIYZRRiXBA8CaiGhi0UTnQFB8pzVoRVnH55Qu6JaQkl8wY2AzAv8AnQ1hCZZeiVPUgFspYgF2c+JD+UIRMQUkBYBpYZS9K6XbUViLLmZjcLP3v2ZeoHDobPoeUTQsEKdgUZSTYkKD+92pr0gmyFE1UGulIYMeRJqaPZusRAlOQZiXe2bMb6Vu+sO50pBAAJerq6d+FPaGjZwIVqAAGNBqL8nFoSCqgKUs5ykWFORLl+fWOMFEOsBTP7trXFQex1h1BAYFSOdFO/QOPpA2R6oB0lVHt7VTUF9LvakdISWSXVQljUUOp1MNLSCeFaUs3FmSorHIvp460aOzZiCGdExQbLmIBDdRWnhA2kKbUEWbR6AgHyZ20hGHnglgAAah3HgK8m5Q0hSWAWtjoCQwJLMklq9TDMyemoExIOhLWAYuLNYOK1hoScSigAcM/UtfV3v05RTb1LWcFiM2YAyzcpDtUMBVuhiejaBKspGjhWZLB2dJLuHIOmoit3qmD7FiADldBJRmCjzc1J52MWepfHi0EEEd3AQQQQBBBBAEEEEAQQQQBBBBAEEEEAQQQQBBBBAEEEEAR2OQQBBBBAEEEEAQQQQBBBBAEEEEAQQQQBBBBAEEEEA5h5ClqShCSpSiAlKQ5KiWAAFyTFhtDdzGSEZ52FxEtGqlylpT0dRDCJG43/iOC/8AcyP/ANEx73t4z5K9sTcbMH2BcgJkJXMSoFfqwGlod0kqcMwckQHzRHY95wG6GBMmUn7LJVgVYIzZmOKj6wT6e9m4Wrwt8iIoNqYPBycJslAwEqZMxkuX61ebItkqlFQQpSglK15iMxI+geUSJKlqShCSpSiEpSA5KiWAAFyTpFlJ3axilTEpws8qlftR6tboo/HThpWukewbz7r4dC8JMlyJMhIx+Hl5DKXImlKlpdKViaUTgAXKkjQsaGJm82LRI2ftpKJSGTiEI9pbn1qJQzKOZyU5qdoDwfH7OmyFBE6VMlKICglaSglJsQCLFjWI0fRW2ti4XE7UmmclEybL2fJVIlrBWFKzTcyvVJUDNy8PC/vRUo3YwX29CFYOWmUrCKXjcyTKTJIHBOlJKlGUVFxkJ0J90mA8U2fs2dPUUSZS5qgCopQkqISLkgaBxWIse+7M3fw0vaaJcmQgYQ7OWuTOQpTzz+izLWsEOailqvrRjdjdPBLw+B/VJM3DTsMteMxSlnPKnBAOULzDIynDNp0Lh4TBHu+7mwdnBGykKwcmccX9pQqapwcssKUlWUFiogCptVrx5ru9srDK2yjDTmGH+0rQXUzpSpQQkq6kJHjAZwbOnGUZ4lTPUhWUzMpyBX3Stme1IjNH0VtvZ0tGCMmZhJWGlf8AVJKTLSp0rk+tQlMxQc5cyBUU56xn9+dzJGGwW1Zv2eWgpnyDhiCCUylKkpOUAkpBJWK9YDxSJeC2bOnBZlSpkwS05llCSrIn7ymFB1Mej+izYErEYDHTTg5eKnylyvUomEpBJ918wp0erNrGnxm7+Ek4naqJKEoCdniYZaFqyy5xC8yQAbMEljSsB4NErZ+zps9WSTKXNWxOVCSo5RcsNBzj3Sfuhs1OGDSErwxwmf7QiWTM9Ya+s+0mYEsP/Ly/CkWm42xcPIGEXhsNKMuZglKXi8/GZygCqWQ9dSzUbRoD5tgjqrxyAIIIIAggggCCCCAIIIIAggjR7pbtDGCec8wGUlJCJSBMWrMrK+VS0gITdRejwGdBaFTJqjdRPckxtEejPEmX6z1slvU+tus0y5mfKzM3F7LvWhjh9HM1LleIkNlUpOUqVm/RTJyK5QAkoRmcmyhrSAxonKy5cxy3Zyz9oSpZLAklrdO0ehf4Uzg4ViZQUFoBYLIMtSggrBIDkEuzAEVBiDs/cH1knFzPXkHDTpsr9nwky0lTrUVAy8zZQMpqQIDHTMQtTZlKLWckt25QkzVF3Jrepr3ja7D3ATOXjJa8UErwqky+CWViZMKZylJTmKTQyVCgL6dXf8NJnrEpVPSlCzMCVZFqYy5S5nGQMqXKCGzZmYsYDDCcpwrMXFi5cdjAqeouSpRzXqa9+cbLEejXES5ZmLmyUpSJxU5XQSV5CRwVCjY+bRIT6NSMWMIrEALOGVOzBBy+sE5UlMsZiDlKgOPrYipDCieqnEqlqmOCaoApCjlNw5Y9xG9xHotnZl+qxEtUtK0JC1pUjMFSkzSsABQYZmZyYjJ9HE1SZapc5CkzE4chRRNSHxGYgA5WLZS9rgM5AgMWJyqcRpapp25QkmPSMB6LQSEzsWEKK0oZMsqDmYtNC4PsoJYgEEsbGIOE9HRm4VE5E8FUyYtCQE55aUpY5lz5alAcOjXp2DELnKLuol7uSX0rAucou6iXZ3JLtZ+0bFfo2xAWiX62VmmTJktH7TKVSws+3kypKsimSS9qQvDejeaoft5bqRKVLITMyKExSQGmFICuFYPBmL8JYwFDszeafIw0/Cy8ol4gpMxxxOgunKp6Vio9cqpzFzepr35xu5PosxJUgKnSQFTVS3BW/CJpJTw8RaUrhHEHDgQqR6L5plBRny86ioJSHKKLyAqmFve5AsOtIDB+uVly5jl+65Z+1oBPUABmLB2Dmj3blGqw24M9eJn4b1skKkhBUolbH1jZAAEuC6gCCA0WKfRdP4AZ8njmLSCM6uFEtcwqCcrqUQhXBeo50DAQRudoejeaiqJqVjOEDgW5UZ65IJCAoITwguogOWDmHl+i2fxgT5WeXnKnzBOVMuRMSUls1RPALpATlLmAwEEbDYm5IxWFRPl4hIWtZlCWU/575gjMC7GUCt8twzaxMxPownpQSJ0orQmapaOK8tU0MggHMCmUS5CakCsBg4I3mK9GE+UVCZPlBkzClhMJUZchU4hikZRwkF/AGMxvPsKZgsQrDzCkqASXS7EKAIIcA+cBVQQQQBBBBAEdjkEA9LxK0pUhKlBKmzJBICspdOYasaiFYrGzJizMmLUtZZ1KJJoABXoAAO0EEArH7Qmz1Z50xUxTAOslRYWAew+sRyYIIAeOPBBAEDwQQA8dJgggOPA8EEA/g8ZMlKzy1qQpiMySxZQYhxzEMPBBAOzMQtSUpUolKAQgEkhIJKiEjRySfGGgYIIAggggCCCCAHiThdozZaVolzFoTMGWYEkgKTWimuGJHYnnBBARngjkEB//2Q=="/>
          <p:cNvSpPr>
            <a:spLocks noChangeAspect="1" noChangeArrowheads="1"/>
          </p:cNvSpPr>
          <p:nvPr/>
        </p:nvSpPr>
        <p:spPr bwMode="auto">
          <a:xfrm>
            <a:off x="207435" y="-2387599"/>
            <a:ext cx="56261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CA" sz="240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4" y="4319677"/>
            <a:ext cx="2640281" cy="234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3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Infection de la plaie p.95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A" sz="2933" u="sng" dirty="0"/>
              <a:t>Signes et symptômes</a:t>
            </a:r>
            <a:r>
              <a:rPr lang="fr-CA" sz="2933" dirty="0"/>
              <a:t>:</a:t>
            </a:r>
          </a:p>
          <a:p>
            <a:pPr>
              <a:buFontTx/>
              <a:buChar char="-"/>
            </a:pPr>
            <a:endParaRPr lang="fr-CA" sz="2933" dirty="0"/>
          </a:p>
          <a:p>
            <a:pPr>
              <a:buFontTx/>
              <a:buChar char="-"/>
            </a:pPr>
            <a:r>
              <a:rPr lang="fr-CA" sz="2933" b="1" dirty="0"/>
              <a:t>Douleur</a:t>
            </a:r>
          </a:p>
          <a:p>
            <a:pPr>
              <a:buFontTx/>
              <a:buChar char="-"/>
            </a:pPr>
            <a:r>
              <a:rPr lang="fr-CA" sz="2933" b="1" dirty="0"/>
              <a:t>Rougeur 			DROC</a:t>
            </a:r>
          </a:p>
          <a:p>
            <a:pPr>
              <a:buFontTx/>
              <a:buChar char="-"/>
            </a:pPr>
            <a:r>
              <a:rPr lang="fr-CA" sz="2933" b="1" dirty="0"/>
              <a:t>Œdème  </a:t>
            </a:r>
          </a:p>
          <a:p>
            <a:pPr>
              <a:buFontTx/>
              <a:buChar char="-"/>
            </a:pPr>
            <a:r>
              <a:rPr lang="fr-CA" sz="2933" b="1" dirty="0"/>
              <a:t>Chaleur </a:t>
            </a:r>
            <a:endParaRPr lang="fr-CA" sz="2933" dirty="0"/>
          </a:p>
          <a:p>
            <a:pPr>
              <a:buFontTx/>
              <a:buChar char="-"/>
            </a:pPr>
            <a:r>
              <a:rPr lang="fr-CA" sz="2933" dirty="0"/>
              <a:t>Hyperthermie &gt; 38,5</a:t>
            </a:r>
          </a:p>
          <a:p>
            <a:pPr marL="0" indent="0">
              <a:buNone/>
            </a:pPr>
            <a:endParaRPr lang="fr-CA" sz="2933" dirty="0"/>
          </a:p>
          <a:p>
            <a:r>
              <a:rPr lang="fr-CA" sz="2933" dirty="0"/>
              <a:t>Examens diagnostiques:</a:t>
            </a:r>
          </a:p>
          <a:p>
            <a:pPr>
              <a:buFontTx/>
              <a:buChar char="-"/>
            </a:pPr>
            <a:r>
              <a:rPr lang="fr-CA" sz="2933" dirty="0"/>
              <a:t>Prises de sang (FSC)</a:t>
            </a:r>
          </a:p>
          <a:p>
            <a:pPr>
              <a:buFontTx/>
              <a:buChar char="-"/>
            </a:pPr>
            <a:r>
              <a:rPr lang="fr-CA" sz="2933" dirty="0"/>
              <a:t>Observation des signes et symptômes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933" dirty="0"/>
              <a:t>Traitement: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933" dirty="0"/>
              <a:t>ATB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042303" y="2914115"/>
            <a:ext cx="1358781" cy="8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8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Syndrome du compartiment p.91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La circulation au niveau du muscle est empêchée par l’</a:t>
            </a:r>
            <a:r>
              <a:rPr lang="fr-CA" dirty="0" err="1"/>
              <a:t>oèdeme</a:t>
            </a:r>
            <a:r>
              <a:rPr lang="fr-CA" dirty="0"/>
              <a:t> de la région blessée ou à la suite d’une compression causée par un bandage ou le plâtre.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5" y="3789294"/>
            <a:ext cx="3417819" cy="2929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1350" y="4080568"/>
            <a:ext cx="3523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u="sng" dirty="0"/>
              <a:t>Signes et symptômes</a:t>
            </a:r>
            <a:r>
              <a:rPr lang="fr-CA" dirty="0"/>
              <a:t>:</a:t>
            </a:r>
          </a:p>
          <a:p>
            <a:pPr marL="285750" indent="-285750">
              <a:buFontTx/>
              <a:buChar char="-"/>
            </a:pPr>
            <a:r>
              <a:rPr lang="fr-CA" dirty="0"/>
              <a:t>Dlr forte et tenace </a:t>
            </a:r>
          </a:p>
          <a:p>
            <a:pPr marL="285750" indent="-285750">
              <a:buFontTx/>
              <a:buChar char="-"/>
            </a:pPr>
            <a:r>
              <a:rPr lang="fr-CA" dirty="0"/>
              <a:t>Nécrose des tissus</a:t>
            </a:r>
          </a:p>
          <a:p>
            <a:pPr marL="285750" indent="-285750">
              <a:buFontTx/>
              <a:buChar char="-"/>
            </a:pPr>
            <a:r>
              <a:rPr lang="fr-CA" dirty="0"/>
              <a:t>Changement dans les CCMSPRO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8539" y="3987801"/>
            <a:ext cx="336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Chirurgie de décompression de l’aponévrose.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03" y="4729923"/>
            <a:ext cx="28289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7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Embolie pulmonaire p.91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CA" sz="2667" dirty="0"/>
              <a:t>Obstruction d’une ou plusieurs artères pulmonaires par un thrombus qui se forme dans la circulation veineuse et qui se détache et migre dans les poumons.</a:t>
            </a:r>
          </a:p>
          <a:p>
            <a:pPr marL="0" indent="0">
              <a:buNone/>
            </a:pPr>
            <a:r>
              <a:rPr lang="fr-CA" sz="2667" u="sng" dirty="0"/>
              <a:t>Signes et symptômes</a:t>
            </a:r>
            <a:r>
              <a:rPr lang="fr-CA" sz="2667" dirty="0"/>
              <a:t>:</a:t>
            </a:r>
          </a:p>
          <a:p>
            <a:pPr>
              <a:buFontTx/>
              <a:buChar char="-"/>
            </a:pPr>
            <a:r>
              <a:rPr lang="fr-CA" sz="2667" dirty="0"/>
              <a:t>Douleur thoracique soudaine </a:t>
            </a:r>
          </a:p>
          <a:p>
            <a:pPr>
              <a:buFontTx/>
              <a:buChar char="-"/>
            </a:pPr>
            <a:r>
              <a:rPr lang="fr-CA" sz="2667" dirty="0"/>
              <a:t>Dyspnée </a:t>
            </a:r>
          </a:p>
          <a:p>
            <a:pPr>
              <a:buFontTx/>
              <a:buChar char="-"/>
            </a:pPr>
            <a:r>
              <a:rPr lang="fr-CA" sz="2667" dirty="0"/>
              <a:t>Tachypnée </a:t>
            </a:r>
          </a:p>
          <a:p>
            <a:pPr>
              <a:buFontTx/>
              <a:buChar char="-"/>
            </a:pPr>
            <a:r>
              <a:rPr lang="fr-CA" sz="2667" dirty="0"/>
              <a:t>Tachycardie </a:t>
            </a:r>
          </a:p>
          <a:p>
            <a:pPr>
              <a:buFontTx/>
              <a:buChar char="-"/>
            </a:pPr>
            <a:r>
              <a:rPr lang="fr-CA" sz="2667" dirty="0"/>
              <a:t>Diaphorèse</a:t>
            </a:r>
          </a:p>
          <a:p>
            <a:pPr>
              <a:buFontTx/>
              <a:buChar char="-"/>
            </a:pPr>
            <a:r>
              <a:rPr lang="fr-CA" sz="2667" dirty="0"/>
              <a:t>Hémoptysie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3979" y="2952816"/>
            <a:ext cx="6096000" cy="913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667" u="sng" dirty="0"/>
              <a:t>Causes: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67" dirty="0"/>
              <a:t>Embolie graisseuse</a:t>
            </a:r>
          </a:p>
        </p:txBody>
      </p:sp>
    </p:spTree>
    <p:extLst>
      <p:ext uri="{BB962C8B-B14F-4D97-AF65-F5344CB8AC3E}">
        <p14:creationId xmlns:p14="http://schemas.microsoft.com/office/powerpoint/2010/main" val="27678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Les signes </a:t>
            </a:r>
            <a:r>
              <a:rPr lang="fr-CA" dirty="0" err="1"/>
              <a:t>neurovasculaires</a:t>
            </a:r>
            <a:r>
              <a:rPr lang="fr-CA" dirty="0"/>
              <a:t> P.95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C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Couleur</a:t>
            </a:r>
            <a:r>
              <a:rPr lang="fr-CA" dirty="0"/>
              <a:t> : </a:t>
            </a:r>
            <a:r>
              <a:rPr lang="fr-CA" b="1" dirty="0"/>
              <a:t>Rosé</a:t>
            </a:r>
            <a:r>
              <a:rPr lang="fr-CA" dirty="0"/>
              <a:t>- bleuté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C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Chaleur</a:t>
            </a:r>
            <a:r>
              <a:rPr lang="fr-CA" dirty="0"/>
              <a:t> : Froid- chaud- </a:t>
            </a:r>
            <a:r>
              <a:rPr lang="fr-CA" b="1" dirty="0"/>
              <a:t>tiède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M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Mobilité</a:t>
            </a:r>
            <a:r>
              <a:rPr lang="fr-CA" dirty="0"/>
              <a:t>: </a:t>
            </a:r>
            <a:r>
              <a:rPr lang="fr-CA" b="1" dirty="0"/>
              <a:t>Capacité de bouger le membre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S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Sensibilité</a:t>
            </a:r>
            <a:r>
              <a:rPr lang="fr-CA" dirty="0"/>
              <a:t>: Ressent la </a:t>
            </a:r>
            <a:r>
              <a:rPr lang="fr-CA" b="1" dirty="0"/>
              <a:t>sensation</a:t>
            </a:r>
            <a:r>
              <a:rPr lang="fr-CA" dirty="0"/>
              <a:t> au toucher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P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Pouls</a:t>
            </a:r>
            <a:r>
              <a:rPr lang="fr-CA" dirty="0"/>
              <a:t> : </a:t>
            </a:r>
            <a:r>
              <a:rPr lang="fr-CA" b="1" dirty="0"/>
              <a:t>Présence </a:t>
            </a:r>
            <a:r>
              <a:rPr lang="fr-CA" dirty="0"/>
              <a:t>du pouls: pédieux, brachiale, radiale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R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Retour capillaire</a:t>
            </a:r>
            <a:r>
              <a:rPr lang="fr-CA" dirty="0"/>
              <a:t>: Ongle du doigt ou de l’orteil   </a:t>
            </a:r>
            <a:r>
              <a:rPr lang="fr-CA" b="1" dirty="0"/>
              <a:t>=&lt;3 sec</a:t>
            </a:r>
          </a:p>
          <a:p>
            <a:pPr marL="119062" indent="0">
              <a:buNone/>
            </a:pPr>
            <a:r>
              <a:rPr lang="fr-CA" b="1" dirty="0">
                <a:solidFill>
                  <a:schemeClr val="accent6"/>
                </a:solidFill>
              </a:rPr>
              <a:t>O</a:t>
            </a:r>
            <a:r>
              <a:rPr lang="fr-CA" dirty="0"/>
              <a:t>: </a:t>
            </a:r>
            <a:r>
              <a:rPr lang="fr-CA" b="1" dirty="0">
                <a:solidFill>
                  <a:srgbClr val="0099FF"/>
                </a:solidFill>
              </a:rPr>
              <a:t>Œdème</a:t>
            </a:r>
            <a:r>
              <a:rPr lang="fr-CA" dirty="0"/>
              <a:t> : Présence d’œdème ou </a:t>
            </a:r>
            <a:r>
              <a:rPr lang="fr-CA" b="1" dirty="0"/>
              <a:t>non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97682" y="581114"/>
            <a:ext cx="1222049" cy="649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VIP/OIIAQ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89517" y="5801116"/>
            <a:ext cx="478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*Assurez-vous de comparer les 2 membres </a:t>
            </a:r>
          </a:p>
        </p:txBody>
      </p:sp>
    </p:spTree>
    <p:extLst>
      <p:ext uri="{BB962C8B-B14F-4D97-AF65-F5344CB8AC3E}">
        <p14:creationId xmlns:p14="http://schemas.microsoft.com/office/powerpoint/2010/main" val="110927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Fracture de hanche</a:t>
            </a:r>
          </a:p>
        </p:txBody>
      </p:sp>
    </p:spTree>
    <p:extLst>
      <p:ext uri="{BB962C8B-B14F-4D97-AF65-F5344CB8AC3E}">
        <p14:creationId xmlns:p14="http://schemas.microsoft.com/office/powerpoint/2010/main" val="1403746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Définition p.95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19536" y="1556793"/>
            <a:ext cx="8229600" cy="46259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CA" sz="2800" dirty="0"/>
              <a:t>Les fractures de la hanche sont en fait des fractures situées à </a:t>
            </a:r>
            <a:r>
              <a:rPr lang="fr-CA" sz="2800" b="1" dirty="0">
                <a:solidFill>
                  <a:srgbClr val="0099FF"/>
                </a:solidFill>
              </a:rPr>
              <a:t>l’extrémité supérieure du fémur</a:t>
            </a:r>
            <a:r>
              <a:rPr lang="fr-CA" sz="28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CA" sz="2800" dirty="0"/>
              <a:t>Elle se trouvent très près du col du fémur.</a:t>
            </a:r>
          </a:p>
          <a:p>
            <a:pPr>
              <a:buFont typeface="Wingdings" pitchFamily="2" charset="2"/>
              <a:buChar char="Ø"/>
            </a:pPr>
            <a:r>
              <a:rPr lang="fr-CA" sz="2800" dirty="0"/>
              <a:t>Fracture complexe car l’os très vascularisé.</a:t>
            </a:r>
          </a:p>
          <a:p>
            <a:pPr>
              <a:buFont typeface="Wingdings" pitchFamily="2" charset="2"/>
              <a:buChar char="Ø"/>
            </a:pPr>
            <a:r>
              <a:rPr lang="fr-CA" sz="2800" dirty="0"/>
              <a:t>Nécessite une chirurgie dans les 12-24h (prothèse de hanche)</a:t>
            </a:r>
          </a:p>
        </p:txBody>
      </p:sp>
      <p:pic>
        <p:nvPicPr>
          <p:cNvPr id="1026" name="Picture 2" descr="http://www.amisw.com/fr/uploads/images/Nouveau%20Look/image-page/definition_vei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6633"/>
            <a:ext cx="1368152" cy="12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4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Causes P96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chutes  : La PA (tr. Équilibre, diminution des réflexes, moins bonne vue)</a:t>
            </a:r>
          </a:p>
          <a:p>
            <a:r>
              <a:rPr lang="fr-CA" dirty="0"/>
              <a:t>L’ostéoporose </a:t>
            </a:r>
          </a:p>
        </p:txBody>
      </p:sp>
    </p:spTree>
    <p:extLst>
      <p:ext uri="{BB962C8B-B14F-4D97-AF65-F5344CB8AC3E}">
        <p14:creationId xmlns:p14="http://schemas.microsoft.com/office/powerpoint/2010/main" val="468871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Statistiques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dirty="0"/>
              <a:t>Chaque année, les chutes représentent 65 % des blessures chez les personnes âgées.</a:t>
            </a:r>
          </a:p>
          <a:p>
            <a:pPr>
              <a:buFont typeface="Wingdings" pitchFamily="2" charset="2"/>
              <a:buChar char="§"/>
            </a:pPr>
            <a:r>
              <a:rPr lang="fr-CA" dirty="0"/>
              <a:t>1 personne âgée sur 3 ferait 1 chute par année.</a:t>
            </a:r>
          </a:p>
          <a:p>
            <a:pPr>
              <a:buFont typeface="Wingdings" pitchFamily="2" charset="2"/>
              <a:buChar char="§"/>
            </a:pPr>
            <a:r>
              <a:rPr lang="fr-CA" dirty="0"/>
              <a:t>On a répertorié 30 000 fractures de la hanche cette année.(2008)</a:t>
            </a:r>
          </a:p>
          <a:p>
            <a:pPr>
              <a:buFont typeface="Wingdings" pitchFamily="2" charset="2"/>
              <a:buChar char="§"/>
            </a:pPr>
            <a:r>
              <a:rPr lang="fr-CA" dirty="0"/>
              <a:t>Les femmes subissent 2x plus de fractures de la hanche que les hommes </a:t>
            </a:r>
          </a:p>
          <a:p>
            <a:pPr>
              <a:buFont typeface="Wingdings" pitchFamily="2" charset="2"/>
              <a:buChar char="§"/>
            </a:pPr>
            <a:r>
              <a:rPr lang="fr-CA" dirty="0"/>
              <a:t>1300 personnes subissent une chirurgie de la hanche.</a:t>
            </a:r>
          </a:p>
          <a:p>
            <a:pPr>
              <a:buFont typeface="Wingdings" pitchFamily="2" charset="2"/>
              <a:buChar char="§"/>
            </a:pPr>
            <a:endParaRPr lang="fr-CA" dirty="0"/>
          </a:p>
        </p:txBody>
      </p:sp>
      <p:pic>
        <p:nvPicPr>
          <p:cNvPr id="2050" name="Picture 2" descr="http://www.pascalfredette.com/wp-content/uploads/2009/11/logo-statist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2" y="188640"/>
            <a:ext cx="159566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r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  <a:latin typeface="Arial Narrow" pitchFamily="34" charset="0"/>
              </a:rPr>
              <a:t>Fracture de la hanche </a:t>
            </a:r>
            <a:endParaRPr lang="fr-C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0115" name="Picture 2" descr="C:\Users\Linda\Desktop\ECOLE\APEScompétence7\images BLO\fracture hanch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7" y="1844827"/>
            <a:ext cx="3486151" cy="4624387"/>
          </a:xfrm>
        </p:spPr>
      </p:pic>
      <p:pic>
        <p:nvPicPr>
          <p:cNvPr id="90116" name="Image 4" descr="http://www.canorth.org/fr/Images/ReferenceImages/HipRepairs_FR_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072" y="2060851"/>
            <a:ext cx="3462339" cy="4722813"/>
          </a:xfrm>
        </p:spPr>
      </p:pic>
    </p:spTree>
    <p:extLst>
      <p:ext uri="{BB962C8B-B14F-4D97-AF65-F5344CB8AC3E}">
        <p14:creationId xmlns:p14="http://schemas.microsoft.com/office/powerpoint/2010/main" val="93063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Causes 89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Traumatismes</a:t>
            </a:r>
          </a:p>
          <a:p>
            <a:pPr>
              <a:buFont typeface="Wingdings" pitchFamily="2" charset="2"/>
              <a:buChar char="Ü"/>
            </a:pPr>
            <a:r>
              <a:rPr lang="fr-CA" dirty="0"/>
              <a:t>Accident voiture</a:t>
            </a:r>
          </a:p>
          <a:p>
            <a:pPr>
              <a:buFont typeface="Wingdings" pitchFamily="2" charset="2"/>
              <a:buChar char="Ü"/>
            </a:pPr>
            <a:r>
              <a:rPr lang="fr-CA" dirty="0"/>
              <a:t>Chutes(</a:t>
            </a:r>
            <a:r>
              <a:rPr lang="fr-CA" dirty="0" err="1"/>
              <a:t>sport,hiver,lit</a:t>
            </a:r>
            <a:r>
              <a:rPr lang="fr-CA" dirty="0"/>
              <a:t>)</a:t>
            </a:r>
          </a:p>
          <a:p>
            <a:r>
              <a:rPr lang="fr-CA" dirty="0"/>
              <a:t>Conséquence de pathologies osseuses (ostéoporose)</a:t>
            </a:r>
          </a:p>
          <a:p>
            <a:pPr marL="119062" indent="0">
              <a:buNone/>
            </a:pPr>
            <a:endParaRPr lang="fr-CA" dirty="0"/>
          </a:p>
          <a:p>
            <a:pPr marL="119062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0547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Manifestations P.96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017194"/>
              </p:ext>
            </p:extLst>
          </p:nvPr>
        </p:nvGraphicFramePr>
        <p:xfrm>
          <a:off x="1524000" y="1481782"/>
          <a:ext cx="9036496" cy="53762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Manifestations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45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b="1" dirty="0"/>
                        <a:t>Dlr à l’aine ou à la face interne du genou: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dirty="0"/>
                        <a:t>Dlr augmentée par le mouvement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dirty="0"/>
                        <a:t>Dlr diminuée par la flexion de la jambe en rotation 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-À cause des lésions</a:t>
                      </a:r>
                      <a:r>
                        <a:rPr lang="fr-CA" sz="2000" baseline="0" dirty="0"/>
                        <a:t> osseuses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Difficulté à</a:t>
                      </a:r>
                      <a:r>
                        <a:rPr lang="fr-CA" sz="2000" baseline="0" dirty="0"/>
                        <a:t> se mouvoir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Causée par la dlr et le déplacement de l’os dans</a:t>
                      </a:r>
                      <a:r>
                        <a:rPr lang="fr-CA" sz="2000" baseline="0" dirty="0"/>
                        <a:t> la capsule articulaire.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Membre</a:t>
                      </a:r>
                      <a:r>
                        <a:rPr lang="fr-CA" sz="2000" baseline="0" dirty="0"/>
                        <a:t> plus court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À cause du déplacement</a:t>
                      </a:r>
                      <a:r>
                        <a:rPr lang="fr-CA" sz="2000" baseline="0" dirty="0"/>
                        <a:t> de l’os et des spasmes musculaires.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b="1" dirty="0"/>
                        <a:t>Pieds et genoux en rotation externe</a:t>
                      </a:r>
                      <a:r>
                        <a:rPr lang="fr-CA" sz="2000" b="1" baseline="0" dirty="0"/>
                        <a:t> </a:t>
                      </a:r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Déplacement du fémur en dehors de son axe normal.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301">
                <a:tc>
                  <a:txBody>
                    <a:bodyPr/>
                    <a:lstStyle/>
                    <a:p>
                      <a:r>
                        <a:rPr lang="fr-CA" sz="2000" dirty="0"/>
                        <a:t>Hématome (accumulation de sang)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Hémorragie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301">
                <a:tc>
                  <a:txBody>
                    <a:bodyPr/>
                    <a:lstStyle/>
                    <a:p>
                      <a:r>
                        <a:rPr lang="fr-CA" sz="2000" dirty="0"/>
                        <a:t>Spasmes musculaires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-dlr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Picture 2" descr="http://www.gagnerdutemps.net/images/faire-des-listes-449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90" y="3"/>
            <a:ext cx="1915929" cy="14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Prothèse totale de la hanche (PTH)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079776" y="2559757"/>
            <a:ext cx="7502624" cy="3505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sz="2667" dirty="0"/>
              <a:t>La hanche est une articulation qui permet de joindre la tête du fémur au bassin. Elle est constituée de deux os : l’os iliaque (bassin) et le fémur (os de la cuisse). </a:t>
            </a:r>
          </a:p>
          <a:p>
            <a:pPr algn="just"/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4367808" y="1988840"/>
            <a:ext cx="5181600" cy="707136"/>
          </a:xfrm>
        </p:spPr>
        <p:txBody>
          <a:bodyPr/>
          <a:lstStyle/>
          <a:p>
            <a:r>
              <a:rPr lang="fr-CA" dirty="0"/>
              <a:t>Anatomie de la hanche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" y="1700810"/>
            <a:ext cx="3670300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93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Cette chirurgie consiste à remplacer l’articulation usée de la hanche par une prothèse afin d’en permettre un fonctionnement normal.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255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3200" dirty="0"/>
              <a:t>La prothèse totale de la hanche est composée de deux parties. </a:t>
            </a:r>
          </a:p>
          <a:p>
            <a:r>
              <a:rPr lang="fr-CA" sz="3200" dirty="0"/>
              <a:t>Première partie composée de métal et de plastique:</a:t>
            </a:r>
          </a:p>
          <a:p>
            <a:pPr marL="0" indent="0">
              <a:buNone/>
            </a:pPr>
            <a:r>
              <a:rPr lang="fr-CA" sz="3200" dirty="0"/>
              <a:t>-Pièce métallique vissée dans la cavité du bassin </a:t>
            </a:r>
          </a:p>
          <a:p>
            <a:pPr marL="0" indent="0">
              <a:buNone/>
            </a:pPr>
            <a:r>
              <a:rPr lang="fr-CA" sz="3200" dirty="0"/>
              <a:t>- Pièce de plastique insérée à l'intérieur de la pièce métallique. </a:t>
            </a:r>
          </a:p>
          <a:p>
            <a:r>
              <a:rPr lang="fr-CA" sz="3200" dirty="0"/>
              <a:t>Deuxième partie composée d’une tête métallique qui remplace la tête du fémur et d’une tige fémorale: </a:t>
            </a:r>
          </a:p>
          <a:p>
            <a:pPr marL="0" indent="0">
              <a:buNone/>
            </a:pPr>
            <a:r>
              <a:rPr lang="fr-CA" sz="3200" dirty="0"/>
              <a:t>- Tête métallique posée sur la tige fémorale et appuyée dans la cavité du bassin. </a:t>
            </a:r>
          </a:p>
          <a:p>
            <a:pPr marL="0" indent="0">
              <a:buNone/>
            </a:pPr>
            <a:r>
              <a:rPr lang="fr-CA" sz="3200" dirty="0"/>
              <a:t>- Tige fémorale implantée dans le fémur. 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5423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Parties de la PTH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" y="1892829"/>
            <a:ext cx="52959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7" y="1892829"/>
            <a:ext cx="3365500" cy="45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861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Soins d’assistance P.97   </a:t>
            </a:r>
            <a:br>
              <a:rPr lang="fr-CA" dirty="0">
                <a:solidFill>
                  <a:srgbClr val="FF0000"/>
                </a:solidFill>
              </a:rPr>
            </a:br>
            <a:endParaRPr lang="fr-CA" dirty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04312"/>
              </p:ext>
            </p:extLst>
          </p:nvPr>
        </p:nvGraphicFramePr>
        <p:xfrm>
          <a:off x="119271" y="1484787"/>
          <a:ext cx="11330608" cy="55918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24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Soins d’assistance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093">
                <a:tc>
                  <a:txBody>
                    <a:bodyPr/>
                    <a:lstStyle/>
                    <a:p>
                      <a:r>
                        <a:rPr lang="fr-CA" sz="1800" u="sng" dirty="0"/>
                        <a:t>Avant la chirurgie</a:t>
                      </a:r>
                      <a:r>
                        <a:rPr lang="fr-CA" sz="1800" dirty="0"/>
                        <a:t>: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Immobiliser le membre à l’aide de coussin ou de rouleaux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Soulager la dlr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800" dirty="0"/>
                        <a:t>Réduire la rotation externe et</a:t>
                      </a:r>
                      <a:r>
                        <a:rPr lang="fr-CA" sz="1800" baseline="0" dirty="0"/>
                        <a:t> la dlr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800" baseline="0" dirty="0"/>
                        <a:t>Confort de la personne 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093">
                <a:tc>
                  <a:txBody>
                    <a:bodyPr/>
                    <a:lstStyle/>
                    <a:p>
                      <a:r>
                        <a:rPr lang="fr-CA" sz="1800" b="1" u="sng" dirty="0"/>
                        <a:t>Après</a:t>
                      </a:r>
                      <a:r>
                        <a:rPr lang="fr-CA" sz="1800" b="1" u="sng" baseline="0" dirty="0"/>
                        <a:t> la chirurgie: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b="1" u="none" baseline="0" dirty="0"/>
                        <a:t>Maintenir les jambes en abduction avec un coussin abducteur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b="0" u="none" baseline="0" dirty="0"/>
                        <a:t>Surveiller le pansement</a:t>
                      </a:r>
                      <a:endParaRPr lang="fr-CA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 Garder un bon alignement corporel et assurer un bon confort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86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b="1" dirty="0"/>
                        <a:t>Mobiliser la personne aux 2 h +</a:t>
                      </a:r>
                      <a:r>
                        <a:rPr lang="fr-CA" sz="1800" b="1" baseline="0" dirty="0"/>
                        <a:t> PRN</a:t>
                      </a:r>
                      <a:endParaRPr lang="fr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 Éviter les plaies de 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71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b="1" dirty="0"/>
                        <a:t>Signes neurovasculaires</a:t>
                      </a:r>
                      <a:r>
                        <a:rPr lang="fr-CA" sz="1800" b="1" baseline="0" dirty="0"/>
                        <a:t> (CCMSPRO)</a:t>
                      </a:r>
                      <a:endParaRPr lang="fr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 Éviter les 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83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S’assurer que la personne suit la diète prescrite ( riche</a:t>
                      </a:r>
                      <a:r>
                        <a:rPr lang="fr-CA" sz="1800" baseline="0" dirty="0"/>
                        <a:t> fer/fibre/protéines)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baseline="0" dirty="0"/>
                        <a:t>Hydrater adéquatement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 Assurer bonne</a:t>
                      </a:r>
                      <a:r>
                        <a:rPr lang="fr-CA" sz="1800" baseline="0" dirty="0"/>
                        <a:t> guérison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65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Surveiller</a:t>
                      </a:r>
                      <a:r>
                        <a:rPr lang="fr-CA" sz="1800" baseline="0" dirty="0"/>
                        <a:t> les excréta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 Prévenir la constipation et rétention urinaire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red, symbole, croix, infirmière, dessin animé,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04" y="164818"/>
            <a:ext cx="1168013" cy="12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Soins d’assistance</a:t>
            </a:r>
            <a:br>
              <a:rPr lang="fr-CA" dirty="0"/>
            </a:b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746135"/>
              </p:ext>
            </p:extLst>
          </p:nvPr>
        </p:nvGraphicFramePr>
        <p:xfrm>
          <a:off x="278296" y="1484785"/>
          <a:ext cx="10389704" cy="52493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9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42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Soins d’assistance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70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Premier lever</a:t>
                      </a:r>
                      <a:r>
                        <a:rPr lang="fr-CA" sz="2400" baseline="0" dirty="0"/>
                        <a:t> (lendemain de la chirurgie)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CA" sz="2400" baseline="0" dirty="0"/>
                        <a:t>(physiothérapeute, marchette) 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baseline="0" dirty="0"/>
                        <a:t>Tourner la personne sur le côté sain ou le côté opéré (selon </a:t>
                      </a:r>
                      <a:r>
                        <a:rPr lang="fr-CA" sz="2400" baseline="0"/>
                        <a:t>le centre)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-Accélérer le processus de consolidation</a:t>
                      </a:r>
                      <a:r>
                        <a:rPr lang="fr-CA" sz="2400" baseline="0" dirty="0"/>
                        <a:t> de l’os</a:t>
                      </a:r>
                    </a:p>
                    <a:p>
                      <a:r>
                        <a:rPr lang="fr-CA" sz="2400" baseline="0" dirty="0"/>
                        <a:t>- Diminuer les effets de l’immobilité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Respecter le plan de soins et de traitements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-éviter les complications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38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Utilisation de l’auxiliaire de marche au besoin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- Assurer</a:t>
                      </a:r>
                      <a:r>
                        <a:rPr lang="fr-CA" sz="2400" baseline="0" dirty="0"/>
                        <a:t> la</a:t>
                      </a:r>
                      <a:r>
                        <a:rPr lang="fr-CA" sz="2400" dirty="0"/>
                        <a:t> sécurité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1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400" dirty="0"/>
                        <a:t>Administrer les: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2400" dirty="0"/>
                        <a:t>- </a:t>
                      </a:r>
                      <a:r>
                        <a:rPr lang="fr-CA" sz="2400" b="1" dirty="0"/>
                        <a:t>Analgésiques narcotiques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2400" b="1" dirty="0"/>
                        <a:t>- Anticoagulants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CA" sz="2400" dirty="0"/>
                        <a:t>Soulager la dlr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CA" sz="2400" dirty="0"/>
                        <a:t>Éviter les TPP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red, symbole, croix, infirmière, dessin animé,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2" y="164818"/>
            <a:ext cx="1168013" cy="12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Luxation de la PTH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933" u="sng" dirty="0"/>
              <a:t>Causes: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933" dirty="0"/>
              <a:t>Problème de positionnement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933" dirty="0"/>
              <a:t>Faiblesse musculaire suite à la chirurgie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933" dirty="0"/>
              <a:t>Non respect des consignes post prothèse</a:t>
            </a:r>
          </a:p>
          <a:p>
            <a:r>
              <a:rPr lang="fr-CA" sz="2933" dirty="0"/>
              <a:t>Examens diagnostiques:</a:t>
            </a:r>
          </a:p>
          <a:p>
            <a:pPr>
              <a:buFontTx/>
              <a:buChar char="-"/>
            </a:pPr>
            <a:r>
              <a:rPr lang="fr-CA" sz="2933" dirty="0" err="1"/>
              <a:t>Rx</a:t>
            </a:r>
            <a:r>
              <a:rPr lang="fr-CA" sz="2933" dirty="0"/>
              <a:t> de la hanche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933" dirty="0"/>
              <a:t>Traitement: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933" dirty="0"/>
              <a:t>Réduction à l’urgence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933" dirty="0"/>
              <a:t>Orthèse d’abduction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933" dirty="0"/>
              <a:t>Chirurgie </a:t>
            </a:r>
          </a:p>
          <a:p>
            <a:endParaRPr lang="fr-CA" dirty="0"/>
          </a:p>
        </p:txBody>
      </p:sp>
      <p:pic>
        <p:nvPicPr>
          <p:cNvPr id="4" name="Picture 6" descr="lux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468893"/>
            <a:ext cx="4272789" cy="327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503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Iléus paralytique/constipation/fécalomes p.97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CA" sz="2933" dirty="0"/>
              <a:t>Interruption du transite intestinal normal.</a:t>
            </a:r>
          </a:p>
          <a:p>
            <a:pPr marL="0" indent="0">
              <a:buNone/>
            </a:pPr>
            <a:r>
              <a:rPr lang="fr-CA" sz="2933" u="sng" dirty="0"/>
              <a:t>Signes et symptômes</a:t>
            </a:r>
            <a:r>
              <a:rPr lang="fr-CA" sz="2933" dirty="0"/>
              <a:t>:</a:t>
            </a:r>
          </a:p>
          <a:p>
            <a:pPr>
              <a:buFontTx/>
              <a:buChar char="-"/>
            </a:pPr>
            <a:r>
              <a:rPr lang="fr-CA" sz="2933" dirty="0"/>
              <a:t>Douleur abdominale</a:t>
            </a:r>
          </a:p>
          <a:p>
            <a:pPr>
              <a:buFontTx/>
              <a:buChar char="-"/>
            </a:pPr>
            <a:r>
              <a:rPr lang="fr-CA" sz="2933" dirty="0"/>
              <a:t>Vomissements </a:t>
            </a:r>
          </a:p>
          <a:p>
            <a:pPr>
              <a:buFontTx/>
              <a:buChar char="-"/>
            </a:pPr>
            <a:r>
              <a:rPr lang="fr-CA" sz="2933" dirty="0"/>
              <a:t>Arrêt des gaz et des selles </a:t>
            </a:r>
          </a:p>
          <a:p>
            <a:pPr marL="0" indent="0">
              <a:buNone/>
            </a:pPr>
            <a:r>
              <a:rPr lang="fr-CA" sz="2933" u="sng" dirty="0"/>
              <a:t>Causes: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933" dirty="0"/>
              <a:t>Immobilité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933" dirty="0"/>
              <a:t>Surdosage d’opiacés</a:t>
            </a:r>
          </a:p>
        </p:txBody>
      </p:sp>
    </p:spTree>
    <p:extLst>
      <p:ext uri="{BB962C8B-B14F-4D97-AF65-F5344CB8AC3E}">
        <p14:creationId xmlns:p14="http://schemas.microsoft.com/office/powerpoint/2010/main" val="3059073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Mouvements à éviter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Soulever le genou plus haut que la hanche opérée (flexion de la hanche de plus de 90 degrés) </a:t>
            </a:r>
          </a:p>
          <a:p>
            <a:r>
              <a:rPr lang="fr-CA" dirty="0"/>
              <a:t>Croiser les jambes </a:t>
            </a:r>
          </a:p>
          <a:p>
            <a:r>
              <a:rPr lang="fr-CA" dirty="0"/>
              <a:t>Dormir sur le ventre </a:t>
            </a:r>
          </a:p>
          <a:p>
            <a:r>
              <a:rPr lang="fr-CA" dirty="0"/>
              <a:t>Se pencher plus de 90°</a:t>
            </a:r>
          </a:p>
          <a:p>
            <a:r>
              <a:rPr lang="fr-CA" dirty="0"/>
              <a:t>Ne pas coller les genoux </a:t>
            </a:r>
          </a:p>
          <a:p>
            <a:r>
              <a:rPr lang="fr-CA" dirty="0"/>
              <a:t>Ne pas tourner sa jambe vers l’intérieur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0545" y="6078694"/>
            <a:ext cx="369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prstClr val="black"/>
                </a:solidFill>
                <a:hlinkClick r:id="rId2"/>
              </a:rPr>
              <a:t>post-op hanche physio</a:t>
            </a:r>
            <a:endParaRPr lang="fr-C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56" y="5925350"/>
            <a:ext cx="1198570" cy="9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59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Classification des fx 90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"/>
            </a:pPr>
            <a:r>
              <a:rPr lang="fr-CA" dirty="0"/>
              <a:t> </a:t>
            </a:r>
            <a:r>
              <a:rPr lang="fr-CA" b="1" u="sng" dirty="0">
                <a:solidFill>
                  <a:srgbClr val="0099FF"/>
                </a:solidFill>
              </a:rPr>
              <a:t>Fracture fermée</a:t>
            </a:r>
          </a:p>
          <a:p>
            <a:pPr marL="119062" indent="0">
              <a:buNone/>
            </a:pPr>
            <a:r>
              <a:rPr lang="fr-CA" dirty="0"/>
              <a:t>L’os présente une cassure nette, mais ne pénètre pas la peau. </a:t>
            </a:r>
          </a:p>
          <a:p>
            <a:pPr marL="119062" indent="0">
              <a:buNone/>
            </a:pPr>
            <a:endParaRPr lang="fr-CA" dirty="0"/>
          </a:p>
          <a:p>
            <a:pPr marL="119062" indent="0">
              <a:buNone/>
            </a:pPr>
            <a:endParaRPr lang="fr-CA" dirty="0"/>
          </a:p>
          <a:p>
            <a:pPr>
              <a:buFont typeface="Wingdings" pitchFamily="2" charset="2"/>
              <a:buChar char=""/>
            </a:pPr>
            <a:r>
              <a:rPr lang="fr-CA" b="1" u="sng" dirty="0">
                <a:solidFill>
                  <a:srgbClr val="0099FF"/>
                </a:solidFill>
              </a:rPr>
              <a:t>Fracture ouverte</a:t>
            </a:r>
          </a:p>
          <a:p>
            <a:pPr marL="119062" indent="0">
              <a:buNone/>
            </a:pPr>
            <a:r>
              <a:rPr lang="fr-CA" dirty="0"/>
              <a:t>Un bout d’os cassé perce les tissus mous de la peau. La fracture ouverte a un grand risque d’infection.</a:t>
            </a:r>
          </a:p>
        </p:txBody>
      </p:sp>
      <p:pic>
        <p:nvPicPr>
          <p:cNvPr id="1026" name="Picture 2" descr="http://pages.videotron.com/courssn/images/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64" y="4865511"/>
            <a:ext cx="4824536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79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CA" sz="5333" dirty="0"/>
              <a:t>S’ASSEOIR SUR LES TOILETTES</a:t>
            </a:r>
          </a:p>
        </p:txBody>
      </p:sp>
      <p:pic>
        <p:nvPicPr>
          <p:cNvPr id="19459" name="Picture 6" descr="p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3" y="2819404"/>
            <a:ext cx="317076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p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3"/>
            <a:ext cx="3185584" cy="34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3" y="2286002"/>
            <a:ext cx="57996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o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41" y="219647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552384" y="4197085"/>
            <a:ext cx="2639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Tx/>
              <a:buChar char="-"/>
            </a:pPr>
            <a:r>
              <a:rPr lang="fr-CA" sz="2400" dirty="0">
                <a:solidFill>
                  <a:prstClr val="black"/>
                </a:solidFill>
                <a:latin typeface="Tw Cen MT"/>
              </a:rPr>
              <a:t>Assoir à 90 °</a:t>
            </a:r>
          </a:p>
          <a:p>
            <a:pPr marL="380990" indent="-380990" defTabSz="1219170">
              <a:buFontTx/>
              <a:buChar char="-"/>
            </a:pPr>
            <a:r>
              <a:rPr lang="fr-CA" sz="2400" dirty="0">
                <a:solidFill>
                  <a:prstClr val="black"/>
                </a:solidFill>
                <a:latin typeface="Tw Cen MT"/>
              </a:rPr>
              <a:t>Se pencher vers l’avant mais allonger la jambe opérée</a:t>
            </a:r>
          </a:p>
        </p:txBody>
      </p:sp>
    </p:spTree>
    <p:extLst>
      <p:ext uri="{BB962C8B-B14F-4D97-AF65-F5344CB8AC3E}">
        <p14:creationId xmlns:p14="http://schemas.microsoft.com/office/powerpoint/2010/main" val="209634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CA" dirty="0"/>
              <a:t>INSTALLATION AU LIT</a:t>
            </a:r>
          </a:p>
        </p:txBody>
      </p:sp>
      <p:pic>
        <p:nvPicPr>
          <p:cNvPr id="20483" name="Picture 6" descr="p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4" y="2362203"/>
            <a:ext cx="3215217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p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64907"/>
            <a:ext cx="3200400" cy="34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3" y="1905002"/>
            <a:ext cx="57996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o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93" y="190500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168341" y="2965980"/>
            <a:ext cx="263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Tx/>
              <a:buChar char="-"/>
            </a:pPr>
            <a:r>
              <a:rPr lang="fr-CA" sz="2400" dirty="0">
                <a:solidFill>
                  <a:prstClr val="black"/>
                </a:solidFill>
                <a:latin typeface="Tw Cen MT"/>
              </a:rPr>
              <a:t>Oreiller entre les jambes en tout temps</a:t>
            </a:r>
          </a:p>
        </p:txBody>
      </p:sp>
    </p:spTree>
    <p:extLst>
      <p:ext uri="{BB962C8B-B14F-4D97-AF65-F5344CB8AC3E}">
        <p14:creationId xmlns:p14="http://schemas.microsoft.com/office/powerpoint/2010/main" val="3494368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CA" dirty="0"/>
              <a:t>UTILISATION DU BALCAN (trapèze)</a:t>
            </a:r>
          </a:p>
        </p:txBody>
      </p:sp>
      <p:pic>
        <p:nvPicPr>
          <p:cNvPr id="21507" name="Picture 6" descr="p9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3"/>
            <a:ext cx="5080000" cy="29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p9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043239"/>
            <a:ext cx="52832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3" y="2362202"/>
            <a:ext cx="57996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o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28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866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CA" dirty="0"/>
              <a:t>LE LEVER</a:t>
            </a:r>
          </a:p>
        </p:txBody>
      </p:sp>
      <p:pic>
        <p:nvPicPr>
          <p:cNvPr id="22531" name="Picture 6" descr="p10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00811"/>
            <a:ext cx="434763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p10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" y="3984154"/>
            <a:ext cx="378036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p10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33" y="2579690"/>
            <a:ext cx="4807544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4" y="1744661"/>
            <a:ext cx="57996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1" y="5916398"/>
            <a:ext cx="57996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 descr="o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59" y="206533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9360363" y="2358412"/>
            <a:ext cx="2639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Tx/>
              <a:buChar char="-"/>
            </a:pPr>
            <a:r>
              <a:rPr lang="fr-CA" sz="2400" dirty="0">
                <a:solidFill>
                  <a:prstClr val="black"/>
                </a:solidFill>
                <a:latin typeface="Tw Cen MT"/>
              </a:rPr>
              <a:t>Les genoux ne doivent pas se toucher </a:t>
            </a:r>
          </a:p>
          <a:p>
            <a:pPr marL="380990" indent="-380990" defTabSz="1219170">
              <a:buFontTx/>
              <a:buChar char="-"/>
            </a:pPr>
            <a:r>
              <a:rPr lang="fr-CA" sz="2400" dirty="0">
                <a:solidFill>
                  <a:prstClr val="black"/>
                </a:solidFill>
                <a:latin typeface="Tw Cen MT"/>
              </a:rPr>
              <a:t>Avancer avec ses mains en poussant dans le lit</a:t>
            </a:r>
          </a:p>
          <a:p>
            <a:pPr marL="380990" indent="-380990" defTabSz="1219170">
              <a:buFontTx/>
              <a:buChar char="-"/>
            </a:pPr>
            <a:r>
              <a:rPr lang="fr-CA" sz="2400" dirty="0">
                <a:solidFill>
                  <a:prstClr val="black"/>
                </a:solidFill>
                <a:latin typeface="Tw Cen MT"/>
              </a:rPr>
              <a:t>On soutient la jambe opérée</a:t>
            </a:r>
          </a:p>
        </p:txBody>
      </p:sp>
    </p:spTree>
    <p:extLst>
      <p:ext uri="{BB962C8B-B14F-4D97-AF65-F5344CB8AC3E}">
        <p14:creationId xmlns:p14="http://schemas.microsoft.com/office/powerpoint/2010/main" val="1231535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CA" dirty="0"/>
              <a:t>Se lever du fauteuil</a:t>
            </a:r>
          </a:p>
        </p:txBody>
      </p:sp>
      <p:pic>
        <p:nvPicPr>
          <p:cNvPr id="23555" name="Picture 6" descr="p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3" y="2286004"/>
            <a:ext cx="317076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p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61" y="2323553"/>
            <a:ext cx="3170767" cy="34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3" y="1752602"/>
            <a:ext cx="57996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o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41" y="171846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168341" y="2852936"/>
            <a:ext cx="2880320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Tx/>
              <a:buChar char="-"/>
            </a:pPr>
            <a:r>
              <a:rPr lang="fr-CA" sz="2133" dirty="0">
                <a:solidFill>
                  <a:prstClr val="black"/>
                </a:solidFill>
                <a:latin typeface="Tw Cen MT"/>
              </a:rPr>
              <a:t>Avancer les fesses au bord </a:t>
            </a:r>
          </a:p>
          <a:p>
            <a:pPr marL="380990" indent="-380990" defTabSz="1219170">
              <a:buFontTx/>
              <a:buChar char="-"/>
            </a:pPr>
            <a:r>
              <a:rPr lang="fr-CA" sz="2133" dirty="0">
                <a:solidFill>
                  <a:prstClr val="black"/>
                </a:solidFill>
                <a:latin typeface="Tw Cen MT"/>
              </a:rPr>
              <a:t>Allonger la jambe opérée</a:t>
            </a:r>
          </a:p>
          <a:p>
            <a:pPr marL="380990" indent="-380990" defTabSz="1219170">
              <a:buFontTx/>
              <a:buChar char="-"/>
            </a:pPr>
            <a:r>
              <a:rPr lang="fr-CA" sz="2133" dirty="0">
                <a:solidFill>
                  <a:prstClr val="black"/>
                </a:solidFill>
                <a:latin typeface="Tw Cen MT"/>
              </a:rPr>
              <a:t>Utiliser la marchette (1 main, pas les 2) </a:t>
            </a:r>
          </a:p>
          <a:p>
            <a:pPr marL="380990" indent="-380990" defTabSz="1219170">
              <a:buFontTx/>
              <a:buChar char="-"/>
            </a:pPr>
            <a:r>
              <a:rPr lang="fr-CA" sz="2133" dirty="0">
                <a:solidFill>
                  <a:prstClr val="black"/>
                </a:solidFill>
                <a:latin typeface="Tw Cen MT"/>
              </a:rPr>
              <a:t>Forcer de la bonne jambe</a:t>
            </a:r>
          </a:p>
        </p:txBody>
      </p:sp>
    </p:spTree>
    <p:extLst>
      <p:ext uri="{BB962C8B-B14F-4D97-AF65-F5344CB8AC3E}">
        <p14:creationId xmlns:p14="http://schemas.microsoft.com/office/powerpoint/2010/main" val="1914836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CA" dirty="0"/>
              <a:t>Ramasser un objet au sol</a:t>
            </a:r>
          </a:p>
        </p:txBody>
      </p:sp>
      <p:pic>
        <p:nvPicPr>
          <p:cNvPr id="24579" name="Picture 6" descr="p14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371728"/>
            <a:ext cx="4470400" cy="261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p14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4" y="2344740"/>
            <a:ext cx="3738033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1219200" y="5943603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9170">
              <a:spcBef>
                <a:spcPct val="50000"/>
              </a:spcBef>
            </a:pPr>
            <a:r>
              <a:rPr lang="fr-CA" altLang="fr-FR" sz="3200">
                <a:solidFill>
                  <a:prstClr val="black"/>
                </a:solidFill>
              </a:rPr>
              <a:t>Sans pince, il ne faut rien ramasser au sol</a:t>
            </a:r>
          </a:p>
        </p:txBody>
      </p:sp>
      <p:pic>
        <p:nvPicPr>
          <p:cNvPr id="24582" name="Picture 10" descr="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3" y="1752602"/>
            <a:ext cx="57996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o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676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77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CA" dirty="0"/>
              <a:t>Se chausser</a:t>
            </a:r>
          </a:p>
        </p:txBody>
      </p:sp>
      <p:pic>
        <p:nvPicPr>
          <p:cNvPr id="25603" name="Picture 6" descr="p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3" y="1676400"/>
            <a:ext cx="389255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117600" y="6019801"/>
            <a:ext cx="9753600" cy="9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9170">
              <a:lnSpc>
                <a:spcPct val="75000"/>
              </a:lnSpc>
              <a:spcBef>
                <a:spcPct val="50000"/>
              </a:spcBef>
            </a:pPr>
            <a:r>
              <a:rPr lang="fr-CA" altLang="fr-FR" sz="2667" b="1" dirty="0">
                <a:solidFill>
                  <a:prstClr val="black"/>
                </a:solidFill>
                <a:latin typeface="Comic Sans MS" pitchFamily="66" charset="0"/>
              </a:rPr>
              <a:t>Chaussures antidérapantes avec talons fermés</a:t>
            </a:r>
          </a:p>
          <a:p>
            <a:pPr algn="ctr" defTabSz="1219170">
              <a:lnSpc>
                <a:spcPct val="75000"/>
              </a:lnSpc>
              <a:spcBef>
                <a:spcPct val="50000"/>
              </a:spcBef>
            </a:pPr>
            <a:r>
              <a:rPr lang="fr-CA" altLang="fr-FR" sz="2667" b="1" dirty="0">
                <a:solidFill>
                  <a:prstClr val="black"/>
                </a:solidFill>
                <a:latin typeface="Comic Sans MS" pitchFamily="66" charset="0"/>
              </a:rPr>
              <a:t>Toujours utiliser la corne à chaussures</a:t>
            </a:r>
          </a:p>
        </p:txBody>
      </p:sp>
      <p:pic>
        <p:nvPicPr>
          <p:cNvPr id="25605" name="Picture 9" descr="p1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3" y="1676400"/>
            <a:ext cx="394335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3" y="2362202"/>
            <a:ext cx="57996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o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469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Prothèse  totale de hanche (PTH)</a:t>
            </a:r>
          </a:p>
        </p:txBody>
      </p:sp>
      <p:pic>
        <p:nvPicPr>
          <p:cNvPr id="1026" name="Picture 2" descr="http://www.mediresource.com/HealthNews/images/French/LP2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96" y="1772816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88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Coussin abducteur</a:t>
            </a:r>
          </a:p>
        </p:txBody>
      </p:sp>
      <p:pic>
        <p:nvPicPr>
          <p:cNvPr id="6146" name="Picture 2" descr="http://www.oxybec.com/img/product/07-7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660936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99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tIns="60958" bIns="60958"/>
          <a:lstStyle/>
          <a:p>
            <a:pPr algn="ctr"/>
            <a:r>
              <a:rPr lang="fr-CA" dirty="0"/>
              <a:t>Spirométrie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5 min q1-2h selon PTI</a:t>
            </a:r>
          </a:p>
          <a:p>
            <a:r>
              <a:rPr lang="fr-CA" sz="2700" dirty="0"/>
              <a:t>Inspirer et faire monter la boule garder 5 sec</a:t>
            </a:r>
          </a:p>
          <a:p>
            <a:r>
              <a:rPr lang="fr-CA" sz="2700" dirty="0"/>
              <a:t>Expirer par la bouche </a:t>
            </a:r>
          </a:p>
          <a:p>
            <a:r>
              <a:rPr lang="fr-CA" sz="2700" dirty="0"/>
              <a:t>Si trop facile, changer le volume inspiratoire</a:t>
            </a:r>
          </a:p>
          <a:p>
            <a:endParaRPr lang="fr-CA" sz="2700" dirty="0"/>
          </a:p>
          <a:p>
            <a:pPr marL="119062" indent="0">
              <a:buNone/>
            </a:pPr>
            <a:r>
              <a:rPr lang="fr-CA" sz="2700" i="1" u="sng" dirty="0"/>
              <a:t>But:</a:t>
            </a:r>
          </a:p>
          <a:p>
            <a:pPr>
              <a:buFontTx/>
              <a:buChar char="-"/>
            </a:pPr>
            <a:r>
              <a:rPr lang="fr-CA" sz="2700" b="1" dirty="0"/>
              <a:t>Augmenter l’apport en O2</a:t>
            </a:r>
          </a:p>
          <a:p>
            <a:pPr>
              <a:buFontTx/>
              <a:buChar char="-"/>
            </a:pPr>
            <a:r>
              <a:rPr lang="fr-CA" sz="2700" b="1" dirty="0"/>
              <a:t>Distendre les poumons </a:t>
            </a:r>
          </a:p>
          <a:p>
            <a:pPr>
              <a:buFontTx/>
              <a:buChar char="-"/>
            </a:pPr>
            <a:r>
              <a:rPr lang="fr-CA" sz="2700" b="1" dirty="0"/>
              <a:t>Évacuer les gaz anesthésiants </a:t>
            </a:r>
          </a:p>
          <a:p>
            <a:pPr>
              <a:buFontTx/>
              <a:buChar char="-"/>
            </a:pPr>
            <a:r>
              <a:rPr lang="fr-CA" sz="2700" b="1" dirty="0"/>
              <a:t>Évacuer le mucus  </a:t>
            </a:r>
          </a:p>
        </p:txBody>
      </p:sp>
      <p:pic>
        <p:nvPicPr>
          <p:cNvPr id="3074" name="Picture 2" descr="http://www.sosinf.org/wp-content/uploads/2011/03/inspirom%C3%A9tr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948792"/>
            <a:ext cx="4072816" cy="27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Fractures</a:t>
            </a:r>
          </a:p>
        </p:txBody>
      </p:sp>
      <p:pic>
        <p:nvPicPr>
          <p:cNvPr id="3074" name="Picture 2" descr="C:\Users\normandinj\Desktop\C7 images\type de f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09" y="6228"/>
            <a:ext cx="3349432" cy="68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5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tIns="60958" bIns="60958"/>
          <a:lstStyle/>
          <a:p>
            <a:pPr algn="ctr"/>
            <a:r>
              <a:rPr lang="fr-CA" dirty="0" err="1"/>
              <a:t>Hémovac</a:t>
            </a:r>
            <a:r>
              <a:rPr lang="fr-CA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CA" sz="2900" dirty="0"/>
              <a:t>Dosage q2h (post-op 0-1)</a:t>
            </a:r>
          </a:p>
          <a:p>
            <a:r>
              <a:rPr lang="fr-CA" sz="2900" dirty="0"/>
              <a:t>Retrait post-op 2 si &lt; 50ml/ q8h</a:t>
            </a:r>
          </a:p>
          <a:p>
            <a:r>
              <a:rPr lang="fr-CA" sz="2900" dirty="0"/>
              <a:t>Si dosage &gt; 400 </a:t>
            </a:r>
            <a:r>
              <a:rPr lang="fr-CA" sz="2900" dirty="0" err="1"/>
              <a:t>mL</a:t>
            </a:r>
            <a:r>
              <a:rPr lang="fr-CA" sz="2900" dirty="0"/>
              <a:t> </a:t>
            </a:r>
          </a:p>
          <a:p>
            <a:pPr lvl="1"/>
            <a:r>
              <a:rPr lang="fr-CA" sz="2900" dirty="0"/>
              <a:t> désamorcer x 2h</a:t>
            </a:r>
          </a:p>
          <a:p>
            <a:pPr lvl="1"/>
            <a:r>
              <a:rPr lang="fr-CA" sz="2900"/>
              <a:t>Réamorcer</a:t>
            </a:r>
            <a:endParaRPr lang="fr-CA" sz="2900" dirty="0"/>
          </a:p>
        </p:txBody>
      </p:sp>
      <p:sp>
        <p:nvSpPr>
          <p:cNvPr id="6" name="ZoneTexte 5"/>
          <p:cNvSpPr txBox="1"/>
          <p:nvPr/>
        </p:nvSpPr>
        <p:spPr>
          <a:xfrm>
            <a:off x="6672064" y="3717033"/>
            <a:ext cx="4416491" cy="27905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fr-CA" sz="2100" dirty="0"/>
              <a:t>Mettre les gants jetables </a:t>
            </a:r>
          </a:p>
          <a:p>
            <a:pPr marL="457189" indent="-457189">
              <a:buFont typeface="+mj-lt"/>
              <a:buAutoNum type="arabicPeriod"/>
            </a:pPr>
            <a:r>
              <a:rPr lang="fr-CA" sz="2100" dirty="0"/>
              <a:t>Mettre une serviette sous le drain</a:t>
            </a:r>
          </a:p>
          <a:p>
            <a:pPr marL="457189" indent="-457189">
              <a:buFont typeface="+mj-lt"/>
              <a:buAutoNum type="arabicPeriod"/>
            </a:pPr>
            <a:r>
              <a:rPr lang="fr-CA" sz="2100" dirty="0"/>
              <a:t>Désamorcer le drain</a:t>
            </a:r>
          </a:p>
          <a:p>
            <a:pPr marL="457189" indent="-457189">
              <a:buFont typeface="+mj-lt"/>
              <a:buAutoNum type="arabicPeriod"/>
            </a:pPr>
            <a:r>
              <a:rPr lang="fr-CA" sz="2100" dirty="0"/>
              <a:t>Vider le contenu dans le contenant gradué</a:t>
            </a:r>
          </a:p>
          <a:p>
            <a:pPr marL="457189" indent="-457189">
              <a:buFont typeface="+mj-lt"/>
              <a:buAutoNum type="arabicPeriod"/>
            </a:pPr>
            <a:r>
              <a:rPr lang="fr-CA" sz="2100" dirty="0"/>
              <a:t>Désinfecter le pourtour avec un tampon alcool</a:t>
            </a:r>
          </a:p>
          <a:p>
            <a:pPr marL="457189" indent="-457189">
              <a:buFont typeface="+mj-lt"/>
              <a:buAutoNum type="arabicPeriod"/>
            </a:pPr>
            <a:r>
              <a:rPr lang="fr-CA" sz="2100" dirty="0"/>
              <a:t>Réamorcer le drain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28" y="1923850"/>
            <a:ext cx="3192963" cy="17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2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u="sng" dirty="0">
                <a:solidFill>
                  <a:srgbClr val="0099FF"/>
                </a:solidFill>
              </a:rPr>
              <a:t>Fracture incomplète: </a:t>
            </a:r>
          </a:p>
          <a:p>
            <a:pPr marL="119062" indent="0">
              <a:buNone/>
            </a:pPr>
            <a:r>
              <a:rPr lang="fr-CA" dirty="0"/>
              <a:t>Rupture partielle d’un os (fissure)</a:t>
            </a:r>
          </a:p>
          <a:p>
            <a:pPr marL="119062" indent="0">
              <a:buNone/>
            </a:pPr>
            <a:endParaRPr lang="fr-CA" b="1" u="sng" dirty="0"/>
          </a:p>
          <a:p>
            <a:pPr marL="119062" indent="0">
              <a:buNone/>
            </a:pPr>
            <a:endParaRPr lang="fr-CA" b="1" u="sng" dirty="0"/>
          </a:p>
          <a:p>
            <a:r>
              <a:rPr lang="fr-CA" b="1" u="sng" dirty="0">
                <a:solidFill>
                  <a:srgbClr val="0099FF"/>
                </a:solidFill>
              </a:rPr>
              <a:t>Fracture par tassement:</a:t>
            </a:r>
          </a:p>
          <a:p>
            <a:pPr marL="119062" indent="0">
              <a:buNone/>
            </a:pPr>
            <a:r>
              <a:rPr lang="fr-CA" dirty="0"/>
              <a:t>Une fracture fermée avec compression de l’os à cause de sa porosité. (colonne et dos)</a:t>
            </a:r>
          </a:p>
          <a:p>
            <a:endParaRPr lang="fr-CA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26447"/>
              </p:ext>
            </p:extLst>
          </p:nvPr>
        </p:nvGraphicFramePr>
        <p:xfrm>
          <a:off x="92075" y="92077"/>
          <a:ext cx="635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t d’environnement du Gestionnaire de liaisons" showAsIcon="1" r:id="rId2" imgW="634680" imgH="734040" progId="Package">
                  <p:embed/>
                </p:oleObj>
              </mc:Choice>
              <mc:Fallback>
                <p:oleObj name="Objet d’environnement du Gestionnaire de liaisons" showAsIcon="1" r:id="rId2" imgW="634680" imgH="734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7"/>
                        <a:ext cx="6350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092" y="1471549"/>
            <a:ext cx="2650021" cy="25542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871" y="4952149"/>
            <a:ext cx="3241607" cy="18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S7aPzbw3iZefIalY1VV9OuSwczQP-aarq4zxAxgBqgHnSsVfp6Ui2JXg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32656"/>
            <a:ext cx="31572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struct.uwo.ca/kinesiology/222/Lab6/Lab6_Images/Fig4a_hip_fracture_patient_leg_external_ro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56" y="3680460"/>
            <a:ext cx="3429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03912" y="436510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dirty="0">
                <a:solidFill>
                  <a:prstClr val="black"/>
                </a:solidFill>
                <a:latin typeface="Arial" charset="0"/>
                <a:cs typeface="Arial" charset="0"/>
              </a:rPr>
              <a:t>Fx hanche gauche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19936" y="14127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dirty="0">
                <a:solidFill>
                  <a:prstClr val="black"/>
                </a:solidFill>
                <a:latin typeface="Arial" charset="0"/>
                <a:cs typeface="Arial" charset="0"/>
              </a:rPr>
              <a:t>Fx ouverte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0200" y="2164786"/>
            <a:ext cx="3024336" cy="14401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solidFill>
                  <a:prstClr val="black"/>
                </a:solidFill>
                <a:latin typeface="Corbel"/>
              </a:rPr>
              <a:t>Toujours comparer le membre sain avec celui de fracturé</a:t>
            </a:r>
          </a:p>
        </p:txBody>
      </p:sp>
      <p:pic>
        <p:nvPicPr>
          <p:cNvPr id="12" name="Picture 4" descr="frc f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50528"/>
            <a:ext cx="2191864" cy="330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linique r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36" y="3789043"/>
            <a:ext cx="3021112" cy="290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68008" y="5373218"/>
            <a:ext cx="133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dirty="0">
                <a:solidFill>
                  <a:prstClr val="black"/>
                </a:solidFill>
                <a:latin typeface="Arial" charset="0"/>
                <a:cs typeface="Arial" charset="0"/>
              </a:rPr>
              <a:t>Fx fémur Droit</a:t>
            </a:r>
          </a:p>
        </p:txBody>
      </p:sp>
    </p:spTree>
    <p:extLst>
      <p:ext uri="{BB962C8B-B14F-4D97-AF65-F5344CB8AC3E}">
        <p14:creationId xmlns:p14="http://schemas.microsoft.com/office/powerpoint/2010/main" val="384329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Manifestations 90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72902"/>
              </p:ext>
            </p:extLst>
          </p:nvPr>
        </p:nvGraphicFramePr>
        <p:xfrm>
          <a:off x="715617" y="1628799"/>
          <a:ext cx="9844880" cy="5187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2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16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Manifestations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172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fr-CA" sz="2000" b="1" dirty="0"/>
                        <a:t>Dlr profondes</a:t>
                      </a:r>
                      <a:r>
                        <a:rPr lang="fr-CA" sz="2000" b="1" baseline="0" dirty="0"/>
                        <a:t> et lancinantes à l’endroit fracturé</a:t>
                      </a:r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La dlr est continue et s’amplifie</a:t>
                      </a:r>
                      <a:r>
                        <a:rPr lang="fr-CA" sz="2000" baseline="0" dirty="0"/>
                        <a:t> tant que le membre n’est pas immobilisé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66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fr-CA" sz="2000" dirty="0"/>
                        <a:t>Sensibilité provoquée par la pression ou le mouvement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Causé par un spasme musculaire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766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fr-CA" sz="2000" dirty="0"/>
                        <a:t>Déformation et raccourcissement du membre (fx os 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Causé par un déplacement ou</a:t>
                      </a:r>
                      <a:r>
                        <a:rPr lang="fr-CA" sz="2000" baseline="0" dirty="0"/>
                        <a:t> chevauchement des os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76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fr-CA" sz="2000" dirty="0"/>
                        <a:t>Crépitation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baseline="0" dirty="0"/>
                        <a:t>Bruit que font les fragments de l’os qui frottent les uns contre les autres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31814"/>
                  </a:ext>
                </a:extLst>
              </a:tr>
              <a:tr h="1000123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fr-CA" sz="2000" dirty="0"/>
                        <a:t>Mobilité anormale ou impotence fonctionnelle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L’os du membre fracturé</a:t>
                      </a:r>
                      <a:r>
                        <a:rPr lang="fr-CA" sz="2000" baseline="0" dirty="0"/>
                        <a:t> ne peut plus supporter les muscles et assurer le mouvement.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76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000" b="1" dirty="0"/>
                        <a:t>Œdème, décoloration de la peau, hématome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En raison de l’hémorragie et du traumatisme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 descr="http://www.gagnerdutemps.net/images/faire-des-listes-449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90" y="3"/>
            <a:ext cx="1915929" cy="14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9563133" y="0"/>
            <a:ext cx="2628867" cy="18852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1600" b="1" dirty="0">
                <a:solidFill>
                  <a:prstClr val="black"/>
                </a:solidFill>
                <a:latin typeface="Corbel"/>
              </a:rPr>
              <a:t>Les manifestations ne sont pas toutes présentes cela dépend du type de fx</a:t>
            </a:r>
          </a:p>
        </p:txBody>
      </p:sp>
    </p:spTree>
    <p:extLst>
      <p:ext uri="{BB962C8B-B14F-4D97-AF65-F5344CB8AC3E}">
        <p14:creationId xmlns:p14="http://schemas.microsoft.com/office/powerpoint/2010/main" val="20928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Soins d’assistance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343872"/>
              </p:ext>
            </p:extLst>
          </p:nvPr>
        </p:nvGraphicFramePr>
        <p:xfrm>
          <a:off x="437322" y="1219742"/>
          <a:ext cx="11317358" cy="5507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344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Soins d’assistance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2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Rassurer et calmer la personne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Réduire les mouvements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2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Observer la posture et le site de la dlr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286328"/>
                  </a:ext>
                </a:extLst>
              </a:tr>
              <a:tr h="83281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Ne pas déplacer la personne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Immobiliser le membre (attèle-bandage)</a:t>
                      </a:r>
                      <a:r>
                        <a:rPr lang="fr-CA" sz="20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A" sz="2000" b="1" dirty="0">
                          <a:sym typeface="Wingdings" panose="05000000000000000000" pitchFamily="2" charset="2"/>
                        </a:rPr>
                        <a:t>Ne pas remettre l’os en place</a:t>
                      </a:r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Éviter d’aggraver</a:t>
                      </a:r>
                      <a:r>
                        <a:rPr lang="fr-CA" sz="2000" baseline="0" dirty="0"/>
                        <a:t> la situation.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83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Maintenir</a:t>
                      </a:r>
                      <a:r>
                        <a:rPr lang="fr-CA" sz="2000" baseline="0" dirty="0"/>
                        <a:t> le membre élevé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baseline="0" dirty="0"/>
                        <a:t>Utiliser du froid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Réduire l’œdème et l’hématome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53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Ne pas donner à boire ni à</a:t>
                      </a:r>
                      <a:r>
                        <a:rPr lang="fr-CA" sz="2000" baseline="0" dirty="0"/>
                        <a:t> manger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En cas de chirurgie</a:t>
                      </a:r>
                      <a:r>
                        <a:rPr lang="fr-CA" sz="2000" baseline="0" dirty="0"/>
                        <a:t> ou réduction de la fracture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5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Arrêter l’hémorragie et recouvrir la plaie (compresses stériles)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Éviter l’état de choc et risque d’infection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422409"/>
                  </a:ext>
                </a:extLst>
              </a:tr>
              <a:tr h="53234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Signes neurovasculaires (CCMSPRO)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- Voir</a:t>
                      </a:r>
                      <a:r>
                        <a:rPr lang="fr-CA" sz="2000" baseline="0" dirty="0"/>
                        <a:t> si aggravation ou complication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 descr="red, symbole, croix, infirmière, dessin animé,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2" y="164818"/>
            <a:ext cx="1168013" cy="12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2150</Words>
  <Application>Microsoft Office PowerPoint</Application>
  <PresentationFormat>Grand écran</PresentationFormat>
  <Paragraphs>362</Paragraphs>
  <Slides>50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63" baseType="lpstr">
      <vt:lpstr>Arial</vt:lpstr>
      <vt:lpstr>Arial Narrow</vt:lpstr>
      <vt:lpstr>Calibri</vt:lpstr>
      <vt:lpstr>Comic Sans MS</vt:lpstr>
      <vt:lpstr>Corbel</vt:lpstr>
      <vt:lpstr>Tw Cen MT</vt:lpstr>
      <vt:lpstr>Wingdings</vt:lpstr>
      <vt:lpstr>Wingdings 2</vt:lpstr>
      <vt:lpstr>Wingdings 3</vt:lpstr>
      <vt:lpstr>Module</vt:lpstr>
      <vt:lpstr>WidescreenPresentation16x9</vt:lpstr>
      <vt:lpstr>1_Module</vt:lpstr>
      <vt:lpstr>Objet d’environnement du Gestionnaire de liaisons</vt:lpstr>
      <vt:lpstr>Les fractures</vt:lpstr>
      <vt:lpstr>Définition 89</vt:lpstr>
      <vt:lpstr>Causes 89</vt:lpstr>
      <vt:lpstr>Classification des fx 90</vt:lpstr>
      <vt:lpstr>Fractures</vt:lpstr>
      <vt:lpstr>Présentation PowerPoint</vt:lpstr>
      <vt:lpstr>Présentation PowerPoint</vt:lpstr>
      <vt:lpstr>Manifestations 90</vt:lpstr>
      <vt:lpstr>Soins d’assistance</vt:lpstr>
      <vt:lpstr>Fractures P.91</vt:lpstr>
      <vt:lpstr>Attèles </vt:lpstr>
      <vt:lpstr>Types de plâtres </vt:lpstr>
      <vt:lpstr>Exemples de fixation et de traction </vt:lpstr>
      <vt:lpstr>Fixation interne/externe</vt:lpstr>
      <vt:lpstr>Réduction de fracture P93</vt:lpstr>
      <vt:lpstr>Soins d’assistance P93  (post réduction)</vt:lpstr>
      <vt:lpstr>Soins d’assistance  (plâtre) P.93</vt:lpstr>
      <vt:lpstr>Soins d’assistance  (traction)</vt:lpstr>
      <vt:lpstr>Les signes neurovasculaires</vt:lpstr>
      <vt:lpstr>Thrombophlébite profonde (TPP) p.93</vt:lpstr>
      <vt:lpstr>Infection de la plaie p.95</vt:lpstr>
      <vt:lpstr>Syndrome du compartiment p.91</vt:lpstr>
      <vt:lpstr>Embolie pulmonaire p.91</vt:lpstr>
      <vt:lpstr>Les signes neurovasculaires P.95</vt:lpstr>
      <vt:lpstr>Fracture de hanche</vt:lpstr>
      <vt:lpstr>Définition p.95</vt:lpstr>
      <vt:lpstr>Causes P96</vt:lpstr>
      <vt:lpstr>Statistiques</vt:lpstr>
      <vt:lpstr>Fracture de la hanche </vt:lpstr>
      <vt:lpstr>Manifestations P.96</vt:lpstr>
      <vt:lpstr>Prothèse totale de la hanche (PTH)</vt:lpstr>
      <vt:lpstr>Présentation PowerPoint</vt:lpstr>
      <vt:lpstr>Présentation PowerPoint</vt:lpstr>
      <vt:lpstr>Parties de la PTH</vt:lpstr>
      <vt:lpstr>Soins d’assistance P.97    </vt:lpstr>
      <vt:lpstr>Soins d’assistance </vt:lpstr>
      <vt:lpstr>Luxation de la PTH</vt:lpstr>
      <vt:lpstr>Iléus paralytique/constipation/fécalomes p.97 </vt:lpstr>
      <vt:lpstr>Mouvements à éviter</vt:lpstr>
      <vt:lpstr>S’ASSEOIR SUR LES TOILETTES</vt:lpstr>
      <vt:lpstr>INSTALLATION AU LIT</vt:lpstr>
      <vt:lpstr>UTILISATION DU BALCAN (trapèze)</vt:lpstr>
      <vt:lpstr>LE LEVER</vt:lpstr>
      <vt:lpstr>Se lever du fauteuil</vt:lpstr>
      <vt:lpstr>Ramasser un objet au sol</vt:lpstr>
      <vt:lpstr>Se chausser</vt:lpstr>
      <vt:lpstr>Prothèse  totale de hanche (PTH)</vt:lpstr>
      <vt:lpstr>Coussin abducteur</vt:lpstr>
      <vt:lpstr>Spirométrie</vt:lpstr>
      <vt:lpstr>Hémovac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fractures</dc:title>
  <dc:creator>Yan Ouimet-Grill</dc:creator>
  <cp:lastModifiedBy>Petit, Anne-Gabrielle</cp:lastModifiedBy>
  <cp:revision>34</cp:revision>
  <dcterms:created xsi:type="dcterms:W3CDTF">2017-03-12T18:01:21Z</dcterms:created>
  <dcterms:modified xsi:type="dcterms:W3CDTF">2025-03-03T13:23:10Z</dcterms:modified>
</cp:coreProperties>
</file>