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56" r:id="rId2"/>
  </p:sldMasterIdLst>
  <p:notesMasterIdLst>
    <p:notesMasterId r:id="rId11"/>
  </p:notesMasterIdLst>
  <p:sldIdLst>
    <p:sldId id="266" r:id="rId3"/>
    <p:sldId id="267" r:id="rId4"/>
    <p:sldId id="263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B07D7-25BD-4729-ADD6-F23B3DE91236}" type="datetimeFigureOut">
              <a:rPr lang="fr-CA" smtClean="0"/>
              <a:t>2025-03-03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99CA0-2821-4DD5-BE6E-610BE26A2B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296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La bactérie Staphylocoque aureus est la plus fréquente causes de l’infection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F46FE-6C36-4C43-AD26-9A5015099318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789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La chronicité : Il est possible que du tissu osseux neufs se forme sur l’infection (Séquestre) Il y aura donc une infection chronique. Le traitement est alors chirurgicale pour enlever le tissu mou. Une longue période de prise d’antibiotique se doit d’être faite avant et après l’intervention.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F46FE-6C36-4C43-AD26-9A5015099318}" type="slidenum">
              <a:rPr lang="fr-CA" smtClean="0">
                <a:solidFill>
                  <a:prstClr val="black"/>
                </a:solidFill>
              </a:rPr>
              <a:pPr/>
              <a:t>6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15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Aucune cause n’est connu pour la maladie de Paget. Touche davantage les hommes. Elle est souvent diagnostiquée par hasard. Elle évolue de façon insidieuse.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F46FE-6C36-4C43-AD26-9A5015099318}" type="slidenum">
              <a:rPr lang="fr-CA" smtClean="0">
                <a:solidFill>
                  <a:prstClr val="black"/>
                </a:solidFill>
              </a:rPr>
              <a:pPr/>
              <a:t>7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8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Aucune cause n’est connu pour la maladie de Paget. Touche davantage les hommes. Elle est souvent diagnostiquée par hasard. Elle évolue de façon insidieuse.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F46FE-6C36-4C43-AD26-9A5015099318}" type="slidenum">
              <a:rPr lang="fr-CA" smtClean="0">
                <a:solidFill>
                  <a:prstClr val="black"/>
                </a:solidFill>
              </a:rPr>
              <a:pPr/>
              <a:t>8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3448B07-2C06-4CF2-8E91-F7385E71E2CB}" type="datetimeFigureOut">
              <a:rPr lang="en-US" smtClean="0">
                <a:solidFill>
                  <a:srgbClr val="514949"/>
                </a:solidFill>
              </a:rPr>
              <a:pPr/>
              <a:t>3/3/2025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398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smtClean="0">
                <a:solidFill>
                  <a:srgbClr val="514949"/>
                </a:solidFill>
              </a:rPr>
              <a:pPr/>
              <a:t>3/3/2025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8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smtClean="0">
                <a:solidFill>
                  <a:srgbClr val="514949"/>
                </a:solidFill>
              </a:rPr>
              <a:pPr/>
              <a:t>3/3/2025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36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3448B07-2C06-4CF2-8E91-F7385E71E2CB}" type="datetimeFigureOut">
              <a:rPr lang="en-US" smtClean="0">
                <a:solidFill>
                  <a:srgbClr val="514949"/>
                </a:solidFill>
              </a:rPr>
              <a:pPr/>
              <a:t>3/3/2025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44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smtClean="0">
                <a:solidFill>
                  <a:srgbClr val="514949"/>
                </a:solidFill>
              </a:rPr>
              <a:pPr/>
              <a:t>3/3/2025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0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7DAC-232D-4042-B5C0-E64770A42A28}" type="datetimeFigureOut">
              <a:rPr lang="en-US" smtClean="0">
                <a:solidFill>
                  <a:srgbClr val="514949"/>
                </a:solidFill>
              </a:rPr>
              <a:pPr/>
              <a:t>3/3/2025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096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smtClean="0">
                <a:solidFill>
                  <a:srgbClr val="514949"/>
                </a:solidFill>
              </a:rPr>
              <a:pPr/>
              <a:t>3/3/2025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51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smtClean="0">
                <a:solidFill>
                  <a:srgbClr val="514949"/>
                </a:solidFill>
              </a:rPr>
              <a:pPr/>
              <a:t>3/3/2025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39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smtClean="0">
                <a:solidFill>
                  <a:srgbClr val="514949"/>
                </a:solidFill>
              </a:rPr>
              <a:pPr/>
              <a:t>3/3/2025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48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smtClean="0">
                <a:solidFill>
                  <a:srgbClr val="514949"/>
                </a:solidFill>
              </a:rPr>
              <a:pPr/>
              <a:t>3/3/2025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40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smtClean="0">
                <a:solidFill>
                  <a:srgbClr val="514949"/>
                </a:solidFill>
              </a:rPr>
              <a:pPr/>
              <a:t>3/3/2025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2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smtClean="0">
                <a:solidFill>
                  <a:srgbClr val="514949"/>
                </a:solidFill>
              </a:rPr>
              <a:pPr/>
              <a:t>3/3/2025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22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smtClean="0">
                <a:solidFill>
                  <a:srgbClr val="514949"/>
                </a:solidFill>
              </a:rPr>
              <a:pPr/>
              <a:t>3/3/2025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39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smtClean="0">
                <a:solidFill>
                  <a:srgbClr val="514949"/>
                </a:solidFill>
              </a:rPr>
              <a:pPr/>
              <a:t>3/3/2025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35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smtClean="0">
                <a:solidFill>
                  <a:srgbClr val="514949"/>
                </a:solidFill>
              </a:rPr>
              <a:pPr/>
              <a:t>3/3/2025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52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DD67DAC-232D-4042-B5C0-E64770A42A28}" type="datetimeFigureOut">
              <a:rPr lang="en-US" smtClean="0">
                <a:solidFill>
                  <a:srgbClr val="514949"/>
                </a:solidFill>
              </a:rPr>
              <a:pPr/>
              <a:t>3/3/2025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48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smtClean="0">
                <a:solidFill>
                  <a:srgbClr val="514949"/>
                </a:solidFill>
              </a:rPr>
              <a:pPr/>
              <a:t>3/3/2025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3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smtClean="0">
                <a:solidFill>
                  <a:srgbClr val="514949"/>
                </a:solidFill>
              </a:rPr>
              <a:pPr/>
              <a:t>3/3/2025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smtClean="0">
                <a:solidFill>
                  <a:srgbClr val="514949"/>
                </a:solidFill>
              </a:rPr>
              <a:pPr/>
              <a:t>3/3/2025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7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smtClean="0">
                <a:solidFill>
                  <a:srgbClr val="514949"/>
                </a:solidFill>
              </a:rPr>
              <a:pPr/>
              <a:t>3/3/2025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5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smtClean="0">
                <a:solidFill>
                  <a:srgbClr val="514949"/>
                </a:solidFill>
              </a:rPr>
              <a:pPr/>
              <a:t>3/3/2025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244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D460A6F-F31A-4CA3-B222-0B3C224FF998}" type="datetimeFigureOut">
              <a:rPr lang="en-US" smtClean="0">
                <a:solidFill>
                  <a:srgbClr val="514949"/>
                </a:solidFill>
              </a:rPr>
              <a:pPr/>
              <a:t>3/3/2025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193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648A1663-7765-4EF4-B97F-A02E70C6265E}" type="datetimeFigureOut">
              <a:rPr lang="en-US" smtClean="0">
                <a:solidFill>
                  <a:srgbClr val="514949"/>
                </a:solidFill>
              </a:rPr>
              <a:pPr defTabSz="457200"/>
              <a:t>3/3/2025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9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648A1663-7765-4EF4-B97F-A02E70C6265E}" type="datetimeFigureOut">
              <a:rPr lang="en-US" smtClean="0">
                <a:solidFill>
                  <a:srgbClr val="514949"/>
                </a:solidFill>
              </a:rPr>
              <a:pPr defTabSz="457200"/>
              <a:t>3/3/2025</a:t>
            </a:fld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endParaRPr lang="en-US" dirty="0">
              <a:solidFill>
                <a:srgbClr val="51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70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jamanetwork.com/journals/jama/fullarticle/18148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healthlifemedia.com/healthy/cs/what-is-pagets-disease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81F4E-8DC1-E022-19F3-2A38A44469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OSTÉOMYÉLITE P.100</a:t>
            </a:r>
          </a:p>
        </p:txBody>
      </p:sp>
    </p:spTree>
    <p:extLst>
      <p:ext uri="{BB962C8B-B14F-4D97-AF65-F5344CB8AC3E}">
        <p14:creationId xmlns:p14="http://schemas.microsoft.com/office/powerpoint/2010/main" val="26917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778738-E83E-1DBE-F165-21CA84B1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OSTÉOMYÉLITE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36CAA5-F3BA-784E-3C10-0367F1042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latin typeface="Comic Sans MS" panose="030F0702030302020204" pitchFamily="66" charset="0"/>
              </a:rPr>
              <a:t>CAUSES:</a:t>
            </a:r>
          </a:p>
          <a:p>
            <a:r>
              <a:rPr lang="fr-CA" dirty="0">
                <a:latin typeface="Comic Sans MS" panose="030F0702030302020204" pitchFamily="66" charset="0"/>
              </a:rPr>
              <a:t>PROPAGATION PAR VOIE SANGUINE D’UNE INFECTION: OTITE,AMYDALITE </a:t>
            </a:r>
          </a:p>
          <a:p>
            <a:r>
              <a:rPr lang="fr-CA" dirty="0">
                <a:latin typeface="Comic Sans MS" panose="030F0702030302020204" pitchFamily="66" charset="0"/>
              </a:rPr>
              <a:t>ORIGINE HÉMATOGÈNE: </a:t>
            </a:r>
            <a:r>
              <a:rPr lang="fr-FR" b="0" i="0" dirty="0">
                <a:solidFill>
                  <a:srgbClr val="474747"/>
                </a:solidFill>
                <a:effectLst/>
                <a:latin typeface="Comic Sans MS" panose="030F0702030302020204" pitchFamily="66" charset="0"/>
              </a:rPr>
              <a:t>impliquant, se propageant par ou survenant dans le sang. </a:t>
            </a:r>
            <a:endParaRPr lang="fr-FR" dirty="0">
              <a:solidFill>
                <a:srgbClr val="474747"/>
              </a:solidFill>
              <a:latin typeface="Comic Sans MS" panose="030F0702030302020204" pitchFamily="66" charset="0"/>
            </a:endParaRPr>
          </a:p>
          <a:p>
            <a:r>
              <a:rPr lang="fr-FR" dirty="0">
                <a:solidFill>
                  <a:srgbClr val="474747"/>
                </a:solidFill>
                <a:latin typeface="Comic Sans MS" panose="030F0702030302020204" pitchFamily="66" charset="0"/>
              </a:rPr>
              <a:t>TRAUMATISME: FRACTURE OUVERTE OU CHX</a:t>
            </a:r>
          </a:p>
          <a:p>
            <a:r>
              <a:rPr lang="fr-FR" dirty="0">
                <a:solidFill>
                  <a:srgbClr val="474747"/>
                </a:solidFill>
                <a:latin typeface="Comic Sans MS" panose="030F0702030302020204" pitchFamily="66" charset="0"/>
              </a:rPr>
              <a:t>ORIGINE EXOGÈNE: DE L’EXTÉRIEURE.</a:t>
            </a:r>
            <a:endParaRPr lang="fr-C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7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140FC5-1D20-466B-9C7E-FFCDD8F9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230" y="685811"/>
            <a:ext cx="2674620" cy="783771"/>
          </a:xfrm>
        </p:spPr>
        <p:txBody>
          <a:bodyPr>
            <a:normAutofit fontScale="90000"/>
          </a:bodyPr>
          <a:lstStyle/>
          <a:p>
            <a:r>
              <a:rPr lang="fr-CA" sz="3600" dirty="0"/>
              <a:t>Ostéomyélite p.100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D69F76-50AE-437C-9E28-EE6669D76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3490784"/>
          </a:xfrm>
        </p:spPr>
        <p:txBody>
          <a:bodyPr>
            <a:normAutofit fontScale="92500"/>
          </a:bodyPr>
          <a:lstStyle/>
          <a:p>
            <a:r>
              <a:rPr lang="fr-CA" sz="2400" dirty="0"/>
              <a:t>Lorsqu'un os est infecté, la moelle osseuse </a:t>
            </a:r>
            <a:r>
              <a:rPr lang="fr-CA" sz="2400" b="1" u="sng" dirty="0"/>
              <a:t>enfle </a:t>
            </a:r>
            <a:r>
              <a:rPr lang="fr-CA" sz="2400" dirty="0"/>
              <a:t>et exerce une </a:t>
            </a:r>
            <a:r>
              <a:rPr lang="fr-CA" sz="2400" b="1" u="sng" dirty="0"/>
              <a:t>pression contre les vaisseaux </a:t>
            </a:r>
            <a:r>
              <a:rPr lang="fr-CA" sz="2400" dirty="0"/>
              <a:t>sanguins de l'os. Les cellules osseuses ne reçoivent </a:t>
            </a:r>
            <a:r>
              <a:rPr lang="fr-CA" sz="2400" b="1" u="sng" dirty="0"/>
              <a:t>pas assez de sang </a:t>
            </a:r>
            <a:r>
              <a:rPr lang="fr-CA" sz="2400" dirty="0"/>
              <a:t>et une partie de l'os peut mourir</a:t>
            </a:r>
            <a:r>
              <a:rPr lang="fr-CA" sz="2400" b="1" dirty="0"/>
              <a:t>. (séquestre)</a:t>
            </a:r>
          </a:p>
          <a:p>
            <a:endParaRPr lang="fr-CA" dirty="0"/>
          </a:p>
          <a:p>
            <a:r>
              <a:rPr lang="fr-CA" sz="2400" dirty="0"/>
              <a:t>Causes:</a:t>
            </a:r>
          </a:p>
          <a:p>
            <a:pPr lvl="1"/>
            <a:r>
              <a:rPr lang="fr-CA" sz="2000" dirty="0"/>
              <a:t>Propagation, par voie sanguine, d’une infection</a:t>
            </a:r>
          </a:p>
          <a:p>
            <a:pPr lvl="1"/>
            <a:r>
              <a:rPr lang="fr-CA" sz="2000" dirty="0"/>
              <a:t>Contamination post-traumatisme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19F53B-7E1C-4155-B111-8476CE938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2230" y="1676400"/>
            <a:ext cx="2503170" cy="4038600"/>
          </a:xfrm>
        </p:spPr>
        <p:txBody>
          <a:bodyPr>
            <a:normAutofit/>
          </a:bodyPr>
          <a:lstStyle/>
          <a:p>
            <a:r>
              <a:rPr lang="fr-CA" sz="2400" b="1" u="sng" dirty="0"/>
              <a:t>Infection </a:t>
            </a:r>
            <a:r>
              <a:rPr lang="fr-CA" sz="2400" dirty="0"/>
              <a:t>grave de </a:t>
            </a:r>
            <a:r>
              <a:rPr lang="fr-CA" sz="2400" b="1" u="sng" dirty="0"/>
              <a:t>l’os</a:t>
            </a:r>
            <a:r>
              <a:rPr lang="fr-CA" sz="2400" dirty="0"/>
              <a:t>, de la moelle osseuse et des tissus mous environnants.</a:t>
            </a:r>
          </a:p>
          <a:p>
            <a:endParaRPr lang="fr-CA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D70524-62B3-41FE-97A3-C6E6B19FA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45" y="411805"/>
            <a:ext cx="4699093" cy="60343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6BB52FF-14D4-4619-9FD1-EA9F2BC6C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199" y="1582830"/>
            <a:ext cx="5033772" cy="477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1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B3E8E1-BB9A-49DC-9DCA-1122BD19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230" y="685813"/>
            <a:ext cx="2731770" cy="772297"/>
          </a:xfrm>
        </p:spPr>
        <p:txBody>
          <a:bodyPr>
            <a:normAutofit fontScale="90000"/>
          </a:bodyPr>
          <a:lstStyle/>
          <a:p>
            <a:r>
              <a:rPr lang="fr-CA" sz="3600" dirty="0"/>
              <a:t>Ostéomyélite p.101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7E5F38-BEC5-48E2-BF4D-5DDE4CA73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2230" y="2038865"/>
            <a:ext cx="2400300" cy="3676135"/>
          </a:xfrm>
        </p:spPr>
        <p:txBody>
          <a:bodyPr>
            <a:normAutofit/>
          </a:bodyPr>
          <a:lstStyle/>
          <a:p>
            <a:r>
              <a:rPr lang="fr-CA" sz="2400" dirty="0"/>
              <a:t>Examens diagnostiques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7D9A01A-51C5-4C0E-A4E5-64346F2E1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188097"/>
              </p:ext>
            </p:extLst>
          </p:nvPr>
        </p:nvGraphicFramePr>
        <p:xfrm>
          <a:off x="441046" y="546786"/>
          <a:ext cx="5434592" cy="638846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17296">
                  <a:extLst>
                    <a:ext uri="{9D8B030D-6E8A-4147-A177-3AD203B41FA5}">
                      <a16:colId xmlns:a16="http://schemas.microsoft.com/office/drawing/2014/main" val="3550921822"/>
                    </a:ext>
                  </a:extLst>
                </a:gridCol>
                <a:gridCol w="2717296">
                  <a:extLst>
                    <a:ext uri="{9D8B030D-6E8A-4147-A177-3AD203B41FA5}">
                      <a16:colId xmlns:a16="http://schemas.microsoft.com/office/drawing/2014/main" val="3572996305"/>
                    </a:ext>
                  </a:extLst>
                </a:gridCol>
              </a:tblGrid>
              <a:tr h="670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mic Sans MS"/>
                        </a:defRPr>
                      </a:lvl9pPr>
                    </a:lstStyle>
                    <a:p>
                      <a:pPr algn="ctr"/>
                      <a:r>
                        <a:rPr lang="fr-CA" sz="1800" dirty="0"/>
                        <a:t>Manifestations</a:t>
                      </a:r>
                      <a:endParaRPr lang="fr-CA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mic Sans MS"/>
                        </a:defRPr>
                      </a:lvl9pPr>
                    </a:lstStyle>
                    <a:p>
                      <a:pPr algn="ctr"/>
                      <a:r>
                        <a:rPr lang="fr-CA" sz="1800" dirty="0"/>
                        <a:t>Explications</a:t>
                      </a:r>
                      <a:endParaRPr lang="fr-CA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/>
                </a:tc>
                <a:extLst>
                  <a:ext uri="{0D108BD9-81ED-4DB2-BD59-A6C34878D82A}">
                    <a16:rowId xmlns:a16="http://schemas.microsoft.com/office/drawing/2014/main" val="490040952"/>
                  </a:ext>
                </a:extLst>
              </a:tr>
              <a:tr h="1464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9pPr>
                    </a:lstStyle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fr-CA" sz="2000" b="1" dirty="0"/>
                        <a:t>Signes de septicémie</a:t>
                      </a:r>
                      <a:endParaRPr lang="fr-CA" sz="2000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sz="2000" baseline="0" dirty="0"/>
                        <a:t>Tachycardie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sz="2000" baseline="0" dirty="0"/>
                        <a:t>Hyperthermie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sz="2000" baseline="0" dirty="0"/>
                        <a:t>Malaise généralisé</a:t>
                      </a:r>
                      <a:endParaRPr lang="fr-CA" sz="2000" b="1" dirty="0">
                        <a:latin typeface="+mn-lt"/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9pPr>
                    </a:lstStyle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Causée par la réaction inflammatoire</a:t>
                      </a:r>
                      <a:endParaRPr lang="fr-CA" sz="2000" dirty="0">
                        <a:latin typeface="+mn-lt"/>
                      </a:endParaRPr>
                    </a:p>
                  </a:txBody>
                  <a:tcPr marL="51435" marR="51435"/>
                </a:tc>
                <a:extLst>
                  <a:ext uri="{0D108BD9-81ED-4DB2-BD59-A6C34878D82A}">
                    <a16:rowId xmlns:a16="http://schemas.microsoft.com/office/drawing/2014/main" val="2584597978"/>
                  </a:ext>
                </a:extLst>
              </a:tr>
              <a:tr h="17168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9pPr>
                    </a:lstStyle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fr-CA" sz="2000" dirty="0"/>
                        <a:t>Symptômes localisés au membre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sz="2000" baseline="0" dirty="0"/>
                        <a:t>Dlr pulsatile augmentée par le mouvement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sz="2000" baseline="0" dirty="0"/>
                        <a:t>Œdème, chaleur, sensibilité au toucher</a:t>
                      </a:r>
                      <a:endParaRPr lang="fr-CA" sz="2000" dirty="0">
                        <a:latin typeface="+mn-lt"/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9pPr>
                    </a:lstStyle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Causé par l’inflammation locale</a:t>
                      </a:r>
                      <a:endParaRPr lang="fr-CA" sz="2000" dirty="0">
                        <a:latin typeface="+mn-lt"/>
                      </a:endParaRPr>
                    </a:p>
                  </a:txBody>
                  <a:tcPr marL="51435" marR="51435"/>
                </a:tc>
                <a:extLst>
                  <a:ext uri="{0D108BD9-81ED-4DB2-BD59-A6C34878D82A}">
                    <a16:rowId xmlns:a16="http://schemas.microsoft.com/office/drawing/2014/main" val="1604449586"/>
                  </a:ext>
                </a:extLst>
              </a:tr>
              <a:tr h="1267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9pPr>
                    </a:lstStyle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fr-CA" sz="2000" b="1" dirty="0"/>
                        <a:t>Suppuration</a:t>
                      </a:r>
                      <a:endParaRPr lang="fr-CA" sz="2000" dirty="0">
                        <a:latin typeface="+mn-lt"/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mic Sans MS"/>
                        </a:defRPr>
                      </a:lvl9pPr>
                    </a:lstStyle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2000" dirty="0"/>
                        <a:t>Comme l’abcès doit se drainer, l’abcès peut se rompre.</a:t>
                      </a:r>
                      <a:endParaRPr lang="fr-CA" sz="2000" dirty="0">
                        <a:latin typeface="+mn-lt"/>
                      </a:endParaRPr>
                    </a:p>
                  </a:txBody>
                  <a:tcPr marL="51435" marR="51435"/>
                </a:tc>
                <a:extLst>
                  <a:ext uri="{0D108BD9-81ED-4DB2-BD59-A6C34878D82A}">
                    <a16:rowId xmlns:a16="http://schemas.microsoft.com/office/drawing/2014/main" val="1947482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7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4DFB8C-D9F9-49A7-AE66-3282C419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230" y="685813"/>
            <a:ext cx="2731770" cy="759941"/>
          </a:xfrm>
        </p:spPr>
        <p:txBody>
          <a:bodyPr>
            <a:normAutofit fontScale="90000"/>
          </a:bodyPr>
          <a:lstStyle/>
          <a:p>
            <a:r>
              <a:rPr lang="fr-CA" sz="3600" dirty="0"/>
              <a:t>Ostéomyélite</a:t>
            </a:r>
            <a:br>
              <a:rPr lang="fr-CA" sz="3600" dirty="0"/>
            </a:br>
            <a:r>
              <a:rPr lang="fr-CA" sz="3600" dirty="0"/>
              <a:t> P.101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A92AE5-A47A-4AFB-93E2-4A9871D73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2230" y="1791730"/>
            <a:ext cx="2400300" cy="3923270"/>
          </a:xfrm>
        </p:spPr>
        <p:txBody>
          <a:bodyPr>
            <a:normAutofit/>
          </a:bodyPr>
          <a:lstStyle/>
          <a:p>
            <a:r>
              <a:rPr lang="fr-CA" sz="2400" dirty="0"/>
              <a:t>Soins d’assistance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F732026-A225-495A-8DF7-4C7A6D106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81934"/>
              </p:ext>
            </p:extLst>
          </p:nvPr>
        </p:nvGraphicFramePr>
        <p:xfrm>
          <a:off x="229674" y="281981"/>
          <a:ext cx="5775710" cy="717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855">
                  <a:extLst>
                    <a:ext uri="{9D8B030D-6E8A-4147-A177-3AD203B41FA5}">
                      <a16:colId xmlns:a16="http://schemas.microsoft.com/office/drawing/2014/main" val="1258921427"/>
                    </a:ext>
                  </a:extLst>
                </a:gridCol>
                <a:gridCol w="2887855">
                  <a:extLst>
                    <a:ext uri="{9D8B030D-6E8A-4147-A177-3AD203B41FA5}">
                      <a16:colId xmlns:a16="http://schemas.microsoft.com/office/drawing/2014/main" val="3829968785"/>
                    </a:ext>
                  </a:extLst>
                </a:gridCol>
              </a:tblGrid>
              <a:tr h="688137">
                <a:tc>
                  <a:txBody>
                    <a:bodyPr/>
                    <a:lstStyle/>
                    <a:p>
                      <a:pPr algn="ctr"/>
                      <a:r>
                        <a:rPr lang="fr-CA" sz="1800" dirty="0"/>
                        <a:t>Soins d’assistance</a:t>
                      </a:r>
                      <a:endParaRPr lang="fr-CA" sz="1800" dirty="0">
                        <a:solidFill>
                          <a:schemeClr val="tx1"/>
                        </a:solidFill>
                      </a:endParaRPr>
                    </a:p>
                  </a:txBody>
                  <a:tcPr marL="41535" marR="415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/>
                        <a:t>Explications</a:t>
                      </a:r>
                      <a:endParaRPr lang="fr-CA" sz="1800" dirty="0">
                        <a:solidFill>
                          <a:schemeClr val="tx1"/>
                        </a:solidFill>
                      </a:endParaRPr>
                    </a:p>
                  </a:txBody>
                  <a:tcPr marL="41535" marR="41535"/>
                </a:tc>
                <a:extLst>
                  <a:ext uri="{0D108BD9-81ED-4DB2-BD59-A6C34878D82A}">
                    <a16:rowId xmlns:a16="http://schemas.microsoft.com/office/drawing/2014/main" val="36179099"/>
                  </a:ext>
                </a:extLst>
              </a:tr>
              <a:tr h="1379004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1800" dirty="0"/>
                        <a:t>Immobiliser la région atteinte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1800" dirty="0"/>
                        <a:t>Soutenir les articulations</a:t>
                      </a:r>
                      <a:r>
                        <a:rPr lang="fr-CA" sz="1800" baseline="0" dirty="0"/>
                        <a:t> lors du déplacement 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1800" baseline="0" dirty="0"/>
                        <a:t>Manipuler le membre avec douceur </a:t>
                      </a:r>
                      <a:endParaRPr lang="fr-CA" sz="1800" dirty="0"/>
                    </a:p>
                  </a:txBody>
                  <a:tcPr marL="41535" marR="41535"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- Diminuer la douleur et les spasmes</a:t>
                      </a:r>
                    </a:p>
                  </a:txBody>
                  <a:tcPr marL="41535" marR="41535"/>
                </a:tc>
                <a:extLst>
                  <a:ext uri="{0D108BD9-81ED-4DB2-BD59-A6C34878D82A}">
                    <a16:rowId xmlns:a16="http://schemas.microsoft.com/office/drawing/2014/main" val="3785147840"/>
                  </a:ext>
                </a:extLst>
              </a:tr>
              <a:tr h="1063804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1800" b="1" dirty="0"/>
                        <a:t>Surveiller la température et le pouls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1800" b="1" dirty="0"/>
                        <a:t>Surveiller l’apparition des autres régions douloureuses </a:t>
                      </a:r>
                    </a:p>
                  </a:txBody>
                  <a:tcPr marL="41535" marR="41535"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-Détecter une infection</a:t>
                      </a:r>
                    </a:p>
                  </a:txBody>
                  <a:tcPr marL="41535" marR="41535"/>
                </a:tc>
                <a:extLst>
                  <a:ext uri="{0D108BD9-81ED-4DB2-BD59-A6C34878D82A}">
                    <a16:rowId xmlns:a16="http://schemas.microsoft.com/office/drawing/2014/main" val="1349373401"/>
                  </a:ext>
                </a:extLst>
              </a:tr>
              <a:tr h="1063804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1800" dirty="0"/>
                        <a:t>Changer le pans 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1800" dirty="0"/>
                        <a:t>Surveiller l’aspect de la plaie et le liquide de drainage</a:t>
                      </a:r>
                    </a:p>
                  </a:txBody>
                  <a:tcPr marL="41535" marR="41535"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- Assurer le suivi et prévenir la contamination</a:t>
                      </a:r>
                    </a:p>
                  </a:txBody>
                  <a:tcPr marL="41535" marR="41535"/>
                </a:tc>
                <a:extLst>
                  <a:ext uri="{0D108BD9-81ED-4DB2-BD59-A6C34878D82A}">
                    <a16:rowId xmlns:a16="http://schemas.microsoft.com/office/drawing/2014/main" val="1066125640"/>
                  </a:ext>
                </a:extLst>
              </a:tr>
              <a:tr h="103549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1800" dirty="0"/>
                        <a:t>Diète riches en protéines et en vitamines 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1800" dirty="0"/>
                        <a:t>Hydrater </a:t>
                      </a:r>
                    </a:p>
                  </a:txBody>
                  <a:tcPr marL="41535" marR="41535"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-Assurer la guérison des tissus </a:t>
                      </a:r>
                    </a:p>
                  </a:txBody>
                  <a:tcPr marL="41535" marR="41535"/>
                </a:tc>
                <a:extLst>
                  <a:ext uri="{0D108BD9-81ED-4DB2-BD59-A6C34878D82A}">
                    <a16:rowId xmlns:a16="http://schemas.microsoft.com/office/drawing/2014/main" val="2464944565"/>
                  </a:ext>
                </a:extLst>
              </a:tr>
              <a:tr h="1063804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fr-CA" sz="1800" dirty="0"/>
                        <a:t>Administrer: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sz="1800" dirty="0"/>
                        <a:t>Analgésique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sz="1800" dirty="0"/>
                        <a:t>ATB</a:t>
                      </a:r>
                    </a:p>
                  </a:txBody>
                  <a:tcPr marL="41535" marR="41535"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- Diminuer la douleur et l’infection</a:t>
                      </a:r>
                    </a:p>
                  </a:txBody>
                  <a:tcPr marL="41535" marR="41535"/>
                </a:tc>
                <a:extLst>
                  <a:ext uri="{0D108BD9-81ED-4DB2-BD59-A6C34878D82A}">
                    <a16:rowId xmlns:a16="http://schemas.microsoft.com/office/drawing/2014/main" val="1973868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10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ED5D58-2D4B-43DF-ACC2-9A8A40C4F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236" y="685800"/>
            <a:ext cx="2642183" cy="784654"/>
          </a:xfrm>
        </p:spPr>
        <p:txBody>
          <a:bodyPr>
            <a:normAutofit/>
          </a:bodyPr>
          <a:lstStyle/>
          <a:p>
            <a:r>
              <a:rPr lang="fr-CA" sz="3600" dirty="0"/>
              <a:t>Ostéomyélite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CB3C15-CFCB-4949-9C7F-3148F87F5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3206578"/>
          </a:xfrm>
        </p:spPr>
        <p:txBody>
          <a:bodyPr>
            <a:normAutofit lnSpcReduction="10000"/>
          </a:bodyPr>
          <a:lstStyle/>
          <a:p>
            <a:r>
              <a:rPr lang="fr-CA" sz="2800" dirty="0"/>
              <a:t>Traitements:</a:t>
            </a:r>
          </a:p>
          <a:p>
            <a:pPr lvl="1"/>
            <a:r>
              <a:rPr lang="fr-FR" sz="2400" dirty="0"/>
              <a:t>Antibiotique intraveineux (4-6 semaines)</a:t>
            </a:r>
          </a:p>
          <a:p>
            <a:pPr lvl="1"/>
            <a:r>
              <a:rPr lang="fr-FR" sz="2400" dirty="0"/>
              <a:t>Drainage d’abcès </a:t>
            </a:r>
          </a:p>
          <a:p>
            <a:pPr lvl="1"/>
            <a:r>
              <a:rPr lang="fr-FR" sz="2400" dirty="0"/>
              <a:t>Retrait du tissu mort </a:t>
            </a:r>
          </a:p>
          <a:p>
            <a:pPr lvl="1"/>
            <a:endParaRPr lang="fr-CA" sz="2400" dirty="0"/>
          </a:p>
          <a:p>
            <a:r>
              <a:rPr lang="fr-CA" sz="2800" dirty="0"/>
              <a:t>Complications:</a:t>
            </a:r>
          </a:p>
          <a:p>
            <a:pPr lvl="1"/>
            <a:r>
              <a:rPr lang="fr-CA" sz="2400" dirty="0"/>
              <a:t>La chronicité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3E981B-6388-4EFD-84C7-7DB036687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2230" y="1890584"/>
            <a:ext cx="2400300" cy="3824416"/>
          </a:xfrm>
        </p:spPr>
        <p:txBody>
          <a:bodyPr>
            <a:normAutofit/>
          </a:bodyPr>
          <a:lstStyle/>
          <a:p>
            <a:r>
              <a:rPr lang="fr-CA" sz="2400" dirty="0"/>
              <a:t>Traitements et complications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5161AD-20F4-4C8D-B11D-09E19990F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1472" y="449220"/>
            <a:ext cx="5594145" cy="572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6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10AFF-8C14-4BB6-B1E3-34488F432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180070"/>
          </a:xfrm>
        </p:spPr>
        <p:txBody>
          <a:bodyPr>
            <a:normAutofit/>
          </a:bodyPr>
          <a:lstStyle/>
          <a:p>
            <a:r>
              <a:rPr lang="fr-CA" sz="3600" dirty="0"/>
              <a:t>Maladie de Paget P.102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91C6BD-AE65-4800-87D6-2B8DD527C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2082114"/>
          </a:xfrm>
        </p:spPr>
        <p:txBody>
          <a:bodyPr>
            <a:normAutofit fontScale="92500" lnSpcReduction="20000"/>
          </a:bodyPr>
          <a:lstStyle/>
          <a:p>
            <a:r>
              <a:rPr lang="fr-CA" sz="2800" dirty="0"/>
              <a:t>L’os se déforme de façon permanente, en longueur et en largeur. </a:t>
            </a:r>
          </a:p>
          <a:p>
            <a:r>
              <a:rPr lang="fr-CA" sz="2800" dirty="0"/>
              <a:t>Le nouveaux tissu est mou, spongieux, hyper vascularisé et fragile.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A97616-EAEA-4648-9AAD-E1A076F5D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Maladie caractérisée par une hypertrophie et une déformation d’un os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6D1429-2073-4FEF-AB51-EDA33D752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34966" y="2743699"/>
            <a:ext cx="3621140" cy="314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6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10AFF-8C14-4BB6-B1E3-34488F432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389" y="96253"/>
            <a:ext cx="2486928" cy="1625238"/>
          </a:xfrm>
        </p:spPr>
        <p:txBody>
          <a:bodyPr>
            <a:normAutofit/>
          </a:bodyPr>
          <a:lstStyle/>
          <a:p>
            <a:r>
              <a:rPr lang="fr-CA" sz="3600" dirty="0"/>
              <a:t>Maladie de Paget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B91317FC-203B-494B-8766-4EBC211C3B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472574"/>
              </p:ext>
            </p:extLst>
          </p:nvPr>
        </p:nvGraphicFramePr>
        <p:xfrm>
          <a:off x="240958" y="-234482"/>
          <a:ext cx="5771202" cy="742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5601">
                  <a:extLst>
                    <a:ext uri="{9D8B030D-6E8A-4147-A177-3AD203B41FA5}">
                      <a16:colId xmlns:a16="http://schemas.microsoft.com/office/drawing/2014/main" val="3515368989"/>
                    </a:ext>
                  </a:extLst>
                </a:gridCol>
                <a:gridCol w="2885601">
                  <a:extLst>
                    <a:ext uri="{9D8B030D-6E8A-4147-A177-3AD203B41FA5}">
                      <a16:colId xmlns:a16="http://schemas.microsoft.com/office/drawing/2014/main" val="268503366"/>
                    </a:ext>
                  </a:extLst>
                </a:gridCol>
              </a:tblGrid>
              <a:tr h="638455"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Manifestations cliniques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Explications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219490127"/>
                  </a:ext>
                </a:extLst>
              </a:tr>
              <a:tr h="1471223">
                <a:tc>
                  <a:txBody>
                    <a:bodyPr/>
                    <a:lstStyle/>
                    <a:p>
                      <a:r>
                        <a:rPr lang="fr-CA" sz="2000" dirty="0"/>
                        <a:t>Changements posturaux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Jambes arquées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Dos courbé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Taille réduite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Le tissu osseux est trop mou pour supporter les muscles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522185954"/>
                  </a:ext>
                </a:extLst>
              </a:tr>
              <a:tr h="1193633">
                <a:tc>
                  <a:txBody>
                    <a:bodyPr/>
                    <a:lstStyle/>
                    <a:p>
                      <a:r>
                        <a:rPr lang="fr-CA" sz="2000" dirty="0"/>
                        <a:t>Crâne élargie de forme triangulaire</a:t>
                      </a:r>
                    </a:p>
                    <a:p>
                      <a:r>
                        <a:rPr lang="fr-CA" sz="2000" dirty="0"/>
                        <a:t>Perte de l’audition et céphalée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Compression du nerf crânien et atteinte des osselets de l’oreille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50250981"/>
                  </a:ext>
                </a:extLst>
              </a:tr>
              <a:tr h="916044">
                <a:tc>
                  <a:txBody>
                    <a:bodyPr/>
                    <a:lstStyle/>
                    <a:p>
                      <a:r>
                        <a:rPr lang="fr-CA" sz="2000" dirty="0"/>
                        <a:t>Douleur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Désalignement corporel et compression es tissus voisins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354813677"/>
                  </a:ext>
                </a:extLst>
              </a:tr>
              <a:tr h="780026">
                <a:tc>
                  <a:txBody>
                    <a:bodyPr/>
                    <a:lstStyle/>
                    <a:p>
                      <a:r>
                        <a:rPr lang="fr-CA" sz="2000" dirty="0"/>
                        <a:t>Chaleur localisée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Augmentation de la vascularisation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17379820"/>
                  </a:ext>
                </a:extLst>
              </a:tr>
              <a:tr h="916044">
                <a:tc>
                  <a:txBody>
                    <a:bodyPr/>
                    <a:lstStyle/>
                    <a:p>
                      <a:r>
                        <a:rPr lang="fr-CA" sz="2000" dirty="0"/>
                        <a:t>Difficulté à la marche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Modification du squelette et de la musculature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42644241"/>
                  </a:ext>
                </a:extLst>
              </a:tr>
              <a:tr h="207063">
                <a:tc>
                  <a:txBody>
                    <a:bodyPr/>
                    <a:lstStyle/>
                    <a:p>
                      <a:r>
                        <a:rPr lang="fr-CA" sz="2000" dirty="0"/>
                        <a:t>Fragilité osseuse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CA" sz="2000" dirty="0"/>
                        <a:t>Les os sont mous et spongieux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930003013"/>
                  </a:ext>
                </a:extLst>
              </a:tr>
            </a:tbl>
          </a:graphicData>
        </a:graphic>
      </p:graphicFrame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A97616-EAEA-4648-9AAD-E1A076F5D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Manifestations cliniques</a:t>
            </a:r>
          </a:p>
          <a:p>
            <a:endParaRPr lang="fr-CA" sz="2400" dirty="0"/>
          </a:p>
        </p:txBody>
      </p:sp>
      <p:sp>
        <p:nvSpPr>
          <p:cNvPr id="7" name="Étoile : 12 branches 6">
            <a:extLst>
              <a:ext uri="{FF2B5EF4-FFF2-40B4-BE49-F238E27FC236}">
                <a16:creationId xmlns:a16="http://schemas.microsoft.com/office/drawing/2014/main" id="{F05A52F6-79A7-433A-91F6-D3EF2F1694D1}"/>
              </a:ext>
            </a:extLst>
          </p:cNvPr>
          <p:cNvSpPr/>
          <p:nvPr/>
        </p:nvSpPr>
        <p:spPr>
          <a:xfrm>
            <a:off x="6325604" y="1515982"/>
            <a:ext cx="2923673" cy="321665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CA">
              <a:solidFill>
                <a:prstClr val="white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8DCC4A5-C26D-40A9-86B0-AB1D45F845DA}"/>
              </a:ext>
            </a:extLst>
          </p:cNvPr>
          <p:cNvSpPr txBox="1"/>
          <p:nvPr/>
        </p:nvSpPr>
        <p:spPr>
          <a:xfrm flipH="1">
            <a:off x="6659480" y="1913021"/>
            <a:ext cx="21530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CA" sz="2400" dirty="0">
                <a:solidFill>
                  <a:prstClr val="black"/>
                </a:solidFill>
              </a:rPr>
              <a:t>Maladie incurable.</a:t>
            </a:r>
          </a:p>
          <a:p>
            <a:pPr algn="ctr" defTabSz="457200"/>
            <a:r>
              <a:rPr lang="fr-CA" sz="2400" dirty="0">
                <a:solidFill>
                  <a:prstClr val="black"/>
                </a:solidFill>
              </a:rPr>
              <a:t>Les traitements servent à soulager et ralentir la déformation osseuse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DDB595E-04A2-4E9C-ABBD-0A0AB366CEA1}"/>
              </a:ext>
            </a:extLst>
          </p:cNvPr>
          <p:cNvSpPr txBox="1"/>
          <p:nvPr/>
        </p:nvSpPr>
        <p:spPr>
          <a:xfrm rot="10800000" flipV="1">
            <a:off x="6659480" y="5378972"/>
            <a:ext cx="215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CA" dirty="0" err="1">
                <a:solidFill>
                  <a:prstClr val="black"/>
                </a:solidFill>
              </a:rPr>
              <a:t>Cemeq</a:t>
            </a:r>
            <a:r>
              <a:rPr lang="fr-CA" dirty="0">
                <a:solidFill>
                  <a:prstClr val="black"/>
                </a:solidFill>
              </a:rPr>
              <a:t> p. 103 pour les soins reliés.</a:t>
            </a:r>
          </a:p>
        </p:txBody>
      </p:sp>
    </p:spTree>
    <p:extLst>
      <p:ext uri="{BB962C8B-B14F-4D97-AF65-F5344CB8AC3E}">
        <p14:creationId xmlns:p14="http://schemas.microsoft.com/office/powerpoint/2010/main" val="281084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549</Words>
  <Application>Microsoft Office PowerPoint</Application>
  <PresentationFormat>Affichage à l'écran (4:3)</PresentationFormat>
  <Paragraphs>94</Paragraphs>
  <Slides>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9" baseType="lpstr">
      <vt:lpstr>Arial</vt:lpstr>
      <vt:lpstr>Calibri</vt:lpstr>
      <vt:lpstr>Century Gothic</vt:lpstr>
      <vt:lpstr>Comic Sans MS</vt:lpstr>
      <vt:lpstr>Garamond</vt:lpstr>
      <vt:lpstr>Tw Cen MT</vt:lpstr>
      <vt:lpstr>Tw Cen MT Condensed</vt:lpstr>
      <vt:lpstr>Wingdings</vt:lpstr>
      <vt:lpstr>Wingdings 3</vt:lpstr>
      <vt:lpstr>Savon</vt:lpstr>
      <vt:lpstr>Intégral</vt:lpstr>
      <vt:lpstr>OSTÉOMYÉLITE P.100</vt:lpstr>
      <vt:lpstr>OSTÉOMYÉLITE</vt:lpstr>
      <vt:lpstr>Ostéomyélite p.100</vt:lpstr>
      <vt:lpstr>Ostéomyélite p.101</vt:lpstr>
      <vt:lpstr>Ostéomyélite  P.101</vt:lpstr>
      <vt:lpstr>Ostéomyélite</vt:lpstr>
      <vt:lpstr>Maladie de Paget P.102</vt:lpstr>
      <vt:lpstr>Maladie de Paget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Ostéomyélite p.100</dc:title>
  <dc:creator>Petit, Anne-Gabrielle</dc:creator>
  <cp:lastModifiedBy>Petit, Anne-Gabrielle</cp:lastModifiedBy>
  <cp:revision>3</cp:revision>
  <dcterms:created xsi:type="dcterms:W3CDTF">2021-03-08T15:06:38Z</dcterms:created>
  <dcterms:modified xsi:type="dcterms:W3CDTF">2025-03-03T14:43:02Z</dcterms:modified>
</cp:coreProperties>
</file>