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4804E-27DB-40F6-BB57-E82C10B83A02}" v="1" dt="2023-04-19T18:53:59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CE24804E-27DB-40F6-BB57-E82C10B83A02}"/>
    <pc:docChg chg="custSel delSld modSld">
      <pc:chgData name="bolduc, Karole-anne" userId="7ec06f55-c6e3-436a-8239-95fc4e9050c7" providerId="ADAL" clId="{CE24804E-27DB-40F6-BB57-E82C10B83A02}" dt="2023-04-19T18:54:08.191" v="7" actId="47"/>
      <pc:docMkLst>
        <pc:docMk/>
      </pc:docMkLst>
      <pc:sldChg chg="modSp mod modAnim">
        <pc:chgData name="bolduc, Karole-anne" userId="7ec06f55-c6e3-436a-8239-95fc4e9050c7" providerId="ADAL" clId="{CE24804E-27DB-40F6-BB57-E82C10B83A02}" dt="2023-04-19T18:54:00.013" v="1" actId="27636"/>
        <pc:sldMkLst>
          <pc:docMk/>
          <pc:sldMk cId="779621638" sldId="256"/>
        </pc:sldMkLst>
        <pc:spChg chg="mod">
          <ac:chgData name="bolduc, Karole-anne" userId="7ec06f55-c6e3-436a-8239-95fc4e9050c7" providerId="ADAL" clId="{CE24804E-27DB-40F6-BB57-E82C10B83A02}" dt="2023-04-19T18:54:00.013" v="1" actId="27636"/>
          <ac:spMkLst>
            <pc:docMk/>
            <pc:sldMk cId="779621638" sldId="256"/>
            <ac:spMk id="3" creationId="{8B5504D5-A7FE-4238-BE94-F685168911A1}"/>
          </ac:spMkLst>
        </pc:spChg>
      </pc:sldChg>
      <pc:sldChg chg="del">
        <pc:chgData name="bolduc, Karole-anne" userId="7ec06f55-c6e3-436a-8239-95fc4e9050c7" providerId="ADAL" clId="{CE24804E-27DB-40F6-BB57-E82C10B83A02}" dt="2023-04-19T18:54:04.584" v="2" actId="47"/>
        <pc:sldMkLst>
          <pc:docMk/>
          <pc:sldMk cId="1781265930" sldId="257"/>
        </pc:sldMkLst>
      </pc:sldChg>
      <pc:sldChg chg="del">
        <pc:chgData name="bolduc, Karole-anne" userId="7ec06f55-c6e3-436a-8239-95fc4e9050c7" providerId="ADAL" clId="{CE24804E-27DB-40F6-BB57-E82C10B83A02}" dt="2023-04-19T18:54:05.434" v="3" actId="47"/>
        <pc:sldMkLst>
          <pc:docMk/>
          <pc:sldMk cId="3128956584" sldId="258"/>
        </pc:sldMkLst>
      </pc:sldChg>
      <pc:sldChg chg="del">
        <pc:chgData name="bolduc, Karole-anne" userId="7ec06f55-c6e3-436a-8239-95fc4e9050c7" providerId="ADAL" clId="{CE24804E-27DB-40F6-BB57-E82C10B83A02}" dt="2023-04-19T18:54:06.048" v="4" actId="47"/>
        <pc:sldMkLst>
          <pc:docMk/>
          <pc:sldMk cId="1378203970" sldId="259"/>
        </pc:sldMkLst>
      </pc:sldChg>
      <pc:sldChg chg="del">
        <pc:chgData name="bolduc, Karole-anne" userId="7ec06f55-c6e3-436a-8239-95fc4e9050c7" providerId="ADAL" clId="{CE24804E-27DB-40F6-BB57-E82C10B83A02}" dt="2023-04-19T18:54:06.614" v="5" actId="47"/>
        <pc:sldMkLst>
          <pc:docMk/>
          <pc:sldMk cId="3906261600" sldId="260"/>
        </pc:sldMkLst>
      </pc:sldChg>
      <pc:sldChg chg="del">
        <pc:chgData name="bolduc, Karole-anne" userId="7ec06f55-c6e3-436a-8239-95fc4e9050c7" providerId="ADAL" clId="{CE24804E-27DB-40F6-BB57-E82C10B83A02}" dt="2023-04-19T18:54:07.560" v="6" actId="47"/>
        <pc:sldMkLst>
          <pc:docMk/>
          <pc:sldMk cId="2081479265" sldId="261"/>
        </pc:sldMkLst>
      </pc:sldChg>
      <pc:sldChg chg="del">
        <pc:chgData name="bolduc, Karole-anne" userId="7ec06f55-c6e3-436a-8239-95fc4e9050c7" providerId="ADAL" clId="{CE24804E-27DB-40F6-BB57-E82C10B83A02}" dt="2023-04-19T18:54:08.191" v="7" actId="47"/>
        <pc:sldMkLst>
          <pc:docMk/>
          <pc:sldMk cId="1070396933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070-2B7B-4735-B1F5-81B66973495C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02F8-51BD-441D-8C46-B1C3690F25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09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82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Mieux connu sous le nom de Tennis </a:t>
            </a:r>
            <a:r>
              <a:rPr lang="fr-CA" dirty="0" err="1"/>
              <a:t>Elbow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6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Mieux connu sous le nom de Tennis </a:t>
            </a:r>
            <a:r>
              <a:rPr lang="fr-CA" dirty="0" err="1"/>
              <a:t>Elbow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96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bourse séreuse contient le liquide synovial</a:t>
            </a:r>
          </a:p>
          <a:p>
            <a:endParaRPr lang="fr-CA" dirty="0"/>
          </a:p>
          <a:p>
            <a:r>
              <a:rPr lang="fr-CA" dirty="0"/>
              <a:t>Les causes de la bursite et de la capsulite peuvent être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Une dégénérescence des structures dans le travail ou dans le sport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Des mouvements répétitifs dans le travail ou dans le sport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La conséquence des blessures suite à un accident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936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Torticolis : Contraction douloureuse des muscles du cou, principalement le sterno-cléido-mastoïdien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23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4/19/2023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assage-rebouteux-vaud.ch/soigner-une-entorse-une-foulu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etique-et-sport.com/Tendinites-et-Erreurs-alimentaires_a46.html" TargetMode="External"/><Relationship Id="rId7" Type="http://schemas.openxmlformats.org/officeDocument/2006/relationships/hyperlink" Target="https://www.protipmedical.fr/dechirure-musculair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hyperlink" Target="https://santesportmag.wordpress.com/2012/08/06/et-si-ce-netait-pas-une-entorse-de-cheville/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chiro.ca/blogue/syndrome-du-canal-carpien-quoi-faire-pour-eviter-la-chirurgi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vreenforme.wordpress.com/2016/05/04/la-tendinit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elioretasante.com/la-tenosynovite-linflammation-des-mains-et-des-pieds-a-connaitr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proactionphysio.com/2013/06/25/lepicondylite-une-pathologie-du-coude-assez-repandu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trigenicsphysiorehabcentre.wordpress.com/2014/09/16/frozen-shoulder-testimonial-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mbroecotovelodf.com.br/bursite-tendinite-e-a-sindrome-do-impacto-no-omb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B3CA5-DC38-4288-B27A-D4ED6E678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Altérations des muscles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5504D5-A7FE-4238-BE94-F68516891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3664077" cy="2173606"/>
          </a:xfrm>
        </p:spPr>
        <p:txBody>
          <a:bodyPr>
            <a:normAutofit/>
          </a:bodyPr>
          <a:lstStyle/>
          <a:p>
            <a:r>
              <a:rPr lang="fr-CA" dirty="0"/>
              <a:t>Blessure</a:t>
            </a:r>
          </a:p>
          <a:p>
            <a:r>
              <a:rPr lang="fr-CA" dirty="0"/>
              <a:t>Syndrome du tunnel carpien</a:t>
            </a:r>
          </a:p>
          <a:p>
            <a:r>
              <a:rPr lang="fr-CA" dirty="0"/>
              <a:t>Lésions inflammatoires</a:t>
            </a:r>
          </a:p>
        </p:txBody>
      </p:sp>
    </p:spTree>
    <p:extLst>
      <p:ext uri="{BB962C8B-B14F-4D97-AF65-F5344CB8AC3E}">
        <p14:creationId xmlns:p14="http://schemas.microsoft.com/office/powerpoint/2010/main" val="7796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Lésions inflammatoires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461657"/>
          </a:xfrm>
        </p:spPr>
        <p:txBody>
          <a:bodyPr>
            <a:normAutofit/>
          </a:bodyPr>
          <a:lstStyle/>
          <a:p>
            <a:r>
              <a:rPr lang="fr-CA" dirty="0"/>
              <a:t>Douleur vive aggravée par le mouvement</a:t>
            </a:r>
          </a:p>
          <a:p>
            <a:r>
              <a:rPr lang="fr-CA" dirty="0"/>
              <a:t>Mobilisation difficile pouvant aller jusqu’à l’impotence fonctionnelle</a:t>
            </a:r>
          </a:p>
          <a:p>
            <a:r>
              <a:rPr lang="fr-CA" dirty="0"/>
              <a:t>Perte de force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Soins ou traitements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CA" dirty="0"/>
              <a:t>Articulations au repos</a:t>
            </a:r>
          </a:p>
          <a:p>
            <a:r>
              <a:rPr lang="fr-CA" dirty="0"/>
              <a:t>Application de glace durant les premières 24 à 48 heures, selon </a:t>
            </a:r>
            <a:r>
              <a:rPr lang="fr-CA" dirty="0" err="1"/>
              <a:t>Rx</a:t>
            </a:r>
            <a:endParaRPr lang="fr-CA" dirty="0"/>
          </a:p>
          <a:p>
            <a:r>
              <a:rPr lang="fr-CA" dirty="0"/>
              <a:t>Reprise graduelle des activités</a:t>
            </a:r>
          </a:p>
          <a:p>
            <a:r>
              <a:rPr lang="fr-CA" dirty="0"/>
              <a:t>Médicaments selon ordonnances </a:t>
            </a:r>
          </a:p>
          <a:p>
            <a:pPr lvl="1"/>
            <a:r>
              <a:rPr lang="fr-CA" dirty="0"/>
              <a:t>Anti-inflammatoires</a:t>
            </a:r>
          </a:p>
          <a:p>
            <a:pPr lvl="1"/>
            <a:r>
              <a:rPr lang="fr-CA" dirty="0"/>
              <a:t>Analgésiques</a:t>
            </a:r>
          </a:p>
        </p:txBody>
      </p:sp>
    </p:spTree>
    <p:extLst>
      <p:ext uri="{BB962C8B-B14F-4D97-AF65-F5344CB8AC3E}">
        <p14:creationId xmlns:p14="http://schemas.microsoft.com/office/powerpoint/2010/main" val="23687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01486"/>
          </a:xfrm>
        </p:spPr>
        <p:txBody>
          <a:bodyPr/>
          <a:lstStyle/>
          <a:p>
            <a:r>
              <a:rPr lang="fr-CA" dirty="0"/>
              <a:t>Blessures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Atteinte au système musculaire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Foulure</a:t>
            </a:r>
          </a:p>
          <a:p>
            <a:pPr lvl="1"/>
            <a:r>
              <a:rPr lang="fr-CA" sz="2000" dirty="0"/>
              <a:t>Entorse </a:t>
            </a:r>
          </a:p>
          <a:p>
            <a:pPr lvl="1"/>
            <a:r>
              <a:rPr lang="fr-CA" sz="2000" dirty="0"/>
              <a:t>Rupture de tendon</a:t>
            </a:r>
          </a:p>
          <a:p>
            <a:pPr marL="274320" lvl="1" indent="0">
              <a:buNone/>
            </a:pPr>
            <a:endParaRPr lang="fr-CA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86907" y="3032488"/>
            <a:ext cx="581428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AF3E8-541F-4935-9563-B4426BD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6454"/>
          </a:xfrm>
        </p:spPr>
        <p:txBody>
          <a:bodyPr/>
          <a:lstStyle/>
          <a:p>
            <a:pPr algn="ctr"/>
            <a:r>
              <a:rPr lang="fr-CA" dirty="0"/>
              <a:t>Foulure, entorse, rupture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89EB9CE-2DDF-42FF-875E-7E253138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5234"/>
              </p:ext>
            </p:extLst>
          </p:nvPr>
        </p:nvGraphicFramePr>
        <p:xfrm>
          <a:off x="261258" y="1514322"/>
          <a:ext cx="11734800" cy="237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491275621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1588183301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37060554"/>
                    </a:ext>
                  </a:extLst>
                </a:gridCol>
              </a:tblGrid>
              <a:tr h="1047889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Foulure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Entorse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Rupture de tendon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17270"/>
                  </a:ext>
                </a:extLst>
              </a:tr>
              <a:tr h="1323989">
                <a:tc>
                  <a:txBody>
                    <a:bodyPr/>
                    <a:lstStyle/>
                    <a:p>
                      <a:r>
                        <a:rPr lang="fr-CA" dirty="0"/>
                        <a:t>Déchirement microscopique + ou – important de </a:t>
                      </a:r>
                      <a:r>
                        <a:rPr lang="fr-CA" b="1" dirty="0"/>
                        <a:t>fibres musculaires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Étirement avec ou sans déchirement des </a:t>
                      </a:r>
                      <a:r>
                        <a:rPr lang="fr-CA" b="1" dirty="0"/>
                        <a:t>ligaments</a:t>
                      </a:r>
                      <a:r>
                        <a:rPr lang="fr-CA" dirty="0"/>
                        <a:t> qui assurent la stabilité et la mobilité de l’articulation.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Déchirure des </a:t>
                      </a:r>
                      <a:r>
                        <a:rPr lang="fr-CA" b="1" dirty="0"/>
                        <a:t>tendons</a:t>
                      </a:r>
                      <a:r>
                        <a:rPr lang="fr-CA" dirty="0"/>
                        <a:t> qui rattachent les muscles aux 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0090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6F937FD3-B4A2-4D61-A835-8DC2BCCB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09259" y="3886200"/>
            <a:ext cx="2418989" cy="26770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FBA1FF-CF56-4B22-A9B7-03F013FC5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291092" y="3886200"/>
            <a:ext cx="1675132" cy="26396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40FC2E-B28F-4D35-8F1F-08D880AD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201" y="4205192"/>
            <a:ext cx="3624942" cy="20390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267ACA-E6E2-4E35-A70D-E37B23DA28FE}"/>
              </a:ext>
            </a:extLst>
          </p:cNvPr>
          <p:cNvSpPr txBox="1"/>
          <p:nvPr/>
        </p:nvSpPr>
        <p:spPr>
          <a:xfrm>
            <a:off x="9133114" y="6259286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p.154 à 156</a:t>
            </a:r>
          </a:p>
        </p:txBody>
      </p:sp>
    </p:spTree>
    <p:extLst>
      <p:ext uri="{BB962C8B-B14F-4D97-AF65-F5344CB8AC3E}">
        <p14:creationId xmlns:p14="http://schemas.microsoft.com/office/powerpoint/2010/main" val="3472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7A362-0C61-40C3-9C62-D4B41448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469571"/>
          </a:xfrm>
        </p:spPr>
        <p:txBody>
          <a:bodyPr>
            <a:noAutofit/>
          </a:bodyPr>
          <a:lstStyle/>
          <a:p>
            <a:r>
              <a:rPr lang="fr-CA" dirty="0"/>
              <a:t>Syndrome du canal carpien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EFD5C-C5B4-4763-9ABD-0B80D5C9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850571"/>
          </a:xfrm>
        </p:spPr>
        <p:txBody>
          <a:bodyPr>
            <a:normAutofit/>
          </a:bodyPr>
          <a:lstStyle/>
          <a:p>
            <a:r>
              <a:rPr lang="fr-CA" sz="2800" dirty="0"/>
              <a:t>Cause :</a:t>
            </a:r>
          </a:p>
          <a:p>
            <a:pPr lvl="1"/>
            <a:r>
              <a:rPr lang="fr-CA" sz="2600" dirty="0"/>
              <a:t>Traumatisme</a:t>
            </a:r>
          </a:p>
          <a:p>
            <a:pPr lvl="1"/>
            <a:r>
              <a:rPr lang="fr-CA" sz="2600" dirty="0"/>
              <a:t>polyarthrite rhumatoïde</a:t>
            </a:r>
          </a:p>
          <a:p>
            <a:pPr lvl="1"/>
            <a:r>
              <a:rPr lang="fr-CA" sz="2600" dirty="0"/>
              <a:t>Mouvements répétés</a:t>
            </a:r>
          </a:p>
          <a:p>
            <a:pPr lvl="1"/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9BD52A-71F7-460D-833A-5A12260FC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Compression du nerf médian qui contrôle les muscles de la main et qui assure l’innervation sensitive des doigts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54F01A-456D-4262-9310-2380AFCBF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577" y="2536371"/>
            <a:ext cx="6956941" cy="37460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CA74B0-13BF-456A-B409-CC46BC035130}"/>
              </a:ext>
            </a:extLst>
          </p:cNvPr>
          <p:cNvSpPr txBox="1"/>
          <p:nvPr/>
        </p:nvSpPr>
        <p:spPr>
          <a:xfrm>
            <a:off x="8904514" y="5715000"/>
            <a:ext cx="22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156</a:t>
            </a:r>
          </a:p>
        </p:txBody>
      </p:sp>
    </p:spTree>
    <p:extLst>
      <p:ext uri="{BB962C8B-B14F-4D97-AF65-F5344CB8AC3E}">
        <p14:creationId xmlns:p14="http://schemas.microsoft.com/office/powerpoint/2010/main" val="16570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034143"/>
          </a:xfrm>
        </p:spPr>
        <p:txBody>
          <a:bodyPr>
            <a:normAutofit/>
          </a:bodyPr>
          <a:lstStyle/>
          <a:p>
            <a:r>
              <a:rPr lang="fr-CA" sz="2800" dirty="0"/>
              <a:t>Tendinite : </a:t>
            </a:r>
          </a:p>
          <a:p>
            <a:pPr lvl="1"/>
            <a:r>
              <a:rPr lang="fr-CA" sz="2600" dirty="0"/>
              <a:t>Inflammation du tendon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757" y="2172789"/>
            <a:ext cx="6815139" cy="42006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C885254-7ED0-4FD2-8266-078C22239556}"/>
              </a:ext>
            </a:extLst>
          </p:cNvPr>
          <p:cNvSpPr txBox="1"/>
          <p:nvPr/>
        </p:nvSpPr>
        <p:spPr>
          <a:xfrm>
            <a:off x="8321039" y="6237514"/>
            <a:ext cx="279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157</a:t>
            </a:r>
          </a:p>
        </p:txBody>
      </p:sp>
    </p:spTree>
    <p:extLst>
      <p:ext uri="{BB962C8B-B14F-4D97-AF65-F5344CB8AC3E}">
        <p14:creationId xmlns:p14="http://schemas.microsoft.com/office/powerpoint/2010/main" val="13958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034143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Ténosynovite : </a:t>
            </a:r>
          </a:p>
          <a:p>
            <a:pPr lvl="1"/>
            <a:r>
              <a:rPr lang="fr-CA" sz="2600" dirty="0"/>
              <a:t>Inflammation d’un tendon et des gaines synoviales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757" y="2212530"/>
            <a:ext cx="6815139" cy="41211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40556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251857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Épicondylite : </a:t>
            </a:r>
          </a:p>
          <a:p>
            <a:pPr lvl="1"/>
            <a:r>
              <a:rPr lang="fr-CA" sz="2600" dirty="0"/>
              <a:t>Inflammation des tendons reliant les muscles à l’épicondyle de l’humérus, au niveau de l’épaule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0567" y="2212530"/>
            <a:ext cx="5483519" cy="41211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24017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251857"/>
          </a:xfrm>
        </p:spPr>
        <p:txBody>
          <a:bodyPr>
            <a:normAutofit/>
          </a:bodyPr>
          <a:lstStyle/>
          <a:p>
            <a:r>
              <a:rPr lang="fr-CA" sz="2800" dirty="0"/>
              <a:t>Capsulite : </a:t>
            </a:r>
          </a:p>
          <a:p>
            <a:pPr lvl="1"/>
            <a:r>
              <a:rPr lang="fr-CA" sz="2600" dirty="0"/>
              <a:t>Inflammation de la capsule articulaire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417" y="1937657"/>
            <a:ext cx="7382462" cy="45525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27675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251857"/>
          </a:xfrm>
        </p:spPr>
        <p:txBody>
          <a:bodyPr>
            <a:normAutofit/>
          </a:bodyPr>
          <a:lstStyle/>
          <a:p>
            <a:r>
              <a:rPr lang="fr-CA" sz="2800" dirty="0"/>
              <a:t>Bursite : </a:t>
            </a:r>
          </a:p>
          <a:p>
            <a:pPr lvl="1"/>
            <a:r>
              <a:rPr lang="fr-CA" sz="2600" dirty="0"/>
              <a:t>Inflammation de la bourse séreuse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5388" y="1937657"/>
            <a:ext cx="4428519" cy="45525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29961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2931</TotalTime>
  <Words>341</Words>
  <Application>Microsoft Office PowerPoint</Application>
  <PresentationFormat>Grand écran</PresentationFormat>
  <Paragraphs>97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Type de bois</vt:lpstr>
      <vt:lpstr>Altérations des muscles</vt:lpstr>
      <vt:lpstr>Blessures</vt:lpstr>
      <vt:lpstr>Foulure, entorse, rupture</vt:lpstr>
      <vt:lpstr>Syndrome du canal carpien</vt:lpstr>
      <vt:lpstr>Lésions inflammatoires</vt:lpstr>
      <vt:lpstr>Lésions inflammatoires</vt:lpstr>
      <vt:lpstr>Lésions inflammatoires</vt:lpstr>
      <vt:lpstr>Lésions inflammatoires</vt:lpstr>
      <vt:lpstr>Lésions inflammatoires</vt:lpstr>
      <vt:lpstr>Lésions inflammatoires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Altérations des muscles</dc:title>
  <dc:creator>bolduc, Karole-anne</dc:creator>
  <cp:lastModifiedBy>bolduc, Karole-anne</cp:lastModifiedBy>
  <cp:revision>11</cp:revision>
  <dcterms:created xsi:type="dcterms:W3CDTF">2021-01-26T19:31:21Z</dcterms:created>
  <dcterms:modified xsi:type="dcterms:W3CDTF">2023-04-19T18:54:09Z</dcterms:modified>
</cp:coreProperties>
</file>