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9144000" cy="51435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6" d="100"/>
          <a:sy n="136" d="100"/>
        </p:scale>
        <p:origin x="288" y="12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700" b="0" i="0">
                <a:solidFill>
                  <a:schemeClr val="bg1"/>
                </a:solidFill>
                <a:latin typeface="Times New Roman"/>
                <a:cs typeface="Times New Roman"/>
              </a:defRPr>
            </a:lvl1pPr>
          </a:lstStyle>
          <a:p>
            <a:pPr marL="12700" marR="5080" indent="17780">
              <a:lnSpc>
                <a:spcPts val="830"/>
              </a:lnSpc>
              <a:spcBef>
                <a:spcPts val="60"/>
              </a:spcBef>
            </a:pPr>
            <a:r>
              <a:rPr spc="-5" dirty="0"/>
              <a:t>Commission scolaire  </a:t>
            </a:r>
            <a:r>
              <a:rPr dirty="0"/>
              <a:t>de </a:t>
            </a:r>
            <a:r>
              <a:rPr spc="-5" dirty="0"/>
              <a:t>la</a:t>
            </a:r>
            <a:r>
              <a:rPr spc="-85" dirty="0"/>
              <a:t> </a:t>
            </a:r>
            <a:r>
              <a:rPr spc="-5" dirty="0"/>
              <a:t>Rivière-du-Nord</a:t>
            </a:r>
          </a:p>
        </p:txBody>
      </p:sp>
      <p:sp>
        <p:nvSpPr>
          <p:cNvPr id="5" name="Holder 5"/>
          <p:cNvSpPr>
            <a:spLocks noGrp="1"/>
          </p:cNvSpPr>
          <p:nvPr>
            <p:ph type="dt" sz="half" idx="6"/>
          </p:nvPr>
        </p:nvSpPr>
        <p:spPr/>
        <p:txBody>
          <a:bodyPr lIns="0" tIns="0" rIns="0" bIns="0"/>
          <a:lstStyle>
            <a:lvl1pPr>
              <a:defRPr sz="600" b="1" i="1">
                <a:solidFill>
                  <a:schemeClr val="bg1"/>
                </a:solidFill>
                <a:latin typeface="Trebuchet MS"/>
                <a:cs typeface="Trebuchet MS"/>
              </a:defRPr>
            </a:lvl1pPr>
          </a:lstStyle>
          <a:p>
            <a:pPr marL="12700">
              <a:lnSpc>
                <a:spcPct val="100000"/>
              </a:lnSpc>
              <a:spcBef>
                <a:spcPts val="100"/>
              </a:spcBef>
            </a:pPr>
            <a:r>
              <a:rPr spc="-5" dirty="0"/>
              <a:t>ÇA</a:t>
            </a:r>
            <a:r>
              <a:rPr spc="-100" dirty="0"/>
              <a:t> </a:t>
            </a:r>
            <a:r>
              <a:rPr spc="-5" dirty="0"/>
              <a:t>ROULE</a:t>
            </a:r>
            <a:r>
              <a:rPr spc="-85" dirty="0"/>
              <a:t> </a:t>
            </a:r>
            <a:r>
              <a:rPr spc="-50" dirty="0"/>
              <a:t>!</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1D1B7"/>
                </a:solidFill>
                <a:latin typeface="Lucida Sans"/>
                <a:cs typeface="Lucida Sans"/>
              </a:defRPr>
            </a:lvl1pPr>
          </a:lstStyle>
          <a:p>
            <a:endParaRPr/>
          </a:p>
        </p:txBody>
      </p:sp>
      <p:sp>
        <p:nvSpPr>
          <p:cNvPr id="3" name="Holder 3"/>
          <p:cNvSpPr>
            <a:spLocks noGrp="1"/>
          </p:cNvSpPr>
          <p:nvPr>
            <p:ph type="body" idx="1"/>
          </p:nvPr>
        </p:nvSpPr>
        <p:spPr/>
        <p:txBody>
          <a:bodyPr lIns="0" tIns="0" rIns="0" bIns="0"/>
          <a:lstStyle>
            <a:lvl1pPr>
              <a:defRPr sz="1200" b="1" i="1" u="heavy">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700" b="0" i="0">
                <a:solidFill>
                  <a:schemeClr val="bg1"/>
                </a:solidFill>
                <a:latin typeface="Times New Roman"/>
                <a:cs typeface="Times New Roman"/>
              </a:defRPr>
            </a:lvl1pPr>
          </a:lstStyle>
          <a:p>
            <a:pPr marL="12700" marR="5080" indent="17780">
              <a:lnSpc>
                <a:spcPts val="830"/>
              </a:lnSpc>
              <a:spcBef>
                <a:spcPts val="60"/>
              </a:spcBef>
            </a:pPr>
            <a:r>
              <a:rPr spc="-5" dirty="0"/>
              <a:t>Commission scolaire  </a:t>
            </a:r>
            <a:r>
              <a:rPr dirty="0"/>
              <a:t>de </a:t>
            </a:r>
            <a:r>
              <a:rPr spc="-5" dirty="0"/>
              <a:t>la</a:t>
            </a:r>
            <a:r>
              <a:rPr spc="-85" dirty="0"/>
              <a:t> </a:t>
            </a:r>
            <a:r>
              <a:rPr spc="-5" dirty="0"/>
              <a:t>Rivière-du-Nord</a:t>
            </a:r>
          </a:p>
        </p:txBody>
      </p:sp>
      <p:sp>
        <p:nvSpPr>
          <p:cNvPr id="5" name="Holder 5"/>
          <p:cNvSpPr>
            <a:spLocks noGrp="1"/>
          </p:cNvSpPr>
          <p:nvPr>
            <p:ph type="dt" sz="half" idx="6"/>
          </p:nvPr>
        </p:nvSpPr>
        <p:spPr/>
        <p:txBody>
          <a:bodyPr lIns="0" tIns="0" rIns="0" bIns="0"/>
          <a:lstStyle>
            <a:lvl1pPr>
              <a:defRPr sz="600" b="1" i="1">
                <a:solidFill>
                  <a:schemeClr val="bg1"/>
                </a:solidFill>
                <a:latin typeface="Trebuchet MS"/>
                <a:cs typeface="Trebuchet MS"/>
              </a:defRPr>
            </a:lvl1pPr>
          </a:lstStyle>
          <a:p>
            <a:pPr marL="12700">
              <a:lnSpc>
                <a:spcPct val="100000"/>
              </a:lnSpc>
              <a:spcBef>
                <a:spcPts val="100"/>
              </a:spcBef>
            </a:pPr>
            <a:r>
              <a:rPr spc="-5" dirty="0"/>
              <a:t>ÇA</a:t>
            </a:r>
            <a:r>
              <a:rPr spc="-100" dirty="0"/>
              <a:t> </a:t>
            </a:r>
            <a:r>
              <a:rPr spc="-5" dirty="0"/>
              <a:t>ROULE</a:t>
            </a:r>
            <a:r>
              <a:rPr spc="-85" dirty="0"/>
              <a:t> </a:t>
            </a:r>
            <a:r>
              <a:rPr spc="-50" dirty="0"/>
              <a:t>!</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1D1B7"/>
                </a:solidFill>
                <a:latin typeface="Lucida Sans"/>
                <a:cs typeface="Lucida Sans"/>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700" b="0" i="0">
                <a:solidFill>
                  <a:schemeClr val="bg1"/>
                </a:solidFill>
                <a:latin typeface="Times New Roman"/>
                <a:cs typeface="Times New Roman"/>
              </a:defRPr>
            </a:lvl1pPr>
          </a:lstStyle>
          <a:p>
            <a:pPr marL="12700" marR="5080" indent="17780">
              <a:lnSpc>
                <a:spcPts val="830"/>
              </a:lnSpc>
              <a:spcBef>
                <a:spcPts val="60"/>
              </a:spcBef>
            </a:pPr>
            <a:r>
              <a:rPr spc="-5" dirty="0"/>
              <a:t>Commission scolaire  </a:t>
            </a:r>
            <a:r>
              <a:rPr dirty="0"/>
              <a:t>de </a:t>
            </a:r>
            <a:r>
              <a:rPr spc="-5" dirty="0"/>
              <a:t>la</a:t>
            </a:r>
            <a:r>
              <a:rPr spc="-85" dirty="0"/>
              <a:t> </a:t>
            </a:r>
            <a:r>
              <a:rPr spc="-5" dirty="0"/>
              <a:t>Rivière-du-Nord</a:t>
            </a:r>
          </a:p>
        </p:txBody>
      </p:sp>
      <p:sp>
        <p:nvSpPr>
          <p:cNvPr id="6" name="Holder 6"/>
          <p:cNvSpPr>
            <a:spLocks noGrp="1"/>
          </p:cNvSpPr>
          <p:nvPr>
            <p:ph type="dt" sz="half" idx="6"/>
          </p:nvPr>
        </p:nvSpPr>
        <p:spPr/>
        <p:txBody>
          <a:bodyPr lIns="0" tIns="0" rIns="0" bIns="0"/>
          <a:lstStyle>
            <a:lvl1pPr>
              <a:defRPr sz="600" b="1" i="1">
                <a:solidFill>
                  <a:schemeClr val="bg1"/>
                </a:solidFill>
                <a:latin typeface="Trebuchet MS"/>
                <a:cs typeface="Trebuchet MS"/>
              </a:defRPr>
            </a:lvl1pPr>
          </a:lstStyle>
          <a:p>
            <a:pPr marL="12700">
              <a:lnSpc>
                <a:spcPct val="100000"/>
              </a:lnSpc>
              <a:spcBef>
                <a:spcPts val="100"/>
              </a:spcBef>
            </a:pPr>
            <a:r>
              <a:rPr spc="-5" dirty="0"/>
              <a:t>ÇA</a:t>
            </a:r>
            <a:r>
              <a:rPr spc="-100" dirty="0"/>
              <a:t> </a:t>
            </a:r>
            <a:r>
              <a:rPr spc="-5" dirty="0"/>
              <a:t>ROULE</a:t>
            </a:r>
            <a:r>
              <a:rPr spc="-85" dirty="0"/>
              <a:t> </a:t>
            </a:r>
            <a:r>
              <a:rPr spc="-50" dirty="0"/>
              <a:t>!</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1D1B7"/>
                </a:solidFill>
                <a:latin typeface="Lucida Sans"/>
                <a:cs typeface="Lucida Sans"/>
              </a:defRPr>
            </a:lvl1pPr>
          </a:lstStyle>
          <a:p>
            <a:endParaRPr/>
          </a:p>
        </p:txBody>
      </p:sp>
      <p:sp>
        <p:nvSpPr>
          <p:cNvPr id="3" name="Holder 3"/>
          <p:cNvSpPr>
            <a:spLocks noGrp="1"/>
          </p:cNvSpPr>
          <p:nvPr>
            <p:ph type="ftr" sz="quarter" idx="5"/>
          </p:nvPr>
        </p:nvSpPr>
        <p:spPr/>
        <p:txBody>
          <a:bodyPr lIns="0" tIns="0" rIns="0" bIns="0"/>
          <a:lstStyle>
            <a:lvl1pPr>
              <a:defRPr sz="700" b="0" i="0">
                <a:solidFill>
                  <a:schemeClr val="bg1"/>
                </a:solidFill>
                <a:latin typeface="Times New Roman"/>
                <a:cs typeface="Times New Roman"/>
              </a:defRPr>
            </a:lvl1pPr>
          </a:lstStyle>
          <a:p>
            <a:pPr marL="12700" marR="5080" indent="17780">
              <a:lnSpc>
                <a:spcPts val="830"/>
              </a:lnSpc>
              <a:spcBef>
                <a:spcPts val="60"/>
              </a:spcBef>
            </a:pPr>
            <a:r>
              <a:rPr spc="-5" dirty="0"/>
              <a:t>Commission scolaire  </a:t>
            </a:r>
            <a:r>
              <a:rPr dirty="0"/>
              <a:t>de </a:t>
            </a:r>
            <a:r>
              <a:rPr spc="-5" dirty="0"/>
              <a:t>la</a:t>
            </a:r>
            <a:r>
              <a:rPr spc="-85" dirty="0"/>
              <a:t> </a:t>
            </a:r>
            <a:r>
              <a:rPr spc="-5" dirty="0"/>
              <a:t>Rivière-du-Nord</a:t>
            </a:r>
          </a:p>
        </p:txBody>
      </p:sp>
      <p:sp>
        <p:nvSpPr>
          <p:cNvPr id="4" name="Holder 4"/>
          <p:cNvSpPr>
            <a:spLocks noGrp="1"/>
          </p:cNvSpPr>
          <p:nvPr>
            <p:ph type="dt" sz="half" idx="6"/>
          </p:nvPr>
        </p:nvSpPr>
        <p:spPr/>
        <p:txBody>
          <a:bodyPr lIns="0" tIns="0" rIns="0" bIns="0"/>
          <a:lstStyle>
            <a:lvl1pPr>
              <a:defRPr sz="600" b="1" i="1">
                <a:solidFill>
                  <a:schemeClr val="bg1"/>
                </a:solidFill>
                <a:latin typeface="Trebuchet MS"/>
                <a:cs typeface="Trebuchet MS"/>
              </a:defRPr>
            </a:lvl1pPr>
          </a:lstStyle>
          <a:p>
            <a:pPr marL="12700">
              <a:lnSpc>
                <a:spcPct val="100000"/>
              </a:lnSpc>
              <a:spcBef>
                <a:spcPts val="100"/>
              </a:spcBef>
            </a:pPr>
            <a:r>
              <a:rPr spc="-5" dirty="0"/>
              <a:t>ÇA</a:t>
            </a:r>
            <a:r>
              <a:rPr spc="-100" dirty="0"/>
              <a:t> </a:t>
            </a:r>
            <a:r>
              <a:rPr spc="-5" dirty="0"/>
              <a:t>ROULE</a:t>
            </a:r>
            <a:r>
              <a:rPr spc="-85" dirty="0"/>
              <a:t> </a:t>
            </a:r>
            <a:r>
              <a:rPr spc="-50" dirty="0"/>
              <a:t>!</a:t>
            </a: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700" b="0" i="0">
                <a:solidFill>
                  <a:schemeClr val="bg1"/>
                </a:solidFill>
                <a:latin typeface="Times New Roman"/>
                <a:cs typeface="Times New Roman"/>
              </a:defRPr>
            </a:lvl1pPr>
          </a:lstStyle>
          <a:p>
            <a:pPr marL="12700" marR="5080" indent="17780">
              <a:lnSpc>
                <a:spcPts val="830"/>
              </a:lnSpc>
              <a:spcBef>
                <a:spcPts val="60"/>
              </a:spcBef>
            </a:pPr>
            <a:r>
              <a:rPr spc="-5" dirty="0"/>
              <a:t>Commission scolaire  </a:t>
            </a:r>
            <a:r>
              <a:rPr dirty="0"/>
              <a:t>de </a:t>
            </a:r>
            <a:r>
              <a:rPr spc="-5" dirty="0"/>
              <a:t>la</a:t>
            </a:r>
            <a:r>
              <a:rPr spc="-85" dirty="0"/>
              <a:t> </a:t>
            </a:r>
            <a:r>
              <a:rPr spc="-5" dirty="0"/>
              <a:t>Rivière-du-Nord</a:t>
            </a:r>
          </a:p>
        </p:txBody>
      </p:sp>
      <p:sp>
        <p:nvSpPr>
          <p:cNvPr id="3" name="Holder 3"/>
          <p:cNvSpPr>
            <a:spLocks noGrp="1"/>
          </p:cNvSpPr>
          <p:nvPr>
            <p:ph type="dt" sz="half" idx="6"/>
          </p:nvPr>
        </p:nvSpPr>
        <p:spPr/>
        <p:txBody>
          <a:bodyPr lIns="0" tIns="0" rIns="0" bIns="0"/>
          <a:lstStyle>
            <a:lvl1pPr>
              <a:defRPr sz="600" b="1" i="1">
                <a:solidFill>
                  <a:schemeClr val="bg1"/>
                </a:solidFill>
                <a:latin typeface="Trebuchet MS"/>
                <a:cs typeface="Trebuchet MS"/>
              </a:defRPr>
            </a:lvl1pPr>
          </a:lstStyle>
          <a:p>
            <a:pPr marL="12700">
              <a:lnSpc>
                <a:spcPct val="100000"/>
              </a:lnSpc>
              <a:spcBef>
                <a:spcPts val="100"/>
              </a:spcBef>
            </a:pPr>
            <a:r>
              <a:rPr spc="-5" dirty="0"/>
              <a:t>ÇA</a:t>
            </a:r>
            <a:r>
              <a:rPr spc="-100" dirty="0"/>
              <a:t> </a:t>
            </a:r>
            <a:r>
              <a:rPr spc="-5" dirty="0"/>
              <a:t>ROULE</a:t>
            </a:r>
            <a:r>
              <a:rPr spc="-85" dirty="0"/>
              <a:t> </a:t>
            </a:r>
            <a:r>
              <a:rPr spc="-50" dirty="0"/>
              <a:t>!</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281449"/>
            <a:ext cx="9143974" cy="862049"/>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0" y="4281449"/>
            <a:ext cx="9144000" cy="862330"/>
          </a:xfrm>
          <a:custGeom>
            <a:avLst/>
            <a:gdLst/>
            <a:ahLst/>
            <a:cxnLst/>
            <a:rect l="l" t="t" r="r" b="b"/>
            <a:pathLst>
              <a:path w="9144000" h="862329">
                <a:moveTo>
                  <a:pt x="9143999" y="862049"/>
                </a:moveTo>
                <a:lnTo>
                  <a:pt x="0" y="862049"/>
                </a:lnTo>
                <a:lnTo>
                  <a:pt x="0" y="181460"/>
                </a:lnTo>
                <a:lnTo>
                  <a:pt x="9143999" y="0"/>
                </a:lnTo>
                <a:lnTo>
                  <a:pt x="9143999" y="862049"/>
                </a:lnTo>
                <a:close/>
              </a:path>
            </a:pathLst>
          </a:custGeom>
          <a:solidFill>
            <a:srgbClr val="707372">
              <a:alpha val="61538"/>
            </a:srgbClr>
          </a:solidFill>
        </p:spPr>
        <p:txBody>
          <a:bodyPr wrap="square" lIns="0" tIns="0" rIns="0" bIns="0" rtlCol="0"/>
          <a:lstStyle/>
          <a:p>
            <a:endParaRPr/>
          </a:p>
        </p:txBody>
      </p:sp>
      <p:sp>
        <p:nvSpPr>
          <p:cNvPr id="18" name="bk object 18"/>
          <p:cNvSpPr/>
          <p:nvPr/>
        </p:nvSpPr>
        <p:spPr>
          <a:xfrm>
            <a:off x="0" y="4281449"/>
            <a:ext cx="9144000" cy="181610"/>
          </a:xfrm>
          <a:custGeom>
            <a:avLst/>
            <a:gdLst/>
            <a:ahLst/>
            <a:cxnLst/>
            <a:rect l="l" t="t" r="r" b="b"/>
            <a:pathLst>
              <a:path w="9144000" h="181610">
                <a:moveTo>
                  <a:pt x="0" y="181460"/>
                </a:moveTo>
                <a:lnTo>
                  <a:pt x="9143999" y="0"/>
                </a:lnTo>
              </a:path>
            </a:pathLst>
          </a:custGeom>
          <a:ln w="9524">
            <a:solidFill>
              <a:srgbClr val="595959"/>
            </a:solidFill>
          </a:ln>
        </p:spPr>
        <p:txBody>
          <a:bodyPr wrap="square" lIns="0" tIns="0" rIns="0" bIns="0" rtlCol="0"/>
          <a:lstStyle/>
          <a:p>
            <a:endParaRPr/>
          </a:p>
        </p:txBody>
      </p:sp>
      <p:sp>
        <p:nvSpPr>
          <p:cNvPr id="19" name="bk object 19"/>
          <p:cNvSpPr/>
          <p:nvPr/>
        </p:nvSpPr>
        <p:spPr>
          <a:xfrm>
            <a:off x="8275349" y="4487150"/>
            <a:ext cx="548699" cy="304094"/>
          </a:xfrm>
          <a:prstGeom prst="rect">
            <a:avLst/>
          </a:prstGeom>
          <a:blipFill>
            <a:blip r:embed="rId8" cstate="print"/>
            <a:stretch>
              <a:fillRect/>
            </a:stretch>
          </a:blipFill>
        </p:spPr>
        <p:txBody>
          <a:bodyPr wrap="square" lIns="0" tIns="0" rIns="0" bIns="0" rtlCol="0"/>
          <a:lstStyle/>
          <a:p>
            <a:endParaRPr/>
          </a:p>
        </p:txBody>
      </p:sp>
      <p:sp>
        <p:nvSpPr>
          <p:cNvPr id="20" name="bk object 20"/>
          <p:cNvSpPr/>
          <p:nvPr/>
        </p:nvSpPr>
        <p:spPr>
          <a:xfrm>
            <a:off x="215570" y="4583675"/>
            <a:ext cx="896854" cy="393599"/>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384725" y="538383"/>
            <a:ext cx="8374549" cy="391159"/>
          </a:xfrm>
          <a:prstGeom prst="rect">
            <a:avLst/>
          </a:prstGeom>
        </p:spPr>
        <p:txBody>
          <a:bodyPr wrap="square" lIns="0" tIns="0" rIns="0" bIns="0">
            <a:spAutoFit/>
          </a:bodyPr>
          <a:lstStyle>
            <a:lvl1pPr>
              <a:defRPr sz="2400" b="1" i="0">
                <a:solidFill>
                  <a:srgbClr val="01D1B7"/>
                </a:solidFill>
                <a:latin typeface="Lucida Sans"/>
                <a:cs typeface="Lucida Sans"/>
              </a:defRPr>
            </a:lvl1pPr>
          </a:lstStyle>
          <a:p>
            <a:endParaRPr/>
          </a:p>
        </p:txBody>
      </p:sp>
      <p:sp>
        <p:nvSpPr>
          <p:cNvPr id="3" name="Holder 3"/>
          <p:cNvSpPr>
            <a:spLocks noGrp="1"/>
          </p:cNvSpPr>
          <p:nvPr>
            <p:ph type="body" idx="1"/>
          </p:nvPr>
        </p:nvSpPr>
        <p:spPr>
          <a:xfrm>
            <a:off x="289644" y="1456528"/>
            <a:ext cx="8564710" cy="1475105"/>
          </a:xfrm>
          <a:prstGeom prst="rect">
            <a:avLst/>
          </a:prstGeom>
        </p:spPr>
        <p:txBody>
          <a:bodyPr wrap="square" lIns="0" tIns="0" rIns="0" bIns="0">
            <a:spAutoFit/>
          </a:bodyPr>
          <a:lstStyle>
            <a:lvl1pPr>
              <a:defRPr sz="1200" b="1" i="1" u="heavy">
                <a:solidFill>
                  <a:schemeClr val="tx1"/>
                </a:solidFill>
                <a:latin typeface="Arial"/>
                <a:cs typeface="Arial"/>
              </a:defRPr>
            </a:lvl1pPr>
          </a:lstStyle>
          <a:p>
            <a:endParaRPr/>
          </a:p>
        </p:txBody>
      </p:sp>
      <p:sp>
        <p:nvSpPr>
          <p:cNvPr id="4" name="Holder 4"/>
          <p:cNvSpPr>
            <a:spLocks noGrp="1"/>
          </p:cNvSpPr>
          <p:nvPr>
            <p:ph type="ftr" sz="quarter" idx="5"/>
          </p:nvPr>
        </p:nvSpPr>
        <p:spPr>
          <a:xfrm>
            <a:off x="8159211" y="4790867"/>
            <a:ext cx="808990" cy="229235"/>
          </a:xfrm>
          <a:prstGeom prst="rect">
            <a:avLst/>
          </a:prstGeom>
        </p:spPr>
        <p:txBody>
          <a:bodyPr wrap="square" lIns="0" tIns="0" rIns="0" bIns="0">
            <a:spAutoFit/>
          </a:bodyPr>
          <a:lstStyle>
            <a:lvl1pPr>
              <a:defRPr sz="700" b="0" i="0">
                <a:solidFill>
                  <a:schemeClr val="bg1"/>
                </a:solidFill>
                <a:latin typeface="Times New Roman"/>
                <a:cs typeface="Times New Roman"/>
              </a:defRPr>
            </a:lvl1pPr>
          </a:lstStyle>
          <a:p>
            <a:pPr marL="12700" marR="5080" indent="17780">
              <a:lnSpc>
                <a:spcPts val="830"/>
              </a:lnSpc>
              <a:spcBef>
                <a:spcPts val="60"/>
              </a:spcBef>
            </a:pPr>
            <a:r>
              <a:rPr spc="-5" dirty="0"/>
              <a:t>Commission scolaire  </a:t>
            </a:r>
            <a:r>
              <a:rPr dirty="0"/>
              <a:t>de </a:t>
            </a:r>
            <a:r>
              <a:rPr spc="-5" dirty="0"/>
              <a:t>la</a:t>
            </a:r>
            <a:r>
              <a:rPr spc="-85" dirty="0"/>
              <a:t> </a:t>
            </a:r>
            <a:r>
              <a:rPr spc="-5" dirty="0"/>
              <a:t>Rivière-du-Nord</a:t>
            </a:r>
          </a:p>
        </p:txBody>
      </p:sp>
      <p:sp>
        <p:nvSpPr>
          <p:cNvPr id="5" name="Holder 5"/>
          <p:cNvSpPr>
            <a:spLocks noGrp="1"/>
          </p:cNvSpPr>
          <p:nvPr>
            <p:ph type="dt" sz="half" idx="6"/>
          </p:nvPr>
        </p:nvSpPr>
        <p:spPr>
          <a:xfrm>
            <a:off x="660015" y="4865278"/>
            <a:ext cx="405765" cy="116839"/>
          </a:xfrm>
          <a:prstGeom prst="rect">
            <a:avLst/>
          </a:prstGeom>
        </p:spPr>
        <p:txBody>
          <a:bodyPr wrap="square" lIns="0" tIns="0" rIns="0" bIns="0">
            <a:spAutoFit/>
          </a:bodyPr>
          <a:lstStyle>
            <a:lvl1pPr>
              <a:defRPr sz="600" b="1" i="1">
                <a:solidFill>
                  <a:schemeClr val="bg1"/>
                </a:solidFill>
                <a:latin typeface="Trebuchet MS"/>
                <a:cs typeface="Trebuchet MS"/>
              </a:defRPr>
            </a:lvl1pPr>
          </a:lstStyle>
          <a:p>
            <a:pPr marL="12700">
              <a:lnSpc>
                <a:spcPct val="100000"/>
              </a:lnSpc>
              <a:spcBef>
                <a:spcPts val="100"/>
              </a:spcBef>
            </a:pPr>
            <a:r>
              <a:rPr spc="-5" dirty="0"/>
              <a:t>ÇA</a:t>
            </a:r>
            <a:r>
              <a:rPr spc="-100" dirty="0"/>
              <a:t> </a:t>
            </a:r>
            <a:r>
              <a:rPr spc="-5" dirty="0"/>
              <a:t>ROULE</a:t>
            </a:r>
            <a:r>
              <a:rPr spc="-85" dirty="0"/>
              <a:t> </a:t>
            </a:r>
            <a:r>
              <a:rPr spc="-50" dirty="0"/>
              <a:t>!</a:t>
            </a:r>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72" y="932549"/>
            <a:ext cx="9143999" cy="4914013"/>
          </a:xfrm>
          <a:prstGeom prst="rect">
            <a:avLst/>
          </a:prstGeom>
          <a:blipFill>
            <a:blip r:embed="rId2" cstate="print"/>
            <a:stretch>
              <a:fillRect/>
            </a:stretch>
          </a:blipFill>
        </p:spPr>
        <p:txBody>
          <a:bodyPr wrap="square" lIns="0" tIns="0" rIns="0" bIns="0" rtlCol="0"/>
          <a:lstStyle/>
          <a:p>
            <a:endParaRPr lang="fr-CA" dirty="0"/>
          </a:p>
          <a:p>
            <a:endParaRPr lang="fr-CA" dirty="0"/>
          </a:p>
          <a:p>
            <a:endParaRPr lang="fr-CA" dirty="0"/>
          </a:p>
          <a:p>
            <a:endParaRPr lang="fr-CA" dirty="0"/>
          </a:p>
          <a:p>
            <a:endParaRPr lang="fr-CA" dirty="0"/>
          </a:p>
          <a:p>
            <a:r>
              <a:rPr lang="fr-CA" sz="2400" dirty="0">
                <a:solidFill>
                  <a:schemeClr val="bg1"/>
                </a:solidFill>
              </a:rPr>
              <a:t>CHAPTER 7 ​</a:t>
            </a:r>
          </a:p>
          <a:p>
            <a:endParaRPr lang="fr-CA" sz="2400" dirty="0">
              <a:solidFill>
                <a:schemeClr val="bg1"/>
              </a:solidFill>
            </a:endParaRPr>
          </a:p>
          <a:p>
            <a:r>
              <a:rPr lang="fr-CA" sz="2400" dirty="0">
                <a:solidFill>
                  <a:schemeClr val="bg1"/>
                </a:solidFill>
              </a:rPr>
              <a:t>TRANSPORTATION OF PASSENGERS</a:t>
            </a:r>
            <a:r>
              <a:rPr lang="fr-CA" dirty="0"/>
              <a:t>​</a:t>
            </a:r>
            <a:endParaRPr dirty="0"/>
          </a:p>
        </p:txBody>
      </p:sp>
      <p:sp>
        <p:nvSpPr>
          <p:cNvPr id="3" name="object 3"/>
          <p:cNvSpPr/>
          <p:nvPr/>
        </p:nvSpPr>
        <p:spPr>
          <a:xfrm>
            <a:off x="0" y="0"/>
            <a:ext cx="9144000" cy="1189990"/>
          </a:xfrm>
          <a:custGeom>
            <a:avLst/>
            <a:gdLst/>
            <a:ahLst/>
            <a:cxnLst/>
            <a:rect l="l" t="t" r="r" b="b"/>
            <a:pathLst>
              <a:path w="9144000" h="1189990">
                <a:moveTo>
                  <a:pt x="0" y="1189786"/>
                </a:moveTo>
                <a:lnTo>
                  <a:pt x="0" y="0"/>
                </a:lnTo>
                <a:lnTo>
                  <a:pt x="9143999" y="0"/>
                </a:lnTo>
                <a:lnTo>
                  <a:pt x="9143999" y="932550"/>
                </a:lnTo>
                <a:lnTo>
                  <a:pt x="0" y="1189786"/>
                </a:lnTo>
                <a:close/>
              </a:path>
            </a:pathLst>
          </a:custGeom>
          <a:solidFill>
            <a:srgbClr val="434343"/>
          </a:solidFill>
        </p:spPr>
        <p:txBody>
          <a:bodyPr wrap="square" lIns="0" tIns="0" rIns="0" bIns="0" rtlCol="0"/>
          <a:lstStyle/>
          <a:p>
            <a:endParaRPr/>
          </a:p>
        </p:txBody>
      </p:sp>
      <p:sp>
        <p:nvSpPr>
          <p:cNvPr id="4" name="object 4"/>
          <p:cNvSpPr/>
          <p:nvPr/>
        </p:nvSpPr>
        <p:spPr>
          <a:xfrm>
            <a:off x="0" y="932549"/>
            <a:ext cx="9144000" cy="257810"/>
          </a:xfrm>
          <a:custGeom>
            <a:avLst/>
            <a:gdLst/>
            <a:ahLst/>
            <a:cxnLst/>
            <a:rect l="l" t="t" r="r" b="b"/>
            <a:pathLst>
              <a:path w="9144000" h="257809">
                <a:moveTo>
                  <a:pt x="9143999" y="0"/>
                </a:moveTo>
                <a:lnTo>
                  <a:pt x="0" y="257236"/>
                </a:lnTo>
              </a:path>
            </a:pathLst>
          </a:custGeom>
          <a:ln w="9524">
            <a:solidFill>
              <a:srgbClr val="595959"/>
            </a:solidFill>
          </a:ln>
        </p:spPr>
        <p:txBody>
          <a:bodyPr wrap="square" lIns="0" tIns="0" rIns="0" bIns="0" rtlCol="0"/>
          <a:lstStyle/>
          <a:p>
            <a:endParaRPr/>
          </a:p>
        </p:txBody>
      </p:sp>
      <p:sp>
        <p:nvSpPr>
          <p:cNvPr id="5" name="object 5"/>
          <p:cNvSpPr/>
          <p:nvPr/>
        </p:nvSpPr>
        <p:spPr>
          <a:xfrm>
            <a:off x="8099512" y="177475"/>
            <a:ext cx="776799" cy="468574"/>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8081422" y="612781"/>
            <a:ext cx="808990" cy="236854"/>
          </a:xfrm>
          <a:prstGeom prst="rect">
            <a:avLst/>
          </a:prstGeom>
        </p:spPr>
        <p:txBody>
          <a:bodyPr vert="horz" wrap="square" lIns="0" tIns="17145" rIns="0" bIns="0" rtlCol="0">
            <a:spAutoFit/>
          </a:bodyPr>
          <a:lstStyle/>
          <a:p>
            <a:pPr marL="12700" marR="5080" indent="17780">
              <a:lnSpc>
                <a:spcPts val="830"/>
              </a:lnSpc>
              <a:spcBef>
                <a:spcPts val="135"/>
              </a:spcBef>
            </a:pPr>
            <a:r>
              <a:rPr sz="700" spc="-5" dirty="0">
                <a:solidFill>
                  <a:srgbClr val="FFFFFF"/>
                </a:solidFill>
                <a:latin typeface="Times New Roman"/>
                <a:cs typeface="Times New Roman"/>
              </a:rPr>
              <a:t>Commission scolaire  </a:t>
            </a:r>
            <a:r>
              <a:rPr sz="700" dirty="0">
                <a:solidFill>
                  <a:srgbClr val="FFFFFF"/>
                </a:solidFill>
                <a:latin typeface="Times New Roman"/>
                <a:cs typeface="Times New Roman"/>
              </a:rPr>
              <a:t>de </a:t>
            </a:r>
            <a:r>
              <a:rPr sz="700" spc="-5" dirty="0">
                <a:solidFill>
                  <a:srgbClr val="FFFFFF"/>
                </a:solidFill>
                <a:latin typeface="Times New Roman"/>
                <a:cs typeface="Times New Roman"/>
              </a:rPr>
              <a:t>la</a:t>
            </a:r>
            <a:r>
              <a:rPr sz="700" spc="-85" dirty="0">
                <a:solidFill>
                  <a:srgbClr val="FFFFFF"/>
                </a:solidFill>
                <a:latin typeface="Times New Roman"/>
                <a:cs typeface="Times New Roman"/>
              </a:rPr>
              <a:t> </a:t>
            </a:r>
            <a:r>
              <a:rPr sz="700" spc="-5" dirty="0">
                <a:solidFill>
                  <a:srgbClr val="FFFFFF"/>
                </a:solidFill>
                <a:latin typeface="Times New Roman"/>
                <a:cs typeface="Times New Roman"/>
              </a:rPr>
              <a:t>Rivière-du-Nord</a:t>
            </a:r>
            <a:endParaRPr sz="700">
              <a:latin typeface="Times New Roman"/>
              <a:cs typeface="Times New Roman"/>
            </a:endParaRPr>
          </a:p>
        </p:txBody>
      </p:sp>
      <p:sp>
        <p:nvSpPr>
          <p:cNvPr id="7" name="object 7"/>
          <p:cNvSpPr txBox="1">
            <a:spLocks noGrp="1"/>
          </p:cNvSpPr>
          <p:nvPr>
            <p:ph type="title"/>
          </p:nvPr>
        </p:nvSpPr>
        <p:spPr>
          <a:xfrm>
            <a:off x="257950" y="103087"/>
            <a:ext cx="6947534" cy="574040"/>
          </a:xfrm>
          <a:prstGeom prst="rect">
            <a:avLst/>
          </a:prstGeom>
        </p:spPr>
        <p:txBody>
          <a:bodyPr vert="horz" wrap="square" lIns="0" tIns="12700" rIns="0" bIns="0" rtlCol="0">
            <a:spAutoFit/>
          </a:bodyPr>
          <a:lstStyle/>
          <a:p>
            <a:pPr marL="12700">
              <a:lnSpc>
                <a:spcPct val="100000"/>
              </a:lnSpc>
              <a:spcBef>
                <a:spcPts val="100"/>
              </a:spcBef>
            </a:pPr>
            <a:r>
              <a:rPr lang="fr-CA" sz="3600" dirty="0">
                <a:solidFill>
                  <a:srgbClr val="FFC000"/>
                </a:solidFill>
                <a:latin typeface="Calibri"/>
                <a:cs typeface="Calibri"/>
              </a:rPr>
              <a:t>Class 1 </a:t>
            </a:r>
            <a:r>
              <a:rPr lang="fr-CA" sz="3600" dirty="0" err="1">
                <a:solidFill>
                  <a:srgbClr val="FFC000"/>
                </a:solidFill>
                <a:latin typeface="Calibri"/>
                <a:cs typeface="Calibri"/>
              </a:rPr>
              <a:t>learner</a:t>
            </a:r>
            <a:r>
              <a:rPr lang="fr-CA" sz="3600" dirty="0">
                <a:solidFill>
                  <a:srgbClr val="FFC000"/>
                </a:solidFill>
                <a:latin typeface="Calibri"/>
                <a:cs typeface="Calibri"/>
              </a:rPr>
              <a:t> training program</a:t>
            </a:r>
            <a:endParaRPr sz="3600" dirty="0">
              <a:solidFill>
                <a:srgbClr val="FFC000"/>
              </a:solidFill>
              <a:latin typeface="Calibri"/>
              <a:cs typeface="Calibri"/>
            </a:endParaRPr>
          </a:p>
        </p:txBody>
      </p:sp>
      <p:sp>
        <p:nvSpPr>
          <p:cNvPr id="8" name="object 8"/>
          <p:cNvSpPr/>
          <p:nvPr/>
        </p:nvSpPr>
        <p:spPr>
          <a:xfrm>
            <a:off x="6056496" y="1191417"/>
            <a:ext cx="2720758" cy="3780337"/>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725" y="439232"/>
            <a:ext cx="4921885" cy="391160"/>
          </a:xfrm>
          <a:prstGeom prst="rect">
            <a:avLst/>
          </a:prstGeom>
        </p:spPr>
        <p:txBody>
          <a:bodyPr vert="horz" wrap="square" lIns="0" tIns="12700" rIns="0" bIns="0" rtlCol="0">
            <a:spAutoFit/>
          </a:bodyPr>
          <a:lstStyle/>
          <a:p>
            <a:pPr marL="12700">
              <a:lnSpc>
                <a:spcPct val="100000"/>
              </a:lnSpc>
              <a:spcBef>
                <a:spcPts val="100"/>
              </a:spcBef>
            </a:pPr>
            <a:r>
              <a:rPr lang="fr-CA" spc="-80" dirty="0"/>
              <a:t>SCHOOL BUS (</a:t>
            </a:r>
            <a:r>
              <a:rPr lang="fr-CA" spc="-80" dirty="0" err="1"/>
              <a:t>next</a:t>
            </a:r>
            <a:r>
              <a:rPr lang="fr-CA" spc="-80" dirty="0"/>
              <a:t>)​</a:t>
            </a:r>
            <a:endParaRPr spc="-80" dirty="0"/>
          </a:p>
        </p:txBody>
      </p:sp>
      <p:sp>
        <p:nvSpPr>
          <p:cNvPr id="7" name="object 7"/>
          <p:cNvSpPr/>
          <p:nvPr/>
        </p:nvSpPr>
        <p:spPr>
          <a:xfrm>
            <a:off x="7156649" y="4114798"/>
            <a:ext cx="1866264" cy="4445"/>
          </a:xfrm>
          <a:custGeom>
            <a:avLst/>
            <a:gdLst/>
            <a:ahLst/>
            <a:cxnLst/>
            <a:rect l="l" t="t" r="r" b="b"/>
            <a:pathLst>
              <a:path w="1866265" h="4445">
                <a:moveTo>
                  <a:pt x="0" y="0"/>
                </a:moveTo>
                <a:lnTo>
                  <a:pt x="1865699" y="3899"/>
                </a:lnTo>
              </a:path>
            </a:pathLst>
          </a:custGeom>
          <a:ln w="19049">
            <a:solidFill>
              <a:srgbClr val="01D1B7"/>
            </a:solidFill>
          </a:ln>
        </p:spPr>
        <p:txBody>
          <a:bodyPr wrap="square" lIns="0" tIns="0" rIns="0" bIns="0" rtlCol="0"/>
          <a:lstStyle/>
          <a:p>
            <a:endParaRPr/>
          </a:p>
        </p:txBody>
      </p:sp>
      <p:sp>
        <p:nvSpPr>
          <p:cNvPr id="8" name="object 8"/>
          <p:cNvSpPr/>
          <p:nvPr/>
        </p:nvSpPr>
        <p:spPr>
          <a:xfrm>
            <a:off x="8836108" y="4114116"/>
            <a:ext cx="635" cy="131445"/>
          </a:xfrm>
          <a:custGeom>
            <a:avLst/>
            <a:gdLst/>
            <a:ahLst/>
            <a:cxnLst/>
            <a:rect l="l" t="t" r="r" b="b"/>
            <a:pathLst>
              <a:path w="634" h="131445">
                <a:moveTo>
                  <a:pt x="149" y="-9524"/>
                </a:moveTo>
                <a:lnTo>
                  <a:pt x="149" y="140924"/>
                </a:lnTo>
              </a:path>
            </a:pathLst>
          </a:custGeom>
          <a:ln w="19349">
            <a:solidFill>
              <a:srgbClr val="01D1B7"/>
            </a:solidFill>
          </a:ln>
        </p:spPr>
        <p:txBody>
          <a:bodyPr wrap="square" lIns="0" tIns="0" rIns="0" bIns="0" rtlCol="0"/>
          <a:lstStyle/>
          <a:p>
            <a:endParaRPr/>
          </a:p>
        </p:txBody>
      </p:sp>
      <p:sp>
        <p:nvSpPr>
          <p:cNvPr id="9" name="object 9"/>
          <p:cNvSpPr txBox="1"/>
          <p:nvPr/>
        </p:nvSpPr>
        <p:spPr>
          <a:xfrm>
            <a:off x="7511850" y="4120648"/>
            <a:ext cx="1525905"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1D1B7"/>
                </a:solidFill>
                <a:latin typeface="Arial"/>
                <a:cs typeface="Arial"/>
              </a:rPr>
              <a:t>Conduire </a:t>
            </a:r>
            <a:r>
              <a:rPr sz="800" spc="25" dirty="0">
                <a:solidFill>
                  <a:srgbClr val="01D1B7"/>
                </a:solidFill>
                <a:latin typeface="Arial"/>
                <a:cs typeface="Arial"/>
              </a:rPr>
              <a:t>un </a:t>
            </a:r>
            <a:r>
              <a:rPr sz="800" spc="10" dirty="0">
                <a:solidFill>
                  <a:srgbClr val="01D1B7"/>
                </a:solidFill>
                <a:latin typeface="Arial"/>
                <a:cs typeface="Arial"/>
              </a:rPr>
              <a:t>véhicule </a:t>
            </a:r>
            <a:r>
              <a:rPr sz="800" spc="35" dirty="0">
                <a:solidFill>
                  <a:srgbClr val="01D1B7"/>
                </a:solidFill>
                <a:latin typeface="Arial"/>
                <a:cs typeface="Arial"/>
              </a:rPr>
              <a:t>lourd</a:t>
            </a:r>
            <a:r>
              <a:rPr sz="800" spc="50" dirty="0">
                <a:solidFill>
                  <a:srgbClr val="01D1B7"/>
                </a:solidFill>
                <a:latin typeface="Arial"/>
                <a:cs typeface="Arial"/>
              </a:rPr>
              <a:t> </a:t>
            </a:r>
            <a:r>
              <a:rPr sz="800" spc="-10" dirty="0">
                <a:solidFill>
                  <a:srgbClr val="01D1B7"/>
                </a:solidFill>
                <a:latin typeface="Arial"/>
                <a:cs typeface="Arial"/>
              </a:rPr>
              <a:t>188</a:t>
            </a:r>
            <a:endParaRPr sz="800">
              <a:latin typeface="Arial"/>
              <a:cs typeface="Arial"/>
            </a:endParaRPr>
          </a:p>
        </p:txBody>
      </p:sp>
      <p:sp>
        <p:nvSpPr>
          <p:cNvPr id="10" name="object 10"/>
          <p:cNvSpPr txBox="1">
            <a:spLocks noGrp="1"/>
          </p:cNvSpPr>
          <p:nvPr>
            <p:ph type="ftr" sz="quarter" idx="5"/>
          </p:nvPr>
        </p:nvSpPr>
        <p:spPr>
          <a:prstGeom prst="rect">
            <a:avLst/>
          </a:prstGeom>
        </p:spPr>
        <p:txBody>
          <a:bodyPr vert="horz" wrap="square" lIns="0" tIns="7620" rIns="0" bIns="0" rtlCol="0">
            <a:spAutoFit/>
          </a:bodyPr>
          <a:lstStyle/>
          <a:p>
            <a:pPr marL="12700" marR="5080" indent="17780">
              <a:lnSpc>
                <a:spcPts val="830"/>
              </a:lnSpc>
              <a:spcBef>
                <a:spcPts val="60"/>
              </a:spcBef>
            </a:pPr>
            <a:r>
              <a:rPr spc="-5" dirty="0"/>
              <a:t>Commission scolaire  </a:t>
            </a:r>
            <a:r>
              <a:rPr dirty="0"/>
              <a:t>de </a:t>
            </a:r>
            <a:r>
              <a:rPr spc="-5" dirty="0"/>
              <a:t>la</a:t>
            </a:r>
            <a:r>
              <a:rPr spc="-85" dirty="0"/>
              <a:t> </a:t>
            </a:r>
            <a:r>
              <a:rPr spc="-5" dirty="0"/>
              <a:t>Rivière-du-Nord</a:t>
            </a:r>
          </a:p>
        </p:txBody>
      </p:sp>
      <p:sp>
        <p:nvSpPr>
          <p:cNvPr id="11" name="object 11"/>
          <p:cNvSpPr txBox="1">
            <a:spLocks noGrp="1"/>
          </p:cNvSpPr>
          <p:nvPr>
            <p:ph type="dt" sz="half" idx="6"/>
          </p:nvPr>
        </p:nvSpPr>
        <p:spPr>
          <a:prstGeom prst="rect">
            <a:avLst/>
          </a:prstGeom>
        </p:spPr>
        <p:txBody>
          <a:bodyPr vert="horz" wrap="square" lIns="0" tIns="12700" rIns="0" bIns="0" rtlCol="0">
            <a:spAutoFit/>
          </a:bodyPr>
          <a:lstStyle/>
          <a:p>
            <a:pPr marL="12700">
              <a:lnSpc>
                <a:spcPct val="100000"/>
              </a:lnSpc>
              <a:spcBef>
                <a:spcPts val="100"/>
              </a:spcBef>
            </a:pPr>
            <a:r>
              <a:rPr spc="-5" dirty="0"/>
              <a:t>ÇA</a:t>
            </a:r>
            <a:r>
              <a:rPr spc="-100" dirty="0"/>
              <a:t> </a:t>
            </a:r>
            <a:r>
              <a:rPr spc="-5" dirty="0"/>
              <a:t>ROULE</a:t>
            </a:r>
            <a:r>
              <a:rPr spc="-85" dirty="0"/>
              <a:t> </a:t>
            </a:r>
            <a:r>
              <a:rPr spc="-50" dirty="0"/>
              <a:t>!</a:t>
            </a:r>
          </a:p>
        </p:txBody>
      </p:sp>
      <p:sp>
        <p:nvSpPr>
          <p:cNvPr id="13" name="ZoneTexte 12">
            <a:extLst>
              <a:ext uri="{FF2B5EF4-FFF2-40B4-BE49-F238E27FC236}">
                <a16:creationId xmlns:a16="http://schemas.microsoft.com/office/drawing/2014/main" id="{250F56D8-548C-F7EA-6D17-79B4D2003A68}"/>
              </a:ext>
            </a:extLst>
          </p:cNvPr>
          <p:cNvSpPr txBox="1"/>
          <p:nvPr/>
        </p:nvSpPr>
        <p:spPr>
          <a:xfrm>
            <a:off x="228600" y="895350"/>
            <a:ext cx="6634675" cy="369332"/>
          </a:xfrm>
          <a:prstGeom prst="rect">
            <a:avLst/>
          </a:prstGeom>
          <a:noFill/>
        </p:spPr>
        <p:txBody>
          <a:bodyPr wrap="square">
            <a:spAutoFit/>
          </a:bodyPr>
          <a:lstStyle/>
          <a:p>
            <a:r>
              <a:rPr lang="en-US" b="1" dirty="0">
                <a:solidFill>
                  <a:srgbClr val="0070C0"/>
                </a:solidFill>
              </a:rPr>
              <a:t>Picking up and dropping off school children (next)​</a:t>
            </a:r>
            <a:endParaRPr lang="fr-CA" b="1" dirty="0">
              <a:solidFill>
                <a:srgbClr val="0070C0"/>
              </a:solidFill>
            </a:endParaRPr>
          </a:p>
        </p:txBody>
      </p:sp>
      <p:sp>
        <p:nvSpPr>
          <p:cNvPr id="15" name="ZoneTexte 14">
            <a:extLst>
              <a:ext uri="{FF2B5EF4-FFF2-40B4-BE49-F238E27FC236}">
                <a16:creationId xmlns:a16="http://schemas.microsoft.com/office/drawing/2014/main" id="{265D74D4-D9F2-50DA-99AF-174004F5DBF4}"/>
              </a:ext>
            </a:extLst>
          </p:cNvPr>
          <p:cNvSpPr txBox="1"/>
          <p:nvPr/>
        </p:nvSpPr>
        <p:spPr>
          <a:xfrm>
            <a:off x="245266" y="1107608"/>
            <a:ext cx="8514009" cy="1446550"/>
          </a:xfrm>
          <a:prstGeom prst="rect">
            <a:avLst/>
          </a:prstGeom>
          <a:noFill/>
        </p:spPr>
        <p:txBody>
          <a:bodyPr wrap="square">
            <a:spAutoFit/>
          </a:bodyPr>
          <a:lstStyle/>
          <a:p>
            <a:r>
              <a:rPr lang="en-US" sz="1400" b="1" u="sng" dirty="0"/>
              <a:t>You must also switch on your flashing lights and stop sign </a:t>
            </a:r>
            <a:r>
              <a:rPr lang="en-US" sz="1400" dirty="0"/>
              <a:t>if you are parked behind another school bus whose flashing lights are on, even if you are not dropping off or picking up schoolchildren.​</a:t>
            </a:r>
          </a:p>
          <a:p>
            <a:endParaRPr lang="en-US" sz="1400" dirty="0"/>
          </a:p>
          <a:p>
            <a:r>
              <a:rPr lang="en-US" sz="1400" dirty="0"/>
              <a:t>​</a:t>
            </a:r>
            <a:r>
              <a:rPr lang="en-US" sz="1400" b="1" u="sng" dirty="0"/>
              <a:t>You may not use your flashing lights or stop sign in any other circumstances.​</a:t>
            </a:r>
          </a:p>
          <a:p>
            <a:endParaRPr lang="en-US" sz="1400" b="1" u="sng" dirty="0"/>
          </a:p>
          <a:p>
            <a:r>
              <a:rPr lang="en-US" dirty="0"/>
              <a:t>​</a:t>
            </a:r>
            <a:endParaRPr lang="fr-CA" dirty="0"/>
          </a:p>
        </p:txBody>
      </p:sp>
      <p:sp>
        <p:nvSpPr>
          <p:cNvPr id="17" name="ZoneTexte 16">
            <a:extLst>
              <a:ext uri="{FF2B5EF4-FFF2-40B4-BE49-F238E27FC236}">
                <a16:creationId xmlns:a16="http://schemas.microsoft.com/office/drawing/2014/main" id="{A63AE980-8952-28F3-8816-EB6E54CE2456}"/>
              </a:ext>
            </a:extLst>
          </p:cNvPr>
          <p:cNvSpPr txBox="1"/>
          <p:nvPr/>
        </p:nvSpPr>
        <p:spPr>
          <a:xfrm>
            <a:off x="245266" y="2266950"/>
            <a:ext cx="6618009" cy="369332"/>
          </a:xfrm>
          <a:prstGeom prst="rect">
            <a:avLst/>
          </a:prstGeom>
          <a:noFill/>
        </p:spPr>
        <p:txBody>
          <a:bodyPr wrap="square">
            <a:spAutoFit/>
          </a:bodyPr>
          <a:lstStyle/>
          <a:p>
            <a:r>
              <a:rPr lang="fr-CA" b="1" dirty="0" err="1">
                <a:solidFill>
                  <a:srgbClr val="0070C0"/>
                </a:solidFill>
              </a:rPr>
              <a:t>While</a:t>
            </a:r>
            <a:r>
              <a:rPr lang="fr-CA" b="1" dirty="0">
                <a:solidFill>
                  <a:srgbClr val="0070C0"/>
                </a:solidFill>
              </a:rPr>
              <a:t> </a:t>
            </a:r>
            <a:r>
              <a:rPr lang="fr-CA" b="1" dirty="0" err="1">
                <a:solidFill>
                  <a:srgbClr val="0070C0"/>
                </a:solidFill>
              </a:rPr>
              <a:t>driving</a:t>
            </a:r>
            <a:r>
              <a:rPr lang="fr-CA" b="1" dirty="0">
                <a:solidFill>
                  <a:srgbClr val="0070C0"/>
                </a:solidFill>
              </a:rPr>
              <a:t>​</a:t>
            </a:r>
          </a:p>
        </p:txBody>
      </p:sp>
      <p:sp>
        <p:nvSpPr>
          <p:cNvPr id="19" name="ZoneTexte 18">
            <a:extLst>
              <a:ext uri="{FF2B5EF4-FFF2-40B4-BE49-F238E27FC236}">
                <a16:creationId xmlns:a16="http://schemas.microsoft.com/office/drawing/2014/main" id="{657050A6-3BE7-0B63-0642-8EF3F2D830E8}"/>
              </a:ext>
            </a:extLst>
          </p:cNvPr>
          <p:cNvSpPr txBox="1"/>
          <p:nvPr/>
        </p:nvSpPr>
        <p:spPr>
          <a:xfrm>
            <a:off x="245266" y="2766416"/>
            <a:ext cx="8136734" cy="738664"/>
          </a:xfrm>
          <a:prstGeom prst="rect">
            <a:avLst/>
          </a:prstGeom>
          <a:noFill/>
        </p:spPr>
        <p:txBody>
          <a:bodyPr wrap="square">
            <a:spAutoFit/>
          </a:bodyPr>
          <a:lstStyle/>
          <a:p>
            <a:pPr algn="just"/>
            <a:r>
              <a:rPr lang="en-US" sz="1400" b="1" u="sng" dirty="0"/>
              <a:t>You may not drive on after stopping until you are sure that all of your passengers are seated and the bus door is closed. In addition, you may never leave your school bus if there are passengers still on board unless absolutely necessary.​</a:t>
            </a:r>
            <a:endParaRPr lang="fr-CA" sz="1400" b="1" u="sn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725" y="439232"/>
            <a:ext cx="4921885" cy="391160"/>
          </a:xfrm>
          <a:prstGeom prst="rect">
            <a:avLst/>
          </a:prstGeom>
        </p:spPr>
        <p:txBody>
          <a:bodyPr vert="horz" wrap="square" lIns="0" tIns="12700" rIns="0" bIns="0" rtlCol="0">
            <a:spAutoFit/>
          </a:bodyPr>
          <a:lstStyle/>
          <a:p>
            <a:pPr marL="12700">
              <a:lnSpc>
                <a:spcPct val="100000"/>
              </a:lnSpc>
              <a:spcBef>
                <a:spcPts val="100"/>
              </a:spcBef>
            </a:pPr>
            <a:r>
              <a:rPr lang="fr-CA" spc="-80" dirty="0"/>
              <a:t>SCHOOL BUS (</a:t>
            </a:r>
            <a:r>
              <a:rPr lang="fr-CA" spc="-80" dirty="0" err="1"/>
              <a:t>next</a:t>
            </a:r>
            <a:r>
              <a:rPr lang="fr-CA" spc="-80" dirty="0"/>
              <a:t>)​</a:t>
            </a:r>
            <a:endParaRPr spc="-80" dirty="0"/>
          </a:p>
        </p:txBody>
      </p:sp>
      <p:sp>
        <p:nvSpPr>
          <p:cNvPr id="5" name="object 5"/>
          <p:cNvSpPr/>
          <p:nvPr/>
        </p:nvSpPr>
        <p:spPr>
          <a:xfrm>
            <a:off x="5899496" y="707562"/>
            <a:ext cx="2897650" cy="816787"/>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7156649" y="4114798"/>
            <a:ext cx="1866264" cy="4445"/>
          </a:xfrm>
          <a:custGeom>
            <a:avLst/>
            <a:gdLst/>
            <a:ahLst/>
            <a:cxnLst/>
            <a:rect l="l" t="t" r="r" b="b"/>
            <a:pathLst>
              <a:path w="1866265" h="4445">
                <a:moveTo>
                  <a:pt x="0" y="0"/>
                </a:moveTo>
                <a:lnTo>
                  <a:pt x="1865699" y="3899"/>
                </a:lnTo>
              </a:path>
            </a:pathLst>
          </a:custGeom>
          <a:ln w="19049">
            <a:solidFill>
              <a:srgbClr val="01D1B7"/>
            </a:solidFill>
          </a:ln>
        </p:spPr>
        <p:txBody>
          <a:bodyPr wrap="square" lIns="0" tIns="0" rIns="0" bIns="0" rtlCol="0"/>
          <a:lstStyle/>
          <a:p>
            <a:endParaRPr/>
          </a:p>
        </p:txBody>
      </p:sp>
      <p:sp>
        <p:nvSpPr>
          <p:cNvPr id="7" name="object 7"/>
          <p:cNvSpPr/>
          <p:nvPr/>
        </p:nvSpPr>
        <p:spPr>
          <a:xfrm>
            <a:off x="8836108" y="4114116"/>
            <a:ext cx="635" cy="131445"/>
          </a:xfrm>
          <a:custGeom>
            <a:avLst/>
            <a:gdLst/>
            <a:ahLst/>
            <a:cxnLst/>
            <a:rect l="l" t="t" r="r" b="b"/>
            <a:pathLst>
              <a:path w="634" h="131445">
                <a:moveTo>
                  <a:pt x="149" y="-9524"/>
                </a:moveTo>
                <a:lnTo>
                  <a:pt x="149" y="140924"/>
                </a:lnTo>
              </a:path>
            </a:pathLst>
          </a:custGeom>
          <a:ln w="19349">
            <a:solidFill>
              <a:srgbClr val="01D1B7"/>
            </a:solidFill>
          </a:ln>
        </p:spPr>
        <p:txBody>
          <a:bodyPr wrap="square" lIns="0" tIns="0" rIns="0" bIns="0" rtlCol="0"/>
          <a:lstStyle/>
          <a:p>
            <a:endParaRPr/>
          </a:p>
        </p:txBody>
      </p:sp>
      <p:sp>
        <p:nvSpPr>
          <p:cNvPr id="8" name="object 8"/>
          <p:cNvSpPr txBox="1"/>
          <p:nvPr/>
        </p:nvSpPr>
        <p:spPr>
          <a:xfrm>
            <a:off x="7511850" y="4120648"/>
            <a:ext cx="1525905"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1D1B7"/>
                </a:solidFill>
                <a:latin typeface="Arial"/>
                <a:cs typeface="Arial"/>
              </a:rPr>
              <a:t>Conduire </a:t>
            </a:r>
            <a:r>
              <a:rPr sz="800" spc="25" dirty="0">
                <a:solidFill>
                  <a:srgbClr val="01D1B7"/>
                </a:solidFill>
                <a:latin typeface="Arial"/>
                <a:cs typeface="Arial"/>
              </a:rPr>
              <a:t>un </a:t>
            </a:r>
            <a:r>
              <a:rPr sz="800" spc="10" dirty="0">
                <a:solidFill>
                  <a:srgbClr val="01D1B7"/>
                </a:solidFill>
                <a:latin typeface="Arial"/>
                <a:cs typeface="Arial"/>
              </a:rPr>
              <a:t>véhicule </a:t>
            </a:r>
            <a:r>
              <a:rPr sz="800" spc="35" dirty="0">
                <a:solidFill>
                  <a:srgbClr val="01D1B7"/>
                </a:solidFill>
                <a:latin typeface="Arial"/>
                <a:cs typeface="Arial"/>
              </a:rPr>
              <a:t>lourd</a:t>
            </a:r>
            <a:r>
              <a:rPr sz="800" spc="50" dirty="0">
                <a:solidFill>
                  <a:srgbClr val="01D1B7"/>
                </a:solidFill>
                <a:latin typeface="Arial"/>
                <a:cs typeface="Arial"/>
              </a:rPr>
              <a:t> </a:t>
            </a:r>
            <a:r>
              <a:rPr sz="800" spc="-10" dirty="0">
                <a:solidFill>
                  <a:srgbClr val="01D1B7"/>
                </a:solidFill>
                <a:latin typeface="Arial"/>
                <a:cs typeface="Arial"/>
              </a:rPr>
              <a:t>188</a:t>
            </a:r>
            <a:endParaRPr sz="800">
              <a:latin typeface="Arial"/>
              <a:cs typeface="Arial"/>
            </a:endParaRPr>
          </a:p>
        </p:txBody>
      </p:sp>
      <p:sp>
        <p:nvSpPr>
          <p:cNvPr id="9" name="object 9"/>
          <p:cNvSpPr txBox="1">
            <a:spLocks noGrp="1"/>
          </p:cNvSpPr>
          <p:nvPr>
            <p:ph type="ftr" sz="quarter" idx="5"/>
          </p:nvPr>
        </p:nvSpPr>
        <p:spPr>
          <a:prstGeom prst="rect">
            <a:avLst/>
          </a:prstGeom>
        </p:spPr>
        <p:txBody>
          <a:bodyPr vert="horz" wrap="square" lIns="0" tIns="7620" rIns="0" bIns="0" rtlCol="0">
            <a:spAutoFit/>
          </a:bodyPr>
          <a:lstStyle/>
          <a:p>
            <a:pPr marL="12700" marR="5080" indent="17780">
              <a:lnSpc>
                <a:spcPts val="830"/>
              </a:lnSpc>
              <a:spcBef>
                <a:spcPts val="60"/>
              </a:spcBef>
            </a:pPr>
            <a:r>
              <a:rPr spc="-5" dirty="0"/>
              <a:t>Commission scolaire  </a:t>
            </a:r>
            <a:r>
              <a:rPr dirty="0"/>
              <a:t>de </a:t>
            </a:r>
            <a:r>
              <a:rPr spc="-5" dirty="0"/>
              <a:t>la</a:t>
            </a:r>
            <a:r>
              <a:rPr spc="-85" dirty="0"/>
              <a:t> </a:t>
            </a:r>
            <a:r>
              <a:rPr spc="-5" dirty="0"/>
              <a:t>Rivière-du-Nord</a:t>
            </a:r>
          </a:p>
        </p:txBody>
      </p:sp>
      <p:sp>
        <p:nvSpPr>
          <p:cNvPr id="10" name="object 10"/>
          <p:cNvSpPr txBox="1">
            <a:spLocks noGrp="1"/>
          </p:cNvSpPr>
          <p:nvPr>
            <p:ph type="dt" sz="half" idx="6"/>
          </p:nvPr>
        </p:nvSpPr>
        <p:spPr>
          <a:prstGeom prst="rect">
            <a:avLst/>
          </a:prstGeom>
        </p:spPr>
        <p:txBody>
          <a:bodyPr vert="horz" wrap="square" lIns="0" tIns="12700" rIns="0" bIns="0" rtlCol="0">
            <a:spAutoFit/>
          </a:bodyPr>
          <a:lstStyle/>
          <a:p>
            <a:pPr marL="12700">
              <a:lnSpc>
                <a:spcPct val="100000"/>
              </a:lnSpc>
              <a:spcBef>
                <a:spcPts val="100"/>
              </a:spcBef>
            </a:pPr>
            <a:r>
              <a:rPr spc="-5" dirty="0"/>
              <a:t>ÇA</a:t>
            </a:r>
            <a:r>
              <a:rPr spc="-100" dirty="0"/>
              <a:t> </a:t>
            </a:r>
            <a:r>
              <a:rPr spc="-5" dirty="0"/>
              <a:t>ROULE</a:t>
            </a:r>
            <a:r>
              <a:rPr spc="-85" dirty="0"/>
              <a:t> </a:t>
            </a:r>
            <a:r>
              <a:rPr spc="-50" dirty="0"/>
              <a:t>!</a:t>
            </a:r>
          </a:p>
        </p:txBody>
      </p:sp>
      <p:sp>
        <p:nvSpPr>
          <p:cNvPr id="12" name="ZoneTexte 11">
            <a:extLst>
              <a:ext uri="{FF2B5EF4-FFF2-40B4-BE49-F238E27FC236}">
                <a16:creationId xmlns:a16="http://schemas.microsoft.com/office/drawing/2014/main" id="{DD24B5C6-6599-86ED-4452-9307DE518B34}"/>
              </a:ext>
            </a:extLst>
          </p:cNvPr>
          <p:cNvSpPr txBox="1"/>
          <p:nvPr/>
        </p:nvSpPr>
        <p:spPr>
          <a:xfrm>
            <a:off x="228600" y="918482"/>
            <a:ext cx="6634675" cy="369332"/>
          </a:xfrm>
          <a:prstGeom prst="rect">
            <a:avLst/>
          </a:prstGeom>
          <a:noFill/>
        </p:spPr>
        <p:txBody>
          <a:bodyPr wrap="square">
            <a:spAutoFit/>
          </a:bodyPr>
          <a:lstStyle/>
          <a:p>
            <a:r>
              <a:rPr lang="fr-CA" b="1" dirty="0" err="1">
                <a:solidFill>
                  <a:srgbClr val="0070C0"/>
                </a:solidFill>
              </a:rPr>
              <a:t>Mandatory</a:t>
            </a:r>
            <a:r>
              <a:rPr lang="fr-CA" b="1" dirty="0">
                <a:solidFill>
                  <a:srgbClr val="0070C0"/>
                </a:solidFill>
              </a:rPr>
              <a:t> </a:t>
            </a:r>
            <a:r>
              <a:rPr lang="fr-CA" b="1" dirty="0" err="1">
                <a:solidFill>
                  <a:srgbClr val="0070C0"/>
                </a:solidFill>
              </a:rPr>
              <a:t>equipment</a:t>
            </a:r>
            <a:r>
              <a:rPr lang="fr-CA" b="1" dirty="0">
                <a:solidFill>
                  <a:srgbClr val="0070C0"/>
                </a:solidFill>
              </a:rPr>
              <a:t>​</a:t>
            </a:r>
          </a:p>
        </p:txBody>
      </p:sp>
      <p:sp>
        <p:nvSpPr>
          <p:cNvPr id="14" name="ZoneTexte 13">
            <a:extLst>
              <a:ext uri="{FF2B5EF4-FFF2-40B4-BE49-F238E27FC236}">
                <a16:creationId xmlns:a16="http://schemas.microsoft.com/office/drawing/2014/main" id="{DA410830-6834-25BD-9F86-EBD148A93122}"/>
              </a:ext>
            </a:extLst>
          </p:cNvPr>
          <p:cNvSpPr txBox="1"/>
          <p:nvPr/>
        </p:nvSpPr>
        <p:spPr>
          <a:xfrm>
            <a:off x="307256" y="1375904"/>
            <a:ext cx="8512737" cy="2031325"/>
          </a:xfrm>
          <a:prstGeom prst="rect">
            <a:avLst/>
          </a:prstGeom>
          <a:noFill/>
        </p:spPr>
        <p:txBody>
          <a:bodyPr wrap="square">
            <a:spAutoFit/>
          </a:bodyPr>
          <a:lstStyle/>
          <a:p>
            <a:r>
              <a:rPr lang="en-US" sz="1400" b="1" u="sng" dirty="0"/>
              <a:t>You are responsible for making sure that your school bus is equipped with the following:​</a:t>
            </a:r>
          </a:p>
          <a:p>
            <a:endParaRPr lang="en-US" sz="1400" dirty="0"/>
          </a:p>
          <a:p>
            <a:pPr marL="285750" indent="-285750" algn="just">
              <a:buFont typeface="Wingdings" panose="05000000000000000000" pitchFamily="2" charset="2"/>
              <a:buChar char="Ø"/>
            </a:pPr>
            <a:r>
              <a:rPr lang="en-US" sz="1400" b="1" u="sng" dirty="0"/>
              <a:t>​three reflective warning triangles</a:t>
            </a:r>
            <a:r>
              <a:rPr lang="en-US" sz="1400" dirty="0"/>
              <a:t>; ​</a:t>
            </a:r>
          </a:p>
          <a:p>
            <a:pPr marL="285750" indent="-285750" algn="just">
              <a:buFont typeface="Wingdings" panose="05000000000000000000" pitchFamily="2" charset="2"/>
              <a:buChar char="Ø"/>
            </a:pPr>
            <a:endParaRPr lang="en-US" sz="1400" dirty="0"/>
          </a:p>
          <a:p>
            <a:pPr marL="285750" indent="-285750" algn="just">
              <a:buFont typeface="Wingdings" panose="05000000000000000000" pitchFamily="2" charset="2"/>
              <a:buChar char="Ø"/>
            </a:pPr>
            <a:r>
              <a:rPr lang="en-US" sz="1400" b="1" u="sng" dirty="0"/>
              <a:t>one dry-chemical fire extinguisher </a:t>
            </a:r>
            <a:r>
              <a:rPr lang="en-US" sz="1400" dirty="0"/>
              <a:t> installed inside the bus near the front door and properly secured in a box within reach of the driver;​</a:t>
            </a:r>
          </a:p>
          <a:p>
            <a:pPr marL="285750" indent="-285750" algn="just">
              <a:buFont typeface="Wingdings" panose="05000000000000000000" pitchFamily="2" charset="2"/>
              <a:buChar char="Ø"/>
            </a:pPr>
            <a:endParaRPr lang="en-US" sz="1400" dirty="0"/>
          </a:p>
          <a:p>
            <a:pPr marL="285750" indent="-285750" algn="just">
              <a:buFont typeface="Wingdings" panose="05000000000000000000" pitchFamily="2" charset="2"/>
              <a:buChar char="Ø"/>
            </a:pPr>
            <a:r>
              <a:rPr lang="en-US" sz="1400" b="1" u="sng" dirty="0"/>
              <a:t>​one complete first-aid kit </a:t>
            </a:r>
            <a:r>
              <a:rPr lang="en-US" sz="1400" dirty="0"/>
              <a:t>solidly installed within reach of the driver. The contents of the kit are prescribed by regulation.​</a:t>
            </a:r>
            <a:endParaRPr lang="fr-CA"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725" y="538383"/>
            <a:ext cx="3781425" cy="391160"/>
          </a:xfrm>
          <a:prstGeom prst="rect">
            <a:avLst/>
          </a:prstGeom>
        </p:spPr>
        <p:txBody>
          <a:bodyPr vert="horz" wrap="square" lIns="0" tIns="12700" rIns="0" bIns="0" rtlCol="0">
            <a:spAutoFit/>
          </a:bodyPr>
          <a:lstStyle/>
          <a:p>
            <a:pPr marL="12700">
              <a:lnSpc>
                <a:spcPct val="100000"/>
              </a:lnSpc>
              <a:spcBef>
                <a:spcPts val="100"/>
              </a:spcBef>
            </a:pPr>
            <a:r>
              <a:rPr lang="fr-CA" spc="-130" dirty="0"/>
              <a:t>SECURING BAGGAGE​</a:t>
            </a:r>
            <a:endParaRPr spc="-130" dirty="0"/>
          </a:p>
        </p:txBody>
      </p:sp>
      <p:sp>
        <p:nvSpPr>
          <p:cNvPr id="3" name="object 3"/>
          <p:cNvSpPr txBox="1">
            <a:spLocks noGrp="1"/>
          </p:cNvSpPr>
          <p:nvPr>
            <p:ph type="body" idx="1"/>
          </p:nvPr>
        </p:nvSpPr>
        <p:spPr>
          <a:xfrm>
            <a:off x="289644" y="1456528"/>
            <a:ext cx="8564710" cy="1558760"/>
          </a:xfrm>
          <a:prstGeom prst="rect">
            <a:avLst/>
          </a:prstGeom>
        </p:spPr>
        <p:txBody>
          <a:bodyPr vert="horz" wrap="square" lIns="0" tIns="19685" rIns="0" bIns="0" rtlCol="0">
            <a:spAutoFit/>
          </a:bodyPr>
          <a:lstStyle/>
          <a:p>
            <a:pPr marL="107314" marR="20320">
              <a:lnSpc>
                <a:spcPts val="1430"/>
              </a:lnSpc>
              <a:spcBef>
                <a:spcPts val="155"/>
              </a:spcBef>
            </a:pPr>
            <a:r>
              <a:rPr lang="en-US" i="1" spc="20" dirty="0"/>
              <a:t>It is prohibited to carry any item weighing over 50 kg and having a volume of more than 0.450 m3 inside a motor coach.​</a:t>
            </a:r>
          </a:p>
          <a:p>
            <a:pPr marL="107314" marR="20320">
              <a:lnSpc>
                <a:spcPts val="1430"/>
              </a:lnSpc>
              <a:spcBef>
                <a:spcPts val="155"/>
              </a:spcBef>
            </a:pPr>
            <a:endParaRPr lang="en-US" i="1" spc="20" dirty="0"/>
          </a:p>
          <a:p>
            <a:pPr marL="107314" marR="20320">
              <a:lnSpc>
                <a:spcPts val="1430"/>
              </a:lnSpc>
              <a:spcBef>
                <a:spcPts val="155"/>
              </a:spcBef>
            </a:pPr>
            <a:r>
              <a:rPr lang="en-US" i="1" spc="20" dirty="0"/>
              <a:t>​</a:t>
            </a:r>
            <a:r>
              <a:rPr lang="en-US" b="0" i="0" spc="20" dirty="0"/>
              <a:t>The passengers’ baggage must be distributed and secured in such a way that it cannot move around freely during the trip. If baggage comes loose, it may cause injury to passengers or distract the driver.​</a:t>
            </a:r>
          </a:p>
          <a:p>
            <a:pPr marL="107314" marR="20320">
              <a:lnSpc>
                <a:spcPts val="1430"/>
              </a:lnSpc>
              <a:spcBef>
                <a:spcPts val="155"/>
              </a:spcBef>
            </a:pPr>
            <a:endParaRPr lang="en-US" i="1" spc="20" dirty="0"/>
          </a:p>
          <a:p>
            <a:pPr marL="107314" marR="20320">
              <a:lnSpc>
                <a:spcPts val="1430"/>
              </a:lnSpc>
              <a:spcBef>
                <a:spcPts val="155"/>
              </a:spcBef>
            </a:pPr>
            <a:r>
              <a:rPr lang="en-US" i="1" spc="20" dirty="0"/>
              <a:t>​</a:t>
            </a:r>
            <a:r>
              <a:rPr lang="en-US" b="0" i="1" u="sng" spc="20" dirty="0"/>
              <a:t>Motor coach drivers who carry </a:t>
            </a:r>
            <a:r>
              <a:rPr lang="en-US" i="1" spc="20" dirty="0"/>
              <a:t>packages and baggage in addition to passengers must stow these items in the compartments designed for that purpose.​</a:t>
            </a:r>
            <a:endParaRPr i="1" spc="20" dirty="0"/>
          </a:p>
        </p:txBody>
      </p:sp>
      <p:sp>
        <p:nvSpPr>
          <p:cNvPr id="4" name="object 4"/>
          <p:cNvSpPr/>
          <p:nvPr/>
        </p:nvSpPr>
        <p:spPr>
          <a:xfrm>
            <a:off x="7156649" y="4114798"/>
            <a:ext cx="1866264" cy="4445"/>
          </a:xfrm>
          <a:custGeom>
            <a:avLst/>
            <a:gdLst/>
            <a:ahLst/>
            <a:cxnLst/>
            <a:rect l="l" t="t" r="r" b="b"/>
            <a:pathLst>
              <a:path w="1866265" h="4445">
                <a:moveTo>
                  <a:pt x="0" y="0"/>
                </a:moveTo>
                <a:lnTo>
                  <a:pt x="1865699" y="3899"/>
                </a:lnTo>
              </a:path>
            </a:pathLst>
          </a:custGeom>
          <a:ln w="19049">
            <a:solidFill>
              <a:srgbClr val="01D1B7"/>
            </a:solidFill>
          </a:ln>
        </p:spPr>
        <p:txBody>
          <a:bodyPr wrap="square" lIns="0" tIns="0" rIns="0" bIns="0" rtlCol="0"/>
          <a:lstStyle/>
          <a:p>
            <a:endParaRPr/>
          </a:p>
        </p:txBody>
      </p:sp>
      <p:sp>
        <p:nvSpPr>
          <p:cNvPr id="5" name="object 5"/>
          <p:cNvSpPr/>
          <p:nvPr/>
        </p:nvSpPr>
        <p:spPr>
          <a:xfrm>
            <a:off x="8836108" y="4114116"/>
            <a:ext cx="635" cy="131445"/>
          </a:xfrm>
          <a:custGeom>
            <a:avLst/>
            <a:gdLst/>
            <a:ahLst/>
            <a:cxnLst/>
            <a:rect l="l" t="t" r="r" b="b"/>
            <a:pathLst>
              <a:path w="634" h="131445">
                <a:moveTo>
                  <a:pt x="149" y="-9524"/>
                </a:moveTo>
                <a:lnTo>
                  <a:pt x="149" y="140924"/>
                </a:lnTo>
              </a:path>
            </a:pathLst>
          </a:custGeom>
          <a:ln w="19349">
            <a:solidFill>
              <a:srgbClr val="01D1B7"/>
            </a:solidFill>
          </a:ln>
        </p:spPr>
        <p:txBody>
          <a:bodyPr wrap="square" lIns="0" tIns="0" rIns="0" bIns="0" rtlCol="0"/>
          <a:lstStyle/>
          <a:p>
            <a:endParaRPr/>
          </a:p>
        </p:txBody>
      </p:sp>
      <p:sp>
        <p:nvSpPr>
          <p:cNvPr id="6" name="object 6"/>
          <p:cNvSpPr txBox="1"/>
          <p:nvPr/>
        </p:nvSpPr>
        <p:spPr>
          <a:xfrm>
            <a:off x="7511850" y="4120648"/>
            <a:ext cx="1523365"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1D1B7"/>
                </a:solidFill>
                <a:latin typeface="Arial"/>
                <a:cs typeface="Arial"/>
              </a:rPr>
              <a:t>Conduire </a:t>
            </a:r>
            <a:r>
              <a:rPr sz="800" spc="25" dirty="0">
                <a:solidFill>
                  <a:srgbClr val="01D1B7"/>
                </a:solidFill>
                <a:latin typeface="Arial"/>
                <a:cs typeface="Arial"/>
              </a:rPr>
              <a:t>un </a:t>
            </a:r>
            <a:r>
              <a:rPr sz="800" spc="10" dirty="0">
                <a:solidFill>
                  <a:srgbClr val="01D1B7"/>
                </a:solidFill>
                <a:latin typeface="Arial"/>
                <a:cs typeface="Arial"/>
              </a:rPr>
              <a:t>véhicule </a:t>
            </a:r>
            <a:r>
              <a:rPr sz="800" spc="35" dirty="0">
                <a:solidFill>
                  <a:srgbClr val="01D1B7"/>
                </a:solidFill>
                <a:latin typeface="Arial"/>
                <a:cs typeface="Arial"/>
              </a:rPr>
              <a:t>lourd</a:t>
            </a:r>
            <a:r>
              <a:rPr sz="800" spc="50" dirty="0">
                <a:solidFill>
                  <a:srgbClr val="01D1B7"/>
                </a:solidFill>
                <a:latin typeface="Arial"/>
                <a:cs typeface="Arial"/>
              </a:rPr>
              <a:t> </a:t>
            </a:r>
            <a:r>
              <a:rPr sz="800" spc="-15" dirty="0">
                <a:solidFill>
                  <a:srgbClr val="01D1B7"/>
                </a:solidFill>
                <a:latin typeface="Arial"/>
                <a:cs typeface="Arial"/>
              </a:rPr>
              <a:t>189</a:t>
            </a:r>
            <a:endParaRPr sz="80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7620" rIns="0" bIns="0" rtlCol="0">
            <a:spAutoFit/>
          </a:bodyPr>
          <a:lstStyle/>
          <a:p>
            <a:pPr marL="12700" marR="5080" indent="17780">
              <a:lnSpc>
                <a:spcPts val="830"/>
              </a:lnSpc>
              <a:spcBef>
                <a:spcPts val="60"/>
              </a:spcBef>
            </a:pPr>
            <a:r>
              <a:rPr spc="-5" dirty="0"/>
              <a:t>Commission scolaire  </a:t>
            </a:r>
            <a:r>
              <a:rPr dirty="0"/>
              <a:t>de </a:t>
            </a:r>
            <a:r>
              <a:rPr spc="-5" dirty="0"/>
              <a:t>la</a:t>
            </a:r>
            <a:r>
              <a:rPr spc="-85" dirty="0"/>
              <a:t> </a:t>
            </a:r>
            <a:r>
              <a:rPr spc="-5" dirty="0"/>
              <a:t>Rivière-du-Nord</a:t>
            </a:r>
          </a:p>
        </p:txBody>
      </p:sp>
      <p:sp>
        <p:nvSpPr>
          <p:cNvPr id="8" name="object 8"/>
          <p:cNvSpPr txBox="1">
            <a:spLocks noGrp="1"/>
          </p:cNvSpPr>
          <p:nvPr>
            <p:ph type="dt" sz="half" idx="6"/>
          </p:nvPr>
        </p:nvSpPr>
        <p:spPr>
          <a:prstGeom prst="rect">
            <a:avLst/>
          </a:prstGeom>
        </p:spPr>
        <p:txBody>
          <a:bodyPr vert="horz" wrap="square" lIns="0" tIns="12700" rIns="0" bIns="0" rtlCol="0">
            <a:spAutoFit/>
          </a:bodyPr>
          <a:lstStyle/>
          <a:p>
            <a:pPr marL="12700">
              <a:lnSpc>
                <a:spcPct val="100000"/>
              </a:lnSpc>
              <a:spcBef>
                <a:spcPts val="100"/>
              </a:spcBef>
            </a:pPr>
            <a:r>
              <a:rPr spc="-5" dirty="0"/>
              <a:t>ÇA</a:t>
            </a:r>
            <a:r>
              <a:rPr spc="-100" dirty="0"/>
              <a:t> </a:t>
            </a:r>
            <a:r>
              <a:rPr spc="-5" dirty="0"/>
              <a:t>ROULE</a:t>
            </a:r>
            <a:r>
              <a:rPr spc="-85" dirty="0"/>
              <a:t> </a:t>
            </a:r>
            <a:r>
              <a:rPr spc="-50"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725" y="505857"/>
            <a:ext cx="4263475" cy="382156"/>
          </a:xfrm>
          <a:prstGeom prst="rect">
            <a:avLst/>
          </a:prstGeom>
        </p:spPr>
        <p:txBody>
          <a:bodyPr vert="horz" wrap="square" lIns="0" tIns="12700" rIns="0" bIns="0" rtlCol="0">
            <a:spAutoFit/>
          </a:bodyPr>
          <a:lstStyle/>
          <a:p>
            <a:pPr marL="12700">
              <a:lnSpc>
                <a:spcPct val="100000"/>
              </a:lnSpc>
              <a:spcBef>
                <a:spcPts val="100"/>
              </a:spcBef>
            </a:pPr>
            <a:r>
              <a:rPr lang="fr-CA" spc="-155" dirty="0"/>
              <a:t>LAWS AND REGULATIONS</a:t>
            </a:r>
            <a:endParaRPr spc="-155" dirty="0"/>
          </a:p>
        </p:txBody>
      </p:sp>
      <p:sp>
        <p:nvSpPr>
          <p:cNvPr id="4" name="object 4"/>
          <p:cNvSpPr/>
          <p:nvPr/>
        </p:nvSpPr>
        <p:spPr>
          <a:xfrm>
            <a:off x="7156649" y="4114798"/>
            <a:ext cx="1866264" cy="4445"/>
          </a:xfrm>
          <a:custGeom>
            <a:avLst/>
            <a:gdLst/>
            <a:ahLst/>
            <a:cxnLst/>
            <a:rect l="l" t="t" r="r" b="b"/>
            <a:pathLst>
              <a:path w="1866265" h="4445">
                <a:moveTo>
                  <a:pt x="0" y="0"/>
                </a:moveTo>
                <a:lnTo>
                  <a:pt x="1865699" y="3899"/>
                </a:lnTo>
              </a:path>
            </a:pathLst>
          </a:custGeom>
          <a:ln w="19049">
            <a:solidFill>
              <a:srgbClr val="01D1B7"/>
            </a:solidFill>
          </a:ln>
        </p:spPr>
        <p:txBody>
          <a:bodyPr wrap="square" lIns="0" tIns="0" rIns="0" bIns="0" rtlCol="0"/>
          <a:lstStyle/>
          <a:p>
            <a:endParaRPr/>
          </a:p>
        </p:txBody>
      </p:sp>
      <p:sp>
        <p:nvSpPr>
          <p:cNvPr id="5" name="object 5"/>
          <p:cNvSpPr/>
          <p:nvPr/>
        </p:nvSpPr>
        <p:spPr>
          <a:xfrm>
            <a:off x="8836108" y="4114116"/>
            <a:ext cx="635" cy="131445"/>
          </a:xfrm>
          <a:custGeom>
            <a:avLst/>
            <a:gdLst/>
            <a:ahLst/>
            <a:cxnLst/>
            <a:rect l="l" t="t" r="r" b="b"/>
            <a:pathLst>
              <a:path w="634" h="131445">
                <a:moveTo>
                  <a:pt x="149" y="-9524"/>
                </a:moveTo>
                <a:lnTo>
                  <a:pt x="149" y="140924"/>
                </a:lnTo>
              </a:path>
            </a:pathLst>
          </a:custGeom>
          <a:ln w="19349">
            <a:solidFill>
              <a:srgbClr val="01D1B7"/>
            </a:solidFill>
          </a:ln>
        </p:spPr>
        <p:txBody>
          <a:bodyPr wrap="square" lIns="0" tIns="0" rIns="0" bIns="0" rtlCol="0"/>
          <a:lstStyle/>
          <a:p>
            <a:endParaRPr/>
          </a:p>
        </p:txBody>
      </p:sp>
      <p:sp>
        <p:nvSpPr>
          <p:cNvPr id="6" name="object 6"/>
          <p:cNvSpPr txBox="1"/>
          <p:nvPr/>
        </p:nvSpPr>
        <p:spPr>
          <a:xfrm>
            <a:off x="7511850" y="4120648"/>
            <a:ext cx="1497330"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1D1B7"/>
                </a:solidFill>
                <a:latin typeface="Arial"/>
                <a:cs typeface="Arial"/>
              </a:rPr>
              <a:t>Conduire </a:t>
            </a:r>
            <a:r>
              <a:rPr sz="800" spc="25" dirty="0">
                <a:solidFill>
                  <a:srgbClr val="01D1B7"/>
                </a:solidFill>
                <a:latin typeface="Arial"/>
                <a:cs typeface="Arial"/>
              </a:rPr>
              <a:t>un </a:t>
            </a:r>
            <a:r>
              <a:rPr sz="800" spc="10" dirty="0">
                <a:solidFill>
                  <a:srgbClr val="01D1B7"/>
                </a:solidFill>
                <a:latin typeface="Arial"/>
                <a:cs typeface="Arial"/>
              </a:rPr>
              <a:t>véhicule </a:t>
            </a:r>
            <a:r>
              <a:rPr sz="800" spc="35" dirty="0">
                <a:solidFill>
                  <a:srgbClr val="01D1B7"/>
                </a:solidFill>
                <a:latin typeface="Arial"/>
                <a:cs typeface="Arial"/>
              </a:rPr>
              <a:t>lourd</a:t>
            </a:r>
            <a:r>
              <a:rPr sz="800" spc="50" dirty="0">
                <a:solidFill>
                  <a:srgbClr val="01D1B7"/>
                </a:solidFill>
                <a:latin typeface="Arial"/>
                <a:cs typeface="Arial"/>
              </a:rPr>
              <a:t> </a:t>
            </a:r>
            <a:r>
              <a:rPr sz="800" spc="-85" dirty="0">
                <a:solidFill>
                  <a:srgbClr val="01D1B7"/>
                </a:solidFill>
                <a:latin typeface="Arial"/>
                <a:cs typeface="Arial"/>
              </a:rPr>
              <a:t>181</a:t>
            </a:r>
            <a:endParaRPr sz="80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7620" rIns="0" bIns="0" rtlCol="0">
            <a:spAutoFit/>
          </a:bodyPr>
          <a:lstStyle/>
          <a:p>
            <a:pPr marL="12700" marR="5080" indent="17780">
              <a:lnSpc>
                <a:spcPts val="830"/>
              </a:lnSpc>
              <a:spcBef>
                <a:spcPts val="60"/>
              </a:spcBef>
            </a:pPr>
            <a:r>
              <a:rPr spc="-5" dirty="0"/>
              <a:t>Commission scolaire  </a:t>
            </a:r>
            <a:r>
              <a:rPr dirty="0"/>
              <a:t>de </a:t>
            </a:r>
            <a:r>
              <a:rPr spc="-5" dirty="0"/>
              <a:t>la</a:t>
            </a:r>
            <a:r>
              <a:rPr spc="-85" dirty="0"/>
              <a:t> </a:t>
            </a:r>
            <a:r>
              <a:rPr spc="-5" dirty="0"/>
              <a:t>Rivière-du-Nord</a:t>
            </a:r>
          </a:p>
        </p:txBody>
      </p:sp>
      <p:sp>
        <p:nvSpPr>
          <p:cNvPr id="8" name="object 8"/>
          <p:cNvSpPr txBox="1">
            <a:spLocks noGrp="1"/>
          </p:cNvSpPr>
          <p:nvPr>
            <p:ph type="dt" sz="half" idx="6"/>
          </p:nvPr>
        </p:nvSpPr>
        <p:spPr>
          <a:prstGeom prst="rect">
            <a:avLst/>
          </a:prstGeom>
        </p:spPr>
        <p:txBody>
          <a:bodyPr vert="horz" wrap="square" lIns="0" tIns="12700" rIns="0" bIns="0" rtlCol="0">
            <a:spAutoFit/>
          </a:bodyPr>
          <a:lstStyle/>
          <a:p>
            <a:pPr marL="12700">
              <a:lnSpc>
                <a:spcPct val="100000"/>
              </a:lnSpc>
              <a:spcBef>
                <a:spcPts val="100"/>
              </a:spcBef>
            </a:pPr>
            <a:r>
              <a:rPr spc="-5" dirty="0"/>
              <a:t>ÇA</a:t>
            </a:r>
            <a:r>
              <a:rPr spc="-100" dirty="0"/>
              <a:t> </a:t>
            </a:r>
            <a:r>
              <a:rPr spc="-5" dirty="0"/>
              <a:t>ROULE</a:t>
            </a:r>
            <a:r>
              <a:rPr spc="-85" dirty="0"/>
              <a:t> </a:t>
            </a:r>
            <a:r>
              <a:rPr spc="-50" dirty="0"/>
              <a:t>!</a:t>
            </a:r>
          </a:p>
        </p:txBody>
      </p:sp>
      <p:sp>
        <p:nvSpPr>
          <p:cNvPr id="10" name="ZoneTexte 9">
            <a:extLst>
              <a:ext uri="{FF2B5EF4-FFF2-40B4-BE49-F238E27FC236}">
                <a16:creationId xmlns:a16="http://schemas.microsoft.com/office/drawing/2014/main" id="{9D0130CE-8C10-3B96-55A0-F51C3AC359AB}"/>
              </a:ext>
            </a:extLst>
          </p:cNvPr>
          <p:cNvSpPr txBox="1"/>
          <p:nvPr/>
        </p:nvSpPr>
        <p:spPr>
          <a:xfrm>
            <a:off x="304800" y="819150"/>
            <a:ext cx="8355779" cy="2154436"/>
          </a:xfrm>
          <a:prstGeom prst="rect">
            <a:avLst/>
          </a:prstGeom>
          <a:noFill/>
        </p:spPr>
        <p:txBody>
          <a:bodyPr wrap="square">
            <a:spAutoFit/>
          </a:bodyPr>
          <a:lstStyle/>
          <a:p>
            <a:r>
              <a:rPr lang="en-US" sz="1400" dirty="0"/>
              <a:t>Drivers who carry passengers must be familiar with the applicable laws and regulations to perform their work properly. The principal bodies responsible for enforcing these laws and regulations are the </a:t>
            </a:r>
            <a:r>
              <a:rPr lang="en-US" sz="1400" dirty="0" err="1"/>
              <a:t>Sociéte</a:t>
            </a:r>
            <a:r>
              <a:rPr lang="en-US" sz="1400" dirty="0"/>
              <a:t>́ de </a:t>
            </a:r>
            <a:r>
              <a:rPr lang="en-US" sz="1400" dirty="0" err="1"/>
              <a:t>l’assurance</a:t>
            </a:r>
            <a:r>
              <a:rPr lang="en-US" sz="1400" dirty="0"/>
              <a:t> automobile du </a:t>
            </a:r>
            <a:r>
              <a:rPr lang="en-US" sz="1400" dirty="0" err="1"/>
              <a:t>Québec</a:t>
            </a:r>
            <a:r>
              <a:rPr lang="en-US" sz="1400" dirty="0"/>
              <a:t>, the </a:t>
            </a:r>
            <a:r>
              <a:rPr lang="en-US" sz="1400" dirty="0" err="1"/>
              <a:t>Ministère</a:t>
            </a:r>
            <a:r>
              <a:rPr lang="en-US" sz="1400" dirty="0"/>
              <a:t> des Transports, de la </a:t>
            </a:r>
            <a:r>
              <a:rPr lang="en-US" sz="1400" dirty="0" err="1"/>
              <a:t>Mobilite</a:t>
            </a:r>
            <a:r>
              <a:rPr lang="en-US" sz="1400" dirty="0"/>
              <a:t>́ durable et de </a:t>
            </a:r>
            <a:r>
              <a:rPr lang="en-US" sz="1400" dirty="0" err="1"/>
              <a:t>l’Électrification</a:t>
            </a:r>
            <a:r>
              <a:rPr lang="en-US" sz="1400" dirty="0"/>
              <a:t> des transports du </a:t>
            </a:r>
            <a:r>
              <a:rPr lang="en-US" sz="1400" dirty="0" err="1"/>
              <a:t>Québec</a:t>
            </a:r>
            <a:r>
              <a:rPr lang="en-US" sz="1400" dirty="0"/>
              <a:t> and the Commission des transports du </a:t>
            </a:r>
            <a:r>
              <a:rPr lang="en-US" sz="1400" dirty="0" err="1"/>
              <a:t>Québec</a:t>
            </a:r>
            <a:r>
              <a:rPr lang="en-US" sz="1400" dirty="0"/>
              <a:t>.​</a:t>
            </a:r>
          </a:p>
          <a:p>
            <a:endParaRPr lang="en-US" sz="1400" dirty="0"/>
          </a:p>
          <a:p>
            <a:r>
              <a:rPr lang="en-US" sz="1400" dirty="0"/>
              <a:t>​In addition to the Highway Safety Code, which applies to all drivers, </a:t>
            </a:r>
            <a:r>
              <a:rPr lang="en-US" sz="1400" b="1" u="sng" dirty="0"/>
              <a:t>professional drivers carrying passengers are subject to other laws and regulations governing this form of transportation</a:t>
            </a:r>
            <a:r>
              <a:rPr lang="en-US" sz="1400" dirty="0"/>
              <a:t>, including the following:​</a:t>
            </a:r>
          </a:p>
          <a:p>
            <a:endParaRPr lang="en-US" dirty="0"/>
          </a:p>
          <a:p>
            <a:r>
              <a:rPr lang="en-US" dirty="0"/>
              <a:t>​</a:t>
            </a:r>
            <a:endParaRPr lang="fr-CA" dirty="0"/>
          </a:p>
        </p:txBody>
      </p:sp>
      <p:sp>
        <p:nvSpPr>
          <p:cNvPr id="12" name="ZoneTexte 11">
            <a:extLst>
              <a:ext uri="{FF2B5EF4-FFF2-40B4-BE49-F238E27FC236}">
                <a16:creationId xmlns:a16="http://schemas.microsoft.com/office/drawing/2014/main" id="{8468949A-0C95-32A2-292A-14433D4BE9F1}"/>
              </a:ext>
            </a:extLst>
          </p:cNvPr>
          <p:cNvSpPr txBox="1"/>
          <p:nvPr/>
        </p:nvSpPr>
        <p:spPr>
          <a:xfrm>
            <a:off x="384724" y="2419350"/>
            <a:ext cx="3730075" cy="2000548"/>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b="1" u="sng" dirty="0"/>
              <a:t>Transport </a:t>
            </a:r>
            <a:r>
              <a:rPr lang="en-US" sz="1100" dirty="0"/>
              <a:t>Act​</a:t>
            </a:r>
          </a:p>
          <a:p>
            <a:pPr marL="171450" indent="-171450" algn="just">
              <a:buFont typeface="Wingdings" panose="05000000000000000000" pitchFamily="2" charset="2"/>
              <a:buChar char="Ø"/>
            </a:pPr>
            <a:endParaRPr lang="en-US" sz="1100" dirty="0"/>
          </a:p>
          <a:p>
            <a:pPr marL="171450" indent="-171450" algn="just">
              <a:buFont typeface="Wingdings" panose="05000000000000000000" pitchFamily="2" charset="2"/>
              <a:buChar char="Ø"/>
            </a:pPr>
            <a:r>
              <a:rPr lang="en-US" sz="1100" b="1" u="sng" dirty="0"/>
              <a:t>Bus Transport </a:t>
            </a:r>
            <a:r>
              <a:rPr lang="en-US" sz="1100" dirty="0"/>
              <a:t>Regulation​</a:t>
            </a:r>
          </a:p>
          <a:p>
            <a:pPr marL="171450" indent="-171450" algn="just">
              <a:buFont typeface="Wingdings" panose="05000000000000000000" pitchFamily="2" charset="2"/>
              <a:buChar char="Ø"/>
            </a:pPr>
            <a:endParaRPr lang="en-US" sz="1100" dirty="0"/>
          </a:p>
          <a:p>
            <a:pPr marL="171450" indent="-171450" algn="just">
              <a:buFont typeface="Wingdings" panose="05000000000000000000" pitchFamily="2" charset="2"/>
              <a:buChar char="Ø"/>
            </a:pPr>
            <a:r>
              <a:rPr lang="en-US" sz="1100" dirty="0"/>
              <a:t>​Regulation respecting road vehicles used for the transportation of </a:t>
            </a:r>
            <a:r>
              <a:rPr lang="en-US" sz="1100" b="1" u="sng" dirty="0"/>
              <a:t>school children</a:t>
            </a:r>
            <a:r>
              <a:rPr lang="en-US" sz="1100" dirty="0"/>
              <a:t>​</a:t>
            </a:r>
          </a:p>
          <a:p>
            <a:pPr marL="171450" indent="-171450" algn="just">
              <a:buFont typeface="Wingdings" panose="05000000000000000000" pitchFamily="2" charset="2"/>
              <a:buChar char="Ø"/>
            </a:pPr>
            <a:endParaRPr lang="en-US" sz="1100" dirty="0"/>
          </a:p>
          <a:p>
            <a:pPr marL="171450" indent="-171450" algn="just">
              <a:buFont typeface="Wingdings" panose="05000000000000000000" pitchFamily="2" charset="2"/>
              <a:buChar char="Ø"/>
            </a:pPr>
            <a:r>
              <a:rPr lang="en-US" sz="1100" dirty="0"/>
              <a:t>​Regulation respecting </a:t>
            </a:r>
            <a:r>
              <a:rPr lang="en-US" sz="1100" b="1" u="sng" dirty="0"/>
              <a:t>the hours of driving and rest </a:t>
            </a:r>
            <a:r>
              <a:rPr lang="en-US" sz="1100" dirty="0"/>
              <a:t>of heavy vehicle drivers​</a:t>
            </a:r>
          </a:p>
          <a:p>
            <a:pPr marL="171450" indent="-171450" algn="just">
              <a:buFont typeface="Wingdings" panose="05000000000000000000" pitchFamily="2" charset="2"/>
              <a:buChar char="Ø"/>
            </a:pPr>
            <a:endParaRPr lang="en-US" sz="1100" dirty="0"/>
          </a:p>
          <a:p>
            <a:pPr marL="171450" indent="-171450" algn="just">
              <a:buFont typeface="Wingdings" panose="05000000000000000000" pitchFamily="2" charset="2"/>
              <a:buChar char="Ø"/>
            </a:pPr>
            <a:r>
              <a:rPr lang="en-US" sz="1100" dirty="0"/>
              <a:t>Regulation respecting </a:t>
            </a:r>
            <a:r>
              <a:rPr lang="en-US" sz="1100" b="1" u="sng" dirty="0"/>
              <a:t>safety standards for road vehicles</a:t>
            </a:r>
            <a:r>
              <a:rPr lang="en-US" sz="1400" b="1" u="sng" dirty="0"/>
              <a:t>​</a:t>
            </a:r>
            <a:endParaRPr lang="fr-CA" sz="1400" b="1" u="sng"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16638" y="1657350"/>
            <a:ext cx="4327361" cy="3486149"/>
          </a:xfrm>
          <a:custGeom>
            <a:avLst/>
            <a:gdLst/>
            <a:ahLst/>
            <a:cxnLst/>
            <a:rect l="l" t="t" r="r" b="b"/>
            <a:pathLst>
              <a:path w="4572000" h="5143500">
                <a:moveTo>
                  <a:pt x="0" y="0"/>
                </a:moveTo>
                <a:lnTo>
                  <a:pt x="4571999" y="0"/>
                </a:lnTo>
                <a:lnTo>
                  <a:pt x="4571999" y="5143499"/>
                </a:lnTo>
                <a:lnTo>
                  <a:pt x="0" y="5143499"/>
                </a:lnTo>
                <a:lnTo>
                  <a:pt x="0" y="0"/>
                </a:lnTo>
                <a:close/>
              </a:path>
            </a:pathLst>
          </a:custGeom>
          <a:solidFill>
            <a:srgbClr val="EEEEEE"/>
          </a:solidFill>
        </p:spPr>
        <p:txBody>
          <a:bodyPr wrap="square" lIns="0" tIns="0" rIns="0" bIns="0" rtlCol="0"/>
          <a:lstStyle/>
          <a:p>
            <a:endParaRPr/>
          </a:p>
        </p:txBody>
      </p:sp>
      <p:sp>
        <p:nvSpPr>
          <p:cNvPr id="3" name="object 3"/>
          <p:cNvSpPr/>
          <p:nvPr/>
        </p:nvSpPr>
        <p:spPr>
          <a:xfrm>
            <a:off x="0" y="4281449"/>
            <a:ext cx="9143974" cy="86204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4281449"/>
            <a:ext cx="9144000" cy="862330"/>
          </a:xfrm>
          <a:custGeom>
            <a:avLst/>
            <a:gdLst/>
            <a:ahLst/>
            <a:cxnLst/>
            <a:rect l="l" t="t" r="r" b="b"/>
            <a:pathLst>
              <a:path w="9144000" h="862329">
                <a:moveTo>
                  <a:pt x="9143999" y="862049"/>
                </a:moveTo>
                <a:lnTo>
                  <a:pt x="0" y="862049"/>
                </a:lnTo>
                <a:lnTo>
                  <a:pt x="0" y="181460"/>
                </a:lnTo>
                <a:lnTo>
                  <a:pt x="9143999" y="0"/>
                </a:lnTo>
                <a:lnTo>
                  <a:pt x="9143999" y="862049"/>
                </a:lnTo>
                <a:close/>
              </a:path>
            </a:pathLst>
          </a:custGeom>
          <a:solidFill>
            <a:srgbClr val="707372">
              <a:alpha val="61538"/>
            </a:srgbClr>
          </a:solidFill>
        </p:spPr>
        <p:txBody>
          <a:bodyPr wrap="square" lIns="0" tIns="0" rIns="0" bIns="0" rtlCol="0"/>
          <a:lstStyle/>
          <a:p>
            <a:endParaRPr/>
          </a:p>
        </p:txBody>
      </p:sp>
      <p:sp>
        <p:nvSpPr>
          <p:cNvPr id="5" name="object 5"/>
          <p:cNvSpPr/>
          <p:nvPr/>
        </p:nvSpPr>
        <p:spPr>
          <a:xfrm>
            <a:off x="0" y="4281449"/>
            <a:ext cx="9144000" cy="181610"/>
          </a:xfrm>
          <a:custGeom>
            <a:avLst/>
            <a:gdLst/>
            <a:ahLst/>
            <a:cxnLst/>
            <a:rect l="l" t="t" r="r" b="b"/>
            <a:pathLst>
              <a:path w="9144000" h="181610">
                <a:moveTo>
                  <a:pt x="0" y="181460"/>
                </a:moveTo>
                <a:lnTo>
                  <a:pt x="9143999" y="0"/>
                </a:lnTo>
              </a:path>
            </a:pathLst>
          </a:custGeom>
          <a:ln w="9524">
            <a:solidFill>
              <a:srgbClr val="595959"/>
            </a:solidFill>
          </a:ln>
        </p:spPr>
        <p:txBody>
          <a:bodyPr wrap="square" lIns="0" tIns="0" rIns="0" bIns="0" rtlCol="0"/>
          <a:lstStyle/>
          <a:p>
            <a:endParaRPr/>
          </a:p>
        </p:txBody>
      </p:sp>
      <p:sp>
        <p:nvSpPr>
          <p:cNvPr id="6" name="object 6"/>
          <p:cNvSpPr/>
          <p:nvPr/>
        </p:nvSpPr>
        <p:spPr>
          <a:xfrm>
            <a:off x="8275349" y="4487150"/>
            <a:ext cx="548699" cy="304094"/>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15570" y="4583675"/>
            <a:ext cx="896854" cy="393599"/>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310023" y="1067455"/>
            <a:ext cx="3927475" cy="192232"/>
          </a:xfrm>
          <a:prstGeom prst="rect">
            <a:avLst/>
          </a:prstGeom>
        </p:spPr>
        <p:txBody>
          <a:bodyPr vert="horz" wrap="square" lIns="0" tIns="10795" rIns="0" bIns="0" rtlCol="0">
            <a:spAutoFit/>
          </a:bodyPr>
          <a:lstStyle/>
          <a:p>
            <a:pPr marL="40640" marR="5080">
              <a:lnSpc>
                <a:spcPts val="1430"/>
              </a:lnSpc>
              <a:spcBef>
                <a:spcPts val="1885"/>
              </a:spcBef>
            </a:pPr>
            <a:r>
              <a:rPr lang="en-US" sz="1600" b="1" spc="-5" dirty="0">
                <a:solidFill>
                  <a:srgbClr val="0070C0"/>
                </a:solidFill>
                <a:latin typeface="Arial"/>
                <a:cs typeface="Arial"/>
              </a:rPr>
              <a:t>For buses used to carry school children</a:t>
            </a:r>
            <a:endParaRPr sz="1200" dirty="0">
              <a:latin typeface="Arial"/>
              <a:cs typeface="Arial"/>
            </a:endParaRPr>
          </a:p>
        </p:txBody>
      </p:sp>
      <p:sp>
        <p:nvSpPr>
          <p:cNvPr id="11" name="object 11"/>
          <p:cNvSpPr txBox="1">
            <a:spLocks noGrp="1"/>
          </p:cNvSpPr>
          <p:nvPr>
            <p:ph type="title"/>
          </p:nvPr>
        </p:nvSpPr>
        <p:spPr>
          <a:xfrm>
            <a:off x="333112" y="510262"/>
            <a:ext cx="5153288" cy="391160"/>
          </a:xfrm>
          <a:prstGeom prst="rect">
            <a:avLst/>
          </a:prstGeom>
        </p:spPr>
        <p:txBody>
          <a:bodyPr vert="horz" wrap="square" lIns="0" tIns="12700" rIns="0" bIns="0" rtlCol="0">
            <a:spAutoFit/>
          </a:bodyPr>
          <a:lstStyle/>
          <a:p>
            <a:pPr marL="12700">
              <a:lnSpc>
                <a:spcPct val="100000"/>
              </a:lnSpc>
              <a:spcBef>
                <a:spcPts val="100"/>
              </a:spcBef>
            </a:pPr>
            <a:r>
              <a:rPr lang="fr-CA" spc="-90" dirty="0"/>
              <a:t>​NUMBER OF PASSENGERS​</a:t>
            </a:r>
            <a:endParaRPr spc="-90" dirty="0"/>
          </a:p>
        </p:txBody>
      </p:sp>
      <p:sp>
        <p:nvSpPr>
          <p:cNvPr id="15" name="object 15"/>
          <p:cNvSpPr/>
          <p:nvPr/>
        </p:nvSpPr>
        <p:spPr>
          <a:xfrm>
            <a:off x="7156649" y="4114798"/>
            <a:ext cx="1866264" cy="4445"/>
          </a:xfrm>
          <a:custGeom>
            <a:avLst/>
            <a:gdLst/>
            <a:ahLst/>
            <a:cxnLst/>
            <a:rect l="l" t="t" r="r" b="b"/>
            <a:pathLst>
              <a:path w="1866265" h="4445">
                <a:moveTo>
                  <a:pt x="0" y="0"/>
                </a:moveTo>
                <a:lnTo>
                  <a:pt x="1865699" y="3899"/>
                </a:lnTo>
              </a:path>
            </a:pathLst>
          </a:custGeom>
          <a:ln w="19049">
            <a:solidFill>
              <a:srgbClr val="01D1B7"/>
            </a:solidFill>
          </a:ln>
        </p:spPr>
        <p:txBody>
          <a:bodyPr wrap="square" lIns="0" tIns="0" rIns="0" bIns="0" rtlCol="0"/>
          <a:lstStyle/>
          <a:p>
            <a:endParaRPr/>
          </a:p>
        </p:txBody>
      </p:sp>
      <p:sp>
        <p:nvSpPr>
          <p:cNvPr id="16" name="object 16"/>
          <p:cNvSpPr/>
          <p:nvPr/>
        </p:nvSpPr>
        <p:spPr>
          <a:xfrm>
            <a:off x="8836108" y="4114116"/>
            <a:ext cx="635" cy="131445"/>
          </a:xfrm>
          <a:custGeom>
            <a:avLst/>
            <a:gdLst/>
            <a:ahLst/>
            <a:cxnLst/>
            <a:rect l="l" t="t" r="r" b="b"/>
            <a:pathLst>
              <a:path w="634" h="131445">
                <a:moveTo>
                  <a:pt x="149" y="-9524"/>
                </a:moveTo>
                <a:lnTo>
                  <a:pt x="149" y="140924"/>
                </a:lnTo>
              </a:path>
            </a:pathLst>
          </a:custGeom>
          <a:ln w="19349">
            <a:solidFill>
              <a:srgbClr val="01D1B7"/>
            </a:solidFill>
          </a:ln>
        </p:spPr>
        <p:txBody>
          <a:bodyPr wrap="square" lIns="0" tIns="0" rIns="0" bIns="0" rtlCol="0"/>
          <a:lstStyle/>
          <a:p>
            <a:endParaRPr/>
          </a:p>
        </p:txBody>
      </p:sp>
      <p:sp>
        <p:nvSpPr>
          <p:cNvPr id="17" name="object 17"/>
          <p:cNvSpPr txBox="1"/>
          <p:nvPr/>
        </p:nvSpPr>
        <p:spPr>
          <a:xfrm>
            <a:off x="7511850" y="4120648"/>
            <a:ext cx="1520825"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1D1B7"/>
                </a:solidFill>
                <a:latin typeface="Arial"/>
                <a:cs typeface="Arial"/>
              </a:rPr>
              <a:t>Conduire </a:t>
            </a:r>
            <a:r>
              <a:rPr sz="800" spc="25" dirty="0">
                <a:solidFill>
                  <a:srgbClr val="01D1B7"/>
                </a:solidFill>
                <a:latin typeface="Arial"/>
                <a:cs typeface="Arial"/>
              </a:rPr>
              <a:t>un </a:t>
            </a:r>
            <a:r>
              <a:rPr sz="800" spc="10" dirty="0">
                <a:solidFill>
                  <a:srgbClr val="01D1B7"/>
                </a:solidFill>
                <a:latin typeface="Arial"/>
                <a:cs typeface="Arial"/>
              </a:rPr>
              <a:t>véhicule </a:t>
            </a:r>
            <a:r>
              <a:rPr sz="800" spc="35" dirty="0">
                <a:solidFill>
                  <a:srgbClr val="01D1B7"/>
                </a:solidFill>
                <a:latin typeface="Arial"/>
                <a:cs typeface="Arial"/>
              </a:rPr>
              <a:t>lourd</a:t>
            </a:r>
            <a:r>
              <a:rPr sz="800" spc="45" dirty="0">
                <a:solidFill>
                  <a:srgbClr val="01D1B7"/>
                </a:solidFill>
                <a:latin typeface="Arial"/>
                <a:cs typeface="Arial"/>
              </a:rPr>
              <a:t> </a:t>
            </a:r>
            <a:r>
              <a:rPr sz="800" spc="-20" dirty="0">
                <a:solidFill>
                  <a:srgbClr val="01D1B7"/>
                </a:solidFill>
                <a:latin typeface="Arial"/>
                <a:cs typeface="Arial"/>
              </a:rPr>
              <a:t>182</a:t>
            </a:r>
            <a:endParaRPr sz="800">
              <a:latin typeface="Arial"/>
              <a:cs typeface="Arial"/>
            </a:endParaRPr>
          </a:p>
        </p:txBody>
      </p:sp>
      <p:sp>
        <p:nvSpPr>
          <p:cNvPr id="18" name="object 18"/>
          <p:cNvSpPr txBox="1">
            <a:spLocks noGrp="1"/>
          </p:cNvSpPr>
          <p:nvPr>
            <p:ph type="ftr" sz="quarter" idx="5"/>
          </p:nvPr>
        </p:nvSpPr>
        <p:spPr>
          <a:prstGeom prst="rect">
            <a:avLst/>
          </a:prstGeom>
        </p:spPr>
        <p:txBody>
          <a:bodyPr vert="horz" wrap="square" lIns="0" tIns="7620" rIns="0" bIns="0" rtlCol="0">
            <a:spAutoFit/>
          </a:bodyPr>
          <a:lstStyle/>
          <a:p>
            <a:pPr marL="12700" marR="5080" indent="17780">
              <a:lnSpc>
                <a:spcPts val="830"/>
              </a:lnSpc>
              <a:spcBef>
                <a:spcPts val="60"/>
              </a:spcBef>
            </a:pPr>
            <a:r>
              <a:rPr spc="-5" dirty="0"/>
              <a:t>Commission scolaire  </a:t>
            </a:r>
            <a:r>
              <a:rPr dirty="0"/>
              <a:t>de </a:t>
            </a:r>
            <a:r>
              <a:rPr spc="-5" dirty="0"/>
              <a:t>la</a:t>
            </a:r>
            <a:r>
              <a:rPr spc="-85" dirty="0"/>
              <a:t> </a:t>
            </a:r>
            <a:r>
              <a:rPr spc="-5" dirty="0"/>
              <a:t>Rivière-du-Nord</a:t>
            </a:r>
          </a:p>
        </p:txBody>
      </p:sp>
      <p:sp>
        <p:nvSpPr>
          <p:cNvPr id="19" name="object 19"/>
          <p:cNvSpPr txBox="1">
            <a:spLocks noGrp="1"/>
          </p:cNvSpPr>
          <p:nvPr>
            <p:ph type="dt" sz="half" idx="6"/>
          </p:nvPr>
        </p:nvSpPr>
        <p:spPr>
          <a:prstGeom prst="rect">
            <a:avLst/>
          </a:prstGeom>
        </p:spPr>
        <p:txBody>
          <a:bodyPr vert="horz" wrap="square" lIns="0" tIns="12700" rIns="0" bIns="0" rtlCol="0">
            <a:spAutoFit/>
          </a:bodyPr>
          <a:lstStyle/>
          <a:p>
            <a:pPr marL="12700">
              <a:lnSpc>
                <a:spcPct val="100000"/>
              </a:lnSpc>
              <a:spcBef>
                <a:spcPts val="100"/>
              </a:spcBef>
            </a:pPr>
            <a:r>
              <a:rPr spc="-5" dirty="0"/>
              <a:t>ÇA</a:t>
            </a:r>
            <a:r>
              <a:rPr spc="-100" dirty="0"/>
              <a:t> </a:t>
            </a:r>
            <a:r>
              <a:rPr spc="-5" dirty="0"/>
              <a:t>ROULE</a:t>
            </a:r>
            <a:r>
              <a:rPr spc="-85" dirty="0"/>
              <a:t> </a:t>
            </a:r>
            <a:r>
              <a:rPr spc="-50" dirty="0"/>
              <a:t>!</a:t>
            </a:r>
          </a:p>
        </p:txBody>
      </p:sp>
      <p:sp>
        <p:nvSpPr>
          <p:cNvPr id="21" name="ZoneTexte 20">
            <a:extLst>
              <a:ext uri="{FF2B5EF4-FFF2-40B4-BE49-F238E27FC236}">
                <a16:creationId xmlns:a16="http://schemas.microsoft.com/office/drawing/2014/main" id="{28FFC7C0-3F5C-A504-9EC3-8B2BDED38F45}"/>
              </a:ext>
            </a:extLst>
          </p:cNvPr>
          <p:cNvSpPr txBox="1"/>
          <p:nvPr/>
        </p:nvSpPr>
        <p:spPr>
          <a:xfrm>
            <a:off x="244640" y="1273169"/>
            <a:ext cx="4327361" cy="2031325"/>
          </a:xfrm>
          <a:prstGeom prst="rect">
            <a:avLst/>
          </a:prstGeom>
          <a:noFill/>
        </p:spPr>
        <p:txBody>
          <a:bodyPr wrap="square">
            <a:spAutoFit/>
          </a:bodyPr>
          <a:lstStyle/>
          <a:p>
            <a:r>
              <a:rPr lang="en-US" sz="1400" dirty="0"/>
              <a:t>The </a:t>
            </a:r>
            <a:r>
              <a:rPr lang="en-US" sz="1400" b="1" u="sng" dirty="0"/>
              <a:t>number of passengers </a:t>
            </a:r>
            <a:r>
              <a:rPr lang="en-US" sz="1400" dirty="0"/>
              <a:t>allowed </a:t>
            </a:r>
            <a:r>
              <a:rPr lang="en-US" sz="1400" b="1" u="sng" dirty="0"/>
              <a:t>corresponds to the number of seating positions​</a:t>
            </a:r>
          </a:p>
          <a:p>
            <a:endParaRPr lang="en-US" sz="1400" dirty="0"/>
          </a:p>
          <a:p>
            <a:r>
              <a:rPr lang="en-US" sz="1400" dirty="0"/>
              <a:t>​When driving a school bus, </a:t>
            </a:r>
            <a:r>
              <a:rPr lang="en-US" sz="1400" b="1" u="sng" dirty="0"/>
              <a:t>you may not allow more than three school children on one seat.​</a:t>
            </a:r>
          </a:p>
          <a:p>
            <a:endParaRPr lang="en-US" sz="1400" dirty="0"/>
          </a:p>
          <a:p>
            <a:r>
              <a:rPr lang="en-US" sz="1400" dirty="0"/>
              <a:t>​There must be sufficient space </a:t>
            </a:r>
            <a:r>
              <a:rPr lang="en-US" sz="1400" b="1" u="sng" dirty="0"/>
              <a:t>for each child so that he or she can be seated safely and without blocking the aisle.​</a:t>
            </a:r>
            <a:endParaRPr lang="fr-CA" sz="1400" b="1" u="sng" dirty="0"/>
          </a:p>
        </p:txBody>
      </p:sp>
      <p:sp>
        <p:nvSpPr>
          <p:cNvPr id="22" name="ZoneTexte 21">
            <a:extLst>
              <a:ext uri="{FF2B5EF4-FFF2-40B4-BE49-F238E27FC236}">
                <a16:creationId xmlns:a16="http://schemas.microsoft.com/office/drawing/2014/main" id="{176A1CF2-8B3D-6001-E3A4-1F0EC60E9909}"/>
              </a:ext>
            </a:extLst>
          </p:cNvPr>
          <p:cNvSpPr txBox="1"/>
          <p:nvPr/>
        </p:nvSpPr>
        <p:spPr>
          <a:xfrm>
            <a:off x="4572000" y="976629"/>
            <a:ext cx="4813443" cy="369332"/>
          </a:xfrm>
          <a:prstGeom prst="rect">
            <a:avLst/>
          </a:prstGeom>
          <a:noFill/>
        </p:spPr>
        <p:txBody>
          <a:bodyPr wrap="square" rtlCol="0">
            <a:spAutoFit/>
          </a:bodyPr>
          <a:lstStyle/>
          <a:p>
            <a:r>
              <a:rPr lang="en-US" b="1" dirty="0">
                <a:solidFill>
                  <a:srgbClr val="0070C0"/>
                </a:solidFill>
              </a:rPr>
              <a:t>For buses not used to carry school children​</a:t>
            </a:r>
            <a:endParaRPr lang="fr-CA" b="1" dirty="0">
              <a:solidFill>
                <a:srgbClr val="0070C0"/>
              </a:solidFill>
            </a:endParaRPr>
          </a:p>
        </p:txBody>
      </p:sp>
      <p:sp>
        <p:nvSpPr>
          <p:cNvPr id="23" name="ZoneTexte 22">
            <a:extLst>
              <a:ext uri="{FF2B5EF4-FFF2-40B4-BE49-F238E27FC236}">
                <a16:creationId xmlns:a16="http://schemas.microsoft.com/office/drawing/2014/main" id="{265C33FB-C36D-AFAB-8CDB-B7A48DEA9797}"/>
              </a:ext>
            </a:extLst>
          </p:cNvPr>
          <p:cNvSpPr txBox="1"/>
          <p:nvPr/>
        </p:nvSpPr>
        <p:spPr>
          <a:xfrm>
            <a:off x="4572000" y="1345962"/>
            <a:ext cx="4326090" cy="2462213"/>
          </a:xfrm>
          <a:prstGeom prst="rect">
            <a:avLst/>
          </a:prstGeom>
          <a:noFill/>
        </p:spPr>
        <p:txBody>
          <a:bodyPr wrap="square" rtlCol="0">
            <a:spAutoFit/>
          </a:bodyPr>
          <a:lstStyle/>
          <a:p>
            <a:r>
              <a:rPr lang="en-US" sz="1400" dirty="0"/>
              <a:t>For buses travelling outside an urban area (such as chartered), </a:t>
            </a:r>
            <a:r>
              <a:rPr lang="en-US" sz="1400" b="1" u="sng" dirty="0"/>
              <a:t>the maximum number of passengers allowed corresponds to the number of seating positions, plus one place for a standing passenger for each row of seats. ​</a:t>
            </a:r>
          </a:p>
          <a:p>
            <a:endParaRPr lang="en-US" sz="1400" dirty="0"/>
          </a:p>
          <a:p>
            <a:r>
              <a:rPr lang="en-US" sz="1400" dirty="0"/>
              <a:t>​</a:t>
            </a:r>
          </a:p>
          <a:p>
            <a:r>
              <a:rPr lang="en-US" sz="1400" dirty="0"/>
              <a:t>For buses travelling in an urban area (such as mass transit buses), ​</a:t>
            </a:r>
          </a:p>
          <a:p>
            <a:r>
              <a:rPr lang="en-US" sz="1400" b="1" u="sng" dirty="0"/>
              <a:t>the Code sets no limit on the number of passengers allowed on board.​</a:t>
            </a:r>
            <a:endParaRPr lang="fr-CA" sz="1400" b="1" u="sng"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725" y="505857"/>
            <a:ext cx="5695315" cy="391160"/>
          </a:xfrm>
          <a:prstGeom prst="rect">
            <a:avLst/>
          </a:prstGeom>
        </p:spPr>
        <p:txBody>
          <a:bodyPr vert="horz" wrap="square" lIns="0" tIns="12700" rIns="0" bIns="0" rtlCol="0">
            <a:spAutoFit/>
          </a:bodyPr>
          <a:lstStyle/>
          <a:p>
            <a:pPr marL="12700">
              <a:lnSpc>
                <a:spcPct val="100000"/>
              </a:lnSpc>
              <a:spcBef>
                <a:spcPts val="100"/>
              </a:spcBef>
            </a:pPr>
            <a:r>
              <a:rPr lang="fr-CA" spc="-165" dirty="0"/>
              <a:t>RULES FOR THE ROAD​</a:t>
            </a:r>
            <a:endParaRPr spc="-165" dirty="0"/>
          </a:p>
        </p:txBody>
      </p:sp>
      <p:sp>
        <p:nvSpPr>
          <p:cNvPr id="5" name="object 5"/>
          <p:cNvSpPr/>
          <p:nvPr/>
        </p:nvSpPr>
        <p:spPr>
          <a:xfrm>
            <a:off x="5315675" y="1581250"/>
            <a:ext cx="3202726" cy="241744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7156649" y="4114798"/>
            <a:ext cx="1866264" cy="4445"/>
          </a:xfrm>
          <a:custGeom>
            <a:avLst/>
            <a:gdLst/>
            <a:ahLst/>
            <a:cxnLst/>
            <a:rect l="l" t="t" r="r" b="b"/>
            <a:pathLst>
              <a:path w="1866265" h="4445">
                <a:moveTo>
                  <a:pt x="0" y="0"/>
                </a:moveTo>
                <a:lnTo>
                  <a:pt x="1865699" y="3899"/>
                </a:lnTo>
              </a:path>
            </a:pathLst>
          </a:custGeom>
          <a:ln w="19049">
            <a:solidFill>
              <a:srgbClr val="01D1B7"/>
            </a:solidFill>
          </a:ln>
        </p:spPr>
        <p:txBody>
          <a:bodyPr wrap="square" lIns="0" tIns="0" rIns="0" bIns="0" rtlCol="0"/>
          <a:lstStyle/>
          <a:p>
            <a:endParaRPr/>
          </a:p>
        </p:txBody>
      </p:sp>
      <p:sp>
        <p:nvSpPr>
          <p:cNvPr id="7" name="object 7"/>
          <p:cNvSpPr/>
          <p:nvPr/>
        </p:nvSpPr>
        <p:spPr>
          <a:xfrm>
            <a:off x="8836108" y="4114116"/>
            <a:ext cx="635" cy="131445"/>
          </a:xfrm>
          <a:custGeom>
            <a:avLst/>
            <a:gdLst/>
            <a:ahLst/>
            <a:cxnLst/>
            <a:rect l="l" t="t" r="r" b="b"/>
            <a:pathLst>
              <a:path w="634" h="131445">
                <a:moveTo>
                  <a:pt x="149" y="-9524"/>
                </a:moveTo>
                <a:lnTo>
                  <a:pt x="149" y="140924"/>
                </a:lnTo>
              </a:path>
            </a:pathLst>
          </a:custGeom>
          <a:ln w="19349">
            <a:solidFill>
              <a:srgbClr val="01D1B7"/>
            </a:solidFill>
          </a:ln>
        </p:spPr>
        <p:txBody>
          <a:bodyPr wrap="square" lIns="0" tIns="0" rIns="0" bIns="0" rtlCol="0"/>
          <a:lstStyle/>
          <a:p>
            <a:endParaRPr/>
          </a:p>
        </p:txBody>
      </p:sp>
      <p:sp>
        <p:nvSpPr>
          <p:cNvPr id="8" name="object 8"/>
          <p:cNvSpPr txBox="1"/>
          <p:nvPr/>
        </p:nvSpPr>
        <p:spPr>
          <a:xfrm>
            <a:off x="7511850" y="4120648"/>
            <a:ext cx="1519555"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1D1B7"/>
                </a:solidFill>
                <a:latin typeface="Arial"/>
                <a:cs typeface="Arial"/>
              </a:rPr>
              <a:t>Conduire </a:t>
            </a:r>
            <a:r>
              <a:rPr sz="800" spc="25" dirty="0">
                <a:solidFill>
                  <a:srgbClr val="01D1B7"/>
                </a:solidFill>
                <a:latin typeface="Arial"/>
                <a:cs typeface="Arial"/>
              </a:rPr>
              <a:t>un </a:t>
            </a:r>
            <a:r>
              <a:rPr sz="800" spc="10" dirty="0">
                <a:solidFill>
                  <a:srgbClr val="01D1B7"/>
                </a:solidFill>
                <a:latin typeface="Arial"/>
                <a:cs typeface="Arial"/>
              </a:rPr>
              <a:t>véhicule </a:t>
            </a:r>
            <a:r>
              <a:rPr sz="800" spc="35" dirty="0">
                <a:solidFill>
                  <a:srgbClr val="01D1B7"/>
                </a:solidFill>
                <a:latin typeface="Arial"/>
                <a:cs typeface="Arial"/>
              </a:rPr>
              <a:t>lourd</a:t>
            </a:r>
            <a:r>
              <a:rPr sz="800" spc="50" dirty="0">
                <a:solidFill>
                  <a:srgbClr val="01D1B7"/>
                </a:solidFill>
                <a:latin typeface="Arial"/>
                <a:cs typeface="Arial"/>
              </a:rPr>
              <a:t> </a:t>
            </a:r>
            <a:r>
              <a:rPr sz="800" spc="-25" dirty="0">
                <a:solidFill>
                  <a:srgbClr val="01D1B7"/>
                </a:solidFill>
                <a:latin typeface="Arial"/>
                <a:cs typeface="Arial"/>
              </a:rPr>
              <a:t>183</a:t>
            </a:r>
            <a:endParaRPr sz="800">
              <a:latin typeface="Arial"/>
              <a:cs typeface="Arial"/>
            </a:endParaRPr>
          </a:p>
        </p:txBody>
      </p:sp>
      <p:sp>
        <p:nvSpPr>
          <p:cNvPr id="9" name="object 9"/>
          <p:cNvSpPr txBox="1">
            <a:spLocks noGrp="1"/>
          </p:cNvSpPr>
          <p:nvPr>
            <p:ph type="ftr" sz="quarter" idx="5"/>
          </p:nvPr>
        </p:nvSpPr>
        <p:spPr>
          <a:prstGeom prst="rect">
            <a:avLst/>
          </a:prstGeom>
        </p:spPr>
        <p:txBody>
          <a:bodyPr vert="horz" wrap="square" lIns="0" tIns="7620" rIns="0" bIns="0" rtlCol="0">
            <a:spAutoFit/>
          </a:bodyPr>
          <a:lstStyle/>
          <a:p>
            <a:pPr marL="12700" marR="5080" indent="17780">
              <a:lnSpc>
                <a:spcPts val="830"/>
              </a:lnSpc>
              <a:spcBef>
                <a:spcPts val="60"/>
              </a:spcBef>
            </a:pPr>
            <a:r>
              <a:rPr spc="-5" dirty="0"/>
              <a:t>Commission scolaire  </a:t>
            </a:r>
            <a:r>
              <a:rPr dirty="0"/>
              <a:t>de </a:t>
            </a:r>
            <a:r>
              <a:rPr spc="-5" dirty="0"/>
              <a:t>la</a:t>
            </a:r>
            <a:r>
              <a:rPr spc="-85" dirty="0"/>
              <a:t> </a:t>
            </a:r>
            <a:r>
              <a:rPr spc="-5" dirty="0"/>
              <a:t>Rivière-du-Nord</a:t>
            </a:r>
          </a:p>
        </p:txBody>
      </p:sp>
      <p:sp>
        <p:nvSpPr>
          <p:cNvPr id="10" name="object 10"/>
          <p:cNvSpPr txBox="1">
            <a:spLocks noGrp="1"/>
          </p:cNvSpPr>
          <p:nvPr>
            <p:ph type="dt" sz="half" idx="6"/>
          </p:nvPr>
        </p:nvSpPr>
        <p:spPr>
          <a:prstGeom prst="rect">
            <a:avLst/>
          </a:prstGeom>
        </p:spPr>
        <p:txBody>
          <a:bodyPr vert="horz" wrap="square" lIns="0" tIns="12700" rIns="0" bIns="0" rtlCol="0">
            <a:spAutoFit/>
          </a:bodyPr>
          <a:lstStyle/>
          <a:p>
            <a:pPr marL="12700">
              <a:lnSpc>
                <a:spcPct val="100000"/>
              </a:lnSpc>
              <a:spcBef>
                <a:spcPts val="100"/>
              </a:spcBef>
            </a:pPr>
            <a:r>
              <a:rPr spc="-5" dirty="0"/>
              <a:t>ÇA</a:t>
            </a:r>
            <a:r>
              <a:rPr spc="-100" dirty="0"/>
              <a:t> </a:t>
            </a:r>
            <a:r>
              <a:rPr spc="-5" dirty="0"/>
              <a:t>ROULE</a:t>
            </a:r>
            <a:r>
              <a:rPr spc="-85" dirty="0"/>
              <a:t> </a:t>
            </a:r>
            <a:r>
              <a:rPr spc="-50" dirty="0"/>
              <a:t>!</a:t>
            </a:r>
          </a:p>
        </p:txBody>
      </p:sp>
      <p:sp>
        <p:nvSpPr>
          <p:cNvPr id="12" name="ZoneTexte 11">
            <a:extLst>
              <a:ext uri="{FF2B5EF4-FFF2-40B4-BE49-F238E27FC236}">
                <a16:creationId xmlns:a16="http://schemas.microsoft.com/office/drawing/2014/main" id="{1C37F452-9877-715A-6C52-2C67870490DF}"/>
              </a:ext>
            </a:extLst>
          </p:cNvPr>
          <p:cNvSpPr txBox="1"/>
          <p:nvPr/>
        </p:nvSpPr>
        <p:spPr>
          <a:xfrm>
            <a:off x="304800" y="1144801"/>
            <a:ext cx="6558475" cy="369332"/>
          </a:xfrm>
          <a:prstGeom prst="rect">
            <a:avLst/>
          </a:prstGeom>
          <a:noFill/>
        </p:spPr>
        <p:txBody>
          <a:bodyPr wrap="square">
            <a:spAutoFit/>
          </a:bodyPr>
          <a:lstStyle/>
          <a:p>
            <a:r>
              <a:rPr lang="en-US" b="1" dirty="0">
                <a:solidFill>
                  <a:srgbClr val="0070C0"/>
                </a:solidFill>
              </a:rPr>
              <a:t>Picking up and dropping off passengers​</a:t>
            </a:r>
            <a:endParaRPr lang="fr-CA" b="1" dirty="0">
              <a:solidFill>
                <a:srgbClr val="0070C0"/>
              </a:solidFill>
            </a:endParaRPr>
          </a:p>
        </p:txBody>
      </p:sp>
      <p:sp>
        <p:nvSpPr>
          <p:cNvPr id="14" name="ZoneTexte 13">
            <a:extLst>
              <a:ext uri="{FF2B5EF4-FFF2-40B4-BE49-F238E27FC236}">
                <a16:creationId xmlns:a16="http://schemas.microsoft.com/office/drawing/2014/main" id="{F69CB7C4-831D-5652-7435-7DA90B78DCF3}"/>
              </a:ext>
            </a:extLst>
          </p:cNvPr>
          <p:cNvSpPr txBox="1"/>
          <p:nvPr/>
        </p:nvSpPr>
        <p:spPr>
          <a:xfrm>
            <a:off x="228600" y="1581250"/>
            <a:ext cx="5087075" cy="1384995"/>
          </a:xfrm>
          <a:prstGeom prst="rect">
            <a:avLst/>
          </a:prstGeom>
          <a:noFill/>
        </p:spPr>
        <p:txBody>
          <a:bodyPr wrap="square">
            <a:spAutoFit/>
          </a:bodyPr>
          <a:lstStyle/>
          <a:p>
            <a:pPr algn="just"/>
            <a:r>
              <a:rPr lang="en-US" sz="1400" b="1" u="sng" dirty="0"/>
              <a:t>Before picking up or dropping off </a:t>
            </a:r>
            <a:r>
              <a:rPr lang="en-US" sz="1400" dirty="0"/>
              <a:t>passengers, </a:t>
            </a:r>
            <a:r>
              <a:rPr lang="en-US" sz="1400" b="1" u="sng" dirty="0"/>
              <a:t>you must pull over and come to a full stop </a:t>
            </a:r>
            <a:r>
              <a:rPr lang="en-US" sz="1400" dirty="0"/>
              <a:t>on the far right-hand side of the road or in a special area designated for that purpose.. ​</a:t>
            </a:r>
          </a:p>
          <a:p>
            <a:pPr algn="just"/>
            <a:endParaRPr lang="en-US" sz="1400" dirty="0"/>
          </a:p>
          <a:p>
            <a:pPr algn="just"/>
            <a:r>
              <a:rPr lang="en-US" sz="1400" dirty="0"/>
              <a:t>​</a:t>
            </a:r>
            <a:r>
              <a:rPr lang="en-US" sz="1400" b="1" u="sng" dirty="0"/>
              <a:t>Once you have stopped</a:t>
            </a:r>
            <a:r>
              <a:rPr lang="en-US" sz="1400" dirty="0"/>
              <a:t>, you may </a:t>
            </a:r>
            <a:r>
              <a:rPr lang="en-US" sz="1400" b="1" u="sng" dirty="0"/>
              <a:t>not open your door until you have made sure that it is safe to do so.​</a:t>
            </a:r>
            <a:endParaRPr lang="fr-CA" sz="1400" b="1" u="sng"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725" y="439232"/>
            <a:ext cx="3258820" cy="391160"/>
          </a:xfrm>
          <a:prstGeom prst="rect">
            <a:avLst/>
          </a:prstGeom>
        </p:spPr>
        <p:txBody>
          <a:bodyPr vert="horz" wrap="square" lIns="0" tIns="12700" rIns="0" bIns="0" rtlCol="0">
            <a:spAutoFit/>
          </a:bodyPr>
          <a:lstStyle/>
          <a:p>
            <a:pPr marL="12700">
              <a:lnSpc>
                <a:spcPct val="100000"/>
              </a:lnSpc>
              <a:spcBef>
                <a:spcPts val="100"/>
              </a:spcBef>
            </a:pPr>
            <a:r>
              <a:rPr lang="fr-CA" spc="-75" dirty="0" err="1"/>
              <a:t>While</a:t>
            </a:r>
            <a:r>
              <a:rPr lang="fr-CA" spc="-75" dirty="0"/>
              <a:t> </a:t>
            </a:r>
            <a:r>
              <a:rPr lang="fr-CA" spc="-75" dirty="0" err="1"/>
              <a:t>driving</a:t>
            </a:r>
            <a:r>
              <a:rPr lang="fr-CA" spc="-75" dirty="0"/>
              <a:t>​</a:t>
            </a:r>
            <a:endParaRPr spc="-75" dirty="0"/>
          </a:p>
        </p:txBody>
      </p:sp>
      <p:sp>
        <p:nvSpPr>
          <p:cNvPr id="3" name="object 3"/>
          <p:cNvSpPr txBox="1"/>
          <p:nvPr/>
        </p:nvSpPr>
        <p:spPr>
          <a:xfrm>
            <a:off x="384725" y="998978"/>
            <a:ext cx="8020684" cy="2853986"/>
          </a:xfrm>
          <a:prstGeom prst="rect">
            <a:avLst/>
          </a:prstGeom>
        </p:spPr>
        <p:txBody>
          <a:bodyPr vert="horz" wrap="square" lIns="0" tIns="19685" rIns="0" bIns="0" rtlCol="0">
            <a:spAutoFit/>
          </a:bodyPr>
          <a:lstStyle/>
          <a:p>
            <a:pPr>
              <a:lnSpc>
                <a:spcPct val="100000"/>
              </a:lnSpc>
            </a:pPr>
            <a:r>
              <a:rPr lang="en-US" sz="1300" b="1" u="sng" dirty="0">
                <a:latin typeface="Arial"/>
                <a:cs typeface="Arial"/>
              </a:rPr>
              <a:t>There are various traffic rules </a:t>
            </a:r>
            <a:r>
              <a:rPr lang="en-US" sz="1300" dirty="0">
                <a:latin typeface="Arial"/>
                <a:cs typeface="Arial"/>
              </a:rPr>
              <a:t>bus drivers must obey </a:t>
            </a:r>
            <a:r>
              <a:rPr lang="en-US" sz="1300" b="1" u="sng" dirty="0">
                <a:latin typeface="Arial"/>
                <a:cs typeface="Arial"/>
              </a:rPr>
              <a:t>to protect the safety of their passengers and other road users. For example:​</a:t>
            </a:r>
            <a:endParaRPr sz="1300" b="1" u="sng" dirty="0">
              <a:latin typeface="Arial"/>
              <a:cs typeface="Arial"/>
            </a:endParaRPr>
          </a:p>
          <a:p>
            <a:pPr marL="285750" indent="-285750">
              <a:lnSpc>
                <a:spcPct val="100000"/>
              </a:lnSpc>
              <a:spcBef>
                <a:spcPts val="50"/>
              </a:spcBef>
              <a:buFont typeface="Wingdings" panose="05000000000000000000" pitchFamily="2" charset="2"/>
              <a:buChar char="Ø"/>
            </a:pPr>
            <a:r>
              <a:rPr lang="en-US" sz="1400" b="1" u="sng" dirty="0">
                <a:latin typeface="Arial"/>
                <a:cs typeface="Arial"/>
              </a:rPr>
              <a:t>You may not drive on after stopping if anyone is leaning </a:t>
            </a:r>
            <a:r>
              <a:rPr lang="en-US" sz="1400" dirty="0">
                <a:latin typeface="Arial"/>
                <a:cs typeface="Arial"/>
              </a:rPr>
              <a:t>against the outside </a:t>
            </a:r>
            <a:r>
              <a:rPr lang="en-US" sz="1400" b="1" u="sng" dirty="0">
                <a:latin typeface="Arial"/>
                <a:cs typeface="Arial"/>
              </a:rPr>
              <a:t>of the bus </a:t>
            </a:r>
            <a:r>
              <a:rPr lang="en-US" sz="1400" dirty="0">
                <a:latin typeface="Arial"/>
                <a:cs typeface="Arial"/>
              </a:rPr>
              <a:t>(the bumper, for example);​</a:t>
            </a:r>
          </a:p>
          <a:p>
            <a:pPr marL="285750" indent="-285750">
              <a:lnSpc>
                <a:spcPct val="100000"/>
              </a:lnSpc>
              <a:spcBef>
                <a:spcPts val="50"/>
              </a:spcBef>
              <a:buFont typeface="Wingdings" panose="05000000000000000000" pitchFamily="2" charset="2"/>
              <a:buChar char="Ø"/>
            </a:pPr>
            <a:endParaRPr lang="en-US" sz="1400" dirty="0">
              <a:latin typeface="Arial"/>
              <a:cs typeface="Arial"/>
            </a:endParaRPr>
          </a:p>
          <a:p>
            <a:pPr marL="285750" indent="-285750">
              <a:lnSpc>
                <a:spcPct val="100000"/>
              </a:lnSpc>
              <a:spcBef>
                <a:spcPts val="50"/>
              </a:spcBef>
              <a:buFont typeface="Wingdings" panose="05000000000000000000" pitchFamily="2" charset="2"/>
              <a:buChar char="Ø"/>
            </a:pPr>
            <a:r>
              <a:rPr lang="en-US" sz="1400" dirty="0">
                <a:latin typeface="Arial"/>
                <a:cs typeface="Arial"/>
              </a:rPr>
              <a:t>​</a:t>
            </a:r>
            <a:r>
              <a:rPr lang="en-US" sz="1400" b="1" u="sng" dirty="0">
                <a:latin typeface="Arial"/>
                <a:cs typeface="Arial"/>
              </a:rPr>
              <a:t>Before driving on</a:t>
            </a:r>
            <a:r>
              <a:rPr lang="en-US" sz="1400" dirty="0">
                <a:latin typeface="Arial"/>
                <a:cs typeface="Arial"/>
              </a:rPr>
              <a:t>, you must make sure that none of the passengers you have just dropped off is at risk of being struck by the bus or getting caught underneath it.​</a:t>
            </a:r>
          </a:p>
          <a:p>
            <a:pPr marL="285750" indent="-285750">
              <a:lnSpc>
                <a:spcPct val="100000"/>
              </a:lnSpc>
              <a:spcBef>
                <a:spcPts val="50"/>
              </a:spcBef>
              <a:buFont typeface="Wingdings" panose="05000000000000000000" pitchFamily="2" charset="2"/>
              <a:buChar char="Ø"/>
            </a:pPr>
            <a:endParaRPr lang="en-US" sz="1400" dirty="0">
              <a:latin typeface="Arial"/>
              <a:cs typeface="Arial"/>
            </a:endParaRPr>
          </a:p>
          <a:p>
            <a:pPr marL="285750" indent="-285750">
              <a:lnSpc>
                <a:spcPct val="100000"/>
              </a:lnSpc>
              <a:spcBef>
                <a:spcPts val="50"/>
              </a:spcBef>
              <a:buFont typeface="Wingdings" panose="05000000000000000000" pitchFamily="2" charset="2"/>
              <a:buChar char="Ø"/>
            </a:pPr>
            <a:r>
              <a:rPr lang="en-US" sz="1400" dirty="0">
                <a:latin typeface="Arial"/>
                <a:cs typeface="Arial"/>
              </a:rPr>
              <a:t>​</a:t>
            </a:r>
            <a:r>
              <a:rPr lang="en-US" sz="1400" b="1" u="sng" dirty="0">
                <a:latin typeface="Arial"/>
                <a:cs typeface="Arial"/>
              </a:rPr>
              <a:t>On roads within city limits where the posted speed limit is under 70 km/h, a bus has the right of way when pulling back into the lane it was using before it stopped</a:t>
            </a:r>
            <a:r>
              <a:rPr lang="en-US" sz="1400" dirty="0">
                <a:latin typeface="Arial"/>
                <a:cs typeface="Arial"/>
              </a:rPr>
              <a:t>. Nevertheless, you must </a:t>
            </a:r>
            <a:r>
              <a:rPr lang="en-US" sz="1400" b="1" u="sng" dirty="0">
                <a:latin typeface="Arial"/>
                <a:cs typeface="Arial"/>
              </a:rPr>
              <a:t>use good judgment at all times and </a:t>
            </a:r>
            <a:r>
              <a:rPr lang="en-US" sz="1400" dirty="0">
                <a:latin typeface="Arial"/>
                <a:cs typeface="Arial"/>
              </a:rPr>
              <a:t>make sure you can pull back into your lane without endangering other road users. This means that before pulling away from the curb, you must make sure the way is clear and click on your turn signal lights. </a:t>
            </a:r>
            <a:endParaRPr sz="1400" dirty="0">
              <a:latin typeface="Arial"/>
              <a:cs typeface="Arial"/>
            </a:endParaRPr>
          </a:p>
        </p:txBody>
      </p:sp>
      <p:sp>
        <p:nvSpPr>
          <p:cNvPr id="4" name="object 4"/>
          <p:cNvSpPr/>
          <p:nvPr/>
        </p:nvSpPr>
        <p:spPr>
          <a:xfrm>
            <a:off x="7156649" y="4114798"/>
            <a:ext cx="1866264" cy="4445"/>
          </a:xfrm>
          <a:custGeom>
            <a:avLst/>
            <a:gdLst/>
            <a:ahLst/>
            <a:cxnLst/>
            <a:rect l="l" t="t" r="r" b="b"/>
            <a:pathLst>
              <a:path w="1866265" h="4445">
                <a:moveTo>
                  <a:pt x="0" y="0"/>
                </a:moveTo>
                <a:lnTo>
                  <a:pt x="1865699" y="3899"/>
                </a:lnTo>
              </a:path>
            </a:pathLst>
          </a:custGeom>
          <a:ln w="19049">
            <a:solidFill>
              <a:srgbClr val="01D1B7"/>
            </a:solidFill>
          </a:ln>
        </p:spPr>
        <p:txBody>
          <a:bodyPr wrap="square" lIns="0" tIns="0" rIns="0" bIns="0" rtlCol="0"/>
          <a:lstStyle/>
          <a:p>
            <a:endParaRPr/>
          </a:p>
        </p:txBody>
      </p:sp>
      <p:sp>
        <p:nvSpPr>
          <p:cNvPr id="5" name="object 5"/>
          <p:cNvSpPr/>
          <p:nvPr/>
        </p:nvSpPr>
        <p:spPr>
          <a:xfrm>
            <a:off x="8836108" y="4114116"/>
            <a:ext cx="635" cy="131445"/>
          </a:xfrm>
          <a:custGeom>
            <a:avLst/>
            <a:gdLst/>
            <a:ahLst/>
            <a:cxnLst/>
            <a:rect l="l" t="t" r="r" b="b"/>
            <a:pathLst>
              <a:path w="634" h="131445">
                <a:moveTo>
                  <a:pt x="149" y="-9524"/>
                </a:moveTo>
                <a:lnTo>
                  <a:pt x="149" y="140924"/>
                </a:lnTo>
              </a:path>
            </a:pathLst>
          </a:custGeom>
          <a:ln w="19349">
            <a:solidFill>
              <a:srgbClr val="01D1B7"/>
            </a:solidFill>
          </a:ln>
        </p:spPr>
        <p:txBody>
          <a:bodyPr wrap="square" lIns="0" tIns="0" rIns="0" bIns="0" rtlCol="0"/>
          <a:lstStyle/>
          <a:p>
            <a:endParaRPr/>
          </a:p>
        </p:txBody>
      </p:sp>
      <p:sp>
        <p:nvSpPr>
          <p:cNvPr id="6" name="object 6"/>
          <p:cNvSpPr txBox="1"/>
          <p:nvPr/>
        </p:nvSpPr>
        <p:spPr>
          <a:xfrm>
            <a:off x="7511850" y="4120648"/>
            <a:ext cx="1520825"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1D1B7"/>
                </a:solidFill>
                <a:latin typeface="Arial"/>
                <a:cs typeface="Arial"/>
              </a:rPr>
              <a:t>Conduire </a:t>
            </a:r>
            <a:r>
              <a:rPr sz="800" spc="25" dirty="0">
                <a:solidFill>
                  <a:srgbClr val="01D1B7"/>
                </a:solidFill>
                <a:latin typeface="Arial"/>
                <a:cs typeface="Arial"/>
              </a:rPr>
              <a:t>un </a:t>
            </a:r>
            <a:r>
              <a:rPr sz="800" spc="10" dirty="0">
                <a:solidFill>
                  <a:srgbClr val="01D1B7"/>
                </a:solidFill>
                <a:latin typeface="Arial"/>
                <a:cs typeface="Arial"/>
              </a:rPr>
              <a:t>véhicule </a:t>
            </a:r>
            <a:r>
              <a:rPr sz="800" spc="35" dirty="0">
                <a:solidFill>
                  <a:srgbClr val="01D1B7"/>
                </a:solidFill>
                <a:latin typeface="Arial"/>
                <a:cs typeface="Arial"/>
              </a:rPr>
              <a:t>lourd</a:t>
            </a:r>
            <a:r>
              <a:rPr sz="800" spc="45" dirty="0">
                <a:solidFill>
                  <a:srgbClr val="01D1B7"/>
                </a:solidFill>
                <a:latin typeface="Arial"/>
                <a:cs typeface="Arial"/>
              </a:rPr>
              <a:t> </a:t>
            </a:r>
            <a:r>
              <a:rPr sz="800" spc="-20" dirty="0">
                <a:solidFill>
                  <a:srgbClr val="01D1B7"/>
                </a:solidFill>
                <a:latin typeface="Arial"/>
                <a:cs typeface="Arial"/>
              </a:rPr>
              <a:t>184</a:t>
            </a:r>
            <a:endParaRPr sz="80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7620" rIns="0" bIns="0" rtlCol="0">
            <a:spAutoFit/>
          </a:bodyPr>
          <a:lstStyle/>
          <a:p>
            <a:pPr marL="12700" marR="5080" indent="17780">
              <a:lnSpc>
                <a:spcPts val="830"/>
              </a:lnSpc>
              <a:spcBef>
                <a:spcPts val="60"/>
              </a:spcBef>
            </a:pPr>
            <a:r>
              <a:rPr spc="-5" dirty="0"/>
              <a:t>Commission scolaire  </a:t>
            </a:r>
            <a:r>
              <a:rPr dirty="0"/>
              <a:t>de </a:t>
            </a:r>
            <a:r>
              <a:rPr spc="-5" dirty="0"/>
              <a:t>la</a:t>
            </a:r>
            <a:r>
              <a:rPr spc="-85" dirty="0"/>
              <a:t> </a:t>
            </a:r>
            <a:r>
              <a:rPr spc="-5" dirty="0"/>
              <a:t>Rivière-du-Nord</a:t>
            </a:r>
          </a:p>
        </p:txBody>
      </p:sp>
      <p:sp>
        <p:nvSpPr>
          <p:cNvPr id="8" name="object 8"/>
          <p:cNvSpPr txBox="1">
            <a:spLocks noGrp="1"/>
          </p:cNvSpPr>
          <p:nvPr>
            <p:ph type="dt" sz="half" idx="6"/>
          </p:nvPr>
        </p:nvSpPr>
        <p:spPr>
          <a:prstGeom prst="rect">
            <a:avLst/>
          </a:prstGeom>
        </p:spPr>
        <p:txBody>
          <a:bodyPr vert="horz" wrap="square" lIns="0" tIns="12700" rIns="0" bIns="0" rtlCol="0">
            <a:spAutoFit/>
          </a:bodyPr>
          <a:lstStyle/>
          <a:p>
            <a:pPr marL="12700">
              <a:lnSpc>
                <a:spcPct val="100000"/>
              </a:lnSpc>
              <a:spcBef>
                <a:spcPts val="100"/>
              </a:spcBef>
            </a:pPr>
            <a:r>
              <a:rPr spc="-5" dirty="0"/>
              <a:t>ÇA</a:t>
            </a:r>
            <a:r>
              <a:rPr spc="-100" dirty="0"/>
              <a:t> </a:t>
            </a:r>
            <a:r>
              <a:rPr spc="-5" dirty="0"/>
              <a:t>ROULE</a:t>
            </a:r>
            <a:r>
              <a:rPr spc="-85" dirty="0"/>
              <a:t> </a:t>
            </a:r>
            <a:r>
              <a:rPr spc="-50"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725" y="439232"/>
            <a:ext cx="4241800" cy="391160"/>
          </a:xfrm>
          <a:prstGeom prst="rect">
            <a:avLst/>
          </a:prstGeom>
        </p:spPr>
        <p:txBody>
          <a:bodyPr vert="horz" wrap="square" lIns="0" tIns="12700" rIns="0" bIns="0" rtlCol="0">
            <a:spAutoFit/>
          </a:bodyPr>
          <a:lstStyle/>
          <a:p>
            <a:pPr marL="12700">
              <a:lnSpc>
                <a:spcPct val="100000"/>
              </a:lnSpc>
              <a:spcBef>
                <a:spcPts val="100"/>
              </a:spcBef>
            </a:pPr>
            <a:r>
              <a:rPr lang="fr-CA" spc="-80" dirty="0" err="1"/>
              <a:t>While</a:t>
            </a:r>
            <a:r>
              <a:rPr lang="fr-CA" spc="-80" dirty="0"/>
              <a:t> </a:t>
            </a:r>
            <a:r>
              <a:rPr lang="fr-CA" spc="-80" dirty="0" err="1"/>
              <a:t>driving</a:t>
            </a:r>
            <a:r>
              <a:rPr lang="fr-CA" spc="-80" dirty="0"/>
              <a:t> (</a:t>
            </a:r>
            <a:r>
              <a:rPr lang="fr-CA" spc="-80" dirty="0" err="1"/>
              <a:t>next</a:t>
            </a:r>
            <a:r>
              <a:rPr lang="fr-CA" spc="-80" dirty="0"/>
              <a:t>)​</a:t>
            </a:r>
            <a:endParaRPr spc="-80" dirty="0"/>
          </a:p>
        </p:txBody>
      </p:sp>
      <p:sp>
        <p:nvSpPr>
          <p:cNvPr id="3" name="object 3"/>
          <p:cNvSpPr txBox="1"/>
          <p:nvPr/>
        </p:nvSpPr>
        <p:spPr>
          <a:xfrm>
            <a:off x="337000" y="1093304"/>
            <a:ext cx="5028565" cy="2866810"/>
          </a:xfrm>
          <a:prstGeom prst="rect">
            <a:avLst/>
          </a:prstGeom>
        </p:spPr>
        <p:txBody>
          <a:bodyPr vert="horz" wrap="square" lIns="0" tIns="19685" rIns="0" bIns="0" rtlCol="0">
            <a:spAutoFit/>
          </a:bodyPr>
          <a:lstStyle/>
          <a:p>
            <a:pPr marL="393700" marR="5080" indent="-381000" algn="just">
              <a:lnSpc>
                <a:spcPts val="1430"/>
              </a:lnSpc>
              <a:spcBef>
                <a:spcPts val="155"/>
              </a:spcBef>
              <a:buFont typeface="MS PGothic"/>
              <a:buChar char="➢"/>
              <a:tabLst>
                <a:tab pos="393700" algn="l"/>
              </a:tabLst>
            </a:pPr>
            <a:r>
              <a:rPr lang="en-US" sz="1200" b="1" u="sng" dirty="0">
                <a:latin typeface="Arial"/>
                <a:cs typeface="Arial"/>
              </a:rPr>
              <a:t>At level crossings</a:t>
            </a:r>
            <a:r>
              <a:rPr lang="en-US" sz="1200" dirty="0">
                <a:latin typeface="Arial"/>
                <a:cs typeface="Arial"/>
              </a:rPr>
              <a:t>, you must slow down and make sure you can stop without endangering other road users. </a:t>
            </a:r>
            <a:r>
              <a:rPr lang="en-US" sz="1200" b="1" u="sng" dirty="0">
                <a:latin typeface="Arial"/>
                <a:cs typeface="Arial"/>
              </a:rPr>
              <a:t>You must stop your vehicle at least 5 m from the crossing, and you may not proceed until there is enough room between you and any vehicle ahead of your bus for you to clear the crossing completely, </a:t>
            </a:r>
            <a:r>
              <a:rPr lang="en-US" sz="1200" dirty="0">
                <a:latin typeface="Arial"/>
                <a:cs typeface="Arial"/>
              </a:rPr>
              <a:t>regardless of any traffic lights. You are exempted from this obligation only if there is an EXEMPT sign posted.;​</a:t>
            </a:r>
          </a:p>
          <a:p>
            <a:pPr marL="393700" marR="5080" indent="-381000" algn="just">
              <a:lnSpc>
                <a:spcPts val="1430"/>
              </a:lnSpc>
              <a:spcBef>
                <a:spcPts val="155"/>
              </a:spcBef>
              <a:buFont typeface="MS PGothic"/>
              <a:buChar char="➢"/>
              <a:tabLst>
                <a:tab pos="393700" algn="l"/>
              </a:tabLst>
            </a:pPr>
            <a:endParaRPr lang="en-US" sz="1200" dirty="0">
              <a:latin typeface="Arial"/>
              <a:cs typeface="Arial"/>
            </a:endParaRPr>
          </a:p>
          <a:p>
            <a:pPr marL="393700" marR="5080" indent="-381000" algn="just">
              <a:lnSpc>
                <a:spcPts val="1430"/>
              </a:lnSpc>
              <a:spcBef>
                <a:spcPts val="155"/>
              </a:spcBef>
              <a:buFont typeface="MS PGothic"/>
              <a:buChar char="➢"/>
              <a:tabLst>
                <a:tab pos="393700" algn="l"/>
              </a:tabLst>
            </a:pPr>
            <a:endParaRPr lang="en-US" sz="1200" dirty="0">
              <a:latin typeface="Arial"/>
              <a:cs typeface="Arial"/>
            </a:endParaRPr>
          </a:p>
          <a:p>
            <a:pPr marL="393700" marR="5080" indent="-381000" algn="just">
              <a:lnSpc>
                <a:spcPts val="1430"/>
              </a:lnSpc>
              <a:spcBef>
                <a:spcPts val="155"/>
              </a:spcBef>
              <a:buFont typeface="MS PGothic"/>
              <a:buChar char="➢"/>
              <a:tabLst>
                <a:tab pos="393700" algn="l"/>
              </a:tabLst>
            </a:pPr>
            <a:endParaRPr lang="en-US" sz="1200" dirty="0">
              <a:latin typeface="Arial"/>
              <a:cs typeface="Arial"/>
            </a:endParaRPr>
          </a:p>
          <a:p>
            <a:pPr marL="393700" marR="5080" indent="-381000" algn="just">
              <a:lnSpc>
                <a:spcPts val="1430"/>
              </a:lnSpc>
              <a:spcBef>
                <a:spcPts val="155"/>
              </a:spcBef>
              <a:buFont typeface="MS PGothic"/>
              <a:buChar char="➢"/>
              <a:tabLst>
                <a:tab pos="393700" algn="l"/>
              </a:tabLst>
            </a:pPr>
            <a:r>
              <a:rPr lang="en-US" sz="1200" dirty="0">
                <a:latin typeface="Arial"/>
                <a:cs typeface="Arial"/>
              </a:rPr>
              <a:t>Even though buses are subject to mechanical inspection rules, you do not have to stop at inspection stations, unless the bus is hauling a trailer.;​</a:t>
            </a:r>
          </a:p>
          <a:p>
            <a:pPr marL="393700" marR="5080" indent="-381000" algn="just">
              <a:lnSpc>
                <a:spcPts val="1430"/>
              </a:lnSpc>
              <a:spcBef>
                <a:spcPts val="155"/>
              </a:spcBef>
              <a:buFont typeface="MS PGothic"/>
              <a:buChar char="➢"/>
              <a:tabLst>
                <a:tab pos="393700" algn="l"/>
              </a:tabLst>
            </a:pPr>
            <a:endParaRPr lang="en-US" sz="1200" dirty="0">
              <a:latin typeface="Arial"/>
              <a:cs typeface="Arial"/>
            </a:endParaRPr>
          </a:p>
          <a:p>
            <a:pPr marL="12700" marR="5080" algn="just">
              <a:lnSpc>
                <a:spcPts val="1430"/>
              </a:lnSpc>
              <a:spcBef>
                <a:spcPts val="155"/>
              </a:spcBef>
              <a:tabLst>
                <a:tab pos="393700" algn="l"/>
              </a:tabLst>
            </a:pPr>
            <a:endParaRPr sz="1200" dirty="0">
              <a:latin typeface="Arial"/>
              <a:cs typeface="Arial"/>
            </a:endParaRPr>
          </a:p>
        </p:txBody>
      </p:sp>
      <p:sp>
        <p:nvSpPr>
          <p:cNvPr id="4" name="object 4"/>
          <p:cNvSpPr/>
          <p:nvPr/>
        </p:nvSpPr>
        <p:spPr>
          <a:xfrm>
            <a:off x="5723725" y="1150325"/>
            <a:ext cx="1519474" cy="151947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526749" y="1187114"/>
            <a:ext cx="1200273" cy="147159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156649" y="4114798"/>
            <a:ext cx="1866264" cy="4445"/>
          </a:xfrm>
          <a:custGeom>
            <a:avLst/>
            <a:gdLst/>
            <a:ahLst/>
            <a:cxnLst/>
            <a:rect l="l" t="t" r="r" b="b"/>
            <a:pathLst>
              <a:path w="1866265" h="4445">
                <a:moveTo>
                  <a:pt x="0" y="0"/>
                </a:moveTo>
                <a:lnTo>
                  <a:pt x="1865699" y="3899"/>
                </a:lnTo>
              </a:path>
            </a:pathLst>
          </a:custGeom>
          <a:ln w="19049">
            <a:solidFill>
              <a:srgbClr val="01D1B7"/>
            </a:solidFill>
          </a:ln>
        </p:spPr>
        <p:txBody>
          <a:bodyPr wrap="square" lIns="0" tIns="0" rIns="0" bIns="0" rtlCol="0"/>
          <a:lstStyle/>
          <a:p>
            <a:endParaRPr/>
          </a:p>
        </p:txBody>
      </p:sp>
      <p:sp>
        <p:nvSpPr>
          <p:cNvPr id="7" name="object 7"/>
          <p:cNvSpPr/>
          <p:nvPr/>
        </p:nvSpPr>
        <p:spPr>
          <a:xfrm>
            <a:off x="8836108" y="4114116"/>
            <a:ext cx="635" cy="131445"/>
          </a:xfrm>
          <a:custGeom>
            <a:avLst/>
            <a:gdLst/>
            <a:ahLst/>
            <a:cxnLst/>
            <a:rect l="l" t="t" r="r" b="b"/>
            <a:pathLst>
              <a:path w="634" h="131445">
                <a:moveTo>
                  <a:pt x="149" y="-9524"/>
                </a:moveTo>
                <a:lnTo>
                  <a:pt x="149" y="140924"/>
                </a:lnTo>
              </a:path>
            </a:pathLst>
          </a:custGeom>
          <a:ln w="19349">
            <a:solidFill>
              <a:srgbClr val="01D1B7"/>
            </a:solidFill>
          </a:ln>
        </p:spPr>
        <p:txBody>
          <a:bodyPr wrap="square" lIns="0" tIns="0" rIns="0" bIns="0" rtlCol="0"/>
          <a:lstStyle/>
          <a:p>
            <a:endParaRPr/>
          </a:p>
        </p:txBody>
      </p:sp>
      <p:sp>
        <p:nvSpPr>
          <p:cNvPr id="8" name="object 8"/>
          <p:cNvSpPr txBox="1"/>
          <p:nvPr/>
        </p:nvSpPr>
        <p:spPr>
          <a:xfrm>
            <a:off x="7511850" y="4120648"/>
            <a:ext cx="1524000"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1D1B7"/>
                </a:solidFill>
                <a:latin typeface="Arial"/>
                <a:cs typeface="Arial"/>
              </a:rPr>
              <a:t>Conduire </a:t>
            </a:r>
            <a:r>
              <a:rPr sz="800" spc="25" dirty="0">
                <a:solidFill>
                  <a:srgbClr val="01D1B7"/>
                </a:solidFill>
                <a:latin typeface="Arial"/>
                <a:cs typeface="Arial"/>
              </a:rPr>
              <a:t>un </a:t>
            </a:r>
            <a:r>
              <a:rPr sz="800" spc="10" dirty="0">
                <a:solidFill>
                  <a:srgbClr val="01D1B7"/>
                </a:solidFill>
                <a:latin typeface="Arial"/>
                <a:cs typeface="Arial"/>
              </a:rPr>
              <a:t>véhicule </a:t>
            </a:r>
            <a:r>
              <a:rPr sz="800" spc="35" dirty="0">
                <a:solidFill>
                  <a:srgbClr val="01D1B7"/>
                </a:solidFill>
                <a:latin typeface="Arial"/>
                <a:cs typeface="Arial"/>
              </a:rPr>
              <a:t>lourd</a:t>
            </a:r>
            <a:r>
              <a:rPr sz="800" spc="40" dirty="0">
                <a:solidFill>
                  <a:srgbClr val="01D1B7"/>
                </a:solidFill>
                <a:latin typeface="Arial"/>
                <a:cs typeface="Arial"/>
              </a:rPr>
              <a:t> </a:t>
            </a:r>
            <a:r>
              <a:rPr sz="800" spc="-10" dirty="0">
                <a:solidFill>
                  <a:srgbClr val="01D1B7"/>
                </a:solidFill>
                <a:latin typeface="Arial"/>
                <a:cs typeface="Arial"/>
              </a:rPr>
              <a:t>185</a:t>
            </a:r>
            <a:endParaRPr sz="800">
              <a:latin typeface="Arial"/>
              <a:cs typeface="Arial"/>
            </a:endParaRPr>
          </a:p>
        </p:txBody>
      </p:sp>
      <p:sp>
        <p:nvSpPr>
          <p:cNvPr id="9" name="object 9"/>
          <p:cNvSpPr txBox="1">
            <a:spLocks noGrp="1"/>
          </p:cNvSpPr>
          <p:nvPr>
            <p:ph type="ftr" sz="quarter" idx="5"/>
          </p:nvPr>
        </p:nvSpPr>
        <p:spPr>
          <a:prstGeom prst="rect">
            <a:avLst/>
          </a:prstGeom>
        </p:spPr>
        <p:txBody>
          <a:bodyPr vert="horz" wrap="square" lIns="0" tIns="7620" rIns="0" bIns="0" rtlCol="0">
            <a:spAutoFit/>
          </a:bodyPr>
          <a:lstStyle/>
          <a:p>
            <a:pPr marL="12700" marR="5080" indent="17780">
              <a:lnSpc>
                <a:spcPts val="830"/>
              </a:lnSpc>
              <a:spcBef>
                <a:spcPts val="60"/>
              </a:spcBef>
            </a:pPr>
            <a:r>
              <a:rPr spc="-5" dirty="0"/>
              <a:t>Commission scolaire  </a:t>
            </a:r>
            <a:r>
              <a:rPr dirty="0"/>
              <a:t>de </a:t>
            </a:r>
            <a:r>
              <a:rPr spc="-5" dirty="0"/>
              <a:t>la</a:t>
            </a:r>
            <a:r>
              <a:rPr spc="-85" dirty="0"/>
              <a:t> </a:t>
            </a:r>
            <a:r>
              <a:rPr spc="-5" dirty="0"/>
              <a:t>Rivière-du-Nord</a:t>
            </a:r>
          </a:p>
        </p:txBody>
      </p:sp>
      <p:sp>
        <p:nvSpPr>
          <p:cNvPr id="10" name="object 10"/>
          <p:cNvSpPr txBox="1">
            <a:spLocks noGrp="1"/>
          </p:cNvSpPr>
          <p:nvPr>
            <p:ph type="dt" sz="half" idx="6"/>
          </p:nvPr>
        </p:nvSpPr>
        <p:spPr>
          <a:prstGeom prst="rect">
            <a:avLst/>
          </a:prstGeom>
        </p:spPr>
        <p:txBody>
          <a:bodyPr vert="horz" wrap="square" lIns="0" tIns="12700" rIns="0" bIns="0" rtlCol="0">
            <a:spAutoFit/>
          </a:bodyPr>
          <a:lstStyle/>
          <a:p>
            <a:pPr marL="12700">
              <a:lnSpc>
                <a:spcPct val="100000"/>
              </a:lnSpc>
              <a:spcBef>
                <a:spcPts val="100"/>
              </a:spcBef>
            </a:pPr>
            <a:r>
              <a:rPr spc="-5" dirty="0"/>
              <a:t>ÇA</a:t>
            </a:r>
            <a:r>
              <a:rPr spc="-100" dirty="0"/>
              <a:t> </a:t>
            </a:r>
            <a:r>
              <a:rPr spc="-5" dirty="0"/>
              <a:t>ROULE</a:t>
            </a:r>
            <a:r>
              <a:rPr spc="-85" dirty="0"/>
              <a:t> </a:t>
            </a:r>
            <a:r>
              <a:rPr spc="-50"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725" y="439232"/>
            <a:ext cx="4241800" cy="391160"/>
          </a:xfrm>
          <a:prstGeom prst="rect">
            <a:avLst/>
          </a:prstGeom>
        </p:spPr>
        <p:txBody>
          <a:bodyPr vert="horz" wrap="square" lIns="0" tIns="12700" rIns="0" bIns="0" rtlCol="0">
            <a:spAutoFit/>
          </a:bodyPr>
          <a:lstStyle/>
          <a:p>
            <a:pPr marL="12700">
              <a:lnSpc>
                <a:spcPct val="100000"/>
              </a:lnSpc>
              <a:spcBef>
                <a:spcPts val="100"/>
              </a:spcBef>
            </a:pPr>
            <a:r>
              <a:rPr lang="fr-CA" spc="-80" dirty="0" err="1"/>
              <a:t>While</a:t>
            </a:r>
            <a:r>
              <a:rPr lang="fr-CA" spc="-80" dirty="0"/>
              <a:t> </a:t>
            </a:r>
            <a:r>
              <a:rPr lang="fr-CA" spc="-80" dirty="0" err="1"/>
              <a:t>driving</a:t>
            </a:r>
            <a:r>
              <a:rPr lang="fr-CA" spc="-80" dirty="0"/>
              <a:t> (</a:t>
            </a:r>
            <a:r>
              <a:rPr lang="fr-CA" spc="-80" dirty="0" err="1"/>
              <a:t>next</a:t>
            </a:r>
            <a:r>
              <a:rPr lang="fr-CA" spc="-80" dirty="0"/>
              <a:t>)​</a:t>
            </a:r>
            <a:endParaRPr spc="-80" dirty="0"/>
          </a:p>
        </p:txBody>
      </p:sp>
      <p:sp>
        <p:nvSpPr>
          <p:cNvPr id="3" name="object 3"/>
          <p:cNvSpPr txBox="1"/>
          <p:nvPr/>
        </p:nvSpPr>
        <p:spPr>
          <a:xfrm>
            <a:off x="337000" y="1093304"/>
            <a:ext cx="5213985" cy="2712922"/>
          </a:xfrm>
          <a:prstGeom prst="rect">
            <a:avLst/>
          </a:prstGeom>
        </p:spPr>
        <p:txBody>
          <a:bodyPr vert="horz" wrap="square" lIns="0" tIns="19685" rIns="0" bIns="0" rtlCol="0">
            <a:spAutoFit/>
          </a:bodyPr>
          <a:lstStyle/>
          <a:p>
            <a:pPr marL="393700" marR="5080" indent="-381000" algn="just">
              <a:lnSpc>
                <a:spcPts val="1430"/>
              </a:lnSpc>
              <a:spcBef>
                <a:spcPts val="155"/>
              </a:spcBef>
              <a:buFont typeface="MS PGothic"/>
              <a:buChar char="➢"/>
              <a:tabLst>
                <a:tab pos="393700" algn="l"/>
              </a:tabLst>
            </a:pPr>
            <a:r>
              <a:rPr lang="en-US" sz="1200" dirty="0">
                <a:latin typeface="Arial"/>
                <a:cs typeface="Arial"/>
              </a:rPr>
              <a:t>Even though buses are subject to mechanical inspection rules, </a:t>
            </a:r>
            <a:r>
              <a:rPr lang="en-US" sz="1200" b="1" u="sng" dirty="0">
                <a:latin typeface="Arial"/>
                <a:cs typeface="Arial"/>
              </a:rPr>
              <a:t>you do not have to stop at inspection stations, unless the bus is hauling a trailer;​</a:t>
            </a:r>
          </a:p>
          <a:p>
            <a:pPr marL="12700" marR="5080" algn="just">
              <a:lnSpc>
                <a:spcPts val="1430"/>
              </a:lnSpc>
              <a:spcBef>
                <a:spcPts val="155"/>
              </a:spcBef>
              <a:tabLst>
                <a:tab pos="393700" algn="l"/>
              </a:tabLst>
            </a:pPr>
            <a:r>
              <a:rPr lang="en-US" sz="1200" dirty="0">
                <a:latin typeface="Arial"/>
                <a:cs typeface="Arial"/>
              </a:rPr>
              <a:t>​</a:t>
            </a:r>
          </a:p>
          <a:p>
            <a:pPr marL="393700" marR="5080" indent="-381000" algn="just">
              <a:lnSpc>
                <a:spcPts val="1430"/>
              </a:lnSpc>
              <a:spcBef>
                <a:spcPts val="155"/>
              </a:spcBef>
              <a:buFont typeface="MS PGothic"/>
              <a:buChar char="➢"/>
              <a:tabLst>
                <a:tab pos="393700" algn="l"/>
              </a:tabLst>
            </a:pPr>
            <a:endParaRPr lang="en-US" sz="1200" dirty="0">
              <a:latin typeface="Arial"/>
              <a:cs typeface="Arial"/>
            </a:endParaRPr>
          </a:p>
          <a:p>
            <a:pPr marL="393700" marR="5080" indent="-381000" algn="just">
              <a:lnSpc>
                <a:spcPts val="1430"/>
              </a:lnSpc>
              <a:spcBef>
                <a:spcPts val="155"/>
              </a:spcBef>
              <a:buFont typeface="MS PGothic"/>
              <a:buChar char="➢"/>
              <a:tabLst>
                <a:tab pos="393700" algn="l"/>
              </a:tabLst>
            </a:pPr>
            <a:r>
              <a:rPr lang="en-US" sz="1200" dirty="0">
                <a:latin typeface="Arial"/>
                <a:cs typeface="Arial"/>
              </a:rPr>
              <a:t>When driving any vehicle with a total loaded mass </a:t>
            </a:r>
            <a:r>
              <a:rPr lang="en-US" sz="1200" b="1" u="sng" dirty="0">
                <a:latin typeface="Arial"/>
                <a:cs typeface="Arial"/>
              </a:rPr>
              <a:t>of 3,000 kg or more, including a bus, you must pull over when you come to a brake check area designated by a VÉRIFICATION sign.​</a:t>
            </a:r>
          </a:p>
          <a:p>
            <a:pPr marL="393700" marR="5080" indent="-381000" algn="just">
              <a:lnSpc>
                <a:spcPts val="1430"/>
              </a:lnSpc>
              <a:spcBef>
                <a:spcPts val="155"/>
              </a:spcBef>
              <a:buFont typeface="MS PGothic"/>
              <a:buChar char="➢"/>
              <a:tabLst>
                <a:tab pos="393700" algn="l"/>
              </a:tabLst>
            </a:pPr>
            <a:endParaRPr lang="en-US" sz="1200" dirty="0">
              <a:latin typeface="Arial"/>
              <a:cs typeface="Arial"/>
            </a:endParaRPr>
          </a:p>
          <a:p>
            <a:pPr marL="12700" marR="5080" algn="just">
              <a:lnSpc>
                <a:spcPts val="1430"/>
              </a:lnSpc>
              <a:spcBef>
                <a:spcPts val="155"/>
              </a:spcBef>
              <a:tabLst>
                <a:tab pos="393700" algn="l"/>
              </a:tabLst>
            </a:pPr>
            <a:endParaRPr lang="en-US" sz="1200" dirty="0">
              <a:latin typeface="Arial"/>
              <a:cs typeface="Arial"/>
            </a:endParaRPr>
          </a:p>
          <a:p>
            <a:pPr marL="393700" marR="5080" indent="-381000" algn="just">
              <a:lnSpc>
                <a:spcPts val="1430"/>
              </a:lnSpc>
              <a:spcBef>
                <a:spcPts val="155"/>
              </a:spcBef>
              <a:buFont typeface="MS PGothic"/>
              <a:buChar char="➢"/>
              <a:tabLst>
                <a:tab pos="393700" algn="l"/>
              </a:tabLst>
            </a:pPr>
            <a:endParaRPr lang="en-US" sz="1200" dirty="0">
              <a:latin typeface="Arial"/>
              <a:cs typeface="Arial"/>
            </a:endParaRPr>
          </a:p>
          <a:p>
            <a:pPr marL="393700" marR="5080" indent="-381000" algn="just">
              <a:lnSpc>
                <a:spcPts val="1430"/>
              </a:lnSpc>
              <a:spcBef>
                <a:spcPts val="155"/>
              </a:spcBef>
              <a:buFont typeface="MS PGothic"/>
              <a:buChar char="➢"/>
              <a:tabLst>
                <a:tab pos="393700" algn="l"/>
              </a:tabLst>
            </a:pPr>
            <a:r>
              <a:rPr lang="en-US" sz="1200" dirty="0">
                <a:latin typeface="Arial"/>
                <a:cs typeface="Arial"/>
              </a:rPr>
              <a:t>You must come to a full stop </a:t>
            </a:r>
            <a:r>
              <a:rPr lang="en-US" sz="1200" b="1" u="sng" dirty="0">
                <a:latin typeface="Arial"/>
                <a:cs typeface="Arial"/>
              </a:rPr>
              <a:t>at the stop sign and check the brakes yourself.</a:t>
            </a:r>
            <a:r>
              <a:rPr lang="en-US" sz="1200" dirty="0">
                <a:latin typeface="Arial"/>
                <a:cs typeface="Arial"/>
              </a:rPr>
              <a:t> As a complementary measure, </a:t>
            </a:r>
            <a:r>
              <a:rPr lang="en-US" sz="1200" b="1" u="sng" dirty="0">
                <a:latin typeface="Arial"/>
                <a:cs typeface="Arial"/>
              </a:rPr>
              <a:t>we recommend that you also follow the brake inspection procedure outlined in Chapter 12.​</a:t>
            </a:r>
            <a:endParaRPr sz="1200" b="1" u="sng" dirty="0">
              <a:latin typeface="Arial"/>
              <a:cs typeface="Arial"/>
            </a:endParaRPr>
          </a:p>
        </p:txBody>
      </p:sp>
      <p:sp>
        <p:nvSpPr>
          <p:cNvPr id="4" name="object 4"/>
          <p:cNvSpPr/>
          <p:nvPr/>
        </p:nvSpPr>
        <p:spPr>
          <a:xfrm>
            <a:off x="6225325" y="1318174"/>
            <a:ext cx="2056681" cy="211900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156649" y="4114798"/>
            <a:ext cx="1866264" cy="4445"/>
          </a:xfrm>
          <a:custGeom>
            <a:avLst/>
            <a:gdLst/>
            <a:ahLst/>
            <a:cxnLst/>
            <a:rect l="l" t="t" r="r" b="b"/>
            <a:pathLst>
              <a:path w="1866265" h="4445">
                <a:moveTo>
                  <a:pt x="0" y="0"/>
                </a:moveTo>
                <a:lnTo>
                  <a:pt x="1865699" y="3899"/>
                </a:lnTo>
              </a:path>
            </a:pathLst>
          </a:custGeom>
          <a:ln w="19049">
            <a:solidFill>
              <a:srgbClr val="01D1B7"/>
            </a:solidFill>
          </a:ln>
        </p:spPr>
        <p:txBody>
          <a:bodyPr wrap="square" lIns="0" tIns="0" rIns="0" bIns="0" rtlCol="0"/>
          <a:lstStyle/>
          <a:p>
            <a:endParaRPr/>
          </a:p>
        </p:txBody>
      </p:sp>
      <p:sp>
        <p:nvSpPr>
          <p:cNvPr id="6" name="object 6"/>
          <p:cNvSpPr/>
          <p:nvPr/>
        </p:nvSpPr>
        <p:spPr>
          <a:xfrm>
            <a:off x="8836108" y="4114116"/>
            <a:ext cx="635" cy="131445"/>
          </a:xfrm>
          <a:custGeom>
            <a:avLst/>
            <a:gdLst/>
            <a:ahLst/>
            <a:cxnLst/>
            <a:rect l="l" t="t" r="r" b="b"/>
            <a:pathLst>
              <a:path w="634" h="131445">
                <a:moveTo>
                  <a:pt x="149" y="-9524"/>
                </a:moveTo>
                <a:lnTo>
                  <a:pt x="149" y="140924"/>
                </a:lnTo>
              </a:path>
            </a:pathLst>
          </a:custGeom>
          <a:ln w="19349">
            <a:solidFill>
              <a:srgbClr val="01D1B7"/>
            </a:solidFill>
          </a:ln>
        </p:spPr>
        <p:txBody>
          <a:bodyPr wrap="square" lIns="0" tIns="0" rIns="0" bIns="0" rtlCol="0"/>
          <a:lstStyle/>
          <a:p>
            <a:endParaRPr/>
          </a:p>
        </p:txBody>
      </p:sp>
      <p:sp>
        <p:nvSpPr>
          <p:cNvPr id="7" name="object 7"/>
          <p:cNvSpPr txBox="1"/>
          <p:nvPr/>
        </p:nvSpPr>
        <p:spPr>
          <a:xfrm>
            <a:off x="7511850" y="4120648"/>
            <a:ext cx="1524000"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1D1B7"/>
                </a:solidFill>
                <a:latin typeface="Arial"/>
                <a:cs typeface="Arial"/>
              </a:rPr>
              <a:t>Conduire </a:t>
            </a:r>
            <a:r>
              <a:rPr sz="800" spc="25" dirty="0">
                <a:solidFill>
                  <a:srgbClr val="01D1B7"/>
                </a:solidFill>
                <a:latin typeface="Arial"/>
                <a:cs typeface="Arial"/>
              </a:rPr>
              <a:t>un </a:t>
            </a:r>
            <a:r>
              <a:rPr sz="800" spc="10" dirty="0">
                <a:solidFill>
                  <a:srgbClr val="01D1B7"/>
                </a:solidFill>
                <a:latin typeface="Arial"/>
                <a:cs typeface="Arial"/>
              </a:rPr>
              <a:t>véhicule </a:t>
            </a:r>
            <a:r>
              <a:rPr sz="800" spc="35" dirty="0">
                <a:solidFill>
                  <a:srgbClr val="01D1B7"/>
                </a:solidFill>
                <a:latin typeface="Arial"/>
                <a:cs typeface="Arial"/>
              </a:rPr>
              <a:t>lourd</a:t>
            </a:r>
            <a:r>
              <a:rPr sz="800" spc="40" dirty="0">
                <a:solidFill>
                  <a:srgbClr val="01D1B7"/>
                </a:solidFill>
                <a:latin typeface="Arial"/>
                <a:cs typeface="Arial"/>
              </a:rPr>
              <a:t> </a:t>
            </a:r>
            <a:r>
              <a:rPr sz="800" spc="-10" dirty="0">
                <a:solidFill>
                  <a:srgbClr val="01D1B7"/>
                </a:solidFill>
                <a:latin typeface="Arial"/>
                <a:cs typeface="Arial"/>
              </a:rPr>
              <a:t>185</a:t>
            </a:r>
            <a:endParaRPr sz="800">
              <a:latin typeface="Arial"/>
              <a:cs typeface="Arial"/>
            </a:endParaRPr>
          </a:p>
        </p:txBody>
      </p:sp>
      <p:sp>
        <p:nvSpPr>
          <p:cNvPr id="8" name="object 8"/>
          <p:cNvSpPr txBox="1">
            <a:spLocks noGrp="1"/>
          </p:cNvSpPr>
          <p:nvPr>
            <p:ph type="ftr" sz="quarter" idx="5"/>
          </p:nvPr>
        </p:nvSpPr>
        <p:spPr>
          <a:prstGeom prst="rect">
            <a:avLst/>
          </a:prstGeom>
        </p:spPr>
        <p:txBody>
          <a:bodyPr vert="horz" wrap="square" lIns="0" tIns="7620" rIns="0" bIns="0" rtlCol="0">
            <a:spAutoFit/>
          </a:bodyPr>
          <a:lstStyle/>
          <a:p>
            <a:pPr marL="12700" marR="5080" indent="17780">
              <a:lnSpc>
                <a:spcPts val="830"/>
              </a:lnSpc>
              <a:spcBef>
                <a:spcPts val="60"/>
              </a:spcBef>
            </a:pPr>
            <a:r>
              <a:rPr spc="-5" dirty="0"/>
              <a:t>Commission scolaire  </a:t>
            </a:r>
            <a:r>
              <a:rPr dirty="0"/>
              <a:t>de </a:t>
            </a:r>
            <a:r>
              <a:rPr spc="-5" dirty="0"/>
              <a:t>la</a:t>
            </a:r>
            <a:r>
              <a:rPr spc="-85" dirty="0"/>
              <a:t> </a:t>
            </a:r>
            <a:r>
              <a:rPr spc="-5" dirty="0"/>
              <a:t>Rivière-du-Nord</a:t>
            </a:r>
          </a:p>
        </p:txBody>
      </p:sp>
      <p:sp>
        <p:nvSpPr>
          <p:cNvPr id="9" name="object 9"/>
          <p:cNvSpPr txBox="1">
            <a:spLocks noGrp="1"/>
          </p:cNvSpPr>
          <p:nvPr>
            <p:ph type="dt" sz="half" idx="6"/>
          </p:nvPr>
        </p:nvSpPr>
        <p:spPr>
          <a:prstGeom prst="rect">
            <a:avLst/>
          </a:prstGeom>
        </p:spPr>
        <p:txBody>
          <a:bodyPr vert="horz" wrap="square" lIns="0" tIns="12700" rIns="0" bIns="0" rtlCol="0">
            <a:spAutoFit/>
          </a:bodyPr>
          <a:lstStyle/>
          <a:p>
            <a:pPr marL="12700">
              <a:lnSpc>
                <a:spcPct val="100000"/>
              </a:lnSpc>
              <a:spcBef>
                <a:spcPts val="100"/>
              </a:spcBef>
            </a:pPr>
            <a:r>
              <a:rPr spc="-5" dirty="0"/>
              <a:t>ÇA</a:t>
            </a:r>
            <a:r>
              <a:rPr spc="-100" dirty="0"/>
              <a:t> </a:t>
            </a:r>
            <a:r>
              <a:rPr spc="-5" dirty="0"/>
              <a:t>ROULE</a:t>
            </a:r>
            <a:r>
              <a:rPr spc="-85" dirty="0"/>
              <a:t> </a:t>
            </a:r>
            <a:r>
              <a:rPr spc="-50"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725" y="439232"/>
            <a:ext cx="5330275" cy="391160"/>
          </a:xfrm>
          <a:prstGeom prst="rect">
            <a:avLst/>
          </a:prstGeom>
        </p:spPr>
        <p:txBody>
          <a:bodyPr vert="horz" wrap="square" lIns="0" tIns="12700" rIns="0" bIns="0" rtlCol="0">
            <a:spAutoFit/>
          </a:bodyPr>
          <a:lstStyle/>
          <a:p>
            <a:pPr marL="12700">
              <a:lnSpc>
                <a:spcPct val="100000"/>
              </a:lnSpc>
              <a:spcBef>
                <a:spcPts val="100"/>
              </a:spcBef>
            </a:pPr>
            <a:r>
              <a:rPr lang="fr-CA" spc="-65" dirty="0"/>
              <a:t>SCHOOL BUSES​</a:t>
            </a:r>
            <a:endParaRPr spc="-65" dirty="0"/>
          </a:p>
        </p:txBody>
      </p:sp>
      <p:sp>
        <p:nvSpPr>
          <p:cNvPr id="5" name="object 5"/>
          <p:cNvSpPr/>
          <p:nvPr/>
        </p:nvSpPr>
        <p:spPr>
          <a:xfrm>
            <a:off x="7156649" y="4114798"/>
            <a:ext cx="1866264" cy="4445"/>
          </a:xfrm>
          <a:custGeom>
            <a:avLst/>
            <a:gdLst/>
            <a:ahLst/>
            <a:cxnLst/>
            <a:rect l="l" t="t" r="r" b="b"/>
            <a:pathLst>
              <a:path w="1866265" h="4445">
                <a:moveTo>
                  <a:pt x="0" y="0"/>
                </a:moveTo>
                <a:lnTo>
                  <a:pt x="1865699" y="3899"/>
                </a:lnTo>
              </a:path>
            </a:pathLst>
          </a:custGeom>
          <a:ln w="19049">
            <a:solidFill>
              <a:srgbClr val="01D1B7"/>
            </a:solidFill>
          </a:ln>
        </p:spPr>
        <p:txBody>
          <a:bodyPr wrap="square" lIns="0" tIns="0" rIns="0" bIns="0" rtlCol="0"/>
          <a:lstStyle/>
          <a:p>
            <a:endParaRPr/>
          </a:p>
        </p:txBody>
      </p:sp>
      <p:sp>
        <p:nvSpPr>
          <p:cNvPr id="6" name="object 6"/>
          <p:cNvSpPr/>
          <p:nvPr/>
        </p:nvSpPr>
        <p:spPr>
          <a:xfrm>
            <a:off x="8836108" y="4114116"/>
            <a:ext cx="635" cy="131445"/>
          </a:xfrm>
          <a:custGeom>
            <a:avLst/>
            <a:gdLst/>
            <a:ahLst/>
            <a:cxnLst/>
            <a:rect l="l" t="t" r="r" b="b"/>
            <a:pathLst>
              <a:path w="634" h="131445">
                <a:moveTo>
                  <a:pt x="149" y="-9524"/>
                </a:moveTo>
                <a:lnTo>
                  <a:pt x="149" y="140924"/>
                </a:lnTo>
              </a:path>
            </a:pathLst>
          </a:custGeom>
          <a:ln w="19349">
            <a:solidFill>
              <a:srgbClr val="01D1B7"/>
            </a:solidFill>
          </a:ln>
        </p:spPr>
        <p:txBody>
          <a:bodyPr wrap="square" lIns="0" tIns="0" rIns="0" bIns="0" rtlCol="0"/>
          <a:lstStyle/>
          <a:p>
            <a:endParaRPr/>
          </a:p>
        </p:txBody>
      </p:sp>
      <p:sp>
        <p:nvSpPr>
          <p:cNvPr id="7" name="object 7"/>
          <p:cNvSpPr txBox="1"/>
          <p:nvPr/>
        </p:nvSpPr>
        <p:spPr>
          <a:xfrm>
            <a:off x="7511850" y="4120648"/>
            <a:ext cx="1523365"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1D1B7"/>
                </a:solidFill>
                <a:latin typeface="Arial"/>
                <a:cs typeface="Arial"/>
              </a:rPr>
              <a:t>Conduire </a:t>
            </a:r>
            <a:r>
              <a:rPr sz="800" spc="25" dirty="0">
                <a:solidFill>
                  <a:srgbClr val="01D1B7"/>
                </a:solidFill>
                <a:latin typeface="Arial"/>
                <a:cs typeface="Arial"/>
              </a:rPr>
              <a:t>un </a:t>
            </a:r>
            <a:r>
              <a:rPr sz="800" spc="10" dirty="0">
                <a:solidFill>
                  <a:srgbClr val="01D1B7"/>
                </a:solidFill>
                <a:latin typeface="Arial"/>
                <a:cs typeface="Arial"/>
              </a:rPr>
              <a:t>véhicule </a:t>
            </a:r>
            <a:r>
              <a:rPr sz="800" spc="35" dirty="0">
                <a:solidFill>
                  <a:srgbClr val="01D1B7"/>
                </a:solidFill>
                <a:latin typeface="Arial"/>
                <a:cs typeface="Arial"/>
              </a:rPr>
              <a:t>lourd</a:t>
            </a:r>
            <a:r>
              <a:rPr sz="800" spc="50" dirty="0">
                <a:solidFill>
                  <a:srgbClr val="01D1B7"/>
                </a:solidFill>
                <a:latin typeface="Arial"/>
                <a:cs typeface="Arial"/>
              </a:rPr>
              <a:t> </a:t>
            </a:r>
            <a:r>
              <a:rPr sz="800" spc="-15" dirty="0">
                <a:solidFill>
                  <a:srgbClr val="01D1B7"/>
                </a:solidFill>
                <a:latin typeface="Arial"/>
                <a:cs typeface="Arial"/>
              </a:rPr>
              <a:t>186</a:t>
            </a:r>
            <a:endParaRPr sz="800">
              <a:latin typeface="Arial"/>
              <a:cs typeface="Arial"/>
            </a:endParaRPr>
          </a:p>
        </p:txBody>
      </p:sp>
      <p:sp>
        <p:nvSpPr>
          <p:cNvPr id="8" name="object 8"/>
          <p:cNvSpPr txBox="1">
            <a:spLocks noGrp="1"/>
          </p:cNvSpPr>
          <p:nvPr>
            <p:ph type="ftr" sz="quarter" idx="5"/>
          </p:nvPr>
        </p:nvSpPr>
        <p:spPr>
          <a:prstGeom prst="rect">
            <a:avLst/>
          </a:prstGeom>
        </p:spPr>
        <p:txBody>
          <a:bodyPr vert="horz" wrap="square" lIns="0" tIns="7620" rIns="0" bIns="0" rtlCol="0">
            <a:spAutoFit/>
          </a:bodyPr>
          <a:lstStyle/>
          <a:p>
            <a:pPr marL="12700" marR="5080" indent="17780">
              <a:lnSpc>
                <a:spcPts val="830"/>
              </a:lnSpc>
              <a:spcBef>
                <a:spcPts val="60"/>
              </a:spcBef>
            </a:pPr>
            <a:r>
              <a:rPr spc="-5" dirty="0"/>
              <a:t>Commission scolaire  </a:t>
            </a:r>
            <a:r>
              <a:rPr dirty="0"/>
              <a:t>de </a:t>
            </a:r>
            <a:r>
              <a:rPr spc="-5" dirty="0"/>
              <a:t>la</a:t>
            </a:r>
            <a:r>
              <a:rPr spc="-85" dirty="0"/>
              <a:t> </a:t>
            </a:r>
            <a:r>
              <a:rPr spc="-5" dirty="0"/>
              <a:t>Rivière-du-Nord</a:t>
            </a:r>
          </a:p>
        </p:txBody>
      </p:sp>
      <p:sp>
        <p:nvSpPr>
          <p:cNvPr id="9" name="object 9"/>
          <p:cNvSpPr txBox="1">
            <a:spLocks noGrp="1"/>
          </p:cNvSpPr>
          <p:nvPr>
            <p:ph type="dt" sz="half" idx="6"/>
          </p:nvPr>
        </p:nvSpPr>
        <p:spPr>
          <a:prstGeom prst="rect">
            <a:avLst/>
          </a:prstGeom>
        </p:spPr>
        <p:txBody>
          <a:bodyPr vert="horz" wrap="square" lIns="0" tIns="12700" rIns="0" bIns="0" rtlCol="0">
            <a:spAutoFit/>
          </a:bodyPr>
          <a:lstStyle/>
          <a:p>
            <a:pPr marL="12700">
              <a:lnSpc>
                <a:spcPct val="100000"/>
              </a:lnSpc>
              <a:spcBef>
                <a:spcPts val="100"/>
              </a:spcBef>
            </a:pPr>
            <a:r>
              <a:rPr spc="-5" dirty="0"/>
              <a:t>ÇA</a:t>
            </a:r>
            <a:r>
              <a:rPr spc="-100" dirty="0"/>
              <a:t> </a:t>
            </a:r>
            <a:r>
              <a:rPr spc="-5" dirty="0"/>
              <a:t>ROULE</a:t>
            </a:r>
            <a:r>
              <a:rPr spc="-85" dirty="0"/>
              <a:t> </a:t>
            </a:r>
            <a:r>
              <a:rPr spc="-50" dirty="0"/>
              <a:t>!</a:t>
            </a:r>
          </a:p>
        </p:txBody>
      </p:sp>
      <p:sp>
        <p:nvSpPr>
          <p:cNvPr id="11" name="ZoneTexte 10">
            <a:extLst>
              <a:ext uri="{FF2B5EF4-FFF2-40B4-BE49-F238E27FC236}">
                <a16:creationId xmlns:a16="http://schemas.microsoft.com/office/drawing/2014/main" id="{81D2E638-A856-267C-15C5-5CBB77F2C2E8}"/>
              </a:ext>
            </a:extLst>
          </p:cNvPr>
          <p:cNvSpPr txBox="1"/>
          <p:nvPr/>
        </p:nvSpPr>
        <p:spPr>
          <a:xfrm>
            <a:off x="384725" y="830392"/>
            <a:ext cx="6478550" cy="369332"/>
          </a:xfrm>
          <a:prstGeom prst="rect">
            <a:avLst/>
          </a:prstGeom>
          <a:noFill/>
        </p:spPr>
        <p:txBody>
          <a:bodyPr wrap="square">
            <a:spAutoFit/>
          </a:bodyPr>
          <a:lstStyle/>
          <a:p>
            <a:r>
              <a:rPr lang="fr-CA" b="1" dirty="0">
                <a:solidFill>
                  <a:srgbClr val="0070C0"/>
                </a:solidFill>
              </a:rPr>
              <a:t>Driver training​</a:t>
            </a:r>
          </a:p>
        </p:txBody>
      </p:sp>
      <p:sp>
        <p:nvSpPr>
          <p:cNvPr id="13" name="ZoneTexte 12">
            <a:extLst>
              <a:ext uri="{FF2B5EF4-FFF2-40B4-BE49-F238E27FC236}">
                <a16:creationId xmlns:a16="http://schemas.microsoft.com/office/drawing/2014/main" id="{7A3B85E2-2917-08B7-DA39-856E23B4E33D}"/>
              </a:ext>
            </a:extLst>
          </p:cNvPr>
          <p:cNvSpPr txBox="1"/>
          <p:nvPr/>
        </p:nvSpPr>
        <p:spPr>
          <a:xfrm>
            <a:off x="307256" y="1221552"/>
            <a:ext cx="8342681" cy="2677656"/>
          </a:xfrm>
          <a:prstGeom prst="rect">
            <a:avLst/>
          </a:prstGeom>
          <a:noFill/>
        </p:spPr>
        <p:txBody>
          <a:bodyPr wrap="square">
            <a:spAutoFit/>
          </a:bodyPr>
          <a:lstStyle/>
          <a:p>
            <a:pPr algn="just"/>
            <a:r>
              <a:rPr lang="en-US" sz="1400" b="1" u="sng" dirty="0"/>
              <a:t>A special school bus driver training course has been developed </a:t>
            </a:r>
            <a:r>
              <a:rPr lang="en-US" sz="1400" dirty="0"/>
              <a:t>to meet this need. </a:t>
            </a:r>
            <a:r>
              <a:rPr lang="en-US" sz="1400" b="1" u="sng" dirty="0"/>
              <a:t>School bus and minibus </a:t>
            </a:r>
            <a:r>
              <a:rPr lang="en-US" sz="1400" dirty="0"/>
              <a:t>drivers are required to have a certificate of competency issued by one of the two existing road transport training </a:t>
            </a:r>
            <a:r>
              <a:rPr lang="en-US" sz="1400" dirty="0" err="1"/>
              <a:t>centres</a:t>
            </a:r>
            <a:r>
              <a:rPr lang="en-US" sz="1400" dirty="0"/>
              <a:t>, in addition to </a:t>
            </a:r>
            <a:r>
              <a:rPr lang="en-US" sz="1400" b="1" u="sng" dirty="0"/>
              <a:t>a driver’s </a:t>
            </a:r>
            <a:r>
              <a:rPr lang="en-US" sz="1400" b="1" u="sng" dirty="0" err="1"/>
              <a:t>licence</a:t>
            </a:r>
            <a:r>
              <a:rPr lang="en-US" sz="1400" b="1" u="sng" dirty="0"/>
              <a:t> of the appropriate class.​</a:t>
            </a:r>
          </a:p>
          <a:p>
            <a:pPr algn="just"/>
            <a:endParaRPr lang="en-US" sz="1400" dirty="0"/>
          </a:p>
          <a:p>
            <a:pPr algn="just"/>
            <a:r>
              <a:rPr lang="en-US" sz="1400" dirty="0"/>
              <a:t>​</a:t>
            </a:r>
            <a:r>
              <a:rPr lang="en-US" sz="1400" b="1" u="sng" dirty="0"/>
              <a:t>To obtain this certificate, drivers have to pass a 15-hour training course </a:t>
            </a:r>
            <a:r>
              <a:rPr lang="en-US" sz="1400" dirty="0"/>
              <a:t>(Basic training program for school bus drivers) dealing with the role and responsibilities of school bus drivers, rules relating to safety equipment, techniques for picking up and dropping off school children, and emergency response. </a:t>
            </a:r>
            <a:r>
              <a:rPr lang="en-US" sz="1400" b="1" u="sng" dirty="0"/>
              <a:t>They must also renew their certificate every 3 years after completing 6 hours of supplementary training.​</a:t>
            </a:r>
          </a:p>
          <a:p>
            <a:pPr algn="just"/>
            <a:endParaRPr lang="en-US" sz="1400" dirty="0"/>
          </a:p>
          <a:p>
            <a:pPr algn="just"/>
            <a:r>
              <a:rPr lang="en-US" sz="1400" dirty="0"/>
              <a:t>​Experienced drivers must be able to adjust to unforeseen circumstances. They must show tact and initiative in settling disputes and dealing with unruly youngsters. They also need to know something about the </a:t>
            </a:r>
            <a:r>
              <a:rPr lang="en-US" sz="1400" dirty="0" err="1"/>
              <a:t>behaviour</a:t>
            </a:r>
            <a:r>
              <a:rPr lang="en-US" sz="1400" dirty="0"/>
              <a:t> of the school children they carry.​</a:t>
            </a:r>
            <a:endParaRPr lang="fr-CA"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725" y="439232"/>
            <a:ext cx="4921885" cy="391160"/>
          </a:xfrm>
          <a:prstGeom prst="rect">
            <a:avLst/>
          </a:prstGeom>
        </p:spPr>
        <p:txBody>
          <a:bodyPr vert="horz" wrap="square" lIns="0" tIns="12700" rIns="0" bIns="0" rtlCol="0">
            <a:spAutoFit/>
          </a:bodyPr>
          <a:lstStyle/>
          <a:p>
            <a:pPr marL="12700">
              <a:lnSpc>
                <a:spcPct val="100000"/>
              </a:lnSpc>
              <a:spcBef>
                <a:spcPts val="100"/>
              </a:spcBef>
            </a:pPr>
            <a:r>
              <a:rPr lang="fr-CA" spc="-80" dirty="0"/>
              <a:t>SCHOOL BUS (</a:t>
            </a:r>
            <a:r>
              <a:rPr lang="fr-CA" spc="-80" dirty="0" err="1"/>
              <a:t>next</a:t>
            </a:r>
            <a:r>
              <a:rPr lang="fr-CA" spc="-80" dirty="0"/>
              <a:t>)​</a:t>
            </a:r>
            <a:endParaRPr spc="-80" dirty="0"/>
          </a:p>
        </p:txBody>
      </p:sp>
      <p:sp>
        <p:nvSpPr>
          <p:cNvPr id="5" name="object 5"/>
          <p:cNvSpPr/>
          <p:nvPr/>
        </p:nvSpPr>
        <p:spPr>
          <a:xfrm>
            <a:off x="7156649" y="4114798"/>
            <a:ext cx="1866264" cy="4445"/>
          </a:xfrm>
          <a:custGeom>
            <a:avLst/>
            <a:gdLst/>
            <a:ahLst/>
            <a:cxnLst/>
            <a:rect l="l" t="t" r="r" b="b"/>
            <a:pathLst>
              <a:path w="1866265" h="4445">
                <a:moveTo>
                  <a:pt x="0" y="0"/>
                </a:moveTo>
                <a:lnTo>
                  <a:pt x="1865699" y="3899"/>
                </a:lnTo>
              </a:path>
            </a:pathLst>
          </a:custGeom>
          <a:ln w="19049">
            <a:solidFill>
              <a:srgbClr val="01D1B7"/>
            </a:solidFill>
          </a:ln>
        </p:spPr>
        <p:txBody>
          <a:bodyPr wrap="square" lIns="0" tIns="0" rIns="0" bIns="0" rtlCol="0"/>
          <a:lstStyle/>
          <a:p>
            <a:endParaRPr/>
          </a:p>
        </p:txBody>
      </p:sp>
      <p:sp>
        <p:nvSpPr>
          <p:cNvPr id="6" name="object 6"/>
          <p:cNvSpPr/>
          <p:nvPr/>
        </p:nvSpPr>
        <p:spPr>
          <a:xfrm>
            <a:off x="8836108" y="4114116"/>
            <a:ext cx="635" cy="131445"/>
          </a:xfrm>
          <a:custGeom>
            <a:avLst/>
            <a:gdLst/>
            <a:ahLst/>
            <a:cxnLst/>
            <a:rect l="l" t="t" r="r" b="b"/>
            <a:pathLst>
              <a:path w="634" h="131445">
                <a:moveTo>
                  <a:pt x="149" y="-9524"/>
                </a:moveTo>
                <a:lnTo>
                  <a:pt x="149" y="140924"/>
                </a:lnTo>
              </a:path>
            </a:pathLst>
          </a:custGeom>
          <a:ln w="19349">
            <a:solidFill>
              <a:srgbClr val="01D1B7"/>
            </a:solidFill>
          </a:ln>
        </p:spPr>
        <p:txBody>
          <a:bodyPr wrap="square" lIns="0" tIns="0" rIns="0" bIns="0" rtlCol="0"/>
          <a:lstStyle/>
          <a:p>
            <a:endParaRPr/>
          </a:p>
        </p:txBody>
      </p:sp>
      <p:sp>
        <p:nvSpPr>
          <p:cNvPr id="7" name="object 7"/>
          <p:cNvSpPr txBox="1"/>
          <p:nvPr/>
        </p:nvSpPr>
        <p:spPr>
          <a:xfrm>
            <a:off x="7511850" y="4120648"/>
            <a:ext cx="1515745"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1D1B7"/>
                </a:solidFill>
                <a:latin typeface="Arial"/>
                <a:cs typeface="Arial"/>
              </a:rPr>
              <a:t>Conduire </a:t>
            </a:r>
            <a:r>
              <a:rPr sz="800" spc="25" dirty="0">
                <a:solidFill>
                  <a:srgbClr val="01D1B7"/>
                </a:solidFill>
                <a:latin typeface="Arial"/>
                <a:cs typeface="Arial"/>
              </a:rPr>
              <a:t>un </a:t>
            </a:r>
            <a:r>
              <a:rPr sz="800" spc="10" dirty="0">
                <a:solidFill>
                  <a:srgbClr val="01D1B7"/>
                </a:solidFill>
                <a:latin typeface="Arial"/>
                <a:cs typeface="Arial"/>
              </a:rPr>
              <a:t>véhicule </a:t>
            </a:r>
            <a:r>
              <a:rPr sz="800" spc="35" dirty="0">
                <a:solidFill>
                  <a:srgbClr val="01D1B7"/>
                </a:solidFill>
                <a:latin typeface="Arial"/>
                <a:cs typeface="Arial"/>
              </a:rPr>
              <a:t>lourd</a:t>
            </a:r>
            <a:r>
              <a:rPr sz="800" spc="45" dirty="0">
                <a:solidFill>
                  <a:srgbClr val="01D1B7"/>
                </a:solidFill>
                <a:latin typeface="Arial"/>
                <a:cs typeface="Arial"/>
              </a:rPr>
              <a:t> </a:t>
            </a:r>
            <a:r>
              <a:rPr sz="800" spc="-35" dirty="0">
                <a:solidFill>
                  <a:srgbClr val="01D1B7"/>
                </a:solidFill>
                <a:latin typeface="Arial"/>
                <a:cs typeface="Arial"/>
              </a:rPr>
              <a:t>187</a:t>
            </a:r>
            <a:endParaRPr sz="800">
              <a:latin typeface="Arial"/>
              <a:cs typeface="Arial"/>
            </a:endParaRPr>
          </a:p>
        </p:txBody>
      </p:sp>
      <p:sp>
        <p:nvSpPr>
          <p:cNvPr id="8" name="object 8"/>
          <p:cNvSpPr txBox="1">
            <a:spLocks noGrp="1"/>
          </p:cNvSpPr>
          <p:nvPr>
            <p:ph type="ftr" sz="quarter" idx="5"/>
          </p:nvPr>
        </p:nvSpPr>
        <p:spPr>
          <a:prstGeom prst="rect">
            <a:avLst/>
          </a:prstGeom>
        </p:spPr>
        <p:txBody>
          <a:bodyPr vert="horz" wrap="square" lIns="0" tIns="7620" rIns="0" bIns="0" rtlCol="0">
            <a:spAutoFit/>
          </a:bodyPr>
          <a:lstStyle/>
          <a:p>
            <a:pPr marL="12700" marR="5080" indent="17780">
              <a:lnSpc>
                <a:spcPts val="830"/>
              </a:lnSpc>
              <a:spcBef>
                <a:spcPts val="60"/>
              </a:spcBef>
            </a:pPr>
            <a:r>
              <a:rPr spc="-5" dirty="0"/>
              <a:t>Commission scolaire  </a:t>
            </a:r>
            <a:r>
              <a:rPr dirty="0"/>
              <a:t>de </a:t>
            </a:r>
            <a:r>
              <a:rPr spc="-5" dirty="0"/>
              <a:t>la</a:t>
            </a:r>
            <a:r>
              <a:rPr spc="-85" dirty="0"/>
              <a:t> </a:t>
            </a:r>
            <a:r>
              <a:rPr spc="-5" dirty="0"/>
              <a:t>Rivière-du-Nord</a:t>
            </a:r>
          </a:p>
        </p:txBody>
      </p:sp>
      <p:sp>
        <p:nvSpPr>
          <p:cNvPr id="9" name="object 9"/>
          <p:cNvSpPr txBox="1">
            <a:spLocks noGrp="1"/>
          </p:cNvSpPr>
          <p:nvPr>
            <p:ph type="dt" sz="half" idx="6"/>
          </p:nvPr>
        </p:nvSpPr>
        <p:spPr>
          <a:prstGeom prst="rect">
            <a:avLst/>
          </a:prstGeom>
        </p:spPr>
        <p:txBody>
          <a:bodyPr vert="horz" wrap="square" lIns="0" tIns="12700" rIns="0" bIns="0" rtlCol="0">
            <a:spAutoFit/>
          </a:bodyPr>
          <a:lstStyle/>
          <a:p>
            <a:pPr marL="12700">
              <a:lnSpc>
                <a:spcPct val="100000"/>
              </a:lnSpc>
              <a:spcBef>
                <a:spcPts val="100"/>
              </a:spcBef>
            </a:pPr>
            <a:r>
              <a:rPr spc="-5" dirty="0"/>
              <a:t>ÇA</a:t>
            </a:r>
            <a:r>
              <a:rPr spc="-100" dirty="0"/>
              <a:t> </a:t>
            </a:r>
            <a:r>
              <a:rPr spc="-5" dirty="0"/>
              <a:t>ROULE</a:t>
            </a:r>
            <a:r>
              <a:rPr spc="-85" dirty="0"/>
              <a:t> </a:t>
            </a:r>
            <a:r>
              <a:rPr spc="-50" dirty="0"/>
              <a:t>!</a:t>
            </a:r>
          </a:p>
        </p:txBody>
      </p:sp>
      <p:sp>
        <p:nvSpPr>
          <p:cNvPr id="11" name="ZoneTexte 10">
            <a:extLst>
              <a:ext uri="{FF2B5EF4-FFF2-40B4-BE49-F238E27FC236}">
                <a16:creationId xmlns:a16="http://schemas.microsoft.com/office/drawing/2014/main" id="{22BE2C3C-0C5B-8CB3-5B3E-743F04B829D6}"/>
              </a:ext>
            </a:extLst>
          </p:cNvPr>
          <p:cNvSpPr txBox="1"/>
          <p:nvPr/>
        </p:nvSpPr>
        <p:spPr>
          <a:xfrm>
            <a:off x="285200" y="830392"/>
            <a:ext cx="6578075" cy="369332"/>
          </a:xfrm>
          <a:prstGeom prst="rect">
            <a:avLst/>
          </a:prstGeom>
          <a:noFill/>
        </p:spPr>
        <p:txBody>
          <a:bodyPr wrap="square">
            <a:spAutoFit/>
          </a:bodyPr>
          <a:lstStyle/>
          <a:p>
            <a:r>
              <a:rPr lang="en-US" b="1" dirty="0">
                <a:solidFill>
                  <a:srgbClr val="0070C0"/>
                </a:solidFill>
              </a:rPr>
              <a:t>Picking up and dropping off school children​</a:t>
            </a:r>
            <a:endParaRPr lang="fr-CA" b="1" dirty="0">
              <a:solidFill>
                <a:srgbClr val="0070C0"/>
              </a:solidFill>
            </a:endParaRPr>
          </a:p>
        </p:txBody>
      </p:sp>
      <p:sp>
        <p:nvSpPr>
          <p:cNvPr id="13" name="ZoneTexte 12">
            <a:extLst>
              <a:ext uri="{FF2B5EF4-FFF2-40B4-BE49-F238E27FC236}">
                <a16:creationId xmlns:a16="http://schemas.microsoft.com/office/drawing/2014/main" id="{1B2330EB-E023-961F-23C7-EEA87751A19A}"/>
              </a:ext>
            </a:extLst>
          </p:cNvPr>
          <p:cNvSpPr txBox="1"/>
          <p:nvPr/>
        </p:nvSpPr>
        <p:spPr>
          <a:xfrm>
            <a:off x="116405" y="1199724"/>
            <a:ext cx="8720338" cy="2677656"/>
          </a:xfrm>
          <a:prstGeom prst="rect">
            <a:avLst/>
          </a:prstGeom>
          <a:noFill/>
        </p:spPr>
        <p:txBody>
          <a:bodyPr wrap="square">
            <a:spAutoFit/>
          </a:bodyPr>
          <a:lstStyle/>
          <a:p>
            <a:pPr algn="just"/>
            <a:r>
              <a:rPr lang="en-US" sz="1400" dirty="0"/>
              <a:t>When picking up or dropping off children, school bus drivers must first slow down and move over to the right side of the lane or, where applicable, the parking area.​</a:t>
            </a:r>
          </a:p>
          <a:p>
            <a:pPr algn="just"/>
            <a:endParaRPr lang="en-US" sz="1400" dirty="0"/>
          </a:p>
          <a:p>
            <a:pPr algn="just"/>
            <a:r>
              <a:rPr lang="en-US" sz="1400" dirty="0"/>
              <a:t>​Then (unless you are driving a vehicle that carries wheelchair passengers exclusively), </a:t>
            </a:r>
            <a:r>
              <a:rPr lang="en-US" sz="1400" b="1" u="sng" dirty="0"/>
              <a:t>there are two phases involved in bringing the bus to a stop:​</a:t>
            </a:r>
          </a:p>
          <a:p>
            <a:pPr algn="just"/>
            <a:endParaRPr lang="en-US" sz="1400" dirty="0"/>
          </a:p>
          <a:p>
            <a:pPr marL="285750" indent="-285750" algn="just">
              <a:buFont typeface="Wingdings" panose="05000000000000000000" pitchFamily="2" charset="2"/>
              <a:buChar char="Ø"/>
            </a:pPr>
            <a:r>
              <a:rPr lang="en-US" sz="1400" b="1" u="sng" dirty="0"/>
              <a:t>Switch on the alternately flashing yellow warning lights </a:t>
            </a:r>
            <a:r>
              <a:rPr lang="en-US" sz="1400" dirty="0"/>
              <a:t>to alert other motorists or cyclists that the bus is about to stop. (School buses built before August 29, 2005 are not equipped with alternately flashing yellow warning lights and are exempt from this requirement, but the hazard lights must be switched on).​</a:t>
            </a:r>
          </a:p>
          <a:p>
            <a:pPr marL="285750" indent="-285750" algn="just">
              <a:buFont typeface="Wingdings" panose="05000000000000000000" pitchFamily="2" charset="2"/>
              <a:buChar char="Ø"/>
            </a:pPr>
            <a:endParaRPr lang="en-US" sz="1400" dirty="0"/>
          </a:p>
          <a:p>
            <a:pPr marL="285750" indent="-285750" algn="just">
              <a:buFont typeface="Wingdings" panose="05000000000000000000" pitchFamily="2" charset="2"/>
              <a:buChar char="Ø"/>
            </a:pPr>
            <a:r>
              <a:rPr lang="en-US" sz="1400" dirty="0"/>
              <a:t>​</a:t>
            </a:r>
            <a:r>
              <a:rPr lang="en-US" sz="1400" b="1" u="sng" dirty="0"/>
              <a:t>Switch on the flashing red lights and activate the mandatory stop sign. You may not pick up or drop off school children unless the flashing red lights are switched on.​</a:t>
            </a:r>
            <a:endParaRPr lang="fr-CA" sz="1400" b="1" u="sng"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TotalTime>
  <Words>1583</Words>
  <Application>Microsoft Office PowerPoint</Application>
  <PresentationFormat>Affichage à l'écran (16:9)</PresentationFormat>
  <Paragraphs>138</Paragraphs>
  <Slides>12</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12</vt:i4>
      </vt:variant>
    </vt:vector>
  </HeadingPairs>
  <TitlesOfParts>
    <vt:vector size="20" baseType="lpstr">
      <vt:lpstr>MS PGothic</vt:lpstr>
      <vt:lpstr>Arial</vt:lpstr>
      <vt:lpstr>Calibri</vt:lpstr>
      <vt:lpstr>Lucida Sans</vt:lpstr>
      <vt:lpstr>Times New Roman</vt:lpstr>
      <vt:lpstr>Trebuchet MS</vt:lpstr>
      <vt:lpstr>Wingdings</vt:lpstr>
      <vt:lpstr>Office Theme</vt:lpstr>
      <vt:lpstr>Class 1 learner training program</vt:lpstr>
      <vt:lpstr>LAWS AND REGULATIONS</vt:lpstr>
      <vt:lpstr>​NUMBER OF PASSENGERS​</vt:lpstr>
      <vt:lpstr>RULES FOR THE ROAD​</vt:lpstr>
      <vt:lpstr>While driving​</vt:lpstr>
      <vt:lpstr>While driving (next)​</vt:lpstr>
      <vt:lpstr>While driving (next)​</vt:lpstr>
      <vt:lpstr>SCHOOL BUSES​</vt:lpstr>
      <vt:lpstr>SCHOOL BUS (next)​</vt:lpstr>
      <vt:lpstr>SCHOOL BUS (next)​</vt:lpstr>
      <vt:lpstr>SCHOOL BUS (next)​</vt:lpstr>
      <vt:lpstr>SECURING BAGGAGE​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1 learner training program</dc:title>
  <dc:creator>Lacroix, Sonia</dc:creator>
  <cp:lastModifiedBy>Lacroix, Sonia</cp:lastModifiedBy>
  <cp:revision>1</cp:revision>
  <dcterms:created xsi:type="dcterms:W3CDTF">2024-09-09T19:02:46Z</dcterms:created>
  <dcterms:modified xsi:type="dcterms:W3CDTF">2024-09-09T19:37:56Z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ies>
</file>